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3" r:id="rId5"/>
    <p:sldId id="261" r:id="rId6"/>
    <p:sldId id="260" r:id="rId7"/>
    <p:sldId id="264" r:id="rId8"/>
    <p:sldId id="262" r:id="rId9"/>
    <p:sldId id="265" r:id="rId10"/>
    <p:sldId id="266" r:id="rId11"/>
    <p:sldId id="267" r:id="rId12"/>
    <p:sldId id="259"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ha Chandran" initials="LC" lastIdx="1" clrIdx="0">
    <p:extLst>
      <p:ext uri="{19B8F6BF-5375-455C-9EA6-DF929625EA0E}">
        <p15:presenceInfo xmlns:p15="http://schemas.microsoft.com/office/powerpoint/2012/main" userId="69cf0f2d4e832e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417037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62804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96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1203219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9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755795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913936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30819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74853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8A079F-1396-42A1-8F7B-9C7100783C1F}"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67427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0171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A079F-1396-42A1-8F7B-9C7100783C1F}"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5112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8A079F-1396-42A1-8F7B-9C7100783C1F}"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206810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A079F-1396-42A1-8F7B-9C7100783C1F}"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3771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343245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8A079F-1396-42A1-8F7B-9C7100783C1F}"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91FE30-5CA6-4B85-8991-C46A3CF1B4C9}" type="slidenum">
              <a:rPr lang="en-IN" smtClean="0"/>
              <a:t>‹#›</a:t>
            </a:fld>
            <a:endParaRPr lang="en-IN"/>
          </a:p>
        </p:txBody>
      </p:sp>
    </p:spTree>
    <p:extLst>
      <p:ext uri="{BB962C8B-B14F-4D97-AF65-F5344CB8AC3E}">
        <p14:creationId xmlns:p14="http://schemas.microsoft.com/office/powerpoint/2010/main" val="10841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8A079F-1396-42A1-8F7B-9C7100783C1F}" type="datetimeFigureOut">
              <a:rPr lang="en-IN" smtClean="0"/>
              <a:t>19-11-2022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391FE30-5CA6-4B85-8991-C46A3CF1B4C9}" type="slidenum">
              <a:rPr lang="en-IN" smtClean="0"/>
              <a:t>‹#›</a:t>
            </a:fld>
            <a:endParaRPr lang="en-IN"/>
          </a:p>
        </p:txBody>
      </p:sp>
    </p:spTree>
    <p:extLst>
      <p:ext uri="{BB962C8B-B14F-4D97-AF65-F5344CB8AC3E}">
        <p14:creationId xmlns:p14="http://schemas.microsoft.com/office/powerpoint/2010/main" val="19434788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nurajls/Data-AI/tree/main/IIT%20Roorkee_Cloudxlab_Capstone%20Project_NER%20-LS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owards-data-science/the-fall-of-rnn-lstm-2d1594c74ce0" TargetMode="External"/><Relationship Id="rId2" Type="http://schemas.openxmlformats.org/officeDocument/2006/relationships/hyperlink" Target="https://www.kaggle.com/datasets/abhinavwalia95/entity-annotated-corp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0A3-6EE0-C026-53C0-F951C6BA20C3}"/>
              </a:ext>
            </a:extLst>
          </p:cNvPr>
          <p:cNvSpPr>
            <a:spLocks noGrp="1"/>
          </p:cNvSpPr>
          <p:nvPr>
            <p:ph type="ctrTitle"/>
          </p:nvPr>
        </p:nvSpPr>
        <p:spPr/>
        <p:txBody>
          <a:bodyPr/>
          <a:lstStyle/>
          <a:p>
            <a:r>
              <a:rPr lang="en-IN" dirty="0"/>
              <a:t>Named Entity Recognition (NER)</a:t>
            </a:r>
          </a:p>
        </p:txBody>
      </p:sp>
      <p:sp>
        <p:nvSpPr>
          <p:cNvPr id="3" name="Subtitle 2">
            <a:extLst>
              <a:ext uri="{FF2B5EF4-FFF2-40B4-BE49-F238E27FC236}">
                <a16:creationId xmlns:a16="http://schemas.microsoft.com/office/drawing/2014/main" id="{F72C5D3A-7CC7-5350-B67D-555BF8ED7902}"/>
              </a:ext>
            </a:extLst>
          </p:cNvPr>
          <p:cNvSpPr>
            <a:spLocks noGrp="1"/>
          </p:cNvSpPr>
          <p:nvPr>
            <p:ph type="subTitle" idx="1"/>
          </p:nvPr>
        </p:nvSpPr>
        <p:spPr>
          <a:xfrm>
            <a:off x="1507067" y="4053654"/>
            <a:ext cx="7766936" cy="1096899"/>
          </a:xfrm>
        </p:spPr>
        <p:txBody>
          <a:bodyPr>
            <a:normAutofit/>
          </a:bodyPr>
          <a:lstStyle/>
          <a:p>
            <a:r>
              <a:rPr lang="en-IN" sz="2800" dirty="0"/>
              <a:t>Manu Raj L S</a:t>
            </a:r>
          </a:p>
        </p:txBody>
      </p:sp>
      <p:sp>
        <p:nvSpPr>
          <p:cNvPr id="6" name="Subtitle 2">
            <a:extLst>
              <a:ext uri="{FF2B5EF4-FFF2-40B4-BE49-F238E27FC236}">
                <a16:creationId xmlns:a16="http://schemas.microsoft.com/office/drawing/2014/main" id="{1F13F9B5-E65D-329A-0153-1A775A846A1B}"/>
              </a:ext>
            </a:extLst>
          </p:cNvPr>
          <p:cNvSpPr txBox="1">
            <a:spLocks/>
          </p:cNvSpPr>
          <p:nvPr/>
        </p:nvSpPr>
        <p:spPr>
          <a:xfrm>
            <a:off x="1507067" y="4945794"/>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r>
              <a:rPr lang="en-IN" sz="2800" dirty="0">
                <a:hlinkClick r:id="rId2"/>
              </a:rPr>
              <a:t>GIT Hub Link </a:t>
            </a:r>
            <a:endParaRPr lang="en-IN" sz="2800" dirty="0"/>
          </a:p>
        </p:txBody>
      </p:sp>
    </p:spTree>
    <p:extLst>
      <p:ext uri="{BB962C8B-B14F-4D97-AF65-F5344CB8AC3E}">
        <p14:creationId xmlns:p14="http://schemas.microsoft.com/office/powerpoint/2010/main" val="310029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8D6B-7041-3DC7-C3F9-E60C2F2A0A8C}"/>
              </a:ext>
            </a:extLst>
          </p:cNvPr>
          <p:cNvSpPr>
            <a:spLocks noGrp="1"/>
          </p:cNvSpPr>
          <p:nvPr>
            <p:ph type="title"/>
          </p:nvPr>
        </p:nvSpPr>
        <p:spPr>
          <a:xfrm>
            <a:off x="307619" y="2768600"/>
            <a:ext cx="8596668" cy="1320800"/>
          </a:xfrm>
        </p:spPr>
        <p:txBody>
          <a:bodyPr/>
          <a:lstStyle/>
          <a:p>
            <a:r>
              <a:rPr lang="en-IN" dirty="0"/>
              <a:t>NER Labels</a:t>
            </a:r>
          </a:p>
        </p:txBody>
      </p:sp>
      <p:pic>
        <p:nvPicPr>
          <p:cNvPr id="4" name="Picture 2">
            <a:extLst>
              <a:ext uri="{FF2B5EF4-FFF2-40B4-BE49-F238E27FC236}">
                <a16:creationId xmlns:a16="http://schemas.microsoft.com/office/drawing/2014/main" id="{20381484-4B97-63E4-4817-8EECC9274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575" y="0"/>
            <a:ext cx="657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68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546F-0008-51BE-C63E-8416B7C43419}"/>
              </a:ext>
            </a:extLst>
          </p:cNvPr>
          <p:cNvSpPr>
            <a:spLocks noGrp="1"/>
          </p:cNvSpPr>
          <p:nvPr>
            <p:ph type="title"/>
          </p:nvPr>
        </p:nvSpPr>
        <p:spPr/>
        <p:txBody>
          <a:bodyPr/>
          <a:lstStyle/>
          <a:p>
            <a:r>
              <a:rPr lang="en-IN" dirty="0"/>
              <a:t>Moving forward</a:t>
            </a:r>
          </a:p>
        </p:txBody>
      </p:sp>
      <p:sp>
        <p:nvSpPr>
          <p:cNvPr id="3" name="Content Placeholder 2">
            <a:extLst>
              <a:ext uri="{FF2B5EF4-FFF2-40B4-BE49-F238E27FC236}">
                <a16:creationId xmlns:a16="http://schemas.microsoft.com/office/drawing/2014/main" id="{90D2D96F-1574-CFC4-857B-1606E778BA74}"/>
              </a:ext>
            </a:extLst>
          </p:cNvPr>
          <p:cNvSpPr>
            <a:spLocks noGrp="1"/>
          </p:cNvSpPr>
          <p:nvPr>
            <p:ph idx="1"/>
          </p:nvPr>
        </p:nvSpPr>
        <p:spPr/>
        <p:txBody>
          <a:bodyPr/>
          <a:lstStyle/>
          <a:p>
            <a:r>
              <a:rPr lang="en-US" dirty="0"/>
              <a:t>The model is "blind" to the token that appears downstream. One way to resolve this challenge is to introduce a bidirectional LSTM (</a:t>
            </a:r>
            <a:r>
              <a:rPr lang="en-US" dirty="0" err="1"/>
              <a:t>BiLSTM</a:t>
            </a:r>
            <a:r>
              <a:rPr lang="en-US" dirty="0"/>
              <a:t>) network between the inputs (words) and the CRF. </a:t>
            </a:r>
          </a:p>
          <a:p>
            <a:r>
              <a:rPr lang="en-US" dirty="0"/>
              <a:t>The bidirectional LSTM consists of two LSTM networks - one takes the input in a forward direction, and a second one taking the input in a backward direction. </a:t>
            </a:r>
          </a:p>
          <a:p>
            <a:r>
              <a:rPr lang="en-US" dirty="0"/>
              <a:t>Combining the outputs of the two networks yields a context that provides information on samples surrounding each individual token. </a:t>
            </a:r>
          </a:p>
          <a:p>
            <a:r>
              <a:rPr lang="en-US" dirty="0"/>
              <a:t>The output of the </a:t>
            </a:r>
            <a:r>
              <a:rPr lang="en-US" dirty="0" err="1"/>
              <a:t>BiLSTM</a:t>
            </a:r>
            <a:r>
              <a:rPr lang="en-US" dirty="0"/>
              <a:t> is then fed to a linear chain CRF, which can generate predictions using this improved context. </a:t>
            </a:r>
          </a:p>
          <a:p>
            <a:r>
              <a:rPr lang="en-US" dirty="0"/>
              <a:t>Enhance the training quality through a large amount of labeled training data.</a:t>
            </a:r>
            <a:endParaRPr lang="en-IN" dirty="0"/>
          </a:p>
        </p:txBody>
      </p:sp>
    </p:spTree>
    <p:extLst>
      <p:ext uri="{BB962C8B-B14F-4D97-AF65-F5344CB8AC3E}">
        <p14:creationId xmlns:p14="http://schemas.microsoft.com/office/powerpoint/2010/main" val="112880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1F0-729F-9D13-11A0-99AFAE4A736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B928B38-CD10-2E1D-3B52-6B96D46A8C83}"/>
              </a:ext>
            </a:extLst>
          </p:cNvPr>
          <p:cNvSpPr>
            <a:spLocks noGrp="1"/>
          </p:cNvSpPr>
          <p:nvPr>
            <p:ph idx="1"/>
          </p:nvPr>
        </p:nvSpPr>
        <p:spPr/>
        <p:txBody>
          <a:bodyPr/>
          <a:lstStyle/>
          <a:p>
            <a:r>
              <a:rPr lang="en-IN" dirty="0">
                <a:hlinkClick r:id="rId2"/>
              </a:rPr>
              <a:t>https://www.kaggle.com/datasets/abhinavwalia95/entity-annotated-corpus</a:t>
            </a:r>
            <a:endParaRPr lang="en-IN" dirty="0"/>
          </a:p>
          <a:p>
            <a:r>
              <a:rPr lang="en-IN" dirty="0">
                <a:hlinkClick r:id="rId3"/>
              </a:rPr>
              <a:t>https://medium.com/towards-data-science/the-fall-of-rnn-lstm-2d1594c74ce0</a:t>
            </a:r>
            <a:r>
              <a:rPr lang="en-IN" dirty="0"/>
              <a:t>  </a:t>
            </a:r>
          </a:p>
        </p:txBody>
      </p:sp>
    </p:spTree>
    <p:extLst>
      <p:ext uri="{BB962C8B-B14F-4D97-AF65-F5344CB8AC3E}">
        <p14:creationId xmlns:p14="http://schemas.microsoft.com/office/powerpoint/2010/main" val="18232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0A3-6EE0-C026-53C0-F951C6BA20C3}"/>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72C5D3A-7CC7-5350-B67D-555BF8ED7902}"/>
              </a:ext>
            </a:extLst>
          </p:cNvPr>
          <p:cNvSpPr>
            <a:spLocks noGrp="1"/>
          </p:cNvSpPr>
          <p:nvPr>
            <p:ph type="subTitle" idx="1"/>
          </p:nvPr>
        </p:nvSpPr>
        <p:spPr/>
        <p:txBody>
          <a:bodyPr>
            <a:normAutofit/>
          </a:bodyPr>
          <a:lstStyle/>
          <a:p>
            <a:r>
              <a:rPr lang="en-IN" sz="2800" dirty="0"/>
              <a:t>Manu Raj L S</a:t>
            </a:r>
          </a:p>
        </p:txBody>
      </p:sp>
    </p:spTree>
    <p:extLst>
      <p:ext uri="{BB962C8B-B14F-4D97-AF65-F5344CB8AC3E}">
        <p14:creationId xmlns:p14="http://schemas.microsoft.com/office/powerpoint/2010/main" val="429261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4DE9-BD6B-41B1-CF44-D3320B180C5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2BBA11A-CB26-B550-5AF6-EBA19FEEB286}"/>
              </a:ext>
            </a:extLst>
          </p:cNvPr>
          <p:cNvSpPr>
            <a:spLocks noGrp="1"/>
          </p:cNvSpPr>
          <p:nvPr>
            <p:ph idx="1"/>
          </p:nvPr>
        </p:nvSpPr>
        <p:spPr/>
        <p:txBody>
          <a:bodyPr>
            <a:noAutofit/>
          </a:bodyPr>
          <a:lstStyle/>
          <a:p>
            <a:r>
              <a:rPr lang="en-US" dirty="0"/>
              <a:t>Leverage  Neural Network for the task of Named Entity Recognition (NER) to identify the named entities in a certain piece of text</a:t>
            </a:r>
          </a:p>
          <a:p>
            <a:endParaRPr lang="en-US" dirty="0"/>
          </a:p>
          <a:p>
            <a:r>
              <a:rPr lang="en-US" dirty="0"/>
              <a:t>Named Entity Recognition (NER) models can be used to identify the mentions of people, location, organization, times, company names, and so on. So the Named Entity Recognition model not only acts as a standard tool for information extraction but it also serves as a foundational and important preprocessing toll for many downstream applications like Machine Translation, Question-Answering, Customer Feedback Handling, and even Text Summarization.</a:t>
            </a:r>
            <a:endParaRPr lang="en-IN" dirty="0"/>
          </a:p>
        </p:txBody>
      </p:sp>
    </p:spTree>
    <p:extLst>
      <p:ext uri="{BB962C8B-B14F-4D97-AF65-F5344CB8AC3E}">
        <p14:creationId xmlns:p14="http://schemas.microsoft.com/office/powerpoint/2010/main" val="34682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C7B3-61D1-EFF6-A72C-D4A0BB736248}"/>
              </a:ext>
            </a:extLst>
          </p:cNvPr>
          <p:cNvSpPr>
            <a:spLocks noGrp="1"/>
          </p:cNvSpPr>
          <p:nvPr>
            <p:ph type="title"/>
          </p:nvPr>
        </p:nvSpPr>
        <p:spPr/>
        <p:txBody>
          <a:bodyPr/>
          <a:lstStyle/>
          <a:p>
            <a:r>
              <a:rPr lang="en-US" dirty="0"/>
              <a:t>Approach to solving the problem</a:t>
            </a:r>
            <a:endParaRPr lang="en-IN" dirty="0"/>
          </a:p>
        </p:txBody>
      </p:sp>
      <p:sp>
        <p:nvSpPr>
          <p:cNvPr id="3" name="Content Placeholder 2">
            <a:extLst>
              <a:ext uri="{FF2B5EF4-FFF2-40B4-BE49-F238E27FC236}">
                <a16:creationId xmlns:a16="http://schemas.microsoft.com/office/drawing/2014/main" id="{93BEDCEC-00AF-748B-5A67-BE9F31BEEA83}"/>
              </a:ext>
            </a:extLst>
          </p:cNvPr>
          <p:cNvSpPr>
            <a:spLocks noGrp="1"/>
          </p:cNvSpPr>
          <p:nvPr>
            <p:ph idx="1"/>
          </p:nvPr>
        </p:nvSpPr>
        <p:spPr/>
        <p:txBody>
          <a:bodyPr/>
          <a:lstStyle/>
          <a:p>
            <a:r>
              <a:rPr lang="en-US" dirty="0"/>
              <a:t>Neural networks are well-suited for this type of analysis because they can learn complex patterns in data. However, neural networks require a large amount of training data to learn these patterns.</a:t>
            </a:r>
          </a:p>
          <a:p>
            <a:r>
              <a:rPr lang="en-US" dirty="0"/>
              <a:t>Recurrent Neural Networks (RNNs) have shown great success in tasks involving machine translation, text analysis, speech recognition, time series analysis, and other sequence-based problems. </a:t>
            </a:r>
            <a:endParaRPr lang="en-IN" dirty="0"/>
          </a:p>
        </p:txBody>
      </p:sp>
    </p:spTree>
    <p:extLst>
      <p:ext uri="{BB962C8B-B14F-4D97-AF65-F5344CB8AC3E}">
        <p14:creationId xmlns:p14="http://schemas.microsoft.com/office/powerpoint/2010/main" val="145627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C7B3-61D1-EFF6-A72C-D4A0BB736248}"/>
              </a:ext>
            </a:extLst>
          </p:cNvPr>
          <p:cNvSpPr>
            <a:spLocks noGrp="1"/>
          </p:cNvSpPr>
          <p:nvPr>
            <p:ph type="title"/>
          </p:nvPr>
        </p:nvSpPr>
        <p:spPr/>
        <p:txBody>
          <a:bodyPr/>
          <a:lstStyle/>
          <a:p>
            <a:r>
              <a:rPr lang="en-US" dirty="0"/>
              <a:t>Approach to solving the problem..</a:t>
            </a:r>
            <a:endParaRPr lang="en-IN" dirty="0"/>
          </a:p>
        </p:txBody>
      </p:sp>
      <p:sp>
        <p:nvSpPr>
          <p:cNvPr id="3" name="Content Placeholder 2">
            <a:extLst>
              <a:ext uri="{FF2B5EF4-FFF2-40B4-BE49-F238E27FC236}">
                <a16:creationId xmlns:a16="http://schemas.microsoft.com/office/drawing/2014/main" id="{93BEDCEC-00AF-748B-5A67-BE9F31BEEA83}"/>
              </a:ext>
            </a:extLst>
          </p:cNvPr>
          <p:cNvSpPr>
            <a:spLocks noGrp="1"/>
          </p:cNvSpPr>
          <p:nvPr>
            <p:ph idx="1"/>
          </p:nvPr>
        </p:nvSpPr>
        <p:spPr/>
        <p:txBody>
          <a:bodyPr/>
          <a:lstStyle/>
          <a:p>
            <a:r>
              <a:rPr lang="en-US" dirty="0"/>
              <a:t>But RNN have a dreadful problem of “vanishing gradients”. In simple words, the ability of this network to retain or “remember” useful information degrades rapidly, as the length of sequence increases.</a:t>
            </a:r>
          </a:p>
          <a:p>
            <a:r>
              <a:rPr lang="en-US" dirty="0"/>
              <a:t>An LSTM network is a just a special type of RNN, which tries to mitigate this “remembering” problem.</a:t>
            </a:r>
            <a:endParaRPr lang="en-IN" dirty="0"/>
          </a:p>
        </p:txBody>
      </p:sp>
    </p:spTree>
    <p:extLst>
      <p:ext uri="{BB962C8B-B14F-4D97-AF65-F5344CB8AC3E}">
        <p14:creationId xmlns:p14="http://schemas.microsoft.com/office/powerpoint/2010/main" val="21384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21BC-A039-B519-C7F7-BD41449CD7B2}"/>
              </a:ext>
            </a:extLst>
          </p:cNvPr>
          <p:cNvSpPr>
            <a:spLocks noGrp="1"/>
          </p:cNvSpPr>
          <p:nvPr>
            <p:ph type="title"/>
          </p:nvPr>
        </p:nvSpPr>
        <p:spPr/>
        <p:txBody>
          <a:bodyPr/>
          <a:lstStyle/>
          <a:p>
            <a:r>
              <a:rPr lang="en-IN" dirty="0"/>
              <a:t>Model summary</a:t>
            </a:r>
          </a:p>
        </p:txBody>
      </p:sp>
      <p:sp>
        <p:nvSpPr>
          <p:cNvPr id="3" name="Content Placeholder 2">
            <a:extLst>
              <a:ext uri="{FF2B5EF4-FFF2-40B4-BE49-F238E27FC236}">
                <a16:creationId xmlns:a16="http://schemas.microsoft.com/office/drawing/2014/main" id="{FE01EF98-1552-6EB4-D809-C31A613372E1}"/>
              </a:ext>
            </a:extLst>
          </p:cNvPr>
          <p:cNvSpPr>
            <a:spLocks noGrp="1"/>
          </p:cNvSpPr>
          <p:nvPr>
            <p:ph idx="1"/>
          </p:nvPr>
        </p:nvSpPr>
        <p:spPr/>
        <p:txBody>
          <a:bodyPr/>
          <a:lstStyle/>
          <a:p>
            <a:r>
              <a:rPr lang="en-US" dirty="0"/>
              <a:t>Data Preparation for Neural Networks :</a:t>
            </a:r>
          </a:p>
          <a:p>
            <a:pPr lvl="1"/>
            <a:r>
              <a:rPr lang="en-US" dirty="0"/>
              <a:t>Modifications in the data to prepare it in such a manner so that it can easily fit into a neutral network.</a:t>
            </a:r>
          </a:p>
          <a:p>
            <a:pPr lvl="1"/>
            <a:r>
              <a:rPr lang="en-US" dirty="0"/>
              <a:t>Create a function for splitting the data because the LSTM layers accept sequences of the same length only. </a:t>
            </a:r>
          </a:p>
          <a:p>
            <a:pPr lvl="1"/>
            <a:r>
              <a:rPr lang="en-US" dirty="0"/>
              <a:t>Every sentence that appears as integer in the data must be padded with the same length</a:t>
            </a:r>
            <a:endParaRPr lang="en-IN" dirty="0"/>
          </a:p>
        </p:txBody>
      </p:sp>
    </p:spTree>
    <p:extLst>
      <p:ext uri="{BB962C8B-B14F-4D97-AF65-F5344CB8AC3E}">
        <p14:creationId xmlns:p14="http://schemas.microsoft.com/office/powerpoint/2010/main" val="175446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7F24-B47A-F4F1-5237-E203E8983FE3}"/>
              </a:ext>
            </a:extLst>
          </p:cNvPr>
          <p:cNvSpPr>
            <a:spLocks noGrp="1"/>
          </p:cNvSpPr>
          <p:nvPr>
            <p:ph type="title"/>
          </p:nvPr>
        </p:nvSpPr>
        <p:spPr/>
        <p:txBody>
          <a:bodyPr/>
          <a:lstStyle/>
          <a:p>
            <a:r>
              <a:rPr lang="en-IN" dirty="0"/>
              <a:t>Model summary..</a:t>
            </a:r>
          </a:p>
        </p:txBody>
      </p:sp>
      <p:sp>
        <p:nvSpPr>
          <p:cNvPr id="3" name="Content Placeholder 2">
            <a:extLst>
              <a:ext uri="{FF2B5EF4-FFF2-40B4-BE49-F238E27FC236}">
                <a16:creationId xmlns:a16="http://schemas.microsoft.com/office/drawing/2014/main" id="{D960E784-6B46-613E-6CED-7A7A2E53DBFB}"/>
              </a:ext>
            </a:extLst>
          </p:cNvPr>
          <p:cNvSpPr>
            <a:spLocks noGrp="1"/>
          </p:cNvSpPr>
          <p:nvPr>
            <p:ph idx="1"/>
          </p:nvPr>
        </p:nvSpPr>
        <p:spPr/>
        <p:txBody>
          <a:bodyPr/>
          <a:lstStyle/>
          <a:p>
            <a:r>
              <a:rPr lang="en-US" dirty="0"/>
              <a:t>Training Neural Network for Named Entity Recognition (NER):	</a:t>
            </a:r>
          </a:p>
          <a:p>
            <a:pPr lvl="1"/>
            <a:r>
              <a:rPr lang="en-US" dirty="0"/>
              <a:t>Dimensions from the LSTM layer and will give the maximum length and maximum tags as an output</a:t>
            </a:r>
          </a:p>
          <a:p>
            <a:pPr lvl="1"/>
            <a:r>
              <a:rPr lang="en-US" dirty="0"/>
              <a:t>Create a helper function which will help us in giving the summary of every layer of the neural network model for Named Entity Recognition (NER)</a:t>
            </a:r>
          </a:p>
          <a:p>
            <a:pPr lvl="1"/>
            <a:r>
              <a:rPr lang="en-US" dirty="0"/>
              <a:t>Create a helper function to train the Named Entity Recognition mode</a:t>
            </a:r>
            <a:endParaRPr lang="en-IN" dirty="0"/>
          </a:p>
        </p:txBody>
      </p:sp>
    </p:spTree>
    <p:extLst>
      <p:ext uri="{BB962C8B-B14F-4D97-AF65-F5344CB8AC3E}">
        <p14:creationId xmlns:p14="http://schemas.microsoft.com/office/powerpoint/2010/main" val="190104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7853-33CB-0BE8-71B9-0F2CC2FA792F}"/>
              </a:ext>
            </a:extLst>
          </p:cNvPr>
          <p:cNvSpPr>
            <a:spLocks noGrp="1"/>
          </p:cNvSpPr>
          <p:nvPr>
            <p:ph type="title"/>
          </p:nvPr>
        </p:nvSpPr>
        <p:spPr/>
        <p:txBody>
          <a:bodyPr/>
          <a:lstStyle/>
          <a:p>
            <a:r>
              <a:rPr lang="en-IN" dirty="0"/>
              <a:t>LSTM</a:t>
            </a:r>
          </a:p>
        </p:txBody>
      </p:sp>
      <p:pic>
        <p:nvPicPr>
          <p:cNvPr id="1026" name="Picture 2">
            <a:extLst>
              <a:ext uri="{FF2B5EF4-FFF2-40B4-BE49-F238E27FC236}">
                <a16:creationId xmlns:a16="http://schemas.microsoft.com/office/drawing/2014/main" id="{56989140-0D1A-4377-66A6-ECF5A43FC3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690" y="2095929"/>
            <a:ext cx="8596312" cy="394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20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2C0C-9AC1-BABE-6087-D7C36988D23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A1C5AB3-9C00-60F5-3C12-8A2C5D9197F9}"/>
              </a:ext>
            </a:extLst>
          </p:cNvPr>
          <p:cNvSpPr>
            <a:spLocks noGrp="1"/>
          </p:cNvSpPr>
          <p:nvPr>
            <p:ph idx="1"/>
          </p:nvPr>
        </p:nvSpPr>
        <p:spPr/>
        <p:txBody>
          <a:bodyPr/>
          <a:lstStyle/>
          <a:p>
            <a:r>
              <a:rPr lang="en-IN" dirty="0"/>
              <a:t>Driver code:</a:t>
            </a:r>
          </a:p>
          <a:p>
            <a:pPr lvl="1"/>
            <a:r>
              <a:rPr lang="en-US" dirty="0"/>
              <a:t> Model will give the final output after running for 25 epochs.</a:t>
            </a:r>
            <a:endParaRPr lang="en-IN" dirty="0"/>
          </a:p>
        </p:txBody>
      </p:sp>
    </p:spTree>
    <p:extLst>
      <p:ext uri="{BB962C8B-B14F-4D97-AF65-F5344CB8AC3E}">
        <p14:creationId xmlns:p14="http://schemas.microsoft.com/office/powerpoint/2010/main" val="198255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6C32-E5F9-D3E5-34F2-F381CCB6B27C}"/>
              </a:ext>
            </a:extLst>
          </p:cNvPr>
          <p:cNvSpPr>
            <a:spLocks noGrp="1"/>
          </p:cNvSpPr>
          <p:nvPr>
            <p:ph type="title"/>
          </p:nvPr>
        </p:nvSpPr>
        <p:spPr/>
        <p:txBody>
          <a:bodyPr/>
          <a:lstStyle/>
          <a:p>
            <a:r>
              <a:rPr lang="en-IN" dirty="0"/>
              <a:t>Inference</a:t>
            </a:r>
          </a:p>
        </p:txBody>
      </p:sp>
      <p:sp>
        <p:nvSpPr>
          <p:cNvPr id="3" name="Content Placeholder 2">
            <a:extLst>
              <a:ext uri="{FF2B5EF4-FFF2-40B4-BE49-F238E27FC236}">
                <a16:creationId xmlns:a16="http://schemas.microsoft.com/office/drawing/2014/main" id="{5E6063C2-0167-045F-8340-EA86C880D83F}"/>
              </a:ext>
            </a:extLst>
          </p:cNvPr>
          <p:cNvSpPr>
            <a:spLocks noGrp="1"/>
          </p:cNvSpPr>
          <p:nvPr>
            <p:ph idx="1"/>
          </p:nvPr>
        </p:nvSpPr>
        <p:spPr/>
        <p:txBody>
          <a:bodyPr/>
          <a:lstStyle/>
          <a:p>
            <a:r>
              <a:rPr lang="en-US" dirty="0"/>
              <a:t>Testing the Named Entity Recognition (NER) Model:</a:t>
            </a:r>
          </a:p>
          <a:p>
            <a:pPr lvl="1"/>
            <a:r>
              <a:rPr lang="en-US" dirty="0"/>
              <a:t>Input text : </a:t>
            </a:r>
          </a:p>
          <a:p>
            <a:pPr lvl="2"/>
            <a:r>
              <a:rPr lang="en-US" dirty="0"/>
              <a:t>'Hi, My name is Manu Raj \n I am from India \n I work with IBM \n Steve Jobs is My Inspiration’</a:t>
            </a:r>
            <a:endParaRPr lang="en-IN" dirty="0"/>
          </a:p>
          <a:p>
            <a:pPr lvl="1"/>
            <a:r>
              <a:rPr lang="en-IN" dirty="0"/>
              <a:t>Output :	</a:t>
            </a:r>
          </a:p>
          <a:p>
            <a:pPr lvl="2"/>
            <a:r>
              <a:rPr lang="en-US" b="0" i="0" dirty="0">
                <a:solidFill>
                  <a:srgbClr val="000000"/>
                </a:solidFill>
                <a:effectLst/>
                <a:latin typeface="Helvetica Neue"/>
              </a:rPr>
              <a:t>Hi, My name is Manu Raj</a:t>
            </a:r>
            <a:br>
              <a:rPr lang="en-US" dirty="0"/>
            </a:br>
            <a:r>
              <a:rPr lang="en-US" b="0" i="0" dirty="0">
                <a:solidFill>
                  <a:srgbClr val="000000"/>
                </a:solidFill>
                <a:effectLst/>
                <a:latin typeface="Helvetica Neue"/>
              </a:rPr>
              <a:t>I am from </a:t>
            </a:r>
            <a:r>
              <a:rPr lang="en-US" dirty="0"/>
              <a:t>India </a:t>
            </a:r>
            <a:r>
              <a:rPr lang="en-US" b="1" dirty="0">
                <a:effectLst/>
              </a:rPr>
              <a:t>GPE</a:t>
            </a:r>
            <a:br>
              <a:rPr lang="en-US" dirty="0"/>
            </a:br>
            <a:r>
              <a:rPr lang="en-US" b="0" i="0" dirty="0">
                <a:solidFill>
                  <a:srgbClr val="000000"/>
                </a:solidFill>
                <a:effectLst/>
                <a:latin typeface="Helvetica Neue"/>
              </a:rPr>
              <a:t>I work with </a:t>
            </a:r>
            <a:r>
              <a:rPr lang="en-US" dirty="0"/>
              <a:t>IBM </a:t>
            </a:r>
            <a:r>
              <a:rPr lang="en-US" b="1" dirty="0">
                <a:effectLst/>
              </a:rPr>
              <a:t>ORG</a:t>
            </a:r>
            <a:br>
              <a:rPr lang="en-US" dirty="0"/>
            </a:br>
            <a:r>
              <a:rPr lang="en-US" dirty="0"/>
              <a:t>Steve Jobs </a:t>
            </a:r>
            <a:r>
              <a:rPr lang="en-US" b="1" dirty="0">
                <a:effectLst/>
              </a:rPr>
              <a:t>PERSON</a:t>
            </a:r>
            <a:r>
              <a:rPr lang="en-US" dirty="0"/>
              <a:t> </a:t>
            </a:r>
            <a:r>
              <a:rPr lang="en-US" b="0" i="0" dirty="0">
                <a:solidFill>
                  <a:srgbClr val="000000"/>
                </a:solidFill>
                <a:effectLst/>
                <a:latin typeface="Helvetica Neue"/>
              </a:rPr>
              <a:t>is My Inspiration</a:t>
            </a:r>
          </a:p>
          <a:p>
            <a:pPr lvl="2"/>
            <a:endParaRPr lang="en-US" dirty="0">
              <a:solidFill>
                <a:srgbClr val="000000"/>
              </a:solidFill>
              <a:latin typeface="Helvetica Neue"/>
            </a:endParaRPr>
          </a:p>
          <a:p>
            <a:pPr lvl="1"/>
            <a:r>
              <a:rPr lang="en-US" dirty="0">
                <a:solidFill>
                  <a:srgbClr val="000000"/>
                </a:solidFill>
                <a:latin typeface="Helvetica Neue"/>
              </a:rPr>
              <a:t>GPE : Geopolitical entities , ORG : Organization, PERSON : Individual</a:t>
            </a:r>
            <a:endParaRPr lang="en-US" dirty="0"/>
          </a:p>
        </p:txBody>
      </p:sp>
    </p:spTree>
    <p:extLst>
      <p:ext uri="{BB962C8B-B14F-4D97-AF65-F5344CB8AC3E}">
        <p14:creationId xmlns:p14="http://schemas.microsoft.com/office/powerpoint/2010/main" val="55441790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187</TotalTime>
  <Words>642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Trebuchet MS</vt:lpstr>
      <vt:lpstr>Wingdings 3</vt:lpstr>
      <vt:lpstr>Facet</vt:lpstr>
      <vt:lpstr>Named Entity Recognition (NER)</vt:lpstr>
      <vt:lpstr>Objective</vt:lpstr>
      <vt:lpstr>Approach to solving the problem</vt:lpstr>
      <vt:lpstr>Approach to solving the problem..</vt:lpstr>
      <vt:lpstr>Model summary</vt:lpstr>
      <vt:lpstr>Model summary..</vt:lpstr>
      <vt:lpstr>LSTM</vt:lpstr>
      <vt:lpstr>Results</vt:lpstr>
      <vt:lpstr>Inference</vt:lpstr>
      <vt:lpstr>NER Labels</vt:lpstr>
      <vt:lpstr>Moving forward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Recognition (NER)</dc:title>
  <dc:creator>Latha Chandran</dc:creator>
  <cp:lastModifiedBy>Latha Chandran</cp:lastModifiedBy>
  <cp:revision>4</cp:revision>
  <dcterms:created xsi:type="dcterms:W3CDTF">2022-11-19T03:23:56Z</dcterms:created>
  <dcterms:modified xsi:type="dcterms:W3CDTF">2022-11-19T08:08:49Z</dcterms:modified>
</cp:coreProperties>
</file>