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2" r:id="rId6"/>
    <p:sldId id="365" r:id="rId7"/>
    <p:sldId id="367" r:id="rId8"/>
    <p:sldId id="368" r:id="rId9"/>
    <p:sldId id="370" r:id="rId10"/>
    <p:sldId id="369" r:id="rId11"/>
    <p:sldId id="364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04/03/2022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10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4 de marzo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4 de marzo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4 de marzo de 2022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4 de marzo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4 de marzo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4 de marzo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4 de marzo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4 de marzo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4 de marzo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4 de marzo de 2022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GB"/>
              <a:t>Travel Assured Case Study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Manuel Urbano Rodriguez</a:t>
            </a:r>
            <a:r>
              <a:rPr lang="en-GB" dirty="0"/>
              <a:t> </a:t>
            </a:r>
          </a:p>
          <a:p>
            <a:pPr rtl="0"/>
            <a:r>
              <a:rPr lang="en-GB" dirty="0"/>
              <a:t>Travel Insurance Market Insights</a:t>
            </a:r>
          </a:p>
          <a:p>
            <a:pPr rtl="0"/>
            <a:r>
              <a:rPr lang="en-GB" dirty="0"/>
              <a:t>04 March 2022 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98258"/>
            <a:ext cx="5832193" cy="6108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1580412"/>
            <a:ext cx="4827178" cy="404216"/>
          </a:xfrm>
        </p:spPr>
        <p:txBody>
          <a:bodyPr rtlCol="0"/>
          <a:lstStyle/>
          <a:p>
            <a:pPr rtl="0"/>
            <a:r>
              <a:rPr lang="en-GB" dirty="0"/>
              <a:t>Business Problem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176843"/>
            <a:ext cx="4827178" cy="440302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Due to the COVID pandemic, Travel Assured cut the marketing budget by over 50%.</a:t>
            </a:r>
          </a:p>
          <a:p>
            <a:pPr rtl="0"/>
            <a:r>
              <a:rPr lang="en-GB" dirty="0"/>
              <a:t>A new market strategy needs to be defined for an efficient use of the reduced budget.</a:t>
            </a:r>
          </a:p>
          <a:p>
            <a:pPr rtl="0"/>
            <a:r>
              <a:rPr lang="en-GB" dirty="0"/>
              <a:t>Travel habits of current customers and non-customers need to be analysed.</a:t>
            </a:r>
          </a:p>
          <a:p>
            <a:pPr rtl="0"/>
            <a:r>
              <a:rPr lang="en-GB" dirty="0"/>
              <a:t>We are interested in knowing whether customers travel more often and travel more abroad than non-customers.</a:t>
            </a:r>
          </a:p>
          <a:p>
            <a:pPr rtl="0"/>
            <a:endParaRPr lang="en-GB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54112" y="1580412"/>
            <a:ext cx="4764829" cy="404216"/>
          </a:xfrm>
        </p:spPr>
        <p:txBody>
          <a:bodyPr rtlCol="0"/>
          <a:lstStyle/>
          <a:p>
            <a:pPr rtl="0"/>
            <a:r>
              <a:rPr lang="en-GB" dirty="0"/>
              <a:t>Methodology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189543"/>
            <a:ext cx="4756241" cy="440302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We have access to the data of 1987 customers and non-customers with ages in the range of 25 to 35 with a variety of backgrounds and personal circumstances.</a:t>
            </a:r>
          </a:p>
          <a:p>
            <a:pPr rtl="0"/>
            <a:r>
              <a:rPr lang="en-GB" dirty="0"/>
              <a:t>The analysis will cover how the different characteristics of the customers relate to each other to be able to target the marketing strategy to the right sector.</a:t>
            </a:r>
          </a:p>
          <a:p>
            <a:pPr rtl="0"/>
            <a:r>
              <a:rPr lang="en-GB" dirty="0"/>
              <a:t>The language used for the analysis is Python with the libraries Pandas, Seaborn and Matplotlib.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 rtl="0"/>
              <a:t>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 dirty="0"/>
              <a:t>Travel Assured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030CCD0-5CE0-4753-9816-12D4106E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20" y="2142066"/>
            <a:ext cx="4486813" cy="29912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700E3-E093-4378-9375-8EE44EB7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06530"/>
            <a:ext cx="4941477" cy="610863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034612-4E7F-49A4-BB95-CC3CC8F5C4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7835" y="1524002"/>
            <a:ext cx="6870698" cy="423331"/>
          </a:xfrm>
        </p:spPr>
        <p:txBody>
          <a:bodyPr/>
          <a:lstStyle/>
          <a:p>
            <a:r>
              <a:rPr lang="en-GB" dirty="0"/>
              <a:t>What is the distribution of the Customers age and their income?</a:t>
            </a:r>
          </a:p>
          <a:p>
            <a:endParaRPr lang="en-GB" dirty="0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99594F63-69CE-4487-AA8A-83F1A57F3AA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dirty="0"/>
              <a:t>Travel Assured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43FEE3-0A63-4040-AC0C-E439A2D659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3</a:t>
            </a:fld>
            <a:endParaRPr lang="es-ES" noProof="0" dirty="0"/>
          </a:p>
        </p:txBody>
      </p:sp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093F10E-5DAC-4F9C-889B-27806C0BB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49" y="2142066"/>
            <a:ext cx="4486814" cy="2991209"/>
          </a:xfrm>
          <a:prstGeom prst="rect">
            <a:avLst/>
          </a:prstGeom>
        </p:spPr>
      </p:pic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1311428-C3DD-45C3-BB3E-365808CFA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5129176"/>
            <a:ext cx="4933950" cy="955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distribution of </a:t>
            </a:r>
            <a:r>
              <a:rPr lang="en-GB" b="1" dirty="0"/>
              <a:t>Ages</a:t>
            </a:r>
            <a:r>
              <a:rPr lang="en-GB" dirty="0"/>
              <a:t> of </a:t>
            </a:r>
            <a:r>
              <a:rPr lang="en-GB" b="1" dirty="0"/>
              <a:t>Customers</a:t>
            </a:r>
            <a:r>
              <a:rPr lang="en-GB" dirty="0"/>
              <a:t> and </a:t>
            </a:r>
            <a:r>
              <a:rPr lang="en-GB" b="1" dirty="0"/>
              <a:t>Not Customers</a:t>
            </a:r>
            <a:r>
              <a:rPr lang="en-GB" dirty="0"/>
              <a:t>, no clear conclusion can be withdrawn.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1F8EA75-BE0F-4325-8952-5A1E40F0F04B}"/>
              </a:ext>
            </a:extLst>
          </p:cNvPr>
          <p:cNvSpPr txBox="1">
            <a:spLocks/>
          </p:cNvSpPr>
          <p:nvPr/>
        </p:nvSpPr>
        <p:spPr>
          <a:xfrm>
            <a:off x="6062649" y="5129175"/>
            <a:ext cx="4933950" cy="172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</a:t>
            </a:r>
            <a:r>
              <a:rPr lang="en-GB" b="1" dirty="0"/>
              <a:t>Customers</a:t>
            </a:r>
            <a:r>
              <a:rPr lang="en-GB" dirty="0"/>
              <a:t> have higher income than </a:t>
            </a:r>
            <a:r>
              <a:rPr lang="en-GB" b="1" dirty="0"/>
              <a:t>Not Costumers</a:t>
            </a:r>
            <a:r>
              <a:rPr lang="en-GB" dirty="0"/>
              <a:t>, being the difference smaller as the age of the customer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768BB31-0D3D-4B82-ACE0-C60993E3622F}"/>
              </a:ext>
            </a:extLst>
          </p:cNvPr>
          <p:cNvSpPr txBox="1">
            <a:spLocks/>
          </p:cNvSpPr>
          <p:nvPr/>
        </p:nvSpPr>
        <p:spPr>
          <a:xfrm>
            <a:off x="3629025" y="5993587"/>
            <a:ext cx="4933950" cy="616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dirty="0"/>
              <a:t>Mean Customers Annual Income: </a:t>
            </a:r>
            <a:r>
              <a:rPr lang="en-GB" b="1" dirty="0"/>
              <a:t>1,065,309.90</a:t>
            </a:r>
          </a:p>
          <a:p>
            <a:pPr algn="ctr">
              <a:spcBef>
                <a:spcPts val="0"/>
              </a:spcBef>
            </a:pPr>
            <a:r>
              <a:rPr lang="en-GB" dirty="0"/>
              <a:t>Mean Not Customers Annual Income: </a:t>
            </a:r>
            <a:r>
              <a:rPr lang="en-GB" b="1" dirty="0"/>
              <a:t>816,824.49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00E3-E093-4378-9375-8EE44EB7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06530"/>
            <a:ext cx="4941477" cy="610863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034612-4E7F-49A4-BB95-CC3CC8F5C4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7835" y="1524002"/>
            <a:ext cx="7243232" cy="423331"/>
          </a:xfrm>
        </p:spPr>
        <p:txBody>
          <a:bodyPr/>
          <a:lstStyle/>
          <a:p>
            <a:r>
              <a:rPr lang="en-GB" dirty="0"/>
              <a:t>How does the Frequency of flying affect Customers/Not Customers?</a:t>
            </a:r>
          </a:p>
          <a:p>
            <a:endParaRPr lang="en-GB" dirty="0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99594F63-69CE-4487-AA8A-83F1A57F3AA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dirty="0"/>
              <a:t>Travel Assured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43FEE3-0A63-4040-AC0C-E439A2D659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4</a:t>
            </a:fld>
            <a:endParaRPr lang="es-ES" noProof="0" dirty="0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1311428-C3DD-45C3-BB3E-365808CFA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5129177"/>
            <a:ext cx="4933950" cy="9746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of </a:t>
            </a:r>
            <a:r>
              <a:rPr lang="en-GB" b="1" dirty="0"/>
              <a:t>Not Frequent Flyers</a:t>
            </a:r>
            <a:r>
              <a:rPr lang="en-GB" dirty="0"/>
              <a:t> that are </a:t>
            </a:r>
            <a:r>
              <a:rPr lang="en-GB" b="1" dirty="0"/>
              <a:t>Not Customers</a:t>
            </a:r>
            <a:r>
              <a:rPr lang="en-GB" dirty="0"/>
              <a:t> is more than twice as large as the </a:t>
            </a:r>
            <a:r>
              <a:rPr lang="en-GB" b="1" dirty="0"/>
              <a:t>Customers</a:t>
            </a:r>
            <a:r>
              <a:rPr lang="en-GB" dirty="0"/>
              <a:t>. However, the majority of </a:t>
            </a:r>
            <a:r>
              <a:rPr lang="en-GB" b="1" dirty="0"/>
              <a:t>Frequent Flyers</a:t>
            </a:r>
            <a:r>
              <a:rPr lang="en-GB" dirty="0"/>
              <a:t> are </a:t>
            </a:r>
            <a:r>
              <a:rPr lang="en-GB" b="1" dirty="0"/>
              <a:t>Customers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1F8EA75-BE0F-4325-8952-5A1E40F0F04B}"/>
              </a:ext>
            </a:extLst>
          </p:cNvPr>
          <p:cNvSpPr txBox="1">
            <a:spLocks/>
          </p:cNvSpPr>
          <p:nvPr/>
        </p:nvSpPr>
        <p:spPr>
          <a:xfrm>
            <a:off x="6062649" y="5129175"/>
            <a:ext cx="4933950" cy="172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general, travellers with a greater </a:t>
            </a:r>
            <a:r>
              <a:rPr lang="en-GB" b="1" dirty="0"/>
              <a:t>Annual Income</a:t>
            </a:r>
            <a:r>
              <a:rPr lang="en-GB" dirty="0"/>
              <a:t> tend to travel </a:t>
            </a:r>
            <a:r>
              <a:rPr lang="en-GB" b="1" dirty="0"/>
              <a:t>More Frequently </a:t>
            </a:r>
            <a:r>
              <a:rPr lang="en-GB" dirty="0"/>
              <a:t>than those with a lower income.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768BB31-0D3D-4B82-ACE0-C60993E3622F}"/>
              </a:ext>
            </a:extLst>
          </p:cNvPr>
          <p:cNvSpPr txBox="1">
            <a:spLocks/>
          </p:cNvSpPr>
          <p:nvPr/>
        </p:nvSpPr>
        <p:spPr>
          <a:xfrm>
            <a:off x="3629025" y="5993587"/>
            <a:ext cx="4933950" cy="616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dirty="0"/>
              <a:t>Mean Customers Annual Income: </a:t>
            </a:r>
            <a:r>
              <a:rPr lang="en-GB" b="1" dirty="0"/>
              <a:t>1,135,841.08</a:t>
            </a:r>
          </a:p>
          <a:p>
            <a:pPr algn="ctr">
              <a:spcBef>
                <a:spcPts val="0"/>
              </a:spcBef>
            </a:pPr>
            <a:r>
              <a:rPr lang="en-GB" dirty="0"/>
              <a:t>Mean Not Customers Annual Income: </a:t>
            </a:r>
            <a:r>
              <a:rPr lang="en-GB" b="1" dirty="0"/>
              <a:t>859,232.23</a:t>
            </a:r>
          </a:p>
        </p:txBody>
      </p:sp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0BCE21F-ED07-45E8-852D-7E6608D6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163142"/>
            <a:ext cx="4449049" cy="2966033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427026D-D2E7-4EFA-A1D3-310952FB8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3142"/>
            <a:ext cx="4456576" cy="29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00E3-E093-4378-9375-8EE44EB7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06530"/>
            <a:ext cx="4941477" cy="610863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034612-4E7F-49A4-BB95-CC3CC8F5C4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7835" y="1524002"/>
            <a:ext cx="7954432" cy="423331"/>
          </a:xfrm>
        </p:spPr>
        <p:txBody>
          <a:bodyPr/>
          <a:lstStyle/>
          <a:p>
            <a:r>
              <a:rPr lang="en-GB" dirty="0"/>
              <a:t>How does it impact the fact that Customers have Never Travelled Abroad?</a:t>
            </a:r>
          </a:p>
          <a:p>
            <a:endParaRPr lang="en-GB" dirty="0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99594F63-69CE-4487-AA8A-83F1A57F3AA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dirty="0"/>
              <a:t>Travel Assured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43FEE3-0A63-4040-AC0C-E439A2D659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5</a:t>
            </a:fld>
            <a:endParaRPr lang="es-ES" noProof="0" dirty="0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1311428-C3DD-45C3-BB3E-365808CFA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5129177"/>
            <a:ext cx="4933950" cy="9553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One-fourth of the travellers that have </a:t>
            </a:r>
            <a:r>
              <a:rPr lang="en-GB" b="1" dirty="0"/>
              <a:t>never</a:t>
            </a:r>
            <a:r>
              <a:rPr lang="en-GB" dirty="0"/>
              <a:t> been abroad are </a:t>
            </a:r>
            <a:r>
              <a:rPr lang="en-GB" b="1" dirty="0"/>
              <a:t>Customers</a:t>
            </a:r>
            <a:r>
              <a:rPr lang="en-GB" dirty="0"/>
              <a:t>. However, only one-fifth of the travellers that </a:t>
            </a:r>
            <a:r>
              <a:rPr lang="en-GB" b="1" dirty="0"/>
              <a:t>have been abroad </a:t>
            </a:r>
            <a:r>
              <a:rPr lang="en-GB" dirty="0"/>
              <a:t>are </a:t>
            </a:r>
            <a:r>
              <a:rPr lang="en-GB" b="1" dirty="0"/>
              <a:t>Not Customers</a:t>
            </a:r>
            <a:r>
              <a:rPr lang="en-GB" dirty="0"/>
              <a:t>.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1F8EA75-BE0F-4325-8952-5A1E40F0F04B}"/>
              </a:ext>
            </a:extLst>
          </p:cNvPr>
          <p:cNvSpPr txBox="1">
            <a:spLocks/>
          </p:cNvSpPr>
          <p:nvPr/>
        </p:nvSpPr>
        <p:spPr>
          <a:xfrm>
            <a:off x="6062649" y="5129175"/>
            <a:ext cx="4933950" cy="172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Income of travellers who have been abroad tends to be higher except for two age groups (32 and 35).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768BB31-0D3D-4B82-ACE0-C60993E3622F}"/>
              </a:ext>
            </a:extLst>
          </p:cNvPr>
          <p:cNvSpPr txBox="1">
            <a:spLocks/>
          </p:cNvSpPr>
          <p:nvPr/>
        </p:nvSpPr>
        <p:spPr>
          <a:xfrm>
            <a:off x="3629025" y="5993587"/>
            <a:ext cx="4933950" cy="616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dirty="0"/>
              <a:t>Mean Customers Annual Income: </a:t>
            </a:r>
            <a:r>
              <a:rPr lang="en-GB" b="1" dirty="0"/>
              <a:t>1,165,423.07</a:t>
            </a:r>
          </a:p>
          <a:p>
            <a:pPr algn="ctr">
              <a:spcBef>
                <a:spcPts val="0"/>
              </a:spcBef>
            </a:pPr>
            <a:r>
              <a:rPr lang="en-GB" dirty="0"/>
              <a:t>Mean Not Customers Annual Income: </a:t>
            </a:r>
            <a:r>
              <a:rPr lang="en-GB" b="1" dirty="0"/>
              <a:t>838,936.61</a:t>
            </a:r>
          </a:p>
        </p:txBody>
      </p:sp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65B6ADF-8011-4126-B79B-004C28DB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2142066"/>
            <a:ext cx="4480664" cy="2987109"/>
          </a:xfrm>
          <a:prstGeom prst="rect">
            <a:avLst/>
          </a:prstGeom>
        </p:spPr>
      </p:pic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DB9E61E-AEE7-4FD4-8EA2-50063A64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92" y="2142066"/>
            <a:ext cx="4480664" cy="29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3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00E3-E093-4378-9375-8EE44EB7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06530"/>
            <a:ext cx="4941477" cy="610863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034612-4E7F-49A4-BB95-CC3CC8F5C4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7835" y="1524002"/>
            <a:ext cx="7175498" cy="423331"/>
          </a:xfrm>
        </p:spPr>
        <p:txBody>
          <a:bodyPr/>
          <a:lstStyle/>
          <a:p>
            <a:r>
              <a:rPr lang="en-GB" dirty="0"/>
              <a:t>What this the relationship between Family Members and Customers?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99594F63-69CE-4487-AA8A-83F1A57F3AA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dirty="0"/>
              <a:t>Travel Assured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43FEE3-0A63-4040-AC0C-E439A2D659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6</a:t>
            </a:fld>
            <a:endParaRPr lang="es-ES" noProof="0" dirty="0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1311428-C3DD-45C3-BB3E-365808CFA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5129177"/>
            <a:ext cx="4933950" cy="8605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Families with an amount of members </a:t>
            </a:r>
            <a:r>
              <a:rPr lang="en-GB" b="1" dirty="0"/>
              <a:t>greater or equal to 6 </a:t>
            </a:r>
            <a:r>
              <a:rPr lang="en-GB" dirty="0"/>
              <a:t>are more often </a:t>
            </a:r>
            <a:r>
              <a:rPr lang="en-GB" b="1" dirty="0"/>
              <a:t>Customers</a:t>
            </a:r>
            <a:r>
              <a:rPr lang="en-GB" dirty="0"/>
              <a:t> than smaller families. This could be due to large family discounts.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1F8EA75-BE0F-4325-8952-5A1E40F0F04B}"/>
              </a:ext>
            </a:extLst>
          </p:cNvPr>
          <p:cNvSpPr txBox="1">
            <a:spLocks/>
          </p:cNvSpPr>
          <p:nvPr/>
        </p:nvSpPr>
        <p:spPr>
          <a:xfrm>
            <a:off x="6062648" y="5129175"/>
            <a:ext cx="5157801" cy="172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family sizes have a similar income regardless of them being </a:t>
            </a:r>
            <a:r>
              <a:rPr lang="en-GB" b="1" dirty="0"/>
              <a:t>Customers</a:t>
            </a:r>
            <a:r>
              <a:rPr lang="en-GB" dirty="0"/>
              <a:t> or </a:t>
            </a:r>
            <a:r>
              <a:rPr lang="en-GB" b="1" dirty="0"/>
              <a:t>Not</a:t>
            </a:r>
            <a:r>
              <a:rPr lang="en-GB" dirty="0"/>
              <a:t>. However, the income </a:t>
            </a:r>
            <a:r>
              <a:rPr lang="en-GB" b="1" dirty="0"/>
              <a:t>difference</a:t>
            </a:r>
            <a:r>
              <a:rPr lang="en-GB" dirty="0"/>
              <a:t> between them is </a:t>
            </a:r>
            <a:r>
              <a:rPr lang="en-GB" b="1" dirty="0"/>
              <a:t>36.51%</a:t>
            </a:r>
            <a:r>
              <a:rPr lang="en-GB" dirty="0"/>
              <a:t>.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768BB31-0D3D-4B82-ACE0-C60993E3622F}"/>
              </a:ext>
            </a:extLst>
          </p:cNvPr>
          <p:cNvSpPr txBox="1">
            <a:spLocks/>
          </p:cNvSpPr>
          <p:nvPr/>
        </p:nvSpPr>
        <p:spPr>
          <a:xfrm>
            <a:off x="3629025" y="5993587"/>
            <a:ext cx="4933950" cy="616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GB" dirty="0"/>
              <a:t>Mean Customers Annual Income: </a:t>
            </a:r>
            <a:r>
              <a:rPr lang="en-GB" b="1" dirty="0"/>
              <a:t>1,107,966.75</a:t>
            </a:r>
          </a:p>
          <a:p>
            <a:pPr algn="ctr">
              <a:spcBef>
                <a:spcPts val="0"/>
              </a:spcBef>
            </a:pPr>
            <a:r>
              <a:rPr lang="en-GB" dirty="0"/>
              <a:t>Mean Not Customers Annual Income: </a:t>
            </a:r>
            <a:r>
              <a:rPr lang="en-GB" b="1" dirty="0"/>
              <a:t>811,633.59</a:t>
            </a:r>
          </a:p>
        </p:txBody>
      </p:sp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1CE4FE4-BA1C-4866-BE1A-6B2BB7F7F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142066"/>
            <a:ext cx="4480983" cy="2987322"/>
          </a:xfrm>
          <a:prstGeom prst="rect">
            <a:avLst/>
          </a:prstGeom>
        </p:spPr>
      </p:pic>
      <p:pic>
        <p:nvPicPr>
          <p:cNvPr id="19" name="Imagen 1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A089541-09E8-429B-B554-DC3B8CE1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49" y="2142066"/>
            <a:ext cx="4486814" cy="29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00E3-E093-4378-9375-8EE44EB7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06530"/>
            <a:ext cx="4941477" cy="610863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034612-4E7F-49A4-BB95-CC3CC8F5C4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7835" y="1524002"/>
            <a:ext cx="6870698" cy="423331"/>
          </a:xfrm>
        </p:spPr>
        <p:txBody>
          <a:bodyPr/>
          <a:lstStyle/>
          <a:p>
            <a:r>
              <a:rPr lang="en-GB" dirty="0"/>
              <a:t>Additional Analysis 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99594F63-69CE-4487-AA8A-83F1A57F3AA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dirty="0"/>
              <a:t>Travel Assured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43FEE3-0A63-4040-AC0C-E439A2D6591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7</a:t>
            </a:fld>
            <a:endParaRPr lang="es-ES" noProof="0" dirty="0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1311428-C3DD-45C3-BB3E-365808CFA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2176819"/>
            <a:ext cx="2948517" cy="45203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Travellers that </a:t>
            </a:r>
            <a:r>
              <a:rPr lang="en-GB" b="1" dirty="0"/>
              <a:t>have been abroad</a:t>
            </a:r>
            <a:r>
              <a:rPr lang="en-GB" dirty="0"/>
              <a:t> tend to be </a:t>
            </a:r>
            <a:r>
              <a:rPr lang="en-GB" b="1" dirty="0"/>
              <a:t>more frequent travellers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fact that travellers are </a:t>
            </a:r>
            <a:r>
              <a:rPr lang="en-GB" b="1" dirty="0"/>
              <a:t>Graduates</a:t>
            </a:r>
            <a:r>
              <a:rPr lang="en-GB" dirty="0"/>
              <a:t> or </a:t>
            </a:r>
            <a:r>
              <a:rPr lang="en-GB" b="1" dirty="0"/>
              <a:t>Not</a:t>
            </a:r>
            <a:r>
              <a:rPr lang="en-GB" dirty="0"/>
              <a:t> does not affect whether they choose to buy our travel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Chronically Ill Travellers</a:t>
            </a:r>
            <a:r>
              <a:rPr lang="en-GB" dirty="0"/>
              <a:t> tend to buy more often our travel insurance than </a:t>
            </a:r>
            <a:r>
              <a:rPr lang="en-GB" b="1" dirty="0"/>
              <a:t>Healthy Costumers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Travellers from the </a:t>
            </a:r>
            <a:r>
              <a:rPr lang="en-GB" b="1" dirty="0"/>
              <a:t>Government Sector</a:t>
            </a:r>
            <a:r>
              <a:rPr lang="en-GB" dirty="0"/>
              <a:t> tend to buy less often our travel insurance than those of the </a:t>
            </a:r>
            <a:r>
              <a:rPr lang="en-GB" b="1" dirty="0"/>
              <a:t>Private Sector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9" name="Imagen 1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8B8772E-4EC3-4684-8726-56A7B805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67" y="1558755"/>
            <a:ext cx="3716729" cy="2477819"/>
          </a:xfrm>
          <a:prstGeom prst="rect">
            <a:avLst/>
          </a:prstGeom>
        </p:spPr>
      </p:pic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F4E7921-7083-4847-97BA-5E0A2384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89" y="4211481"/>
            <a:ext cx="3728480" cy="2485654"/>
          </a:xfrm>
          <a:prstGeom prst="rect">
            <a:avLst/>
          </a:prstGeom>
        </p:spPr>
      </p:pic>
      <p:pic>
        <p:nvPicPr>
          <p:cNvPr id="24" name="Imagen 2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9417E26-F93B-46EF-8038-BBAA7C82E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40" y="4211480"/>
            <a:ext cx="3728478" cy="2485653"/>
          </a:xfrm>
          <a:prstGeom prst="rect">
            <a:avLst/>
          </a:prstGeom>
        </p:spPr>
      </p:pic>
      <p:pic>
        <p:nvPicPr>
          <p:cNvPr id="26" name="Imagen 2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AC281EF-A117-476D-A89B-D3AF2C9AA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789" y="1558755"/>
            <a:ext cx="3716729" cy="2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Conclusions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Good Engagement Rate</a:t>
            </a:r>
          </a:p>
          <a:p>
            <a:pPr rtl="0"/>
            <a:endParaRPr lang="en-GB" dirty="0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The Percentage of travellers that are Customers is 35.73%.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Travel Assured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315EF2-4E1B-4DCC-9F86-8C4CBD9DD1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Annual Income of Customers is Key</a:t>
            </a:r>
          </a:p>
          <a:p>
            <a:endParaRPr lang="en-GB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A99C8F1-771B-4766-A537-C8AF119AA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Our Customers have an Annual Income 30.42% higher than Non-Costumers.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EE31D97-CCDB-41D5-9305-0EDF9CBE14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Frequent Travellers are Keen on Being Insured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57A8F51-242E-4BC8-9C6A-0B200E16D1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1704632"/>
          </a:xfrm>
        </p:spPr>
        <p:txBody>
          <a:bodyPr/>
          <a:lstStyle/>
          <a:p>
            <a:r>
              <a:rPr lang="en-GB" dirty="0"/>
              <a:t>Travellers with a greater Annual Income tend to travel More Frequently than those with a lower income. The majority of Frequent Flyers are Customers.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1" name="Marcador de texto 9">
            <a:extLst>
              <a:ext uri="{FF2B5EF4-FFF2-40B4-BE49-F238E27FC236}">
                <a16:creationId xmlns:a16="http://schemas.microsoft.com/office/drawing/2014/main" id="{55440BEE-E9CA-4543-A9E6-EDD3D28C4F67}"/>
              </a:ext>
            </a:extLst>
          </p:cNvPr>
          <p:cNvSpPr txBox="1">
            <a:spLocks/>
          </p:cNvSpPr>
          <p:nvPr/>
        </p:nvSpPr>
        <p:spPr>
          <a:xfrm>
            <a:off x="6399647" y="2286000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International Travellers Need Being Insured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D03C1898-5F4E-465E-9E09-1A19BB2C2244}"/>
              </a:ext>
            </a:extLst>
          </p:cNvPr>
          <p:cNvSpPr txBox="1">
            <a:spLocks/>
          </p:cNvSpPr>
          <p:nvPr/>
        </p:nvSpPr>
        <p:spPr>
          <a:xfrm>
            <a:off x="6399647" y="2656903"/>
            <a:ext cx="4838700" cy="814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Only one-fifth of the travellers that have been abroad are Not our Customers.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3" name="Marcador de texto 9">
            <a:extLst>
              <a:ext uri="{FF2B5EF4-FFF2-40B4-BE49-F238E27FC236}">
                <a16:creationId xmlns:a16="http://schemas.microsoft.com/office/drawing/2014/main" id="{F2E63B55-FFDF-46E2-9328-27F9DF7F084D}"/>
              </a:ext>
            </a:extLst>
          </p:cNvPr>
          <p:cNvSpPr txBox="1">
            <a:spLocks/>
          </p:cNvSpPr>
          <p:nvPr/>
        </p:nvSpPr>
        <p:spPr>
          <a:xfrm>
            <a:off x="6398492" y="3470942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Larger Families get Insured More Often</a:t>
            </a:r>
          </a:p>
        </p:txBody>
      </p:sp>
      <p:sp>
        <p:nvSpPr>
          <p:cNvPr id="34" name="Marcador de texto 11">
            <a:extLst>
              <a:ext uri="{FF2B5EF4-FFF2-40B4-BE49-F238E27FC236}">
                <a16:creationId xmlns:a16="http://schemas.microsoft.com/office/drawing/2014/main" id="{B7749770-9BD2-44C4-A433-5FE1E92AFE7D}"/>
              </a:ext>
            </a:extLst>
          </p:cNvPr>
          <p:cNvSpPr txBox="1">
            <a:spLocks/>
          </p:cNvSpPr>
          <p:nvPr/>
        </p:nvSpPr>
        <p:spPr>
          <a:xfrm>
            <a:off x="6398492" y="3841845"/>
            <a:ext cx="4838700" cy="232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Smaller Families (less than 6 members) should be targeted to incentivise them to be insured. Discount plans could be revised.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anual geométrica</Template>
  <TotalTime>292</TotalTime>
  <Words>660</Words>
  <Application>Microsoft Office PowerPoint</Application>
  <PresentationFormat>Panorámica</PresentationFormat>
  <Paragraphs>77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Tema1</vt:lpstr>
      <vt:lpstr>Travel Assured Case Study</vt:lpstr>
      <vt:lpstr>Introduction</vt:lpstr>
      <vt:lpstr>Analysis</vt:lpstr>
      <vt:lpstr>Analysis</vt:lpstr>
      <vt:lpstr>Analysis</vt:lpstr>
      <vt:lpstr>Analysis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Assured Case Study</dc:title>
  <dc:creator>Manuel Urbano Rodríguez</dc:creator>
  <cp:lastModifiedBy>Manuel Urbano Rodríguez</cp:lastModifiedBy>
  <cp:revision>10</cp:revision>
  <dcterms:created xsi:type="dcterms:W3CDTF">2022-03-04T02:46:22Z</dcterms:created>
  <dcterms:modified xsi:type="dcterms:W3CDTF">2022-03-04T16:39:51Z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