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sldIdLst>
    <p:sldId id="256" r:id="rId2"/>
    <p:sldId id="280" r:id="rId3"/>
    <p:sldId id="258" r:id="rId4"/>
    <p:sldId id="259" r:id="rId5"/>
    <p:sldId id="275" r:id="rId6"/>
    <p:sldId id="260" r:id="rId7"/>
    <p:sldId id="276" r:id="rId8"/>
    <p:sldId id="278" r:id="rId9"/>
    <p:sldId id="281" r:id="rId10"/>
    <p:sldId id="282" r:id="rId11"/>
    <p:sldId id="288" r:id="rId12"/>
    <p:sldId id="289" r:id="rId13"/>
    <p:sldId id="283" r:id="rId14"/>
    <p:sldId id="284" r:id="rId15"/>
    <p:sldId id="285" r:id="rId16"/>
    <p:sldId id="286" r:id="rId17"/>
    <p:sldId id="297" r:id="rId18"/>
    <p:sldId id="298" r:id="rId19"/>
    <p:sldId id="299" r:id="rId20"/>
    <p:sldId id="300" r:id="rId21"/>
    <p:sldId id="301" r:id="rId22"/>
    <p:sldId id="290" r:id="rId23"/>
    <p:sldId id="291" r:id="rId24"/>
    <p:sldId id="292" r:id="rId25"/>
    <p:sldId id="293" r:id="rId26"/>
    <p:sldId id="294" r:id="rId27"/>
    <p:sldId id="277" r:id="rId28"/>
    <p:sldId id="295" r:id="rId29"/>
    <p:sldId id="296" r:id="rId30"/>
    <p:sldId id="302"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8" autoAdjust="0"/>
    <p:restoredTop sz="94660"/>
  </p:normalViewPr>
  <p:slideViewPr>
    <p:cSldViewPr snapToGrid="0">
      <p:cViewPr varScale="1">
        <p:scale>
          <a:sx n="82" d="100"/>
          <a:sy n="82" d="100"/>
        </p:scale>
        <p:origin x="6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2T17:00:12.32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0,'0'6,"0"8,6 2,2 3,6 0,0 1,4-1,-1 1,2-3,-1 2,1 4,4-2,-2 1,-4 3,0-3,-2 1,-5 3,-2 2,2-3,6 1,6 0,5-2,-1-1,0-3,-4 0,0-3,-3 2,0-3,4-3,-3 1,-4 5,1-2,-3 3,-3-1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2T17:00:14.508"/>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490 1,'-6'0,"-2"6,-6 2,0 5,-4 8,2 5,-4-2,3 2,3 1,-1-2,2-1,3 2,-3-3,0 0,4 2,-4-3,1 1,2 2,-3-3,1 1,2 3,-3 2,0 3,-3 2,1 1,3 1,-2 1,-5 0,0 0,-2-1,3 1,-2-7,3-1,4-1,4-4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2T17:00:28.068"/>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0,'7'0,"12"0,5 6,3 2,-2 6,0 0,2 4,2-1,3 2,1 4,-4 5,-2-3,1 0,-4 2,-1-3,2-1,-3 3,1-3,-4 0,1-4,-3 1,2-3,3 2,4-3,-2 3,1-3,-4 2,0-2,3 3,-3 4,2-3,2 3,3 2,-3 3,0-3,1-5,-2-1,-1-3,-4-5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2T17:00:31.185"/>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905 0,'-6'6,"-8"2,-8 6,-6 0,-4-2,3 3,1-2,-1 4,-2-1,-1-4,-2 3,0 4,-1 5,0 5,-1 3,1 2,-1 2,1-6,5-2,3 1,-1-5,5-1,0-4,4 1,-1 3,3 3,-1-2,2 0,-3-3,3 0,-2-3,2 1,-3-3,3 3,-3-3,3 3,3-3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6AB5-5B43-0BF9-C2C3-0708431CF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517732-B9AA-EECB-6355-49F4C0C28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66BB57-BC06-0004-1AFE-106ED436EA68}"/>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5" name="Footer Placeholder 4">
            <a:extLst>
              <a:ext uri="{FF2B5EF4-FFF2-40B4-BE49-F238E27FC236}">
                <a16:creationId xmlns:a16="http://schemas.microsoft.com/office/drawing/2014/main" id="{3D6BBE59-1976-8C4E-4629-3A8C78415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89081-7257-3529-0572-1EF2AB7A14C1}"/>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29390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3EAE-D3AC-A8CA-CB6C-6545E7C235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B2D95-CF84-8D82-1746-84693393B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A26AD5-F370-D9DF-BE1A-39C90E1C43E1}"/>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5" name="Footer Placeholder 4">
            <a:extLst>
              <a:ext uri="{FF2B5EF4-FFF2-40B4-BE49-F238E27FC236}">
                <a16:creationId xmlns:a16="http://schemas.microsoft.com/office/drawing/2014/main" id="{B3DBAFF8-203A-53D1-56E4-47FFCAE65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7E9B0-6420-CE19-C75F-BD55C3BF5CC5}"/>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355868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CB381-21B6-F7DA-ABAA-466BF3E9D7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63D246-343B-DCFE-1825-5C86FC632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FD4EA-58A6-C130-A05A-9183B0E9FD19}"/>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5" name="Footer Placeholder 4">
            <a:extLst>
              <a:ext uri="{FF2B5EF4-FFF2-40B4-BE49-F238E27FC236}">
                <a16:creationId xmlns:a16="http://schemas.microsoft.com/office/drawing/2014/main" id="{67E77927-D150-7DFC-8139-9010C0B3A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F841E-68A1-A2AB-4CE2-85CF7B864A43}"/>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401107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EA0C-E847-9076-86F8-58F522483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59EA90-DAE1-AA49-810E-52180547E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92CA8-5ACB-E05F-75EF-3DEBF70BFFC8}"/>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5" name="Footer Placeholder 4">
            <a:extLst>
              <a:ext uri="{FF2B5EF4-FFF2-40B4-BE49-F238E27FC236}">
                <a16:creationId xmlns:a16="http://schemas.microsoft.com/office/drawing/2014/main" id="{6C855654-FD7A-833E-9C0F-78CA5E166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207C7-8513-6194-0B6F-15A3F189C010}"/>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272872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B800-8E76-34E6-B4BE-8F768A07D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6D0356-62F1-C07E-6D73-690A93C72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B4D97-5DE4-4C8B-AD06-55B5D193C9E6}"/>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5" name="Footer Placeholder 4">
            <a:extLst>
              <a:ext uri="{FF2B5EF4-FFF2-40B4-BE49-F238E27FC236}">
                <a16:creationId xmlns:a16="http://schemas.microsoft.com/office/drawing/2014/main" id="{F1EAE636-4381-D279-B39E-68B4FA25A1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C383C-0FF4-84ED-6029-9769CC13B972}"/>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86748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9688-2B0B-41E2-B461-F63E002A0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579771-6540-3EF4-3B3D-B6329CEBC4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FA70B9-B70B-B8BC-FF19-4CDCC4D1C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286343-3B67-808B-055D-FD33B01D03F8}"/>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6" name="Footer Placeholder 5">
            <a:extLst>
              <a:ext uri="{FF2B5EF4-FFF2-40B4-BE49-F238E27FC236}">
                <a16:creationId xmlns:a16="http://schemas.microsoft.com/office/drawing/2014/main" id="{A64723E4-9EA1-44B0-99AF-25BB6200E8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EE01F6-524B-AD77-E2A4-8FE0F2519DD2}"/>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468665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A24D-977F-0DA7-297A-FBA0BF9968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AAC99D-7B25-6F33-4503-0DCCB7100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F23CE3-4821-0D88-94A9-64ADFA838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D1943D-681F-3144-5154-67E584FCC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6569AF-64CB-A309-9B8E-E2D1E8D99F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359601-6D7C-578F-B1DE-9693AE3D9144}"/>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8" name="Footer Placeholder 7">
            <a:extLst>
              <a:ext uri="{FF2B5EF4-FFF2-40B4-BE49-F238E27FC236}">
                <a16:creationId xmlns:a16="http://schemas.microsoft.com/office/drawing/2014/main" id="{21FC2E09-AB4C-EC1E-B18B-CD232BE748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95CC99-CD6A-5C38-1E17-8E5A4B9DE689}"/>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426469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9269-0F1E-03BF-789A-0D1D1B65E9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E7E255-340B-7791-4444-0A49E896895C}"/>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4" name="Footer Placeholder 3">
            <a:extLst>
              <a:ext uri="{FF2B5EF4-FFF2-40B4-BE49-F238E27FC236}">
                <a16:creationId xmlns:a16="http://schemas.microsoft.com/office/drawing/2014/main" id="{4121ECF6-A15F-1627-1BC0-9888BEAF10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E72F63-58D0-81F5-AE1F-0F4AA573FE05}"/>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109239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A5BB9-10A0-E512-65F2-B24B949952ED}"/>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3" name="Footer Placeholder 2">
            <a:extLst>
              <a:ext uri="{FF2B5EF4-FFF2-40B4-BE49-F238E27FC236}">
                <a16:creationId xmlns:a16="http://schemas.microsoft.com/office/drawing/2014/main" id="{133B00DF-B80E-8EE8-37D2-6766C29DB0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D2A60F-37DA-8408-4441-FA107C0E75AA}"/>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42354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C6C9-825E-0AF6-B6CD-D88EC1AA9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A59EFB-999F-AEE0-D926-53C737BEC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56751B-8A99-217C-E653-9620D8B13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52199-5118-61BA-72FF-44D57AE097A9}"/>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6" name="Footer Placeholder 5">
            <a:extLst>
              <a:ext uri="{FF2B5EF4-FFF2-40B4-BE49-F238E27FC236}">
                <a16:creationId xmlns:a16="http://schemas.microsoft.com/office/drawing/2014/main" id="{1092D3B4-523E-8F86-0C3B-360A4643C9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CCD62C-CC53-38EA-2916-40DA2754337F}"/>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306981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C419-1F99-F40D-6157-B79887A1B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CD5453-C33F-9CC0-553B-4E7A2C451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8ABA5E-A864-C500-5DEF-305D4BBCA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7AC69-FB3F-C10B-0AC2-65C34FE8FE40}"/>
              </a:ext>
            </a:extLst>
          </p:cNvPr>
          <p:cNvSpPr>
            <a:spLocks noGrp="1"/>
          </p:cNvSpPr>
          <p:nvPr>
            <p:ph type="dt" sz="half" idx="10"/>
          </p:nvPr>
        </p:nvSpPr>
        <p:spPr/>
        <p:txBody>
          <a:bodyPr/>
          <a:lstStyle/>
          <a:p>
            <a:fld id="{E4472A53-631E-475D-A19A-5BF7D950D2AC}" type="datetimeFigureOut">
              <a:rPr lang="en-IN" smtClean="0"/>
              <a:t>02-03-2025</a:t>
            </a:fld>
            <a:endParaRPr lang="en-IN"/>
          </a:p>
        </p:txBody>
      </p:sp>
      <p:sp>
        <p:nvSpPr>
          <p:cNvPr id="6" name="Footer Placeholder 5">
            <a:extLst>
              <a:ext uri="{FF2B5EF4-FFF2-40B4-BE49-F238E27FC236}">
                <a16:creationId xmlns:a16="http://schemas.microsoft.com/office/drawing/2014/main" id="{805AF707-3D82-DDE8-19D6-C4AB6D5449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03D8C3-178A-91F6-27AA-D2FF4B13D877}"/>
              </a:ext>
            </a:extLst>
          </p:cNvPr>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233366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7605B1-EE75-4BA4-6A76-95286DEA3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71CCDC-B6EF-3AA3-B470-47F779325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4A04E-09FD-00E0-0EFD-381479551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72A53-631E-475D-A19A-5BF7D950D2AC}" type="datetimeFigureOut">
              <a:rPr lang="en-IN" smtClean="0"/>
              <a:t>02-03-2025</a:t>
            </a:fld>
            <a:endParaRPr lang="en-IN"/>
          </a:p>
        </p:txBody>
      </p:sp>
      <p:sp>
        <p:nvSpPr>
          <p:cNvPr id="5" name="Footer Placeholder 4">
            <a:extLst>
              <a:ext uri="{FF2B5EF4-FFF2-40B4-BE49-F238E27FC236}">
                <a16:creationId xmlns:a16="http://schemas.microsoft.com/office/drawing/2014/main" id="{411C1723-D015-2B91-346C-F8E3BEBD6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019F39-4CD7-A9D7-DBB5-8F3AD16A6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19958-039E-4C1E-BCF3-2BC4546F15E6}" type="slidenum">
              <a:rPr lang="en-IN" smtClean="0"/>
              <a:t>‹#›</a:t>
            </a:fld>
            <a:endParaRPr lang="en-IN"/>
          </a:p>
        </p:txBody>
      </p:sp>
    </p:spTree>
    <p:extLst>
      <p:ext uri="{BB962C8B-B14F-4D97-AF65-F5344CB8AC3E}">
        <p14:creationId xmlns:p14="http://schemas.microsoft.com/office/powerpoint/2010/main" val="39226859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1312.6114" TargetMode="External"/><Relationship Id="rId2" Type="http://schemas.openxmlformats.org/officeDocument/2006/relationships/hyperlink" Target="https://arxiv.org/abs/1406.2661" TargetMode="External"/><Relationship Id="rId1" Type="http://schemas.openxmlformats.org/officeDocument/2006/relationships/slideLayout" Target="../slideLayouts/slideLayout2.xml"/><Relationship Id="rId5" Type="http://schemas.openxmlformats.org/officeDocument/2006/relationships/hyperlink" Target="https://arxiv.org/abs/1511.06434" TargetMode="External"/><Relationship Id="rId4" Type="http://schemas.openxmlformats.org/officeDocument/2006/relationships/hyperlink" Target="https://arxiv.org/abs/1711.0093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manureddy0299/Generating_Synthetic_Images_from_Text_using_RN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270" y="0"/>
            <a:ext cx="12483547" cy="70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p:cNvSpPr txBox="1"/>
          <p:nvPr/>
        </p:nvSpPr>
        <p:spPr>
          <a:xfrm>
            <a:off x="1748519" y="167029"/>
            <a:ext cx="9323673" cy="11837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B0F0"/>
                </a:solidFill>
              </a:rPr>
              <a:t>             </a:t>
            </a:r>
            <a:r>
              <a:rPr lang="en-US" sz="3200" b="1" dirty="0">
                <a:solidFill>
                  <a:srgbClr val="00B0F0"/>
                </a:solidFill>
                <a:latin typeface="Times New Roman" panose="02020603050405020304" pitchFamily="18" charset="0"/>
                <a:cs typeface="Times New Roman" panose="02020603050405020304" pitchFamily="18" charset="0"/>
              </a:rPr>
              <a:t>CMR TECHNICAL CAMPUS</a:t>
            </a:r>
          </a:p>
          <a:p>
            <a:r>
              <a:rPr lang="en-US" sz="3200" b="1" dirty="0">
                <a:solidFill>
                  <a:srgbClr val="00B0F0"/>
                </a:solidFill>
              </a:rPr>
              <a:t>                        </a:t>
            </a:r>
            <a:r>
              <a:rPr lang="en-US" sz="2400" b="1" dirty="0">
                <a:solidFill>
                  <a:srgbClr val="00B0F0"/>
                </a:solidFill>
                <a:latin typeface="Times New Roman" panose="02020603050405020304" pitchFamily="18" charset="0"/>
                <a:cs typeface="Times New Roman" panose="02020603050405020304" pitchFamily="18" charset="0"/>
              </a:rPr>
              <a:t>UGC(Autonomous)</a:t>
            </a:r>
          </a:p>
          <a:p>
            <a:r>
              <a:rPr lang="en-US" sz="2400" b="1" dirty="0">
                <a:solidFill>
                  <a:srgbClr val="00B0F0"/>
                </a:solidFill>
              </a:rPr>
              <a:t>                   </a:t>
            </a:r>
            <a:r>
              <a:rPr lang="en-US" sz="2400" dirty="0" err="1">
                <a:latin typeface="Times New Roman" panose="02020603050405020304" pitchFamily="18" charset="0"/>
                <a:cs typeface="Times New Roman" panose="02020603050405020304" pitchFamily="18" charset="0"/>
              </a:rPr>
              <a:t>Kandlakoya,Medchal</a:t>
            </a:r>
            <a:r>
              <a:rPr lang="en-US" sz="2400" dirty="0">
                <a:latin typeface="Times New Roman" panose="02020603050405020304" pitchFamily="18" charset="0"/>
                <a:cs typeface="Times New Roman" panose="02020603050405020304" pitchFamily="18" charset="0"/>
              </a:rPr>
              <a:t> Road,Hyd-501 401</a:t>
            </a:r>
            <a:br>
              <a:rPr lang="en-US" sz="2400" dirty="0"/>
            </a:br>
            <a:r>
              <a:rPr lang="en-US" sz="24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Department of Computer Science Engineering </a:t>
            </a:r>
            <a:endParaRPr lang="en-IN" sz="2800" b="1" dirty="0">
              <a:solidFill>
                <a:srgbClr val="00B050"/>
              </a:solidFill>
              <a:latin typeface="Times New Roman" panose="02020603050405020304" pitchFamily="18" charset="0"/>
              <a:cs typeface="Times New Roman" panose="02020603050405020304" pitchFamily="18" charset="0"/>
            </a:endParaRPr>
          </a:p>
        </p:txBody>
      </p:sp>
      <p:sp>
        <p:nvSpPr>
          <p:cNvPr id="6" name="Subtitle 2"/>
          <p:cNvSpPr txBox="1"/>
          <p:nvPr/>
        </p:nvSpPr>
        <p:spPr>
          <a:xfrm>
            <a:off x="175260" y="1991360"/>
            <a:ext cx="11661139" cy="159715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a:solidFill>
                  <a:srgbClr val="00B050"/>
                </a:solidFill>
                <a:latin typeface="Times New Roman" panose="02020603050405020304" pitchFamily="18" charset="0"/>
                <a:cs typeface="Times New Roman" panose="02020603050405020304" pitchFamily="18" charset="0"/>
              </a:rPr>
              <a:t>   M</a:t>
            </a:r>
            <a:r>
              <a:rPr lang="en-GB" sz="2400" b="1" dirty="0" err="1">
                <a:solidFill>
                  <a:srgbClr val="00B050"/>
                </a:solidFill>
                <a:latin typeface="Times New Roman" panose="02020603050405020304" pitchFamily="18" charset="0"/>
                <a:cs typeface="Times New Roman" panose="02020603050405020304" pitchFamily="18" charset="0"/>
              </a:rPr>
              <a:t>ajor</a:t>
            </a:r>
            <a:r>
              <a:rPr lang="en-US" sz="2400" b="1" dirty="0">
                <a:solidFill>
                  <a:srgbClr val="00B050"/>
                </a:solidFill>
                <a:latin typeface="Times New Roman" panose="02020603050405020304" pitchFamily="18" charset="0"/>
                <a:cs typeface="Times New Roman" panose="02020603050405020304" pitchFamily="18" charset="0"/>
              </a:rPr>
              <a:t> Project On</a:t>
            </a:r>
          </a:p>
          <a:p>
            <a:pPr marL="0" indent="0" algn="ctr">
              <a:buNone/>
            </a:pPr>
            <a:r>
              <a:rPr lang="en-US" sz="2400" b="1" dirty="0">
                <a:solidFill>
                  <a:srgbClr val="0070C0"/>
                </a:solidFill>
              </a:rPr>
              <a:t>      </a:t>
            </a:r>
            <a:r>
              <a:rPr lang="en-US" sz="2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Generating Synthetic Images from Text using RNN &amp; CNN</a:t>
            </a:r>
            <a:endParaRPr lang="en-IN" sz="2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marL="0" indent="0" algn="ctr">
              <a:buNone/>
            </a:pPr>
            <a:endParaRPr lang="en-US" sz="2400" b="1" dirty="0">
              <a:solidFill>
                <a:srgbClr val="0070C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467" y="180964"/>
            <a:ext cx="2106516" cy="157785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039" y="0"/>
            <a:ext cx="2106516" cy="2106516"/>
          </a:xfrm>
          <a:prstGeom prst="rect">
            <a:avLst/>
          </a:prstGeom>
        </p:spPr>
      </p:pic>
      <p:sp>
        <p:nvSpPr>
          <p:cNvPr id="9" name="TextBox 8"/>
          <p:cNvSpPr txBox="1"/>
          <p:nvPr/>
        </p:nvSpPr>
        <p:spPr>
          <a:xfrm>
            <a:off x="0" y="3180521"/>
            <a:ext cx="13739744" cy="5293757"/>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BATCH NO : 16</a:t>
            </a:r>
          </a:p>
          <a:p>
            <a:endParaRPr lang="en-US" sz="2000" dirty="0">
              <a:solidFill>
                <a:srgbClr val="FF0000"/>
              </a:solidFill>
            </a:endParaRPr>
          </a:p>
          <a:p>
            <a:r>
              <a:rPr lang="en-US" sz="2000" dirty="0">
                <a:solidFill>
                  <a:srgbClr val="FF0000"/>
                </a:solidFill>
                <a:latin typeface="Times New Roman" panose="02020603050405020304" pitchFamily="18" charset="0"/>
                <a:cs typeface="Times New Roman" panose="02020603050405020304" pitchFamily="18" charset="0"/>
              </a:rPr>
              <a:t>     Project Guide:                                                                                          BATCH MEMBERS:</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B.P. Deepak Kumar</a:t>
            </a:r>
            <a:r>
              <a:rPr lang="en-US" sz="2000" dirty="0"/>
              <a:t>                                                                                           </a:t>
            </a:r>
            <a:r>
              <a:rPr lang="en-US" sz="2000" dirty="0">
                <a:latin typeface="Times New Roman" panose="02020603050405020304" pitchFamily="18" charset="0"/>
                <a:cs typeface="Times New Roman" panose="02020603050405020304" pitchFamily="18" charset="0"/>
              </a:rPr>
              <a:t>217R1A0577  B.MANUSHA</a:t>
            </a:r>
          </a:p>
          <a:p>
            <a:r>
              <a:rPr lang="en-US" sz="2000" dirty="0">
                <a:latin typeface="Times New Roman" panose="02020603050405020304" pitchFamily="18" charset="0"/>
                <a:cs typeface="Times New Roman" panose="02020603050405020304" pitchFamily="18" charset="0"/>
              </a:rPr>
              <a:t>     Assistant Professor, CSE Department                                                      217R1A05B3  P. SAI KUMAR</a:t>
            </a:r>
          </a:p>
          <a:p>
            <a:r>
              <a:rPr lang="en-US" sz="2000" dirty="0">
                <a:latin typeface="Times New Roman" panose="02020603050405020304" pitchFamily="18" charset="0"/>
                <a:cs typeface="Times New Roman" panose="02020603050405020304" pitchFamily="18" charset="0"/>
              </a:rPr>
              <a:t>                                                                                                                       217R1A05B5  P. ABHINAV</a:t>
            </a:r>
          </a:p>
          <a:p>
            <a:endParaRPr lang="en-US" sz="2000" dirty="0"/>
          </a:p>
          <a:p>
            <a:r>
              <a:rPr lang="en-US" sz="2000" dirty="0">
                <a:solidFill>
                  <a:srgbClr val="FF0000"/>
                </a:solidFill>
                <a:latin typeface="Times New Roman" panose="02020603050405020304" pitchFamily="18" charset="0"/>
                <a:cs typeface="Times New Roman" panose="02020603050405020304" pitchFamily="18" charset="0"/>
              </a:rPr>
              <a:t>     Project Coordinator:</a:t>
            </a:r>
          </a:p>
          <a:p>
            <a:r>
              <a:rPr lang="en-US" sz="2000" dirty="0">
                <a:latin typeface="Times New Roman" panose="02020603050405020304" pitchFamily="18" charset="0"/>
                <a:cs typeface="Times New Roman" panose="02020603050405020304" pitchFamily="18" charset="0"/>
              </a:rPr>
              <a:t>    Dr. J. </a:t>
            </a:r>
            <a:r>
              <a:rPr lang="en-US" sz="2000" dirty="0" err="1">
                <a:latin typeface="Times New Roman" panose="02020603050405020304" pitchFamily="18" charset="0"/>
                <a:cs typeface="Times New Roman" panose="02020603050405020304" pitchFamily="18" charset="0"/>
              </a:rPr>
              <a:t>Narasimharao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Associate Professor, CSE Department</a:t>
            </a:r>
          </a:p>
          <a:p>
            <a:endParaRPr lang="en-US" sz="2000" dirty="0">
              <a:solidFill>
                <a:srgbClr val="FF0000"/>
              </a:solidFill>
            </a:endParaRPr>
          </a:p>
          <a:p>
            <a:endParaRPr lang="en-US" sz="2000" dirty="0">
              <a:solidFill>
                <a:srgbClr val="FF0000"/>
              </a:solidFill>
            </a:endParaRPr>
          </a:p>
          <a:p>
            <a:endParaRPr lang="en-US" sz="2000" dirty="0"/>
          </a:p>
          <a:p>
            <a:r>
              <a:rPr lang="en-US" sz="2000" dirty="0"/>
              <a:t>                                                                                                              </a:t>
            </a:r>
          </a:p>
          <a:p>
            <a:endParaRPr lang="en-US" sz="2000" dirty="0">
              <a:solidFill>
                <a:srgbClr val="FF0000"/>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6DD4-BF3F-5B83-394C-42C67F672FF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NOVELTY OF PROJECT</a:t>
            </a:r>
            <a:endParaRPr lang="en-IN" sz="3600" b="1" dirty="0"/>
          </a:p>
        </p:txBody>
      </p:sp>
      <p:sp>
        <p:nvSpPr>
          <p:cNvPr id="3" name="Content Placeholder 2">
            <a:extLst>
              <a:ext uri="{FF2B5EF4-FFF2-40B4-BE49-F238E27FC236}">
                <a16:creationId xmlns:a16="http://schemas.microsoft.com/office/drawing/2014/main" id="{CA76469A-E6EE-451A-A419-B8C040480D8A}"/>
              </a:ext>
            </a:extLst>
          </p:cNvPr>
          <p:cNvSpPr>
            <a:spLocks noGrp="1"/>
          </p:cNvSpPr>
          <p:nvPr>
            <p:ph idx="1"/>
          </p:nvPr>
        </p:nvSpPr>
        <p:spPr/>
        <p:txBody>
          <a:bodyPr>
            <a:normAutofit/>
          </a:bodyPr>
          <a:lstStyle/>
          <a:p>
            <a:pPr marL="0" indent="0" algn="just">
              <a:lnSpc>
                <a:spcPct val="100000"/>
              </a:lnSpc>
              <a:buNone/>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project's novelty lies in its unique combination of RNNs and CNNs to create images from text. This approach allows the system to better understand and translate detailed language into visuals, </a:t>
            </a:r>
            <a:r>
              <a:rPr lang="en-US" altLang="en-US" sz="2000" dirty="0">
                <a:latin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roducing high-quality images that reflect the nuances of the descriptions. It enhances the ability to generate images accurately and opens new possibilities for applications in art, design, and more. This</a:t>
            </a:r>
            <a:r>
              <a:rPr lang="en-US" sz="2000" dirty="0">
                <a:latin typeface="Times New Roman" panose="02020603050405020304" pitchFamily="18" charset="0"/>
                <a:cs typeface="Times New Roman" panose="02020603050405020304" pitchFamily="18" charset="0"/>
              </a:rPr>
              <a:t> project lies in its innovative approach to bridging the gap between textual descriptions and visual content.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110611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F85A-AFD4-639A-D0CF-084C68B83A56}"/>
              </a:ext>
            </a:extLst>
          </p:cNvPr>
          <p:cNvSpPr>
            <a:spLocks noGrp="1"/>
          </p:cNvSpPr>
          <p:nvPr>
            <p:ph type="title"/>
          </p:nvPr>
        </p:nvSpPr>
        <p:spPr>
          <a:xfrm>
            <a:off x="838200" y="365125"/>
            <a:ext cx="10515600" cy="897005"/>
          </a:xfrm>
        </p:spPr>
        <p:txBody>
          <a:bodyPr/>
          <a:lstStyle/>
          <a:p>
            <a:r>
              <a:rPr lang="en-IN" sz="4000" b="1" dirty="0">
                <a:latin typeface="Times New Roman" panose="02020603050405020304" pitchFamily="18" charset="0"/>
                <a:cs typeface="Times New Roman" panose="02020603050405020304" pitchFamily="18" charset="0"/>
              </a:rPr>
              <a:t>ARCHITECTURE</a:t>
            </a:r>
            <a:r>
              <a:rPr lang="en-IN" sz="4400" b="1" dirty="0">
                <a:latin typeface="Times New Roman" panose="02020603050405020304" pitchFamily="18" charset="0"/>
                <a:cs typeface="Times New Roman" panose="02020603050405020304" pitchFamily="18" charset="0"/>
              </a:rPr>
              <a:t>:</a:t>
            </a:r>
            <a:endParaRPr lang="en-IN" b="1" dirty="0"/>
          </a:p>
        </p:txBody>
      </p:sp>
      <p:pic>
        <p:nvPicPr>
          <p:cNvPr id="1028" name="Picture 4" descr="Introduction to Generative Adversarial Networks (GANs)">
            <a:extLst>
              <a:ext uri="{FF2B5EF4-FFF2-40B4-BE49-F238E27FC236}">
                <a16:creationId xmlns:a16="http://schemas.microsoft.com/office/drawing/2014/main" id="{9093EEEF-84AC-D954-AC35-1468E8BD59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2258" y="1262130"/>
            <a:ext cx="9427483" cy="3580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5762AF-FB29-70FE-37D8-75521B46947B}"/>
              </a:ext>
            </a:extLst>
          </p:cNvPr>
          <p:cNvSpPr txBox="1"/>
          <p:nvPr/>
        </p:nvSpPr>
        <p:spPr>
          <a:xfrm>
            <a:off x="1609858" y="3109053"/>
            <a:ext cx="10689465" cy="2585323"/>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Figure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rch</a:t>
            </a:r>
            <a:r>
              <a:rPr lang="en-US" sz="1800" dirty="0">
                <a:effectLst/>
                <a:latin typeface="Times New Roman" panose="02020603050405020304" pitchFamily="18" charset="0"/>
                <a:ea typeface="Times New Roman" panose="02020603050405020304" pitchFamily="18" charset="0"/>
              </a:rPr>
              <a:t>itecture for Generating Synthetic Images from Text using RNN &amp; CNN</a:t>
            </a:r>
            <a:endParaRPr lang="en-IN" dirty="0"/>
          </a:p>
        </p:txBody>
      </p:sp>
    </p:spTree>
    <p:extLst>
      <p:ext uri="{BB962C8B-B14F-4D97-AF65-F5344CB8AC3E}">
        <p14:creationId xmlns:p14="http://schemas.microsoft.com/office/powerpoint/2010/main" val="85625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AFBC-91B1-5988-8453-B9B2A73DB05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MODULES:</a:t>
            </a:r>
            <a:endParaRPr lang="en-IN" sz="4000" b="1" dirty="0"/>
          </a:p>
        </p:txBody>
      </p:sp>
      <p:sp>
        <p:nvSpPr>
          <p:cNvPr id="3" name="Content Placeholder 2">
            <a:extLst>
              <a:ext uri="{FF2B5EF4-FFF2-40B4-BE49-F238E27FC236}">
                <a16:creationId xmlns:a16="http://schemas.microsoft.com/office/drawing/2014/main" id="{60B7E230-D495-4620-3A87-9D5E148FC95E}"/>
              </a:ext>
            </a:extLst>
          </p:cNvPr>
          <p:cNvSpPr>
            <a:spLocks noGrp="1"/>
          </p:cNvSpPr>
          <p:nvPr>
            <p:ph idx="1"/>
          </p:nvPr>
        </p:nvSpPr>
        <p:spPr/>
        <p:txBody>
          <a:bodyPr/>
          <a:lstStyle/>
          <a:p>
            <a:pPr marL="342900" lvl="0" indent="-342900" algn="just">
              <a:lnSpc>
                <a:spcPct val="100000"/>
              </a:lnSpc>
              <a:spcBef>
                <a:spcPts val="1400"/>
              </a:spcBef>
              <a:spcAft>
                <a:spcPts val="1000"/>
              </a:spcAft>
              <a:buFont typeface="+mj-lt"/>
              <a:buAutoNum type="arabicPeriod"/>
            </a:pPr>
            <a:r>
              <a:rPr lang="en-IN" sz="2000" b="1" dirty="0">
                <a:effectLst/>
                <a:latin typeface="Times New Roman" panose="02020603050405020304" pitchFamily="18" charset="0"/>
                <a:ea typeface="Cambria" panose="02040503050406030204" pitchFamily="18" charset="0"/>
                <a:cs typeface="Times New Roman" panose="02020603050405020304" pitchFamily="18" charset="0"/>
              </a:rPr>
              <a:t>Text Embedding Module</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 Utilizes an RNN to encode textual descriptions into a feature vector representation.</a:t>
            </a:r>
          </a:p>
          <a:p>
            <a:pPr marL="342900" lvl="0" indent="-342900" algn="just">
              <a:lnSpc>
                <a:spcPct val="100000"/>
              </a:lnSpc>
              <a:spcAft>
                <a:spcPts val="1000"/>
              </a:spcAft>
              <a:buFont typeface="+mj-lt"/>
              <a:buAutoNum type="arabicPeriod"/>
            </a:pPr>
            <a:r>
              <a:rPr lang="en-IN" sz="2000" b="1" dirty="0">
                <a:effectLst/>
                <a:latin typeface="Times New Roman" panose="02020603050405020304" pitchFamily="18" charset="0"/>
                <a:ea typeface="Cambria" panose="02040503050406030204" pitchFamily="18" charset="0"/>
                <a:cs typeface="Times New Roman" panose="02020603050405020304" pitchFamily="18" charset="0"/>
              </a:rPr>
              <a:t>Image Synthesis Module</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 Employs a CNN to generate images based on the embedded text features.</a:t>
            </a:r>
          </a:p>
          <a:p>
            <a:pPr marL="342900" lvl="0" indent="-342900" algn="just">
              <a:lnSpc>
                <a:spcPct val="100000"/>
              </a:lnSpc>
              <a:spcAft>
                <a:spcPts val="1400"/>
              </a:spcAft>
              <a:buFont typeface="+mj-lt"/>
              <a:buAutoNum type="arabicPeriod"/>
            </a:pPr>
            <a:r>
              <a:rPr lang="en-IN" sz="2000" b="1" dirty="0">
                <a:effectLst/>
                <a:latin typeface="Times New Roman" panose="02020603050405020304" pitchFamily="18" charset="0"/>
                <a:ea typeface="Cambria" panose="02040503050406030204" pitchFamily="18" charset="0"/>
                <a:cs typeface="Times New Roman" panose="02020603050405020304" pitchFamily="18" charset="0"/>
              </a:rPr>
              <a:t>Attention Mechanism</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 Integrates an attention mechanism to refine text-image alignment and improve image quality.</a:t>
            </a:r>
          </a:p>
          <a:p>
            <a:endParaRPr lang="en-IN" dirty="0"/>
          </a:p>
        </p:txBody>
      </p:sp>
    </p:spTree>
    <p:extLst>
      <p:ext uri="{BB962C8B-B14F-4D97-AF65-F5344CB8AC3E}">
        <p14:creationId xmlns:p14="http://schemas.microsoft.com/office/powerpoint/2010/main" val="6501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C72A51-3FAF-9644-1E2E-6D2A03A0C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495" y="943430"/>
            <a:ext cx="6335009" cy="4499428"/>
          </a:xfrm>
        </p:spPr>
      </p:pic>
      <p:sp>
        <p:nvSpPr>
          <p:cNvPr id="7" name="TextBox 6">
            <a:extLst>
              <a:ext uri="{FF2B5EF4-FFF2-40B4-BE49-F238E27FC236}">
                <a16:creationId xmlns:a16="http://schemas.microsoft.com/office/drawing/2014/main" id="{A6E031CF-9AA7-5325-A301-81CF62212693}"/>
              </a:ext>
            </a:extLst>
          </p:cNvPr>
          <p:cNvSpPr txBox="1"/>
          <p:nvPr/>
        </p:nvSpPr>
        <p:spPr>
          <a:xfrm>
            <a:off x="1756610" y="5557270"/>
            <a:ext cx="10178716" cy="400110"/>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Figure</a:t>
            </a:r>
            <a:r>
              <a:rPr lang="en-US" sz="2000" spc="170" dirty="0">
                <a:effectLst/>
                <a:latin typeface="Times New Roman" panose="02020603050405020304" pitchFamily="18" charset="0"/>
                <a:ea typeface="Times New Roman" panose="02020603050405020304" pitchFamily="18" charset="0"/>
              </a:rPr>
              <a:t> </a:t>
            </a:r>
            <a:r>
              <a:rPr lang="en-US" sz="2000" spc="170" dirty="0">
                <a:latin typeface="Times New Roman" panose="02020603050405020304" pitchFamily="18" charset="0"/>
                <a:ea typeface="Times New Roman" panose="02020603050405020304" pitchFamily="18" charset="0"/>
              </a:rPr>
              <a:t>:</a:t>
            </a:r>
            <a:r>
              <a:rPr lang="en-US" sz="2000" spc="1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 case</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Diagram</a:t>
            </a:r>
            <a:r>
              <a:rPr lang="en-US" sz="2000" spc="1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Generating Synthetic Images from Text using RNN &amp; CNN</a:t>
            </a:r>
            <a:endParaRPr lang="en-IN" sz="2000" dirty="0"/>
          </a:p>
        </p:txBody>
      </p:sp>
      <p:sp>
        <p:nvSpPr>
          <p:cNvPr id="9" name="TextBox 8">
            <a:extLst>
              <a:ext uri="{FF2B5EF4-FFF2-40B4-BE49-F238E27FC236}">
                <a16:creationId xmlns:a16="http://schemas.microsoft.com/office/drawing/2014/main" id="{762BB4A2-7247-B425-2CEC-3A886A1D1144}"/>
              </a:ext>
            </a:extLst>
          </p:cNvPr>
          <p:cNvSpPr txBox="1"/>
          <p:nvPr/>
        </p:nvSpPr>
        <p:spPr>
          <a:xfrm>
            <a:off x="592428" y="516892"/>
            <a:ext cx="8284334" cy="646331"/>
          </a:xfrm>
          <a:prstGeom prst="rect">
            <a:avLst/>
          </a:prstGeom>
          <a:noFill/>
        </p:spPr>
        <p:txBody>
          <a:bodyPr wrap="square">
            <a:spAutoFit/>
          </a:bodyPr>
          <a:lstStyle/>
          <a:p>
            <a:r>
              <a:rPr lang="en-US" sz="3600" b="1" dirty="0">
                <a:effectLst/>
                <a:latin typeface="Times New Roman" panose="02020603050405020304" pitchFamily="18" charset="0"/>
                <a:ea typeface="Times New Roman" panose="02020603050405020304" pitchFamily="18" charset="0"/>
              </a:rPr>
              <a:t>Use </a:t>
            </a:r>
            <a:r>
              <a:rPr lang="en-US" sz="3600" b="1" dirty="0">
                <a:latin typeface="Times New Roman" panose="02020603050405020304" pitchFamily="18" charset="0"/>
                <a:ea typeface="Times New Roman" panose="02020603050405020304" pitchFamily="18" charset="0"/>
              </a:rPr>
              <a:t>C</a:t>
            </a:r>
            <a:r>
              <a:rPr lang="en-US" sz="3600" b="1" dirty="0">
                <a:effectLst/>
                <a:latin typeface="Times New Roman" panose="02020603050405020304" pitchFamily="18" charset="0"/>
                <a:ea typeface="Times New Roman" panose="02020603050405020304" pitchFamily="18" charset="0"/>
              </a:rPr>
              <a:t>ase</a:t>
            </a:r>
            <a:r>
              <a:rPr lang="en-US" sz="3600" b="1" spc="18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Diagram:</a:t>
            </a:r>
            <a:r>
              <a:rPr lang="en-US" sz="3600" b="1" spc="190" dirty="0">
                <a:effectLst/>
                <a:latin typeface="Times New Roman" panose="02020603050405020304" pitchFamily="18" charset="0"/>
                <a:ea typeface="Times New Roman" panose="02020603050405020304" pitchFamily="18" charset="0"/>
              </a:rPr>
              <a:t> </a:t>
            </a:r>
            <a:endParaRPr lang="en-IN" sz="3600" b="1" dirty="0"/>
          </a:p>
        </p:txBody>
      </p:sp>
    </p:spTree>
    <p:extLst>
      <p:ext uri="{BB962C8B-B14F-4D97-AF65-F5344CB8AC3E}">
        <p14:creationId xmlns:p14="http://schemas.microsoft.com/office/powerpoint/2010/main" val="52044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C89F0D-4B88-C0B6-550D-2A0252FE2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589" y="1429555"/>
            <a:ext cx="7563906" cy="3400073"/>
          </a:xfrm>
        </p:spPr>
      </p:pic>
      <p:sp>
        <p:nvSpPr>
          <p:cNvPr id="9" name="TextBox 8">
            <a:extLst>
              <a:ext uri="{FF2B5EF4-FFF2-40B4-BE49-F238E27FC236}">
                <a16:creationId xmlns:a16="http://schemas.microsoft.com/office/drawing/2014/main" id="{925B8DFD-F18D-01F9-FF17-735144876C71}"/>
              </a:ext>
            </a:extLst>
          </p:cNvPr>
          <p:cNvSpPr txBox="1"/>
          <p:nvPr/>
        </p:nvSpPr>
        <p:spPr>
          <a:xfrm>
            <a:off x="862885" y="3232597"/>
            <a:ext cx="9580526" cy="2576154"/>
          </a:xfrm>
          <a:prstGeom prst="rect">
            <a:avLst/>
          </a:prstGeom>
          <a:noFill/>
        </p:spPr>
        <p:txBody>
          <a:bodyPr wrap="square">
            <a:spAutoFit/>
          </a:bodyPr>
          <a:lstStyle/>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endParaRPr lang="en-US" dirty="0">
              <a:latin typeface="Times New Roman" panose="02020603050405020304" pitchFamily="18" charset="0"/>
              <a:ea typeface="Times New Roman" panose="02020603050405020304" pitchFamily="18" charset="0"/>
            </a:endParaRPr>
          </a:p>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endParaRPr lang="en-US" dirty="0">
              <a:latin typeface="Times New Roman" panose="02020603050405020304" pitchFamily="18" charset="0"/>
              <a:ea typeface="Times New Roman" panose="02020603050405020304" pitchFamily="18" charset="0"/>
            </a:endParaRPr>
          </a:p>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Figure</a:t>
            </a:r>
            <a:r>
              <a:rPr lang="en-US" sz="2000" spc="1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spc="1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Class</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Diagram</a:t>
            </a:r>
            <a:r>
              <a:rPr lang="en-US" sz="2000" spc="1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Generating Synthetic Images from Text using RNN &amp; CNN</a:t>
            </a:r>
            <a:endParaRPr lang="en-IN" sz="20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9D42806E-D805-7181-F9BC-D46F0E3B51BC}"/>
              </a:ext>
            </a:extLst>
          </p:cNvPr>
          <p:cNvSpPr txBox="1"/>
          <p:nvPr/>
        </p:nvSpPr>
        <p:spPr>
          <a:xfrm>
            <a:off x="745958" y="774810"/>
            <a:ext cx="8401261" cy="646331"/>
          </a:xfrm>
          <a:prstGeom prst="rect">
            <a:avLst/>
          </a:prstGeom>
          <a:noFill/>
        </p:spPr>
        <p:txBody>
          <a:bodyPr wrap="square">
            <a:spAutoFit/>
          </a:bodyPr>
          <a:lstStyle/>
          <a:p>
            <a:r>
              <a:rPr lang="en-US" sz="3600" b="1" dirty="0">
                <a:effectLst/>
                <a:latin typeface="Times New Roman" panose="02020603050405020304" pitchFamily="18" charset="0"/>
                <a:ea typeface="Times New Roman" panose="02020603050405020304" pitchFamily="18" charset="0"/>
              </a:rPr>
              <a:t>Class</a:t>
            </a:r>
            <a:r>
              <a:rPr lang="en-US" sz="3600" b="1" spc="18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Diagram:</a:t>
            </a:r>
            <a:r>
              <a:rPr lang="en-US" sz="3600" b="1" spc="190" dirty="0">
                <a:effectLst/>
                <a:latin typeface="Times New Roman" panose="02020603050405020304" pitchFamily="18" charset="0"/>
                <a:ea typeface="Times New Roman" panose="02020603050405020304" pitchFamily="18" charset="0"/>
              </a:rPr>
              <a:t> </a:t>
            </a:r>
            <a:endParaRPr lang="en-IN" sz="3600" b="1" dirty="0"/>
          </a:p>
        </p:txBody>
      </p:sp>
    </p:spTree>
    <p:extLst>
      <p:ext uri="{BB962C8B-B14F-4D97-AF65-F5344CB8AC3E}">
        <p14:creationId xmlns:p14="http://schemas.microsoft.com/office/powerpoint/2010/main" val="404103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91245E-8BB6-E422-F518-2DBF5D771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628" y="1393371"/>
            <a:ext cx="6850743" cy="3454400"/>
          </a:xfrm>
        </p:spPr>
      </p:pic>
      <p:sp>
        <p:nvSpPr>
          <p:cNvPr id="7" name="TextBox 6">
            <a:extLst>
              <a:ext uri="{FF2B5EF4-FFF2-40B4-BE49-F238E27FC236}">
                <a16:creationId xmlns:a16="http://schemas.microsoft.com/office/drawing/2014/main" id="{FDB6B1EB-7A8F-F4E3-6F1B-81EB2120DB73}"/>
              </a:ext>
            </a:extLst>
          </p:cNvPr>
          <p:cNvSpPr txBox="1"/>
          <p:nvPr/>
        </p:nvSpPr>
        <p:spPr>
          <a:xfrm>
            <a:off x="953037" y="3105835"/>
            <a:ext cx="10045521" cy="2862322"/>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 </a:t>
            </a:r>
          </a:p>
          <a:p>
            <a:endParaRPr lang="en-US" sz="2000" dirty="0">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         F</a:t>
            </a:r>
            <a:r>
              <a:rPr lang="en-US" sz="2000" dirty="0">
                <a:effectLst/>
                <a:latin typeface="Times New Roman" panose="02020603050405020304" pitchFamily="18" charset="0"/>
                <a:ea typeface="Times New Roman" panose="02020603050405020304" pitchFamily="18" charset="0"/>
              </a:rPr>
              <a:t>igure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Sequence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Diagram</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Generating Synthetic Images from Text using RNN &amp; CNN</a:t>
            </a:r>
            <a:endParaRPr lang="en-IN" sz="2000" dirty="0"/>
          </a:p>
        </p:txBody>
      </p:sp>
      <p:sp>
        <p:nvSpPr>
          <p:cNvPr id="9" name="TextBox 8">
            <a:extLst>
              <a:ext uri="{FF2B5EF4-FFF2-40B4-BE49-F238E27FC236}">
                <a16:creationId xmlns:a16="http://schemas.microsoft.com/office/drawing/2014/main" id="{F23EAB8C-6322-006E-9C57-AF967D4FD71B}"/>
              </a:ext>
            </a:extLst>
          </p:cNvPr>
          <p:cNvSpPr txBox="1"/>
          <p:nvPr/>
        </p:nvSpPr>
        <p:spPr>
          <a:xfrm>
            <a:off x="695460" y="549984"/>
            <a:ext cx="8310092" cy="646331"/>
          </a:xfrm>
          <a:prstGeom prst="rect">
            <a:avLst/>
          </a:prstGeom>
          <a:noFill/>
        </p:spPr>
        <p:txBody>
          <a:bodyPr wrap="square">
            <a:spAutoFit/>
          </a:bodyPr>
          <a:lstStyle/>
          <a:p>
            <a:r>
              <a:rPr lang="en-US" sz="3600" b="1" dirty="0">
                <a:effectLst/>
                <a:latin typeface="Times New Roman" panose="02020603050405020304" pitchFamily="18" charset="0"/>
                <a:ea typeface="Times New Roman" panose="02020603050405020304" pitchFamily="18" charset="0"/>
              </a:rPr>
              <a:t>Sequence</a:t>
            </a:r>
            <a:r>
              <a:rPr lang="en-US" sz="3600" b="1" spc="-3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Diagram:</a:t>
            </a:r>
            <a:r>
              <a:rPr lang="en-US" sz="3600" b="1" spc="-10" dirty="0">
                <a:effectLst/>
                <a:latin typeface="Times New Roman" panose="02020603050405020304" pitchFamily="18" charset="0"/>
                <a:ea typeface="Times New Roman" panose="02020603050405020304" pitchFamily="18" charset="0"/>
              </a:rPr>
              <a:t> </a:t>
            </a:r>
            <a:endParaRPr lang="en-IN" sz="3600" b="1" dirty="0"/>
          </a:p>
        </p:txBody>
      </p:sp>
      <p:grpSp>
        <p:nvGrpSpPr>
          <p:cNvPr id="6" name="Group 5">
            <a:extLst>
              <a:ext uri="{FF2B5EF4-FFF2-40B4-BE49-F238E27FC236}">
                <a16:creationId xmlns:a16="http://schemas.microsoft.com/office/drawing/2014/main" id="{52205A62-4864-AE83-6759-BB79ECF008AB}"/>
              </a:ext>
            </a:extLst>
          </p:cNvPr>
          <p:cNvGrpSpPr/>
          <p:nvPr/>
        </p:nvGrpSpPr>
        <p:grpSpPr>
          <a:xfrm>
            <a:off x="3555580" y="4635120"/>
            <a:ext cx="216360" cy="319320"/>
            <a:chOff x="3555580" y="4635120"/>
            <a:chExt cx="216360" cy="31932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 name="Ink 2">
                  <a:extLst>
                    <a:ext uri="{FF2B5EF4-FFF2-40B4-BE49-F238E27FC236}">
                      <a16:creationId xmlns:a16="http://schemas.microsoft.com/office/drawing/2014/main" id="{76440CCC-74DC-35AA-6BD2-18746BD88124}"/>
                    </a:ext>
                  </a:extLst>
                </p14:cNvPr>
                <p14:cNvContentPartPr/>
                <p14:nvPr/>
              </p14:nvContentPartPr>
              <p14:xfrm>
                <a:off x="3555580" y="4673640"/>
                <a:ext cx="199800" cy="243720"/>
              </p14:xfrm>
            </p:contentPart>
          </mc:Choice>
          <mc:Fallback xmlns="">
            <p:pic>
              <p:nvPicPr>
                <p:cNvPr id="3" name="Ink 2">
                  <a:extLst>
                    <a:ext uri="{FF2B5EF4-FFF2-40B4-BE49-F238E27FC236}">
                      <a16:creationId xmlns:a16="http://schemas.microsoft.com/office/drawing/2014/main" id="{76440CCC-74DC-35AA-6BD2-18746BD88124}"/>
                    </a:ext>
                  </a:extLst>
                </p:cNvPr>
                <p:cNvPicPr/>
                <p:nvPr/>
              </p:nvPicPr>
              <p:blipFill>
                <a:blip r:embed="rId4"/>
                <a:stretch>
                  <a:fillRect/>
                </a:stretch>
              </p:blipFill>
              <p:spPr>
                <a:xfrm>
                  <a:off x="3537940" y="4565640"/>
                  <a:ext cx="235440" cy="45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Ink 3">
                  <a:extLst>
                    <a:ext uri="{FF2B5EF4-FFF2-40B4-BE49-F238E27FC236}">
                      <a16:creationId xmlns:a16="http://schemas.microsoft.com/office/drawing/2014/main" id="{0BBBE261-40C2-8544-B3AD-80676D28053D}"/>
                    </a:ext>
                  </a:extLst>
                </p14:cNvPr>
                <p14:cNvContentPartPr/>
                <p14:nvPr/>
              </p14:nvContentPartPr>
              <p14:xfrm>
                <a:off x="3595540" y="4635120"/>
                <a:ext cx="176400" cy="319320"/>
              </p14:xfrm>
            </p:contentPart>
          </mc:Choice>
          <mc:Fallback xmlns="">
            <p:pic>
              <p:nvPicPr>
                <p:cNvPr id="4" name="Ink 3">
                  <a:extLst>
                    <a:ext uri="{FF2B5EF4-FFF2-40B4-BE49-F238E27FC236}">
                      <a16:creationId xmlns:a16="http://schemas.microsoft.com/office/drawing/2014/main" id="{0BBBE261-40C2-8544-B3AD-80676D28053D}"/>
                    </a:ext>
                  </a:extLst>
                </p:cNvPr>
                <p:cNvPicPr/>
                <p:nvPr/>
              </p:nvPicPr>
              <p:blipFill>
                <a:blip r:embed="rId6"/>
                <a:stretch>
                  <a:fillRect/>
                </a:stretch>
              </p:blipFill>
              <p:spPr>
                <a:xfrm>
                  <a:off x="3577900" y="4527480"/>
                  <a:ext cx="212040" cy="5349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Ink 11">
                <a:extLst>
                  <a:ext uri="{FF2B5EF4-FFF2-40B4-BE49-F238E27FC236}">
                    <a16:creationId xmlns:a16="http://schemas.microsoft.com/office/drawing/2014/main" id="{8D930E3B-DB2D-07DB-A948-D4FF185018FB}"/>
                  </a:ext>
                </a:extLst>
              </p14:cNvPr>
              <p14:cNvContentPartPr/>
              <p14:nvPr/>
            </p14:nvContentPartPr>
            <p14:xfrm>
              <a:off x="7962700" y="4737000"/>
              <a:ext cx="333720" cy="263880"/>
            </p14:xfrm>
          </p:contentPart>
        </mc:Choice>
        <mc:Fallback xmlns="">
          <p:pic>
            <p:nvPicPr>
              <p:cNvPr id="12" name="Ink 11">
                <a:extLst>
                  <a:ext uri="{FF2B5EF4-FFF2-40B4-BE49-F238E27FC236}">
                    <a16:creationId xmlns:a16="http://schemas.microsoft.com/office/drawing/2014/main" id="{8D930E3B-DB2D-07DB-A948-D4FF185018FB}"/>
                  </a:ext>
                </a:extLst>
              </p:cNvPr>
              <p:cNvPicPr/>
              <p:nvPr/>
            </p:nvPicPr>
            <p:blipFill>
              <a:blip r:embed="rId8"/>
              <a:stretch>
                <a:fillRect/>
              </a:stretch>
            </p:blipFill>
            <p:spPr>
              <a:xfrm>
                <a:off x="7944700" y="4629000"/>
                <a:ext cx="369360" cy="47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3" name="Ink 12">
                <a:extLst>
                  <a:ext uri="{FF2B5EF4-FFF2-40B4-BE49-F238E27FC236}">
                    <a16:creationId xmlns:a16="http://schemas.microsoft.com/office/drawing/2014/main" id="{8AD256B1-088B-3C67-EE37-AB4447975C2D}"/>
                  </a:ext>
                </a:extLst>
              </p14:cNvPr>
              <p14:cNvContentPartPr/>
              <p14:nvPr/>
            </p14:nvContentPartPr>
            <p14:xfrm>
              <a:off x="7954780" y="4737000"/>
              <a:ext cx="325800" cy="270720"/>
            </p14:xfrm>
          </p:contentPart>
        </mc:Choice>
        <mc:Fallback xmlns="">
          <p:pic>
            <p:nvPicPr>
              <p:cNvPr id="13" name="Ink 12">
                <a:extLst>
                  <a:ext uri="{FF2B5EF4-FFF2-40B4-BE49-F238E27FC236}">
                    <a16:creationId xmlns:a16="http://schemas.microsoft.com/office/drawing/2014/main" id="{8AD256B1-088B-3C67-EE37-AB4447975C2D}"/>
                  </a:ext>
                </a:extLst>
              </p:cNvPr>
              <p:cNvPicPr/>
              <p:nvPr/>
            </p:nvPicPr>
            <p:blipFill>
              <a:blip r:embed="rId10"/>
              <a:stretch>
                <a:fillRect/>
              </a:stretch>
            </p:blipFill>
            <p:spPr>
              <a:xfrm>
                <a:off x="7937140" y="4629000"/>
                <a:ext cx="361440" cy="486360"/>
              </a:xfrm>
              <a:prstGeom prst="rect">
                <a:avLst/>
              </a:prstGeom>
            </p:spPr>
          </p:pic>
        </mc:Fallback>
      </mc:AlternateContent>
    </p:spTree>
    <p:extLst>
      <p:ext uri="{BB962C8B-B14F-4D97-AF65-F5344CB8AC3E}">
        <p14:creationId xmlns:p14="http://schemas.microsoft.com/office/powerpoint/2010/main" val="2557760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BE7272-1B23-A377-DEA6-055B17162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2333" y="1308738"/>
            <a:ext cx="3692483" cy="3976914"/>
          </a:xfrm>
        </p:spPr>
      </p:pic>
      <p:sp>
        <p:nvSpPr>
          <p:cNvPr id="7" name="TextBox 6">
            <a:extLst>
              <a:ext uri="{FF2B5EF4-FFF2-40B4-BE49-F238E27FC236}">
                <a16:creationId xmlns:a16="http://schemas.microsoft.com/office/drawing/2014/main" id="{536487B5-32AB-C303-2A94-1E484723CD55}"/>
              </a:ext>
            </a:extLst>
          </p:cNvPr>
          <p:cNvSpPr txBox="1"/>
          <p:nvPr/>
        </p:nvSpPr>
        <p:spPr>
          <a:xfrm>
            <a:off x="601578" y="3105835"/>
            <a:ext cx="10996863" cy="2862322"/>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 </a:t>
            </a:r>
          </a:p>
          <a:p>
            <a:endParaRPr lang="en-US" sz="2000" dirty="0">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p>
          <a:p>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Figure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Activity</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Diagram</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Generating Synthetic Images from Text using RNN &amp; CNN</a:t>
            </a:r>
            <a:endParaRPr lang="en-IN" sz="2000" dirty="0"/>
          </a:p>
        </p:txBody>
      </p:sp>
      <p:sp>
        <p:nvSpPr>
          <p:cNvPr id="9" name="TextBox 8">
            <a:extLst>
              <a:ext uri="{FF2B5EF4-FFF2-40B4-BE49-F238E27FC236}">
                <a16:creationId xmlns:a16="http://schemas.microsoft.com/office/drawing/2014/main" id="{D3191C83-D2F9-E4F3-56F4-58C820961C64}"/>
              </a:ext>
            </a:extLst>
          </p:cNvPr>
          <p:cNvSpPr txBox="1"/>
          <p:nvPr/>
        </p:nvSpPr>
        <p:spPr>
          <a:xfrm>
            <a:off x="850006" y="605307"/>
            <a:ext cx="8297213" cy="646331"/>
          </a:xfrm>
          <a:prstGeom prst="rect">
            <a:avLst/>
          </a:prstGeom>
          <a:noFill/>
        </p:spPr>
        <p:txBody>
          <a:bodyPr wrap="square">
            <a:spAutoFit/>
          </a:bodyPr>
          <a:lstStyle/>
          <a:p>
            <a:r>
              <a:rPr lang="en-US" sz="3600" b="1" dirty="0">
                <a:effectLst/>
                <a:latin typeface="Times New Roman" panose="02020603050405020304" pitchFamily="18" charset="0"/>
                <a:ea typeface="Times New Roman" panose="02020603050405020304" pitchFamily="18" charset="0"/>
              </a:rPr>
              <a:t>Activity</a:t>
            </a:r>
            <a:r>
              <a:rPr lang="en-US" sz="3600" b="1" spc="-2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Diagram:</a:t>
            </a:r>
            <a:r>
              <a:rPr lang="en-US" sz="3600" b="1" spc="-20" dirty="0">
                <a:effectLst/>
                <a:latin typeface="Times New Roman" panose="02020603050405020304" pitchFamily="18" charset="0"/>
                <a:ea typeface="Times New Roman" panose="02020603050405020304" pitchFamily="18" charset="0"/>
              </a:rPr>
              <a:t> </a:t>
            </a:r>
            <a:endParaRPr lang="en-IN" sz="3600" b="1" dirty="0"/>
          </a:p>
        </p:txBody>
      </p:sp>
    </p:spTree>
    <p:extLst>
      <p:ext uri="{BB962C8B-B14F-4D97-AF65-F5344CB8AC3E}">
        <p14:creationId xmlns:p14="http://schemas.microsoft.com/office/powerpoint/2010/main" val="817980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9139-83A1-8808-34A7-CEF6AA0D4EB1}"/>
              </a:ext>
            </a:extLst>
          </p:cNvPr>
          <p:cNvSpPr>
            <a:spLocks noGrp="1"/>
          </p:cNvSpPr>
          <p:nvPr>
            <p:ph type="title"/>
          </p:nvPr>
        </p:nvSpPr>
        <p:spPr>
          <a:xfrm>
            <a:off x="838200" y="365125"/>
            <a:ext cx="10515600" cy="819731"/>
          </a:xfrm>
        </p:spPr>
        <p:txBody>
          <a:bodyPr>
            <a:normAutofit/>
          </a:bodyPr>
          <a:lstStyle/>
          <a:p>
            <a:r>
              <a:rPr lang="en-IN" sz="4000" b="1" dirty="0">
                <a:latin typeface="Times New Roman" panose="02020603050405020304" pitchFamily="18" charset="0"/>
                <a:cs typeface="Times New Roman" panose="02020603050405020304" pitchFamily="18" charset="0"/>
              </a:rPr>
              <a:t>SAMPLE CODE:</a:t>
            </a:r>
            <a:endParaRPr lang="en-IN" sz="4000" dirty="0"/>
          </a:p>
        </p:txBody>
      </p:sp>
      <p:sp>
        <p:nvSpPr>
          <p:cNvPr id="3" name="Content Placeholder 2">
            <a:extLst>
              <a:ext uri="{FF2B5EF4-FFF2-40B4-BE49-F238E27FC236}">
                <a16:creationId xmlns:a16="http://schemas.microsoft.com/office/drawing/2014/main" id="{55437DE3-4D18-1F18-89BE-F4BEB0E6CD6A}"/>
              </a:ext>
            </a:extLst>
          </p:cNvPr>
          <p:cNvSpPr>
            <a:spLocks noGrp="1"/>
          </p:cNvSpPr>
          <p:nvPr>
            <p:ph idx="1"/>
          </p:nvPr>
        </p:nvSpPr>
        <p:spPr>
          <a:xfrm>
            <a:off x="838200" y="1558344"/>
            <a:ext cx="10515600" cy="4618619"/>
          </a:xfrm>
        </p:spPr>
        <p:txBody>
          <a:bodyPr>
            <a:noAutofit/>
          </a:bodyPr>
          <a:lstStyle/>
          <a:p>
            <a:pPr marL="0" indent="0" algn="just">
              <a:lnSpc>
                <a:spcPct val="120000"/>
              </a:lnSpc>
              <a:buNone/>
            </a:pPr>
            <a:r>
              <a:rPr lang="en-IN" sz="1600" dirty="0"/>
              <a:t>from </a:t>
            </a:r>
            <a:r>
              <a:rPr lang="en-IN" sz="1600" dirty="0" err="1"/>
              <a:t>tkinter</a:t>
            </a:r>
            <a:r>
              <a:rPr lang="en-IN" sz="1600" dirty="0"/>
              <a:t> import *</a:t>
            </a:r>
          </a:p>
          <a:p>
            <a:pPr marL="0" indent="0" algn="just">
              <a:lnSpc>
                <a:spcPct val="120000"/>
              </a:lnSpc>
              <a:buNone/>
            </a:pPr>
            <a:r>
              <a:rPr lang="en-IN" sz="1600" dirty="0"/>
              <a:t>import </a:t>
            </a:r>
            <a:r>
              <a:rPr lang="en-IN" sz="1600" dirty="0" err="1"/>
              <a:t>tkinter</a:t>
            </a:r>
            <a:endParaRPr lang="en-IN" sz="1600" dirty="0"/>
          </a:p>
          <a:p>
            <a:pPr marL="0" indent="0" algn="just">
              <a:lnSpc>
                <a:spcPct val="120000"/>
              </a:lnSpc>
              <a:buNone/>
            </a:pPr>
            <a:r>
              <a:rPr lang="en-IN" sz="1600" dirty="0"/>
              <a:t>from </a:t>
            </a:r>
            <a:r>
              <a:rPr lang="en-IN" sz="1600" dirty="0" err="1"/>
              <a:t>tkinter</a:t>
            </a:r>
            <a:r>
              <a:rPr lang="en-IN" sz="1600" dirty="0"/>
              <a:t> import </a:t>
            </a:r>
            <a:r>
              <a:rPr lang="en-IN" sz="1600" dirty="0" err="1"/>
              <a:t>filedialog</a:t>
            </a:r>
            <a:endParaRPr lang="en-IN" sz="1600" dirty="0"/>
          </a:p>
          <a:p>
            <a:pPr marL="0" indent="0" algn="just">
              <a:lnSpc>
                <a:spcPct val="120000"/>
              </a:lnSpc>
              <a:buNone/>
            </a:pPr>
            <a:r>
              <a:rPr lang="en-IN" sz="1600" dirty="0"/>
              <a:t>import </a:t>
            </a:r>
            <a:r>
              <a:rPr lang="en-IN" sz="1600" dirty="0" err="1"/>
              <a:t>matplotlib.pyplot</a:t>
            </a:r>
            <a:r>
              <a:rPr lang="en-IN" sz="1600" dirty="0"/>
              <a:t> as </a:t>
            </a:r>
            <a:r>
              <a:rPr lang="en-IN" sz="1600" dirty="0" err="1"/>
              <a:t>plt</a:t>
            </a:r>
            <a:endParaRPr lang="en-IN" sz="1600" dirty="0"/>
          </a:p>
          <a:p>
            <a:pPr marL="0" indent="0" algn="just">
              <a:lnSpc>
                <a:spcPct val="120000"/>
              </a:lnSpc>
              <a:buNone/>
            </a:pPr>
            <a:r>
              <a:rPr lang="en-IN" sz="1600" dirty="0"/>
              <a:t>from </a:t>
            </a:r>
            <a:r>
              <a:rPr lang="en-IN" sz="1600" dirty="0" err="1"/>
              <a:t>tkinter.filedialog</a:t>
            </a:r>
            <a:r>
              <a:rPr lang="en-IN" sz="1600" dirty="0"/>
              <a:t> </a:t>
            </a:r>
          </a:p>
          <a:p>
            <a:pPr marL="0" indent="0" algn="just">
              <a:lnSpc>
                <a:spcPct val="120000"/>
              </a:lnSpc>
              <a:buNone/>
            </a:pPr>
            <a:r>
              <a:rPr lang="en-IN" sz="1600" dirty="0"/>
              <a:t>import </a:t>
            </a:r>
            <a:r>
              <a:rPr lang="en-IN" sz="1600" dirty="0" err="1"/>
              <a:t>askopenfilename</a:t>
            </a:r>
            <a:endParaRPr lang="en-IN" sz="1600" dirty="0"/>
          </a:p>
          <a:p>
            <a:pPr marL="0" indent="0" algn="just">
              <a:lnSpc>
                <a:spcPct val="120000"/>
              </a:lnSpc>
              <a:buNone/>
            </a:pPr>
            <a:r>
              <a:rPr lang="en-IN" sz="1600" dirty="0"/>
              <a:t>import </a:t>
            </a:r>
            <a:r>
              <a:rPr lang="en-IN" sz="1600" dirty="0" err="1"/>
              <a:t>numpy</a:t>
            </a:r>
            <a:r>
              <a:rPr lang="en-IN" sz="1600" dirty="0"/>
              <a:t> as np</a:t>
            </a:r>
          </a:p>
          <a:p>
            <a:pPr marL="0" indent="0" algn="just">
              <a:lnSpc>
                <a:spcPct val="120000"/>
              </a:lnSpc>
              <a:buNone/>
            </a:pPr>
            <a:r>
              <a:rPr lang="en-IN" sz="1600" dirty="0"/>
              <a:t>import pickle</a:t>
            </a:r>
          </a:p>
          <a:p>
            <a:pPr marL="0" indent="0" algn="just">
              <a:lnSpc>
                <a:spcPct val="120000"/>
              </a:lnSpc>
              <a:buNone/>
            </a:pPr>
            <a:r>
              <a:rPr lang="en-IN" sz="1600" dirty="0"/>
              <a:t>import cv2</a:t>
            </a:r>
          </a:p>
          <a:p>
            <a:pPr marL="0" indent="0" algn="just">
              <a:lnSpc>
                <a:spcPct val="120000"/>
              </a:lnSpc>
              <a:buNone/>
            </a:pPr>
            <a:r>
              <a:rPr lang="en-IN" sz="1600" dirty="0"/>
              <a:t>import </a:t>
            </a:r>
            <a:r>
              <a:rPr lang="en-IN" sz="1600" dirty="0" err="1"/>
              <a:t>numpy</a:t>
            </a:r>
            <a:r>
              <a:rPr lang="en-IN" sz="1600" dirty="0"/>
              <a:t> as np</a:t>
            </a:r>
          </a:p>
          <a:p>
            <a:pPr marL="0" indent="0" algn="just">
              <a:lnSpc>
                <a:spcPct val="120000"/>
              </a:lnSpc>
              <a:buNone/>
            </a:pPr>
            <a:r>
              <a:rPr lang="en-IN" sz="1600" dirty="0"/>
              <a:t>from </a:t>
            </a:r>
            <a:r>
              <a:rPr lang="en-IN" sz="1600" dirty="0" err="1"/>
              <a:t>sklearn.preprocessing</a:t>
            </a:r>
            <a:r>
              <a:rPr lang="en-IN" sz="1600" dirty="0"/>
              <a:t> </a:t>
            </a:r>
          </a:p>
        </p:txBody>
      </p:sp>
    </p:spTree>
    <p:extLst>
      <p:ext uri="{BB962C8B-B14F-4D97-AF65-F5344CB8AC3E}">
        <p14:creationId xmlns:p14="http://schemas.microsoft.com/office/powerpoint/2010/main" val="255033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F991F-09CA-9D6D-FFCE-4306C7A68FAC}"/>
              </a:ext>
            </a:extLst>
          </p:cNvPr>
          <p:cNvSpPr>
            <a:spLocks noGrp="1"/>
          </p:cNvSpPr>
          <p:nvPr>
            <p:ph idx="1"/>
          </p:nvPr>
        </p:nvSpPr>
        <p:spPr>
          <a:xfrm>
            <a:off x="838200" y="476518"/>
            <a:ext cx="10515600" cy="6053071"/>
          </a:xfrm>
        </p:spPr>
        <p:txBody>
          <a:bodyPr>
            <a:normAutofit/>
          </a:bodyPr>
          <a:lstStyle/>
          <a:p>
            <a:pPr marL="0" indent="0" algn="just">
              <a:lnSpc>
                <a:spcPct val="100000"/>
              </a:lnSpc>
              <a:buNone/>
            </a:pPr>
            <a:r>
              <a:rPr lang="en-IN" sz="1800" dirty="0"/>
              <a:t>import </a:t>
            </a:r>
            <a:r>
              <a:rPr lang="en-IN" sz="1800" dirty="0" err="1"/>
              <a:t>StandardScaler</a:t>
            </a:r>
            <a:endParaRPr lang="en-IN" sz="1800" dirty="0"/>
          </a:p>
          <a:p>
            <a:pPr marL="0" indent="0" algn="just">
              <a:lnSpc>
                <a:spcPct val="100000"/>
              </a:lnSpc>
              <a:buNone/>
            </a:pPr>
            <a:r>
              <a:rPr lang="en-IN" sz="1800" dirty="0"/>
              <a:t>from </a:t>
            </a:r>
            <a:r>
              <a:rPr lang="en-IN" sz="1800" dirty="0" err="1"/>
              <a:t>sklearn.model_selection</a:t>
            </a:r>
            <a:endParaRPr lang="en-IN" sz="1800" dirty="0"/>
          </a:p>
          <a:p>
            <a:pPr marL="0" indent="0" algn="just">
              <a:lnSpc>
                <a:spcPct val="100000"/>
              </a:lnSpc>
              <a:buNone/>
            </a:pPr>
            <a:r>
              <a:rPr lang="en-IN" sz="1800" dirty="0"/>
              <a:t> import </a:t>
            </a:r>
            <a:r>
              <a:rPr lang="en-IN" sz="1800" dirty="0" err="1"/>
              <a:t>train_test_split</a:t>
            </a:r>
            <a:endParaRPr lang="en-IN" sz="1800" dirty="0"/>
          </a:p>
          <a:p>
            <a:pPr marL="0" indent="0" algn="just">
              <a:lnSpc>
                <a:spcPct val="100000"/>
              </a:lnSpc>
              <a:buNone/>
            </a:pPr>
            <a:r>
              <a:rPr lang="en-IN" sz="1800" dirty="0"/>
              <a:t>from </a:t>
            </a:r>
            <a:r>
              <a:rPr lang="en-IN" sz="1800" dirty="0" err="1"/>
              <a:t>sklearn.feature_extraction.text</a:t>
            </a:r>
            <a:r>
              <a:rPr lang="en-IN" sz="1800" dirty="0"/>
              <a:t> </a:t>
            </a:r>
          </a:p>
          <a:p>
            <a:pPr marL="0" indent="0" algn="just">
              <a:lnSpc>
                <a:spcPct val="100000"/>
              </a:lnSpc>
              <a:buNone/>
            </a:pPr>
            <a:r>
              <a:rPr lang="en-IN" sz="1800" dirty="0"/>
              <a:t>import </a:t>
            </a:r>
            <a:r>
              <a:rPr lang="en-IN" sz="1800" dirty="0" err="1"/>
              <a:t>TfidfVectorizer</a:t>
            </a:r>
            <a:r>
              <a:rPr lang="en-IN" sz="1800" dirty="0"/>
              <a:t> #loading </a:t>
            </a:r>
            <a:r>
              <a:rPr lang="en-IN" sz="1800" dirty="0" err="1"/>
              <a:t>tfidf</a:t>
            </a:r>
            <a:r>
              <a:rPr lang="en-IN" sz="1800" dirty="0"/>
              <a:t> vector</a:t>
            </a:r>
          </a:p>
          <a:p>
            <a:pPr marL="0" indent="0" algn="just">
              <a:lnSpc>
                <a:spcPct val="100000"/>
              </a:lnSpc>
              <a:buNone/>
            </a:pPr>
            <a:r>
              <a:rPr lang="en-IN" sz="1800" dirty="0"/>
              <a:t>from </a:t>
            </a:r>
            <a:r>
              <a:rPr lang="en-IN" sz="1800" dirty="0" err="1"/>
              <a:t>keras.models</a:t>
            </a:r>
            <a:endParaRPr lang="en-IN" sz="1800" dirty="0"/>
          </a:p>
          <a:p>
            <a:pPr marL="0" indent="0" algn="just">
              <a:lnSpc>
                <a:spcPct val="100000"/>
              </a:lnSpc>
              <a:buNone/>
            </a:pPr>
            <a:r>
              <a:rPr lang="en-IN" sz="1800" dirty="0"/>
              <a:t> import </a:t>
            </a:r>
            <a:r>
              <a:rPr lang="en-IN" sz="1800" dirty="0" err="1"/>
              <a:t>Sequentialfrom</a:t>
            </a:r>
            <a:r>
              <a:rPr lang="en-IN" sz="1800" dirty="0"/>
              <a:t> </a:t>
            </a:r>
            <a:r>
              <a:rPr lang="en-IN" sz="1800" dirty="0" err="1"/>
              <a:t>keras.layers</a:t>
            </a:r>
            <a:r>
              <a:rPr lang="en-IN" sz="1800" dirty="0"/>
              <a:t> </a:t>
            </a:r>
          </a:p>
          <a:p>
            <a:pPr marL="0" indent="0" algn="just">
              <a:lnSpc>
                <a:spcPct val="100000"/>
              </a:lnSpc>
              <a:buNone/>
            </a:pPr>
            <a:r>
              <a:rPr lang="en-IN" sz="1800" dirty="0"/>
              <a:t>import Dense, Flatten, Bidirectional, LSTM, </a:t>
            </a:r>
            <a:r>
              <a:rPr lang="en-IN" sz="1800" dirty="0" err="1"/>
              <a:t>RepeatVector</a:t>
            </a:r>
            <a:r>
              <a:rPr lang="en-IN" sz="1800" dirty="0"/>
              <a:t>, Dropout</a:t>
            </a:r>
          </a:p>
          <a:p>
            <a:pPr marL="0" indent="0" algn="just">
              <a:lnSpc>
                <a:spcPct val="100000"/>
              </a:lnSpc>
              <a:buNone/>
            </a:pPr>
            <a:r>
              <a:rPr lang="en-IN" sz="1800" dirty="0"/>
              <a:t>main = </a:t>
            </a:r>
            <a:r>
              <a:rPr lang="en-IN" sz="1800" dirty="0" err="1"/>
              <a:t>tkinter.Tk</a:t>
            </a:r>
            <a:r>
              <a:rPr lang="en-IN" sz="1800" dirty="0"/>
              <a:t>()</a:t>
            </a:r>
          </a:p>
          <a:p>
            <a:pPr marL="0" indent="0" algn="just">
              <a:lnSpc>
                <a:spcPct val="100000"/>
              </a:lnSpc>
              <a:buNone/>
            </a:pPr>
            <a:r>
              <a:rPr lang="en-IN" sz="1800" dirty="0" err="1"/>
              <a:t>main.title</a:t>
            </a:r>
            <a:r>
              <a:rPr lang="en-IN" sz="1800" dirty="0"/>
              <a:t>("Generating Synthetic Images from Text using RNN &amp; CNN")</a:t>
            </a:r>
          </a:p>
          <a:p>
            <a:pPr marL="0" indent="0" algn="just">
              <a:lnSpc>
                <a:spcPct val="100000"/>
              </a:lnSpc>
              <a:buNone/>
            </a:pPr>
            <a:r>
              <a:rPr lang="en-IN" sz="1800" dirty="0" err="1"/>
              <a:t>main.geometry</a:t>
            </a:r>
            <a:r>
              <a:rPr lang="en-IN" sz="1800" dirty="0"/>
              <a:t>("1200x1200")global </a:t>
            </a:r>
            <a:r>
              <a:rPr lang="en-IN" sz="1800" dirty="0" err="1"/>
              <a:t>X_train</a:t>
            </a:r>
            <a:r>
              <a:rPr lang="en-IN" sz="1800" dirty="0"/>
              <a:t>, </a:t>
            </a:r>
            <a:r>
              <a:rPr lang="en-IN" sz="1800" dirty="0" err="1"/>
              <a:t>X_test</a:t>
            </a:r>
            <a:r>
              <a:rPr lang="en-IN" sz="1800" dirty="0"/>
              <a:t>, </a:t>
            </a:r>
            <a:r>
              <a:rPr lang="en-IN" sz="1800" dirty="0" err="1"/>
              <a:t>y_train</a:t>
            </a:r>
            <a:r>
              <a:rPr lang="en-IN" sz="1800" dirty="0"/>
              <a:t>, </a:t>
            </a:r>
            <a:r>
              <a:rPr lang="en-IN" sz="1800" dirty="0" err="1"/>
              <a:t>y_test</a:t>
            </a:r>
            <a:r>
              <a:rPr lang="en-IN" sz="1800" dirty="0"/>
              <a:t>, </a:t>
            </a:r>
            <a:r>
              <a:rPr lang="en-IN" sz="1800" dirty="0" err="1"/>
              <a:t>tfidf_vectorizer</a:t>
            </a:r>
            <a:r>
              <a:rPr lang="en-IN" sz="1800" dirty="0"/>
              <a:t>, </a:t>
            </a:r>
            <a:r>
              <a:rPr lang="en-IN" sz="1800" dirty="0" err="1"/>
              <a:t>sc</a:t>
            </a:r>
            <a:endParaRPr lang="en-IN" sz="1800" dirty="0"/>
          </a:p>
          <a:p>
            <a:pPr marL="0" indent="0" algn="just">
              <a:lnSpc>
                <a:spcPct val="100000"/>
              </a:lnSpc>
              <a:buNone/>
            </a:pPr>
            <a:r>
              <a:rPr lang="en-IN" sz="1800" dirty="0"/>
              <a:t>global </a:t>
            </a:r>
            <a:r>
              <a:rPr lang="en-IN" sz="1800" dirty="0" err="1"/>
              <a:t>modelglobal</a:t>
            </a:r>
            <a:r>
              <a:rPr lang="en-IN" sz="1800" dirty="0"/>
              <a:t> filename</a:t>
            </a:r>
          </a:p>
          <a:p>
            <a:pPr marL="0" indent="0" algn="just">
              <a:lnSpc>
                <a:spcPct val="100000"/>
              </a:lnSpc>
              <a:buNone/>
            </a:pPr>
            <a:r>
              <a:rPr lang="en-IN" sz="1800" dirty="0"/>
              <a:t>global X, Y, dataset</a:t>
            </a:r>
          </a:p>
          <a:p>
            <a:pPr marL="0" indent="0" algn="just">
              <a:lnSpc>
                <a:spcPct val="100000"/>
              </a:lnSpc>
              <a:buNone/>
            </a:pPr>
            <a:r>
              <a:rPr lang="en-IN" sz="1800" dirty="0" err="1"/>
              <a:t>stop_words</a:t>
            </a:r>
            <a:r>
              <a:rPr lang="en-IN" sz="1800" dirty="0"/>
              <a:t> = set(</a:t>
            </a:r>
            <a:r>
              <a:rPr lang="en-IN" sz="1800" dirty="0" err="1"/>
              <a:t>stopwords.words</a:t>
            </a:r>
            <a:r>
              <a:rPr lang="en-IN" sz="1800" dirty="0"/>
              <a:t>('</a:t>
            </a:r>
            <a:r>
              <a:rPr lang="en-IN" sz="1800" dirty="0" err="1"/>
              <a:t>english</a:t>
            </a:r>
            <a:r>
              <a:rPr lang="en-IN" sz="1800" dirty="0"/>
              <a:t>'))</a:t>
            </a:r>
            <a:r>
              <a:rPr lang="en-IN" sz="1800" dirty="0" err="1"/>
              <a:t>lemmatizer</a:t>
            </a:r>
            <a:r>
              <a:rPr lang="en-IN" sz="1800" dirty="0"/>
              <a:t> = </a:t>
            </a:r>
            <a:r>
              <a:rPr lang="en-IN" sz="1800" dirty="0" err="1"/>
              <a:t>WordNetLemmatizer</a:t>
            </a:r>
            <a:r>
              <a:rPr lang="en-IN" sz="1800" dirty="0"/>
              <a:t>()</a:t>
            </a:r>
            <a:r>
              <a:rPr lang="en-IN" sz="1800" dirty="0" err="1"/>
              <a:t>ps</a:t>
            </a:r>
            <a:r>
              <a:rPr lang="en-IN" sz="1800" dirty="0"/>
              <a:t> = </a:t>
            </a:r>
            <a:r>
              <a:rPr lang="en-IN" sz="1800" dirty="0" err="1"/>
              <a:t>PorterStemmer</a:t>
            </a:r>
            <a:r>
              <a:rPr lang="en-IN" sz="1800" dirty="0"/>
              <a:t>()</a:t>
            </a:r>
          </a:p>
          <a:p>
            <a:pPr>
              <a:lnSpc>
                <a:spcPct val="100000"/>
              </a:lnSpc>
            </a:pPr>
            <a:endParaRPr lang="en-IN" sz="1800" dirty="0"/>
          </a:p>
        </p:txBody>
      </p:sp>
    </p:spTree>
    <p:extLst>
      <p:ext uri="{BB962C8B-B14F-4D97-AF65-F5344CB8AC3E}">
        <p14:creationId xmlns:p14="http://schemas.microsoft.com/office/powerpoint/2010/main" val="261646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BC834-4560-D8FF-F340-8EB7C8376D93}"/>
              </a:ext>
            </a:extLst>
          </p:cNvPr>
          <p:cNvSpPr>
            <a:spLocks noGrp="1"/>
          </p:cNvSpPr>
          <p:nvPr>
            <p:ph idx="1"/>
          </p:nvPr>
        </p:nvSpPr>
        <p:spPr>
          <a:xfrm>
            <a:off x="838200" y="425003"/>
            <a:ext cx="10515600" cy="5751960"/>
          </a:xfrm>
        </p:spPr>
        <p:txBody>
          <a:bodyPr>
            <a:normAutofit/>
          </a:bodyPr>
          <a:lstStyle/>
          <a:p>
            <a:pPr marL="0" indent="0">
              <a:lnSpc>
                <a:spcPct val="100000"/>
              </a:lnSpc>
              <a:buNone/>
            </a:pPr>
            <a:r>
              <a:rPr lang="en-IN" sz="1800" dirty="0"/>
              <a:t>#define function to clean text by removing stop words and other special symbols</a:t>
            </a:r>
          </a:p>
          <a:p>
            <a:pPr marL="0" indent="0">
              <a:lnSpc>
                <a:spcPct val="100000"/>
              </a:lnSpc>
              <a:buNone/>
            </a:pPr>
            <a:r>
              <a:rPr lang="en-IN" sz="1800" dirty="0"/>
              <a:t>def </a:t>
            </a:r>
            <a:r>
              <a:rPr lang="en-IN" sz="1800" dirty="0" err="1"/>
              <a:t>cleanText</a:t>
            </a:r>
            <a:r>
              <a:rPr lang="en-IN" sz="1800" dirty="0"/>
              <a:t>(doc):    tokens = </a:t>
            </a:r>
            <a:r>
              <a:rPr lang="en-IN" sz="1800" dirty="0" err="1"/>
              <a:t>doc.split</a:t>
            </a:r>
            <a:r>
              <a:rPr lang="en-IN" sz="1800" dirty="0"/>
              <a:t>()   </a:t>
            </a:r>
          </a:p>
          <a:p>
            <a:pPr marL="0" indent="0">
              <a:lnSpc>
                <a:spcPct val="100000"/>
              </a:lnSpc>
              <a:buNone/>
            </a:pPr>
            <a:r>
              <a:rPr lang="en-IN" sz="1800" dirty="0"/>
              <a:t> table = </a:t>
            </a:r>
            <a:r>
              <a:rPr lang="en-IN" sz="1800" dirty="0" err="1"/>
              <a:t>str.maketrans</a:t>
            </a:r>
            <a:r>
              <a:rPr lang="en-IN" sz="1800" dirty="0"/>
              <a:t>('', '', punctuation)</a:t>
            </a:r>
          </a:p>
          <a:p>
            <a:pPr marL="0" indent="0">
              <a:lnSpc>
                <a:spcPct val="100000"/>
              </a:lnSpc>
              <a:buNone/>
            </a:pPr>
            <a:r>
              <a:rPr lang="en-IN" sz="1800" dirty="0"/>
              <a:t>    tokens = [</a:t>
            </a:r>
            <a:r>
              <a:rPr lang="en-IN" sz="1800" dirty="0" err="1"/>
              <a:t>w.translate</a:t>
            </a:r>
            <a:r>
              <a:rPr lang="en-IN" sz="1800" dirty="0"/>
              <a:t>(table) for w in tokens]  </a:t>
            </a:r>
          </a:p>
          <a:p>
            <a:pPr marL="0" indent="0">
              <a:lnSpc>
                <a:spcPct val="100000"/>
              </a:lnSpc>
              <a:buNone/>
            </a:pPr>
            <a:r>
              <a:rPr lang="en-IN" sz="1800" dirty="0"/>
              <a:t>  tokens = [word for word in tokens if </a:t>
            </a:r>
            <a:r>
              <a:rPr lang="en-IN" sz="1800" dirty="0" err="1"/>
              <a:t>word.isalpha</a:t>
            </a:r>
            <a:r>
              <a:rPr lang="en-IN" sz="1800" dirty="0"/>
              <a:t>()]  </a:t>
            </a:r>
          </a:p>
          <a:p>
            <a:pPr marL="0" indent="0">
              <a:lnSpc>
                <a:spcPct val="100000"/>
              </a:lnSpc>
              <a:buNone/>
            </a:pPr>
            <a:r>
              <a:rPr lang="en-IN" sz="1800" dirty="0"/>
              <a:t>  tokens = [w for w in tokens if not w in </a:t>
            </a:r>
            <a:r>
              <a:rPr lang="en-IN" sz="1800" dirty="0" err="1"/>
              <a:t>stop_words</a:t>
            </a:r>
            <a:r>
              <a:rPr lang="en-IN" sz="1800" dirty="0"/>
              <a:t>]   </a:t>
            </a:r>
          </a:p>
          <a:p>
            <a:pPr marL="0" indent="0">
              <a:lnSpc>
                <a:spcPct val="100000"/>
              </a:lnSpc>
              <a:buNone/>
            </a:pPr>
            <a:r>
              <a:rPr lang="en-IN" sz="1800" dirty="0"/>
              <a:t> tokens = [word for word in tokens if </a:t>
            </a:r>
            <a:r>
              <a:rPr lang="en-IN" sz="1800" dirty="0" err="1"/>
              <a:t>len</a:t>
            </a:r>
            <a:r>
              <a:rPr lang="en-IN" sz="1800" dirty="0"/>
              <a:t>(word) &gt; 1]   </a:t>
            </a:r>
          </a:p>
          <a:p>
            <a:pPr marL="0" indent="0">
              <a:lnSpc>
                <a:spcPct val="100000"/>
              </a:lnSpc>
              <a:buNone/>
            </a:pPr>
            <a:r>
              <a:rPr lang="en-IN" sz="1800" dirty="0"/>
              <a:t> tokens = [</a:t>
            </a:r>
            <a:r>
              <a:rPr lang="en-IN" sz="1800" dirty="0" err="1"/>
              <a:t>ps.stem</a:t>
            </a:r>
            <a:r>
              <a:rPr lang="en-IN" sz="1800" dirty="0"/>
              <a:t>(token) for token in tokens] </a:t>
            </a:r>
          </a:p>
          <a:p>
            <a:pPr marL="0" indent="0">
              <a:lnSpc>
                <a:spcPct val="100000"/>
              </a:lnSpc>
              <a:buNone/>
            </a:pPr>
            <a:r>
              <a:rPr lang="en-IN" sz="1800" dirty="0"/>
              <a:t>   tokens = [</a:t>
            </a:r>
            <a:r>
              <a:rPr lang="en-IN" sz="1800" dirty="0" err="1"/>
              <a:t>lemmatizer.lemmatize</a:t>
            </a:r>
            <a:r>
              <a:rPr lang="en-IN" sz="1800" dirty="0"/>
              <a:t>(token) for token in tokens]  </a:t>
            </a:r>
          </a:p>
          <a:p>
            <a:pPr marL="0" indent="0">
              <a:lnSpc>
                <a:spcPct val="100000"/>
              </a:lnSpc>
              <a:buNone/>
            </a:pPr>
            <a:r>
              <a:rPr lang="en-IN" sz="1800" dirty="0"/>
              <a:t>  tokens = ' '.join(tokens)    return tokens</a:t>
            </a:r>
          </a:p>
          <a:p>
            <a:pPr marL="0" indent="0">
              <a:lnSpc>
                <a:spcPct val="100000"/>
              </a:lnSpc>
              <a:buNone/>
            </a:pPr>
            <a:endParaRPr lang="en-IN" sz="1800" dirty="0"/>
          </a:p>
          <a:p>
            <a:pPr marL="0" indent="0">
              <a:lnSpc>
                <a:spcPct val="100000"/>
              </a:lnSpc>
              <a:buNone/>
            </a:pPr>
            <a:r>
              <a:rPr lang="en-IN" sz="1800" dirty="0"/>
              <a:t>def </a:t>
            </a:r>
            <a:r>
              <a:rPr lang="en-IN" sz="1800" dirty="0" err="1"/>
              <a:t>uploadDataset</a:t>
            </a:r>
            <a:r>
              <a:rPr lang="en-IN" sz="1800" dirty="0"/>
              <a:t>():   </a:t>
            </a:r>
          </a:p>
          <a:p>
            <a:pPr marL="0" indent="0">
              <a:lnSpc>
                <a:spcPct val="100000"/>
              </a:lnSpc>
              <a:buNone/>
            </a:pPr>
            <a:r>
              <a:rPr lang="en-IN" sz="1800" dirty="0"/>
              <a:t> global filename, dataset    </a:t>
            </a:r>
            <a:r>
              <a:rPr lang="en-IN" sz="1800" dirty="0" err="1"/>
              <a:t>text.delete</a:t>
            </a:r>
            <a:r>
              <a:rPr lang="en-IN" sz="1800" dirty="0"/>
              <a:t>('1.0', END)  </a:t>
            </a:r>
          </a:p>
          <a:p>
            <a:pPr marL="0" indent="0">
              <a:lnSpc>
                <a:spcPct val="100000"/>
              </a:lnSpc>
              <a:buNone/>
            </a:pPr>
            <a:r>
              <a:rPr lang="en-IN" sz="1800" dirty="0"/>
              <a:t>  filename = </a:t>
            </a:r>
            <a:r>
              <a:rPr lang="en-IN" sz="1800" dirty="0" err="1"/>
              <a:t>filedialog.askdirectory</a:t>
            </a:r>
            <a:r>
              <a:rPr lang="en-IN" sz="1800" dirty="0"/>
              <a:t>(</a:t>
            </a:r>
            <a:r>
              <a:rPr lang="en-IN" sz="1800" dirty="0" err="1"/>
              <a:t>initialdir</a:t>
            </a:r>
            <a:r>
              <a:rPr lang="en-IN" sz="1800" dirty="0"/>
              <a:t>=".")</a:t>
            </a:r>
          </a:p>
        </p:txBody>
      </p:sp>
    </p:spTree>
    <p:extLst>
      <p:ext uri="{BB962C8B-B14F-4D97-AF65-F5344CB8AC3E}">
        <p14:creationId xmlns:p14="http://schemas.microsoft.com/office/powerpoint/2010/main" val="334015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0063-F131-DCF6-5BBB-44FF56B1D7D9}"/>
              </a:ext>
            </a:extLst>
          </p:cNvPr>
          <p:cNvSpPr>
            <a:spLocks noGrp="1"/>
          </p:cNvSpPr>
          <p:nvPr>
            <p:ph type="title"/>
          </p:nvPr>
        </p:nvSpPr>
        <p:spPr>
          <a:xfrm>
            <a:off x="651588" y="0"/>
            <a:ext cx="10515600" cy="919724"/>
          </a:xfrm>
        </p:spPr>
        <p:txBody>
          <a:bodyPr>
            <a:normAutofit fontScale="90000"/>
          </a:bodyPr>
          <a:lstStyle/>
          <a:p>
            <a:br>
              <a:rPr lang="en-IN" sz="36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TABLE OF CONTENTS</a:t>
            </a:r>
          </a:p>
        </p:txBody>
      </p:sp>
      <p:sp>
        <p:nvSpPr>
          <p:cNvPr id="4" name="Content Placeholder 2">
            <a:extLst>
              <a:ext uri="{FF2B5EF4-FFF2-40B4-BE49-F238E27FC236}">
                <a16:creationId xmlns:a16="http://schemas.microsoft.com/office/drawing/2014/main" id="{42038765-493D-FB8B-0DEC-07BA2BCCB64D}"/>
              </a:ext>
            </a:extLst>
          </p:cNvPr>
          <p:cNvSpPr>
            <a:spLocks noGrp="1"/>
          </p:cNvSpPr>
          <p:nvPr/>
        </p:nvSpPr>
        <p:spPr>
          <a:xfrm>
            <a:off x="940365" y="1389822"/>
            <a:ext cx="4563612" cy="48621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000" dirty="0">
                <a:latin typeface="Yu Gothic UI" panose="020B0500000000000000" pitchFamily="34" charset="-128"/>
                <a:ea typeface="Yu Gothic UI" panose="020B0500000000000000" pitchFamily="34" charset="-128"/>
                <a:cs typeface="Nirmala UI" panose="020B0502040204020203" pitchFamily="34" charset="0"/>
              </a:rPr>
              <a:t> </a:t>
            </a:r>
            <a:r>
              <a:rPr lang="en-US" sz="2000" dirty="0">
                <a:latin typeface="Times New Roman" panose="02020603050405020304" pitchFamily="18" charset="0"/>
                <a:ea typeface="Yu Gothic UI" panose="020B0500000000000000" pitchFamily="34" charset="-128"/>
                <a:cs typeface="Times New Roman" panose="02020603050405020304" pitchFamily="18" charset="0"/>
              </a:rPr>
              <a:t>Abstract</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Existing System</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Disadvantages</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Proposed System</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Advantages</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a:t>
            </a:r>
            <a:r>
              <a:rPr lang="en-IN" sz="2000" dirty="0">
                <a:latin typeface="Times New Roman" panose="02020603050405020304" pitchFamily="18" charset="0"/>
                <a:ea typeface="Yu Gothic UI" panose="020B0500000000000000" pitchFamily="34" charset="-128"/>
                <a:cs typeface="Times New Roman" panose="02020603050405020304" pitchFamily="18" charset="0"/>
              </a:rPr>
              <a:t>Hardware and Software Requirements </a:t>
            </a:r>
            <a:endParaRPr lang="en-US" sz="2000" dirty="0">
              <a:latin typeface="Times New Roman" panose="02020603050405020304" pitchFamily="18" charset="0"/>
              <a:ea typeface="Yu Gothic UI" panose="020B0500000000000000" pitchFamily="34" charset="-128"/>
              <a:cs typeface="Times New Roman" panose="02020603050405020304" pitchFamily="18" charset="0"/>
            </a:endParaRP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Novelty of the Project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Architecture</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Modules</a:t>
            </a:r>
          </a:p>
          <a:p>
            <a:pPr marL="0" indent="0">
              <a:buNone/>
            </a:pPr>
            <a:endParaRPr lang="en-IN" sz="2000" dirty="0">
              <a:latin typeface="Times New Roman" panose="02020603050405020304" pitchFamily="18" charset="0"/>
              <a:ea typeface="Yu Gothic UI" panose="020B0500000000000000" pitchFamily="34" charset="-128"/>
              <a:cs typeface="Times New Roman" panose="02020603050405020304" pitchFamily="18" charset="0"/>
            </a:endParaRPr>
          </a:p>
          <a:p>
            <a:pPr marL="0" indent="0">
              <a:buNone/>
            </a:pPr>
            <a:endParaRPr lang="en-US" sz="2000" dirty="0">
              <a:latin typeface="Times New Roman" panose="02020603050405020304" pitchFamily="18" charset="0"/>
              <a:ea typeface="Yu Gothic UI" panose="020B0500000000000000" pitchFamily="34" charset="-128"/>
              <a:cs typeface="Times New Roman" panose="02020603050405020304" pitchFamily="18" charset="0"/>
            </a:endParaRPr>
          </a:p>
          <a:p>
            <a:pPr marL="0" indent="0">
              <a:buNone/>
            </a:pPr>
            <a:endParaRPr lang="en-IN" dirty="0"/>
          </a:p>
        </p:txBody>
      </p:sp>
      <p:sp>
        <p:nvSpPr>
          <p:cNvPr id="5" name="TextBox 5">
            <a:extLst>
              <a:ext uri="{FF2B5EF4-FFF2-40B4-BE49-F238E27FC236}">
                <a16:creationId xmlns:a16="http://schemas.microsoft.com/office/drawing/2014/main" id="{32C13438-3198-083C-BD49-26B627EA1255}"/>
              </a:ext>
            </a:extLst>
          </p:cNvPr>
          <p:cNvSpPr txBox="1"/>
          <p:nvPr/>
        </p:nvSpPr>
        <p:spPr>
          <a:xfrm>
            <a:off x="6688025" y="1151453"/>
            <a:ext cx="2533475" cy="455509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Use Case Diagram</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Class Diagram</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Sequence Diagram</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Activity Diagram</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Results</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Conclusion</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Future Scope</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References</a:t>
            </a:r>
          </a:p>
          <a:p>
            <a:pPr marL="342900" indent="-342900">
              <a:lnSpc>
                <a:spcPct val="150000"/>
              </a:lnSpc>
              <a:buClr>
                <a:schemeClr val="accent1"/>
              </a:buClr>
              <a:buSzPct val="80000"/>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Link</a:t>
            </a:r>
          </a:p>
          <a:p>
            <a:pPr marL="285750" indent="-285750">
              <a:buFont typeface="Wingdings" panose="05000000000000000000" pitchFamily="2" charset="2"/>
              <a:buChar char="q"/>
            </a:pP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388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348615-3394-9F1D-DCE3-325383DF96B6}"/>
              </a:ext>
            </a:extLst>
          </p:cNvPr>
          <p:cNvSpPr>
            <a:spLocks noGrp="1"/>
          </p:cNvSpPr>
          <p:nvPr>
            <p:ph idx="1"/>
          </p:nvPr>
        </p:nvSpPr>
        <p:spPr>
          <a:xfrm>
            <a:off x="838200" y="463639"/>
            <a:ext cx="10515600" cy="5713324"/>
          </a:xfrm>
        </p:spPr>
        <p:txBody>
          <a:bodyPr>
            <a:normAutofit fontScale="92500" lnSpcReduction="20000"/>
          </a:bodyPr>
          <a:lstStyle/>
          <a:p>
            <a:pPr marL="0" indent="0">
              <a:lnSpc>
                <a:spcPct val="100000"/>
              </a:lnSpc>
              <a:buNone/>
            </a:pPr>
            <a:r>
              <a:rPr lang="en-US" sz="1800" dirty="0"/>
              <a:t>def </a:t>
            </a:r>
            <a:r>
              <a:rPr lang="en-US" sz="1800" dirty="0" err="1"/>
              <a:t>preprocessDataset</a:t>
            </a:r>
            <a:r>
              <a:rPr lang="en-US" sz="1800" dirty="0"/>
              <a:t>():  </a:t>
            </a:r>
          </a:p>
          <a:p>
            <a:pPr marL="0" indent="0">
              <a:lnSpc>
                <a:spcPct val="100000"/>
              </a:lnSpc>
              <a:buNone/>
            </a:pPr>
            <a:r>
              <a:rPr lang="en-US" sz="1800" dirty="0"/>
              <a:t>  global filename, dataset, X, Y, </a:t>
            </a:r>
            <a:r>
              <a:rPr lang="en-US" sz="1800" dirty="0" err="1"/>
              <a:t>tfidf_vectorizer</a:t>
            </a:r>
            <a:r>
              <a:rPr lang="en-US" sz="1800" dirty="0"/>
              <a:t>, </a:t>
            </a:r>
            <a:r>
              <a:rPr lang="en-US" sz="1800" dirty="0" err="1"/>
              <a:t>sc</a:t>
            </a:r>
            <a:r>
              <a:rPr lang="en-US" sz="1800" dirty="0"/>
              <a:t>  </a:t>
            </a:r>
          </a:p>
          <a:p>
            <a:pPr marL="0" indent="0">
              <a:lnSpc>
                <a:spcPct val="100000"/>
              </a:lnSpc>
              <a:buNone/>
            </a:pPr>
            <a:r>
              <a:rPr lang="en-US" sz="1800" dirty="0"/>
              <a:t>  global </a:t>
            </a:r>
            <a:r>
              <a:rPr lang="en-US" sz="1800" dirty="0" err="1"/>
              <a:t>X_train</a:t>
            </a:r>
            <a:r>
              <a:rPr lang="en-US" sz="1800" dirty="0"/>
              <a:t>, </a:t>
            </a:r>
            <a:r>
              <a:rPr lang="en-US" sz="1800" dirty="0" err="1"/>
              <a:t>X_test</a:t>
            </a:r>
            <a:r>
              <a:rPr lang="en-US" sz="1800" dirty="0"/>
              <a:t>, </a:t>
            </a:r>
            <a:r>
              <a:rPr lang="en-US" sz="1800" dirty="0" err="1"/>
              <a:t>y_train</a:t>
            </a:r>
            <a:r>
              <a:rPr lang="en-US" sz="1800" dirty="0"/>
              <a:t>, </a:t>
            </a:r>
            <a:r>
              <a:rPr lang="en-US" sz="1800" dirty="0" err="1"/>
              <a:t>y_test</a:t>
            </a:r>
            <a:endParaRPr lang="en-US" sz="1800" dirty="0"/>
          </a:p>
          <a:p>
            <a:pPr marL="0" indent="0">
              <a:lnSpc>
                <a:spcPct val="100000"/>
              </a:lnSpc>
              <a:buNone/>
            </a:pPr>
            <a:endParaRPr lang="en-US" sz="1800" dirty="0"/>
          </a:p>
          <a:p>
            <a:pPr marL="0" indent="0">
              <a:lnSpc>
                <a:spcPct val="100000"/>
              </a:lnSpc>
              <a:buNone/>
            </a:pPr>
            <a:r>
              <a:rPr lang="en-IN" sz="1800" dirty="0"/>
              <a:t>def </a:t>
            </a:r>
            <a:r>
              <a:rPr lang="en-IN" sz="1800" dirty="0" err="1"/>
              <a:t>predictImage</a:t>
            </a:r>
            <a:r>
              <a:rPr lang="en-IN" sz="1800" dirty="0"/>
              <a:t>():   </a:t>
            </a:r>
          </a:p>
          <a:p>
            <a:pPr marL="0" indent="0">
              <a:lnSpc>
                <a:spcPct val="100000"/>
              </a:lnSpc>
              <a:buNone/>
            </a:pPr>
            <a:r>
              <a:rPr lang="en-IN" sz="1800" dirty="0"/>
              <a:t> global model, </a:t>
            </a:r>
            <a:r>
              <a:rPr lang="en-IN" sz="1800" dirty="0" err="1"/>
              <a:t>sc</a:t>
            </a:r>
            <a:r>
              <a:rPr lang="en-IN" sz="1800" dirty="0"/>
              <a:t>, </a:t>
            </a:r>
            <a:r>
              <a:rPr lang="en-IN" sz="1800" dirty="0" err="1"/>
              <a:t>tfidf_vectorizer</a:t>
            </a:r>
            <a:r>
              <a:rPr lang="en-IN" sz="1800" dirty="0"/>
              <a:t>    </a:t>
            </a:r>
            <a:r>
              <a:rPr lang="en-IN" sz="1800" dirty="0" err="1"/>
              <a:t>text.delete</a:t>
            </a:r>
            <a:r>
              <a:rPr lang="en-IN" sz="1800" dirty="0"/>
              <a:t>('1.0', END)   </a:t>
            </a:r>
          </a:p>
          <a:p>
            <a:pPr marL="0" indent="0">
              <a:lnSpc>
                <a:spcPct val="100000"/>
              </a:lnSpc>
              <a:buNone/>
            </a:pPr>
            <a:r>
              <a:rPr lang="en-IN" sz="1800" dirty="0"/>
              <a:t> </a:t>
            </a:r>
            <a:r>
              <a:rPr lang="en-IN" sz="1800" dirty="0" err="1"/>
              <a:t>input_text</a:t>
            </a:r>
            <a:r>
              <a:rPr lang="en-IN" sz="1800" dirty="0"/>
              <a:t> = tf1.get()    tf1.delete(0, END)   </a:t>
            </a:r>
          </a:p>
          <a:p>
            <a:pPr marL="0" indent="0">
              <a:lnSpc>
                <a:spcPct val="100000"/>
              </a:lnSpc>
              <a:buNone/>
            </a:pPr>
            <a:r>
              <a:rPr lang="en-IN" sz="1800" dirty="0"/>
              <a:t> answer = </a:t>
            </a:r>
            <a:r>
              <a:rPr lang="en-IN" sz="1800" dirty="0" err="1"/>
              <a:t>input_text.lower</a:t>
            </a:r>
            <a:r>
              <a:rPr lang="en-IN" sz="1800" dirty="0"/>
              <a:t>().strip()   </a:t>
            </a:r>
          </a:p>
          <a:p>
            <a:pPr marL="0" indent="0">
              <a:lnSpc>
                <a:spcPct val="100000"/>
              </a:lnSpc>
              <a:buNone/>
            </a:pPr>
            <a:r>
              <a:rPr lang="en-IN" sz="1800" dirty="0"/>
              <a:t> data = answer    data = </a:t>
            </a:r>
            <a:r>
              <a:rPr lang="en-IN" sz="1800" dirty="0" err="1"/>
              <a:t>cleanText</a:t>
            </a:r>
            <a:r>
              <a:rPr lang="en-IN" sz="1800" dirty="0"/>
              <a:t>(data)  </a:t>
            </a:r>
          </a:p>
          <a:p>
            <a:pPr marL="0" indent="0">
              <a:lnSpc>
                <a:spcPct val="100000"/>
              </a:lnSpc>
              <a:buNone/>
            </a:pPr>
            <a:r>
              <a:rPr lang="en-IN" sz="1800" dirty="0"/>
              <a:t>  test = </a:t>
            </a:r>
            <a:r>
              <a:rPr lang="en-IN" sz="1800" dirty="0" err="1"/>
              <a:t>tfidf_vectorizer.transform</a:t>
            </a:r>
            <a:r>
              <a:rPr lang="en-IN" sz="1800" dirty="0"/>
              <a:t>([data]).</a:t>
            </a:r>
            <a:r>
              <a:rPr lang="en-IN" sz="1800" dirty="0" err="1"/>
              <a:t>toarray</a:t>
            </a:r>
            <a:r>
              <a:rPr lang="en-IN" sz="1800" dirty="0"/>
              <a:t>() </a:t>
            </a:r>
          </a:p>
          <a:p>
            <a:pPr marL="0" indent="0">
              <a:lnSpc>
                <a:spcPct val="100000"/>
              </a:lnSpc>
              <a:buNone/>
            </a:pPr>
            <a:r>
              <a:rPr lang="en-IN" sz="1800" dirty="0"/>
              <a:t>   test = </a:t>
            </a:r>
            <a:r>
              <a:rPr lang="en-IN" sz="1800" dirty="0" err="1"/>
              <a:t>sc.transform</a:t>
            </a:r>
            <a:r>
              <a:rPr lang="en-IN" sz="1800" dirty="0"/>
              <a:t>(test)  </a:t>
            </a:r>
          </a:p>
          <a:p>
            <a:pPr marL="0" indent="0">
              <a:lnSpc>
                <a:spcPct val="100000"/>
              </a:lnSpc>
              <a:buNone/>
            </a:pPr>
            <a:r>
              <a:rPr lang="en-IN" sz="1800" dirty="0"/>
              <a:t>  test = </a:t>
            </a:r>
            <a:r>
              <a:rPr lang="en-IN" sz="1800" dirty="0" err="1"/>
              <a:t>np.reshape</a:t>
            </a:r>
            <a:r>
              <a:rPr lang="en-IN" sz="1800" dirty="0"/>
              <a:t>(test, (</a:t>
            </a:r>
            <a:r>
              <a:rPr lang="en-IN" sz="1800" dirty="0" err="1"/>
              <a:t>test.shape</a:t>
            </a:r>
            <a:r>
              <a:rPr lang="en-IN" sz="1800" dirty="0"/>
              <a:t>[0], </a:t>
            </a:r>
            <a:r>
              <a:rPr lang="en-IN" sz="1800" dirty="0" err="1"/>
              <a:t>test.shape</a:t>
            </a:r>
            <a:r>
              <a:rPr lang="en-IN" sz="1800" dirty="0"/>
              <a:t>[1], 1, 1)) </a:t>
            </a:r>
          </a:p>
          <a:p>
            <a:pPr marL="0" indent="0">
              <a:lnSpc>
                <a:spcPct val="100000"/>
              </a:lnSpc>
              <a:buNone/>
            </a:pPr>
            <a:r>
              <a:rPr lang="en-IN" sz="1800" dirty="0"/>
              <a:t>   predict = </a:t>
            </a:r>
            <a:r>
              <a:rPr lang="en-IN" sz="1800" dirty="0" err="1"/>
              <a:t>model.predict</a:t>
            </a:r>
            <a:r>
              <a:rPr lang="en-IN" sz="1800" dirty="0"/>
              <a:t>(test)  </a:t>
            </a:r>
          </a:p>
          <a:p>
            <a:pPr marL="0" indent="0">
              <a:lnSpc>
                <a:spcPct val="100000"/>
              </a:lnSpc>
              <a:buNone/>
            </a:pPr>
            <a:r>
              <a:rPr lang="en-IN" sz="1800" dirty="0"/>
              <a:t>  predict = predict[0]    </a:t>
            </a:r>
          </a:p>
          <a:p>
            <a:pPr marL="0" indent="0">
              <a:lnSpc>
                <a:spcPct val="100000"/>
              </a:lnSpc>
              <a:buNone/>
            </a:pPr>
            <a:r>
              <a:rPr lang="en-IN" sz="1800" dirty="0"/>
              <a:t>predict = </a:t>
            </a:r>
            <a:r>
              <a:rPr lang="en-IN" sz="1800" dirty="0" err="1"/>
              <a:t>np.reshape</a:t>
            </a:r>
            <a:r>
              <a:rPr lang="en-IN" sz="1800" dirty="0"/>
              <a:t>(predict, (128, 128, 3))  </a:t>
            </a:r>
          </a:p>
          <a:p>
            <a:pPr marL="0" indent="0">
              <a:lnSpc>
                <a:spcPct val="100000"/>
              </a:lnSpc>
              <a:buNone/>
            </a:pPr>
            <a:r>
              <a:rPr lang="en-IN" sz="1800" dirty="0"/>
              <a:t>  predict = cv2.resize(predict, (300, 300))  </a:t>
            </a:r>
          </a:p>
          <a:p>
            <a:pPr marL="0" indent="0">
              <a:lnSpc>
                <a:spcPct val="100000"/>
              </a:lnSpc>
              <a:buNone/>
            </a:pPr>
            <a:r>
              <a:rPr lang="en-IN" sz="1800" dirty="0"/>
              <a:t>  cv2.imshow("Text To Image Output", predict)    cv2.waitKey(0)</a:t>
            </a:r>
          </a:p>
        </p:txBody>
      </p:sp>
    </p:spTree>
    <p:extLst>
      <p:ext uri="{BB962C8B-B14F-4D97-AF65-F5344CB8AC3E}">
        <p14:creationId xmlns:p14="http://schemas.microsoft.com/office/powerpoint/2010/main" val="2379099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7BD45-5CA7-CB39-B543-040692F7AE77}"/>
              </a:ext>
            </a:extLst>
          </p:cNvPr>
          <p:cNvSpPr>
            <a:spLocks noGrp="1"/>
          </p:cNvSpPr>
          <p:nvPr>
            <p:ph idx="1"/>
          </p:nvPr>
        </p:nvSpPr>
        <p:spPr>
          <a:xfrm>
            <a:off x="838200" y="399245"/>
            <a:ext cx="10515600" cy="5777718"/>
          </a:xfrm>
        </p:spPr>
        <p:txBody>
          <a:bodyPr>
            <a:normAutofit/>
          </a:bodyPr>
          <a:lstStyle/>
          <a:p>
            <a:pPr marL="0" indent="0">
              <a:buNone/>
            </a:pPr>
            <a:r>
              <a:rPr lang="en-IN" sz="1800" dirty="0"/>
              <a:t>def graph():  </a:t>
            </a:r>
          </a:p>
          <a:p>
            <a:pPr marL="0" indent="0">
              <a:buNone/>
            </a:pPr>
            <a:r>
              <a:rPr lang="en-IN" sz="1800" dirty="0"/>
              <a:t>  accuracy, loss = values("model/</a:t>
            </a:r>
            <a:r>
              <a:rPr lang="en-IN" sz="1800" dirty="0" err="1"/>
              <a:t>history.pckl</a:t>
            </a:r>
            <a:r>
              <a:rPr lang="en-IN" sz="1800" dirty="0"/>
              <a:t>", "accuracy", "loss") </a:t>
            </a:r>
          </a:p>
          <a:p>
            <a:pPr marL="0" indent="0">
              <a:buNone/>
            </a:pPr>
            <a:r>
              <a:rPr lang="en-IN" sz="1800" dirty="0"/>
              <a:t>   </a:t>
            </a:r>
            <a:r>
              <a:rPr lang="en-IN" sz="1800" dirty="0" err="1"/>
              <a:t>plt.figure</a:t>
            </a:r>
            <a:r>
              <a:rPr lang="en-IN" sz="1800" dirty="0"/>
              <a:t>(</a:t>
            </a:r>
            <a:r>
              <a:rPr lang="en-IN" sz="1800" dirty="0" err="1"/>
              <a:t>figsize</a:t>
            </a:r>
            <a:r>
              <a:rPr lang="en-IN" sz="1800" dirty="0"/>
              <a:t>=(7,5))  </a:t>
            </a:r>
          </a:p>
          <a:p>
            <a:pPr marL="0" indent="0">
              <a:buNone/>
            </a:pPr>
            <a:r>
              <a:rPr lang="en-IN" sz="1800" dirty="0"/>
              <a:t>  </a:t>
            </a:r>
            <a:r>
              <a:rPr lang="en-IN" sz="1800" dirty="0" err="1"/>
              <a:t>plt.grid</a:t>
            </a:r>
            <a:r>
              <a:rPr lang="en-IN" sz="1800" dirty="0"/>
              <a:t>(True)</a:t>
            </a:r>
          </a:p>
          <a:p>
            <a:pPr marL="0" indent="0">
              <a:buNone/>
            </a:pPr>
            <a:endParaRPr lang="en-IN" sz="1800" dirty="0"/>
          </a:p>
          <a:p>
            <a:pPr marL="0" indent="0">
              <a:buNone/>
            </a:pPr>
            <a:r>
              <a:rPr lang="en-IN" sz="1800" dirty="0"/>
              <a:t>font1 = ('times', 13, 'bold’)</a:t>
            </a:r>
          </a:p>
          <a:p>
            <a:pPr marL="0" indent="0">
              <a:buNone/>
            </a:pPr>
            <a:r>
              <a:rPr lang="en-IN" sz="1800" dirty="0" err="1"/>
              <a:t>uploadButton</a:t>
            </a:r>
            <a:r>
              <a:rPr lang="en-IN" sz="1800" dirty="0"/>
              <a:t> = Button(main, text="Upload Flickr Text to Image Dataset", command=</a:t>
            </a:r>
            <a:r>
              <a:rPr lang="en-IN" sz="1800" dirty="0" err="1"/>
              <a:t>uploadDataset</a:t>
            </a:r>
            <a:r>
              <a:rPr lang="en-IN" sz="1800" dirty="0"/>
              <a:t>)</a:t>
            </a:r>
          </a:p>
          <a:p>
            <a:pPr marL="0" indent="0">
              <a:buNone/>
            </a:pPr>
            <a:r>
              <a:rPr lang="en-IN" sz="1800" dirty="0" err="1"/>
              <a:t>uploadButton.place</a:t>
            </a:r>
            <a:r>
              <a:rPr lang="en-IN" sz="1800" dirty="0"/>
              <a:t>(x=50,y=100)</a:t>
            </a:r>
          </a:p>
          <a:p>
            <a:pPr marL="0" indent="0">
              <a:buNone/>
            </a:pPr>
            <a:r>
              <a:rPr lang="en-IN" sz="1800" dirty="0" err="1"/>
              <a:t>uploadButton.config</a:t>
            </a:r>
            <a:r>
              <a:rPr lang="en-IN" sz="1800" dirty="0"/>
              <a:t>(font=font1) </a:t>
            </a:r>
          </a:p>
          <a:p>
            <a:pPr marL="0" indent="0">
              <a:buNone/>
            </a:pPr>
            <a:endParaRPr lang="en-IN" sz="1800" dirty="0"/>
          </a:p>
          <a:p>
            <a:pPr marL="0" indent="0">
              <a:buNone/>
            </a:pPr>
            <a:r>
              <a:rPr lang="fr-FR" sz="1800" dirty="0"/>
              <a:t>l1 = Label(main, </a:t>
            </a:r>
            <a:r>
              <a:rPr lang="fr-FR" sz="1800" dirty="0" err="1"/>
              <a:t>text</a:t>
            </a:r>
            <a:r>
              <a:rPr lang="fr-FR" sz="1800" dirty="0"/>
              <a:t>='Input </a:t>
            </a:r>
            <a:r>
              <a:rPr lang="fr-FR" sz="1800" dirty="0" err="1"/>
              <a:t>Text</a:t>
            </a:r>
            <a:r>
              <a:rPr lang="fr-FR" sz="1800" dirty="0"/>
              <a:t>:’)</a:t>
            </a:r>
          </a:p>
          <a:p>
            <a:pPr marL="0" indent="0">
              <a:buNone/>
            </a:pPr>
            <a:r>
              <a:rPr lang="fr-FR" sz="1800" dirty="0"/>
              <a:t>l1.config(font=font)</a:t>
            </a:r>
          </a:p>
          <a:p>
            <a:pPr marL="0" indent="0">
              <a:buNone/>
            </a:pPr>
            <a:r>
              <a:rPr lang="fr-FR" sz="1800" dirty="0"/>
              <a:t>l1.place(x=50,y=200)</a:t>
            </a:r>
          </a:p>
          <a:p>
            <a:pPr marL="0" indent="0">
              <a:buNone/>
            </a:pPr>
            <a:r>
              <a:rPr lang="en-IN" sz="1800" dirty="0" err="1"/>
              <a:t>main.config</a:t>
            </a:r>
            <a:r>
              <a:rPr lang="en-IN" sz="1800" dirty="0"/>
              <a:t>(</a:t>
            </a:r>
            <a:r>
              <a:rPr lang="en-IN" sz="1800" dirty="0" err="1"/>
              <a:t>bg</a:t>
            </a:r>
            <a:r>
              <a:rPr lang="en-IN" sz="1800" dirty="0"/>
              <a:t>='LightSteelBlue1’)</a:t>
            </a:r>
          </a:p>
          <a:p>
            <a:pPr marL="0" indent="0">
              <a:buNone/>
            </a:pPr>
            <a:r>
              <a:rPr lang="en-IN" sz="1800" dirty="0" err="1"/>
              <a:t>main.mainloop</a:t>
            </a:r>
            <a:r>
              <a:rPr lang="en-IN" sz="1800" dirty="0"/>
              <a:t>()</a:t>
            </a:r>
          </a:p>
        </p:txBody>
      </p:sp>
    </p:spTree>
    <p:extLst>
      <p:ext uri="{BB962C8B-B14F-4D97-AF65-F5344CB8AC3E}">
        <p14:creationId xmlns:p14="http://schemas.microsoft.com/office/powerpoint/2010/main" val="348568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ED0C-59CE-EE82-3551-DB0D4D07BAA1}"/>
              </a:ext>
            </a:extLst>
          </p:cNvPr>
          <p:cNvSpPr>
            <a:spLocks noGrp="1"/>
          </p:cNvSpPr>
          <p:nvPr>
            <p:ph type="title"/>
          </p:nvPr>
        </p:nvSpPr>
        <p:spPr/>
        <p:txBody>
          <a:bodyPr>
            <a:normAutofit/>
          </a:bodyPr>
          <a:lstStyle/>
          <a:p>
            <a:r>
              <a:rPr lang="en-US" sz="4000" b="1" dirty="0">
                <a:latin typeface="Times New Roman"/>
                <a:cs typeface="Calibri Light"/>
              </a:rPr>
              <a:t>RESULTS</a:t>
            </a:r>
            <a:r>
              <a:rPr lang="en-US" sz="4000" dirty="0">
                <a:latin typeface="Times New Roman"/>
                <a:cs typeface="Calibri Light"/>
              </a:rPr>
              <a:t>:</a:t>
            </a:r>
            <a:endParaRPr lang="en-IN" sz="4000" dirty="0"/>
          </a:p>
        </p:txBody>
      </p:sp>
      <p:pic>
        <p:nvPicPr>
          <p:cNvPr id="4" name="image22.png">
            <a:extLst>
              <a:ext uri="{FF2B5EF4-FFF2-40B4-BE49-F238E27FC236}">
                <a16:creationId xmlns:a16="http://schemas.microsoft.com/office/drawing/2014/main" id="{18FAAE26-E3C7-B1AD-7499-45A0744727E8}"/>
              </a:ext>
            </a:extLst>
          </p:cNvPr>
          <p:cNvPicPr>
            <a:picLocks noGrp="1"/>
          </p:cNvPicPr>
          <p:nvPr>
            <p:ph idx="1"/>
          </p:nvPr>
        </p:nvPicPr>
        <p:blipFill>
          <a:blip r:embed="rId2"/>
          <a:srcRect/>
          <a:stretch>
            <a:fillRect/>
          </a:stretch>
        </p:blipFill>
        <p:spPr>
          <a:xfrm>
            <a:off x="1942484" y="1506538"/>
            <a:ext cx="8307031" cy="4670425"/>
          </a:xfrm>
          <a:prstGeom prst="rect">
            <a:avLst/>
          </a:prstGeom>
          <a:ln/>
        </p:spPr>
      </p:pic>
    </p:spTree>
    <p:extLst>
      <p:ext uri="{BB962C8B-B14F-4D97-AF65-F5344CB8AC3E}">
        <p14:creationId xmlns:p14="http://schemas.microsoft.com/office/powerpoint/2010/main" val="75066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5.png">
            <a:extLst>
              <a:ext uri="{FF2B5EF4-FFF2-40B4-BE49-F238E27FC236}">
                <a16:creationId xmlns:a16="http://schemas.microsoft.com/office/drawing/2014/main" id="{A7204DEB-9D1D-C79F-49FE-6B50BADEDEE8}"/>
              </a:ext>
            </a:extLst>
          </p:cNvPr>
          <p:cNvPicPr>
            <a:picLocks noGrp="1"/>
          </p:cNvPicPr>
          <p:nvPr>
            <p:ph idx="1"/>
          </p:nvPr>
        </p:nvPicPr>
        <p:blipFill>
          <a:blip r:embed="rId2"/>
          <a:srcRect/>
          <a:stretch>
            <a:fillRect/>
          </a:stretch>
        </p:blipFill>
        <p:spPr>
          <a:xfrm>
            <a:off x="2226255" y="824248"/>
            <a:ext cx="7739489" cy="3940935"/>
          </a:xfrm>
          <a:prstGeom prst="rect">
            <a:avLst/>
          </a:prstGeom>
          <a:ln/>
        </p:spPr>
      </p:pic>
    </p:spTree>
    <p:extLst>
      <p:ext uri="{BB962C8B-B14F-4D97-AF65-F5344CB8AC3E}">
        <p14:creationId xmlns:p14="http://schemas.microsoft.com/office/powerpoint/2010/main" val="133127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C3FA8E3F-A652-4128-F56E-0702A9223D03}"/>
              </a:ext>
            </a:extLst>
          </p:cNvPr>
          <p:cNvPicPr>
            <a:picLocks noGrp="1"/>
          </p:cNvPicPr>
          <p:nvPr>
            <p:ph idx="1"/>
          </p:nvPr>
        </p:nvPicPr>
        <p:blipFill>
          <a:blip r:embed="rId2"/>
          <a:srcRect/>
          <a:stretch>
            <a:fillRect/>
          </a:stretch>
        </p:blipFill>
        <p:spPr>
          <a:xfrm>
            <a:off x="2226255" y="875763"/>
            <a:ext cx="7739489" cy="3863662"/>
          </a:xfrm>
          <a:prstGeom prst="rect">
            <a:avLst/>
          </a:prstGeom>
          <a:ln/>
        </p:spPr>
      </p:pic>
    </p:spTree>
    <p:extLst>
      <p:ext uri="{BB962C8B-B14F-4D97-AF65-F5344CB8AC3E}">
        <p14:creationId xmlns:p14="http://schemas.microsoft.com/office/powerpoint/2010/main" val="215207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a:extLst>
              <a:ext uri="{FF2B5EF4-FFF2-40B4-BE49-F238E27FC236}">
                <a16:creationId xmlns:a16="http://schemas.microsoft.com/office/drawing/2014/main" id="{233F5D3D-00B2-9CE7-0A2C-0BAF5E985CA3}"/>
              </a:ext>
            </a:extLst>
          </p:cNvPr>
          <p:cNvPicPr>
            <a:picLocks noGrp="1"/>
          </p:cNvPicPr>
          <p:nvPr>
            <p:ph idx="1"/>
          </p:nvPr>
        </p:nvPicPr>
        <p:blipFill>
          <a:blip r:embed="rId2"/>
          <a:srcRect/>
          <a:stretch>
            <a:fillRect/>
          </a:stretch>
        </p:blipFill>
        <p:spPr>
          <a:xfrm>
            <a:off x="2226255" y="949862"/>
            <a:ext cx="7739489" cy="4351338"/>
          </a:xfrm>
          <a:prstGeom prst="rect">
            <a:avLst/>
          </a:prstGeom>
          <a:ln/>
        </p:spPr>
      </p:pic>
    </p:spTree>
    <p:extLst>
      <p:ext uri="{BB962C8B-B14F-4D97-AF65-F5344CB8AC3E}">
        <p14:creationId xmlns:p14="http://schemas.microsoft.com/office/powerpoint/2010/main" val="2761414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png">
            <a:extLst>
              <a:ext uri="{FF2B5EF4-FFF2-40B4-BE49-F238E27FC236}">
                <a16:creationId xmlns:a16="http://schemas.microsoft.com/office/drawing/2014/main" id="{B76884A7-C6EC-B026-8355-389CDE6F8186}"/>
              </a:ext>
            </a:extLst>
          </p:cNvPr>
          <p:cNvPicPr>
            <a:picLocks noGrp="1"/>
          </p:cNvPicPr>
          <p:nvPr>
            <p:ph idx="1"/>
          </p:nvPr>
        </p:nvPicPr>
        <p:blipFill>
          <a:blip r:embed="rId2"/>
          <a:srcRect/>
          <a:stretch>
            <a:fillRect/>
          </a:stretch>
        </p:blipFill>
        <p:spPr>
          <a:xfrm>
            <a:off x="1968678" y="949862"/>
            <a:ext cx="7739489" cy="4351338"/>
          </a:xfrm>
          <a:prstGeom prst="rect">
            <a:avLst/>
          </a:prstGeom>
          <a:ln/>
        </p:spPr>
      </p:pic>
    </p:spTree>
    <p:extLst>
      <p:ext uri="{BB962C8B-B14F-4D97-AF65-F5344CB8AC3E}">
        <p14:creationId xmlns:p14="http://schemas.microsoft.com/office/powerpoint/2010/main" val="1638437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EA48-7B9F-F7DE-FC9B-BF180DD93488}"/>
              </a:ext>
            </a:extLst>
          </p:cNvPr>
          <p:cNvSpPr>
            <a:spLocks noGrp="1"/>
          </p:cNvSpPr>
          <p:nvPr>
            <p:ph type="title"/>
          </p:nvPr>
        </p:nvSpPr>
        <p:spPr>
          <a:xfrm>
            <a:off x="697160" y="320487"/>
            <a:ext cx="11095149" cy="923039"/>
          </a:xfrm>
        </p:spPr>
        <p:txBody>
          <a:bodyPr>
            <a:noAutofit/>
          </a:bodyPr>
          <a:lstStyle/>
          <a:p>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3A0B292A-C1D3-61CD-D0A3-063EE385406E}"/>
              </a:ext>
            </a:extLst>
          </p:cNvPr>
          <p:cNvSpPr txBox="1"/>
          <p:nvPr/>
        </p:nvSpPr>
        <p:spPr>
          <a:xfrm>
            <a:off x="697160" y="2033358"/>
            <a:ext cx="9592574" cy="1938992"/>
          </a:xfrm>
          <a:prstGeom prst="rect">
            <a:avLst/>
          </a:prstGeom>
          <a:noFill/>
        </p:spPr>
        <p:txBody>
          <a:bodyPr wrap="square">
            <a:spAutoFit/>
          </a:bodyPr>
          <a:lstStyle/>
          <a:p>
            <a:pPr algn="just"/>
            <a:r>
              <a:rPr lang="en-IN" sz="2000" dirty="0">
                <a:effectLst/>
                <a:latin typeface="Times New Roman" panose="02020603050405020304" pitchFamily="18" charset="0"/>
                <a:ea typeface="Times New Roman" panose="02020603050405020304" pitchFamily="18" charset="0"/>
              </a:rPr>
              <a:t>The text-to-image generation project has explored and implemented an advanced system that bridges the gap between textual descriptions and visual representations. By leveraging Recurrent Neural Networks (RNNs) for text embedding and Convolutional Neural Networks (CNNs) for image synthesis, the proposed system aims to enhance the quality and accuracy of synthetic image generation from text inputs. </a:t>
            </a: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2972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CF1C-F53D-0094-935E-25F9296303D9}"/>
              </a:ext>
            </a:extLst>
          </p:cNvPr>
          <p:cNvSpPr>
            <a:spLocks noGrp="1"/>
          </p:cNvSpPr>
          <p:nvPr>
            <p:ph type="title"/>
          </p:nvPr>
        </p:nvSpPr>
        <p:spPr/>
        <p:txBody>
          <a:bodyPr>
            <a:normAutofit/>
          </a:bodyPr>
          <a:lstStyle/>
          <a:p>
            <a:r>
              <a:rPr lang="en-US" sz="4000" b="1" dirty="0">
                <a:latin typeface="Times New Roman"/>
                <a:cs typeface="Calibri Light"/>
              </a:rPr>
              <a:t>FUTURE SCOPE:</a:t>
            </a:r>
            <a:endParaRPr lang="en-IN" sz="4000" b="1" dirty="0"/>
          </a:p>
        </p:txBody>
      </p:sp>
      <p:sp>
        <p:nvSpPr>
          <p:cNvPr id="3" name="Content Placeholder 2">
            <a:extLst>
              <a:ext uri="{FF2B5EF4-FFF2-40B4-BE49-F238E27FC236}">
                <a16:creationId xmlns:a16="http://schemas.microsoft.com/office/drawing/2014/main" id="{3236170E-33A7-8D7D-B91E-982B6A59D121}"/>
              </a:ext>
            </a:extLst>
          </p:cNvPr>
          <p:cNvSpPr>
            <a:spLocks noGrp="1"/>
          </p:cNvSpPr>
          <p:nvPr>
            <p:ph idx="1"/>
          </p:nvPr>
        </p:nvSpPr>
        <p:spPr>
          <a:xfrm>
            <a:off x="838200" y="1519707"/>
            <a:ext cx="10515600" cy="4657256"/>
          </a:xfrm>
        </p:spPr>
        <p:txBody>
          <a:bodyPr>
            <a:normAutofit/>
          </a:bodyPr>
          <a:lstStyle/>
          <a:p>
            <a:pPr>
              <a:lnSpc>
                <a:spcPct val="100000"/>
              </a:lnSpc>
            </a:pP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Improving Text Comprehension Capabilities</a:t>
            </a:r>
          </a:p>
          <a:p>
            <a:pPr>
              <a:lnSpc>
                <a:spcPct val="10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Enhancing Image Realism</a:t>
            </a:r>
          </a:p>
          <a:p>
            <a:pPr>
              <a:lnSpc>
                <a:spcPct val="10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Expanding Multilingual Capabilities</a:t>
            </a:r>
          </a:p>
          <a:p>
            <a:pPr>
              <a:lnSpc>
                <a:spcPct val="10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Real-Time Processing and Application Integration</a:t>
            </a:r>
          </a:p>
          <a:p>
            <a:pPr>
              <a:lnSpc>
                <a:spcPct val="10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Ethical and Social Considerations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00000"/>
                </a:solidFill>
                <a:effectLst/>
                <a:latin typeface="Times New Roman" panose="02020603050405020304" pitchFamily="18" charset="0"/>
                <a:ea typeface="Times New Roman" panose="02020603050405020304" pitchFamily="18" charset="0"/>
              </a:rPr>
              <a:t>	In conclusion, the future scope of text-to-image generation encompasses a range of exciting developments aimed at improving text comprehension, image realism, multilingual support, real-time processing, and addressing ethical considerations. Continued research and innovation in these areas will drive the advancement of text-to-image technologies and expand their potential applications in various fields.</a:t>
            </a:r>
            <a:endParaRPr lang="en-IN" sz="2000" dirty="0"/>
          </a:p>
        </p:txBody>
      </p:sp>
    </p:spTree>
    <p:extLst>
      <p:ext uri="{BB962C8B-B14F-4D97-AF65-F5344CB8AC3E}">
        <p14:creationId xmlns:p14="http://schemas.microsoft.com/office/powerpoint/2010/main" val="3372749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A66D-2E86-7991-89B6-10574C7B78B6}"/>
              </a:ext>
            </a:extLst>
          </p:cNvPr>
          <p:cNvSpPr>
            <a:spLocks noGrp="1"/>
          </p:cNvSpPr>
          <p:nvPr>
            <p:ph type="title"/>
          </p:nvPr>
        </p:nvSpPr>
        <p:spPr/>
        <p:txBody>
          <a:bodyPr>
            <a:normAutofit/>
          </a:bodyPr>
          <a:lstStyle/>
          <a:p>
            <a:r>
              <a:rPr lang="en-US" sz="4000" b="1" dirty="0">
                <a:latin typeface="Times New Roman"/>
                <a:cs typeface="Calibri Light"/>
              </a:rPr>
              <a:t>REFERENCES:</a:t>
            </a:r>
            <a:endParaRPr lang="en-IN" sz="4000" b="1" dirty="0"/>
          </a:p>
        </p:txBody>
      </p:sp>
      <p:sp>
        <p:nvSpPr>
          <p:cNvPr id="3" name="Content Placeholder 2">
            <a:extLst>
              <a:ext uri="{FF2B5EF4-FFF2-40B4-BE49-F238E27FC236}">
                <a16:creationId xmlns:a16="http://schemas.microsoft.com/office/drawing/2014/main" id="{928010CB-1D68-44AC-269C-A4B5712C4AE3}"/>
              </a:ext>
            </a:extLst>
          </p:cNvPr>
          <p:cNvSpPr>
            <a:spLocks noGrp="1"/>
          </p:cNvSpPr>
          <p:nvPr>
            <p:ph idx="1"/>
          </p:nvPr>
        </p:nvSpPr>
        <p:spPr>
          <a:xfrm>
            <a:off x="838200" y="1690687"/>
            <a:ext cx="10515600" cy="4486275"/>
          </a:xfrm>
        </p:spPr>
        <p:txBody>
          <a:bodyPr>
            <a:noAutofit/>
          </a:bodyPr>
          <a:lstStyle/>
          <a:p>
            <a:pPr marL="342900" lvl="0" indent="-342900" algn="just">
              <a:lnSpc>
                <a:spcPct val="100000"/>
              </a:lnSpc>
              <a:spcAft>
                <a:spcPts val="1000"/>
              </a:spcAft>
              <a:buFont typeface="+mj-lt"/>
              <a:buAutoNum type="arabicPeriod"/>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Goodfellow, I., </a:t>
            </a:r>
            <a:r>
              <a:rPr lang="en-IN"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Pouget</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-Abadie, J., Mirza, M., Xu, B., Warde-Farley, D., </a:t>
            </a:r>
            <a:r>
              <a:rPr lang="en-IN"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Ozair</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 . . &amp; Bengio, Y. (2014). Generative Adversarial Nets.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Advances in Neural Information Processing Systems (</a:t>
            </a:r>
            <a:r>
              <a:rPr lang="en-IN" sz="20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NeurIPS</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Retrieved from </a:t>
            </a:r>
            <a:r>
              <a:rPr lang="en-IN" sz="2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https://arxiv.org/abs/1406.2661</a:t>
            </a:r>
            <a:endParaRPr lang="en-IN" sz="20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just">
              <a:lnSpc>
                <a:spcPct val="100000"/>
              </a:lnSpc>
              <a:spcAft>
                <a:spcPts val="1000"/>
              </a:spcAft>
              <a:buFont typeface="+mj-lt"/>
              <a:buAutoNum type="arabicPeriod"/>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Kingma, D. P., &amp; Welling, M. (2014). Auto-Encoding Variational Bayes.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 Conference on Learning Representations (ICLR)</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Retrieved from </a:t>
            </a:r>
            <a:r>
              <a:rPr lang="en-IN" sz="2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https://arxiv.org/abs/1312.6114</a:t>
            </a:r>
            <a:endParaRPr lang="en-IN" sz="20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just">
              <a:lnSpc>
                <a:spcPct val="100000"/>
              </a:lnSpc>
              <a:spcAft>
                <a:spcPts val="1000"/>
              </a:spcAft>
              <a:buFont typeface="+mj-lt"/>
              <a:buAutoNum type="arabicPeriod"/>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van den Oord, A., </a:t>
            </a:r>
            <a:r>
              <a:rPr lang="en-IN"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Vinyals</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 &amp; </a:t>
            </a:r>
            <a:r>
              <a:rPr lang="en-IN"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distill</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 (2017). Neural Discrete Representation Learning.</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Advances in Neural Information Processing Systems (</a:t>
            </a:r>
            <a:r>
              <a:rPr lang="en-IN" sz="20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NeurIPS</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Retrieved from </a:t>
            </a:r>
            <a:r>
              <a:rPr lang="en-IN" sz="2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https://arxiv.org/abs/1711.00937</a:t>
            </a:r>
            <a:endParaRPr lang="en-IN" sz="20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just">
              <a:lnSpc>
                <a:spcPct val="100000"/>
              </a:lnSpc>
              <a:spcAft>
                <a:spcPts val="1000"/>
              </a:spcAft>
              <a:buFont typeface="+mj-lt"/>
              <a:buAutoNum type="arabicPeriod"/>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Radford, A., Metz, L., &amp; </a:t>
            </a:r>
            <a:r>
              <a:rPr lang="en-IN"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Chintala</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(2016). Unsupervised Representation Learning with Deep Convolutional Generative Adversarial Networks.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 Conference on Learning Representations (ICLR)</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Retrieved from </a:t>
            </a:r>
            <a:r>
              <a:rPr lang="en-IN" sz="2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https://arxiv.org/abs/1511.06434</a:t>
            </a:r>
            <a:endParaRPr lang="en-IN" sz="2000"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9935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8343" y="308605"/>
            <a:ext cx="5807817" cy="1200329"/>
          </a:xfrm>
          <a:prstGeom prst="rect">
            <a:avLst/>
          </a:prstGeom>
          <a:noFill/>
        </p:spPr>
        <p:txBody>
          <a:bodyPr wrap="square">
            <a:spAutoFit/>
          </a:bodyPr>
          <a:lstStyle/>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ABSTRACT</a:t>
            </a:r>
            <a:endParaRPr lang="en-IN" sz="3600" dirty="0"/>
          </a:p>
        </p:txBody>
      </p:sp>
      <p:sp>
        <p:nvSpPr>
          <p:cNvPr id="5" name="TextBox 4"/>
          <p:cNvSpPr txBox="1"/>
          <p:nvPr/>
        </p:nvSpPr>
        <p:spPr>
          <a:xfrm>
            <a:off x="1365161" y="1430015"/>
            <a:ext cx="9474635" cy="3105978"/>
          </a:xfrm>
          <a:prstGeom prst="rect">
            <a:avLst/>
          </a:prstGeom>
          <a:noFill/>
        </p:spPr>
        <p:txBody>
          <a:bodyPr wrap="square">
            <a:spAutoFit/>
          </a:bodyPr>
          <a:lstStyle/>
          <a:p>
            <a:pPr marL="53975" indent="-6350" algn="just">
              <a:spcAft>
                <a:spcPts val="1905"/>
              </a:spcAft>
            </a:pPr>
            <a:endParaRPr lang="en-US" sz="2000" dirty="0"/>
          </a:p>
          <a:p>
            <a:pPr marL="53975" indent="-6350" algn="just">
              <a:spcAft>
                <a:spcPts val="1905"/>
              </a:spcAft>
            </a:pPr>
            <a:r>
              <a:rPr lang="en-US" sz="2000" dirty="0">
                <a:latin typeface="Times New Roman" panose="02020603050405020304" pitchFamily="18" charset="0"/>
                <a:cs typeface="Times New Roman" panose="02020603050405020304" pitchFamily="18" charset="0"/>
              </a:rPr>
              <a:t>The abstract discusses a method for creating synthetic images from text descriptions using a combination of Recurrent Neural Networks (RNN) and Convolutional Neural Networks (CNN). The RNN processes the text input to understand the context and features described, while the CNN generates corresponding images based on this information. This approach leverages the strengths of both neural network types: RNNs excel at handling sequential data like text, and CNNs are effective for image generation. The result is a system capable of transforming written descriptions into visual representations, bridging the gap between language and imagery.</a:t>
            </a:r>
            <a:endParaRPr lang="en-IN"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DC9E-DC76-CD08-43CE-9F13FE31B29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934A37D0-8319-8090-DB4E-BE92295A54F7}"/>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hlinkClick r:id="rId2"/>
              </a:rPr>
              <a:t>https://github.com/manureddy0299/Generating_Synthetic_Images_from_Text_using_RNN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371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674042" y="2676791"/>
            <a:ext cx="4997919" cy="829945"/>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6784" y="371271"/>
            <a:ext cx="5360504" cy="1200329"/>
          </a:xfrm>
          <a:prstGeom prst="rect">
            <a:avLst/>
          </a:prstGeom>
          <a:noFill/>
        </p:spPr>
        <p:txBody>
          <a:bodyPr wrap="square">
            <a:spAutoFit/>
          </a:bodyPr>
          <a:lstStyle/>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EXISTING SYSTEM</a:t>
            </a:r>
            <a:endParaRPr lang="en-IN" sz="3600" dirty="0"/>
          </a:p>
        </p:txBody>
      </p:sp>
      <p:sp>
        <p:nvSpPr>
          <p:cNvPr id="4" name="TextBox 3">
            <a:extLst>
              <a:ext uri="{FF2B5EF4-FFF2-40B4-BE49-F238E27FC236}">
                <a16:creationId xmlns:a16="http://schemas.microsoft.com/office/drawing/2014/main" id="{BC3D17B8-2016-F882-DDEF-0BA090EAE9A3}"/>
              </a:ext>
            </a:extLst>
          </p:cNvPr>
          <p:cNvSpPr txBox="1"/>
          <p:nvPr/>
        </p:nvSpPr>
        <p:spPr>
          <a:xfrm>
            <a:off x="1101109" y="1228397"/>
            <a:ext cx="9989781" cy="4514056"/>
          </a:xfrm>
          <a:prstGeom prst="rect">
            <a:avLst/>
          </a:prstGeom>
          <a:noFill/>
        </p:spPr>
        <p:txBody>
          <a:bodyPr wrap="square">
            <a:spAutoFit/>
          </a:bodyPr>
          <a:lstStyle/>
          <a:p>
            <a:pPr algn="just"/>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Text-to-image generation has evolved significantly, driven by advancements in deep learning and neural network architectures. This section reviews the current systems and technologies utilized for generating images from textual descriptions, focusing on their architectures, methodologies, and performance metrics.</a:t>
            </a:r>
          </a:p>
          <a:p>
            <a:pPr algn="just">
              <a:lnSpc>
                <a:spcPct val="115000"/>
              </a:lnSpc>
              <a:spcBef>
                <a:spcPts val="1000"/>
              </a:spcBef>
            </a:pPr>
            <a:r>
              <a:rPr lang="en-IN" sz="2000" b="1" i="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 </a:t>
            </a:r>
            <a:r>
              <a:rPr lang="en-US" sz="2000" b="0"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Generative Adversarial Networks (GANs) for Text-to-Image Generation</a:t>
            </a:r>
            <a:endParaRPr lang="en-IN" sz="20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Generative Adversarial Networks (GANs) have become a prominent approach in text-to-image synthesis. In this framework, a generator creates images based on textual descriptions, while a discriminator evaluates the authenticity of the generated images in relation to the text.</a:t>
            </a:r>
          </a:p>
          <a:p>
            <a:pPr algn="just"/>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Architecture</a:t>
            </a:r>
            <a:endParaRPr lang="en-IN" sz="2000" dirty="0">
              <a:latin typeface="Times New Roman" panose="02020603050405020304" pitchFamily="18" charset="0"/>
              <a:ea typeface="MS Mincho" panose="02020609040205080304" pitchFamily="49" charset="-128"/>
              <a:cs typeface="Times New Roman" panose="02020603050405020304" pitchFamily="18" charset="0"/>
            </a:endParaRPr>
          </a:p>
          <a:p>
            <a:pPr marL="285750" indent="-285750" algn="just">
              <a:buFont typeface="Arial" panose="020B0604020202020204" pitchFamily="34" charset="0"/>
              <a:buChar char="•"/>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Methodology</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85750" indent="-285750" algn="just">
              <a:buFont typeface="Arial" panose="020B0604020202020204" pitchFamily="34" charset="0"/>
              <a:buChar char="•"/>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Performance Metrics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49667" y="464446"/>
            <a:ext cx="10999694" cy="1754326"/>
          </a:xfrm>
          <a:prstGeom prst="rect">
            <a:avLst/>
          </a:prstGeom>
          <a:noFill/>
        </p:spPr>
        <p:txBody>
          <a:bodyPr wrap="square" rtlCol="0">
            <a:spAutoFit/>
          </a:bodyPr>
          <a:lstStyle/>
          <a:p>
            <a:endParaRPr lang="en-US" sz="4000" b="1" dirty="0">
              <a:latin typeface="Times New Roman" panose="02020603050405020304" pitchFamily="18" charset="0"/>
              <a:cs typeface="Times New Roman" panose="02020603050405020304" pitchFamily="18" charset="0"/>
              <a:sym typeface="+mn-ea"/>
            </a:endParaRPr>
          </a:p>
          <a:p>
            <a:r>
              <a:rPr lang="en-US" sz="4000" b="1" dirty="0">
                <a:latin typeface="Times New Roman" panose="02020603050405020304" pitchFamily="18" charset="0"/>
                <a:cs typeface="Times New Roman" panose="02020603050405020304" pitchFamily="18" charset="0"/>
                <a:sym typeface="+mn-ea"/>
              </a:rPr>
              <a:t>DISADVANTAGES</a:t>
            </a:r>
            <a:endParaRPr lang="en-IN" sz="4000" dirty="0"/>
          </a:p>
          <a:p>
            <a:endParaRPr lang="en-US" sz="2800" dirty="0"/>
          </a:p>
        </p:txBody>
      </p:sp>
      <p:sp>
        <p:nvSpPr>
          <p:cNvPr id="3" name="Text Box 2"/>
          <p:cNvSpPr txBox="1"/>
          <p:nvPr/>
        </p:nvSpPr>
        <p:spPr>
          <a:xfrm>
            <a:off x="1587549" y="1817277"/>
            <a:ext cx="7924800" cy="2451953"/>
          </a:xfrm>
          <a:prstGeom prst="rect">
            <a:avLst/>
          </a:prstGeom>
          <a:noFill/>
        </p:spPr>
        <p:txBody>
          <a:bodyPr wrap="square" rtlCol="0">
            <a:spAutoFit/>
          </a:bodyPr>
          <a:lstStyle/>
          <a:p>
            <a:pPr marR="1905" algn="just">
              <a:spcAft>
                <a:spcPts val="790"/>
              </a:spcAft>
            </a:pPr>
            <a:endParaRPr lang="en-US" sz="2000" b="0" dirty="0">
              <a:effectLst/>
              <a:latin typeface="Times New Roman" panose="02020603050405020304" pitchFamily="18" charset="0"/>
              <a:ea typeface="MS Gothic" panose="020B0609070205080204" pitchFamily="49" charset="-128"/>
              <a:cs typeface="Times New Roman" panose="02020603050405020304" pitchFamily="18" charset="0"/>
            </a:endParaRPr>
          </a:p>
          <a:p>
            <a:pPr marL="342900" marR="1905" indent="-342900" algn="just">
              <a:spcAft>
                <a:spcPts val="790"/>
              </a:spcAft>
              <a:buFont typeface="Arial" panose="020B0604020202020204" pitchFamily="34" charset="0"/>
              <a:buChar char="•"/>
            </a:pPr>
            <a:r>
              <a:rPr lang="en-US" sz="2000" b="0" dirty="0">
                <a:effectLst/>
                <a:latin typeface="Times New Roman" panose="02020603050405020304" pitchFamily="18" charset="0"/>
                <a:ea typeface="MS Gothic" panose="020B0609070205080204" pitchFamily="49" charset="-128"/>
                <a:cs typeface="Times New Roman" panose="02020603050405020304" pitchFamily="18" charset="0"/>
              </a:rPr>
              <a:t>Limited Text Comprehension</a:t>
            </a:r>
          </a:p>
          <a:p>
            <a:pPr marL="342900" marR="1905" indent="-342900" algn="just">
              <a:spcAft>
                <a:spcPts val="790"/>
              </a:spcAft>
              <a:buFont typeface="Arial" panose="020B0604020202020204" pitchFamily="34" charset="0"/>
              <a:buChar char="•"/>
            </a:pPr>
            <a:r>
              <a:rPr lang="en-US" sz="2000" b="0" dirty="0">
                <a:effectLst/>
                <a:latin typeface="Times New Roman" panose="02020603050405020304" pitchFamily="18" charset="0"/>
                <a:ea typeface="MS Gothic" panose="020B0609070205080204" pitchFamily="49" charset="-128"/>
                <a:cs typeface="Times New Roman" panose="02020603050405020304" pitchFamily="18" charset="0"/>
              </a:rPr>
              <a:t>Low Image Resolution</a:t>
            </a:r>
            <a:endParaRPr lang="en-IN" sz="2000" b="1" dirty="0">
              <a:effectLst/>
              <a:latin typeface="Times New Roman" panose="02020603050405020304" pitchFamily="18" charset="0"/>
              <a:ea typeface="MS Gothic" panose="020B0609070205080204" pitchFamily="49" charset="-128"/>
              <a:cs typeface="Times New Roman" panose="02020603050405020304" pitchFamily="18" charset="0"/>
            </a:endParaRPr>
          </a:p>
          <a:p>
            <a:pPr marL="342900" marR="1905" lvl="0" indent="-342900" algn="just">
              <a:spcAft>
                <a:spcPts val="790"/>
              </a:spcAft>
              <a:buFont typeface="Arial" panose="020B0604020202020204" pitchFamily="34" charset="0"/>
              <a:buChar char="•"/>
            </a:pPr>
            <a:r>
              <a:rPr lang="en-US" sz="2000" b="0" dirty="0">
                <a:effectLst/>
                <a:latin typeface="Times New Roman" panose="02020603050405020304" pitchFamily="18" charset="0"/>
                <a:ea typeface="MS Mincho" panose="02020609040205080304" pitchFamily="49" charset="-128"/>
                <a:cs typeface="Times New Roman" panose="02020603050405020304" pitchFamily="18" charset="0"/>
              </a:rPr>
              <a:t>Challenges in Generating High-Quality Images</a:t>
            </a:r>
            <a:endParaRPr lang="en-IN" sz="2000" b="0" kern="1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1905" indent="-342900" algn="just">
              <a:spcAft>
                <a:spcPts val="790"/>
              </a:spcAft>
              <a:buFont typeface="Arial" panose="020B0604020202020204" pitchFamily="34" charset="0"/>
              <a:buChar char="•"/>
            </a:pPr>
            <a:r>
              <a:rPr lang="en-US" sz="2000" b="0" dirty="0">
                <a:effectLst/>
                <a:latin typeface="Times New Roman" panose="02020603050405020304" pitchFamily="18" charset="0"/>
                <a:ea typeface="MS Gothic" panose="020B0609070205080204" pitchFamily="49" charset="-128"/>
                <a:cs typeface="Times New Roman" panose="02020603050405020304" pitchFamily="18" charset="0"/>
              </a:rPr>
              <a:t>High Computational Cost</a:t>
            </a:r>
            <a:endParaRPr lang="en-IN" sz="2000" b="1" dirty="0">
              <a:effectLst/>
              <a:latin typeface="Times New Roman" panose="02020603050405020304" pitchFamily="18" charset="0"/>
              <a:ea typeface="MS Gothic" panose="020B0609070205080204" pitchFamily="49" charset="-128"/>
              <a:cs typeface="Times New Roman" panose="02020603050405020304" pitchFamily="18" charset="0"/>
            </a:endParaRPr>
          </a:p>
          <a:p>
            <a:pPr marL="342900" marR="1905" lvl="0" indent="-342900" algn="just">
              <a:spcAft>
                <a:spcPts val="790"/>
              </a:spcAft>
              <a:buFont typeface="Arial" panose="020B0604020202020204" pitchFamily="34" charset="0"/>
              <a:buChar char="•"/>
            </a:pP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8871" y="388013"/>
            <a:ext cx="6102626" cy="1200329"/>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  </a:t>
            </a:r>
          </a:p>
          <a:p>
            <a:r>
              <a:rPr lang="en-US" sz="3600" b="1" dirty="0">
                <a:latin typeface="Times New Roman" panose="02020603050405020304" pitchFamily="18" charset="0"/>
                <a:cs typeface="Times New Roman" panose="02020603050405020304" pitchFamily="18" charset="0"/>
              </a:rPr>
              <a:t>PROPOSED SYSTEM </a:t>
            </a:r>
            <a:endParaRPr lang="en-IN" sz="3600" dirty="0"/>
          </a:p>
        </p:txBody>
      </p:sp>
      <p:sp>
        <p:nvSpPr>
          <p:cNvPr id="11" name="TextBox 10"/>
          <p:cNvSpPr txBox="1"/>
          <p:nvPr/>
        </p:nvSpPr>
        <p:spPr>
          <a:xfrm>
            <a:off x="1383721" y="4618112"/>
            <a:ext cx="10237694" cy="5325674"/>
          </a:xfrm>
          <a:prstGeom prst="rect">
            <a:avLst/>
          </a:prstGeom>
          <a:noFill/>
        </p:spPr>
        <p:txBody>
          <a:bodyPr wrap="square" rtlCol="0">
            <a:spAutoFit/>
          </a:bodyPr>
          <a:lstStyle/>
          <a:p>
            <a:endParaRPr lang="en-IN" dirty="0"/>
          </a:p>
        </p:txBody>
      </p:sp>
      <p:sp>
        <p:nvSpPr>
          <p:cNvPr id="14" name="TextBox 13"/>
          <p:cNvSpPr txBox="1"/>
          <p:nvPr/>
        </p:nvSpPr>
        <p:spPr>
          <a:xfrm>
            <a:off x="1241367" y="1322333"/>
            <a:ext cx="9709266" cy="2769989"/>
          </a:xfrm>
          <a:prstGeom prst="rect">
            <a:avLst/>
          </a:prstGeom>
          <a:noFill/>
        </p:spPr>
        <p:txBody>
          <a:bodyPr wrap="square" rtlCol="0">
            <a:spAutoFit/>
          </a:bodyPr>
          <a:lstStyle/>
          <a:p>
            <a:pPr algn="just"/>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rPr>
              <a:t>The proposed system integrates Recurrent Neural Networks (RNNs) for text embedding with Convolutional Neural Networks (CNNs) for image synthesis to enhance the capabilities of text-to-image generation. This hybrid approach aims to address the limitations of existing systems by improving text comprehension, generating higher-resolution images, and optimizing computational efficiency. This section describes the architecture, data flow, and key innovations of the proposed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75136" y="1443318"/>
            <a:ext cx="8696139" cy="3375283"/>
          </a:xfrm>
          <a:prstGeom prst="rect">
            <a:avLst/>
          </a:prstGeom>
          <a:noFill/>
        </p:spPr>
        <p:txBody>
          <a:bodyPr wrap="square" rtlCol="0">
            <a:spAutoFit/>
          </a:bodyPr>
          <a:lstStyle/>
          <a:p>
            <a:pPr algn="just">
              <a:lnSpc>
                <a:spcPct val="150000"/>
              </a:lnSpc>
            </a:pPr>
            <a:r>
              <a:rPr lang="en-GB" altLang="en-US" sz="2000" b="1" dirty="0">
                <a:latin typeface="Times New Roman" panose="02020603050405020304" pitchFamily="18" charset="0"/>
                <a:cs typeface="Times New Roman" panose="02020603050405020304" pitchFamily="18" charset="0"/>
                <a:sym typeface="+mn-ea"/>
              </a:rPr>
              <a:t>  </a:t>
            </a:r>
            <a:endParaRPr lang="en-IN" altLang="en-US" sz="2000" dirty="0">
              <a:latin typeface="Times New Roman" panose="02020603050405020304" pitchFamily="18" charset="0"/>
              <a:cs typeface="Times New Roman" panose="02020603050405020304" pitchFamily="18" charset="0"/>
              <a:sym typeface="+mn-ea"/>
            </a:endParaRPr>
          </a:p>
          <a:p>
            <a:pPr marL="342900" indent="-342900" algn="just">
              <a:lnSpc>
                <a:spcPct val="150000"/>
              </a:lnSpc>
              <a:buFont typeface="Arial" panose="020B0604020202020204" pitchFamily="34" charset="0"/>
              <a:buChar char="•"/>
            </a:pPr>
            <a:r>
              <a:rPr lang="en-US" sz="2000" b="0" dirty="0">
                <a:effectLst/>
                <a:latin typeface="Times New Roman" panose="02020603050405020304" pitchFamily="18" charset="0"/>
                <a:ea typeface="MS Gothic" panose="020B0609070205080204" pitchFamily="49" charset="-128"/>
                <a:cs typeface="Times New Roman" panose="02020603050405020304" pitchFamily="18" charset="0"/>
              </a:rPr>
              <a:t>Improved Image Quality</a:t>
            </a:r>
            <a:endParaRPr lang="en-IN" sz="2000" b="1" dirty="0">
              <a:latin typeface="Times New Roman" panose="02020603050405020304" pitchFamily="18" charset="0"/>
              <a:ea typeface="MS Gothic" panose="020B0609070205080204" pitchFamily="49" charset="-128"/>
              <a:cs typeface="Times New Roman" panose="02020603050405020304" pitchFamily="18" charset="0"/>
            </a:endParaRPr>
          </a:p>
          <a:p>
            <a:pPr marL="285750" marR="1905" indent="-285750" algn="just">
              <a:lnSpc>
                <a:spcPct val="150000"/>
              </a:lnSpc>
              <a:spcAft>
                <a:spcPts val="790"/>
              </a:spcAft>
              <a:buFont typeface="Arial" panose="020B0604020202020204" pitchFamily="34" charset="0"/>
              <a:buChar char="•"/>
            </a:pPr>
            <a:r>
              <a:rPr lang="en-US" sz="2000" b="0" dirty="0">
                <a:effectLst/>
                <a:latin typeface="Times New Roman" panose="02020603050405020304" pitchFamily="18" charset="0"/>
                <a:ea typeface="MS Mincho" panose="02020609040205080304" pitchFamily="49" charset="-128"/>
                <a:cs typeface="Times New Roman" panose="02020603050405020304" pitchFamily="18" charset="0"/>
              </a:rPr>
              <a:t>Better Text Understanding</a:t>
            </a: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1905" lvl="0" indent="-285750" algn="just">
              <a:lnSpc>
                <a:spcPct val="150000"/>
              </a:lnSpc>
              <a:spcAft>
                <a:spcPts val="790"/>
              </a:spcAft>
              <a:buFont typeface="Arial" panose="020B0604020202020204" pitchFamily="34" charset="0"/>
              <a:buChar char="•"/>
            </a:pPr>
            <a:r>
              <a:rPr lang="en-US" sz="2000" b="0" dirty="0">
                <a:effectLst/>
                <a:latin typeface="Times New Roman" panose="02020603050405020304" pitchFamily="18" charset="0"/>
                <a:ea typeface="MS Mincho" panose="02020609040205080304" pitchFamily="49" charset="-128"/>
                <a:cs typeface="Times New Roman" panose="02020603050405020304" pitchFamily="18" charset="0"/>
              </a:rPr>
              <a:t>Faster Processing Times</a:t>
            </a: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ea typeface="MS Mincho" panose="02020609040205080304" pitchFamily="49" charset="-128"/>
                <a:cs typeface="Times New Roman" panose="02020603050405020304" pitchFamily="18" charset="0"/>
              </a:rPr>
              <a:t>Higher Adaptability to Different Domains</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ea typeface="MS Gothic" panose="020B0609070205080204" pitchFamily="49" charset="-128"/>
                <a:cs typeface="Times New Roman" panose="02020603050405020304" pitchFamily="18" charset="0"/>
              </a:rPr>
              <a:t>Enhanced User Experience</a:t>
            </a:r>
            <a:endParaRPr lang="en-IN" sz="2000" b="1" dirty="0">
              <a:effectLst/>
              <a:latin typeface="Times New Roman" panose="02020603050405020304" pitchFamily="18" charset="0"/>
              <a:ea typeface="MS Gothic" panose="020B0609070205080204" pitchFamily="49" charset="-128"/>
              <a:cs typeface="Times New Roman" panose="02020603050405020304" pitchFamily="18" charset="0"/>
            </a:endParaRPr>
          </a:p>
          <a:p>
            <a:endParaRPr lang="en-US" sz="2000" dirty="0"/>
          </a:p>
        </p:txBody>
      </p:sp>
      <p:sp>
        <p:nvSpPr>
          <p:cNvPr id="3" name="TextBox 2">
            <a:extLst>
              <a:ext uri="{FF2B5EF4-FFF2-40B4-BE49-F238E27FC236}">
                <a16:creationId xmlns:a16="http://schemas.microsoft.com/office/drawing/2014/main" id="{CAA5C591-F35D-3D03-7192-3BE008392FCE}"/>
              </a:ext>
            </a:extLst>
          </p:cNvPr>
          <p:cNvSpPr txBox="1"/>
          <p:nvPr/>
        </p:nvSpPr>
        <p:spPr>
          <a:xfrm>
            <a:off x="905435" y="484093"/>
            <a:ext cx="9789459" cy="1200329"/>
          </a:xfrm>
          <a:prstGeom prst="rect">
            <a:avLst/>
          </a:prstGeom>
          <a:noFill/>
        </p:spPr>
        <p:txBody>
          <a:bodyPr wrap="square" rtlCol="0">
            <a:spAutoFit/>
          </a:bodyPr>
          <a:lstStyle/>
          <a:p>
            <a:endParaRPr lang="en-US" sz="3600" b="1" dirty="0">
              <a:latin typeface="Times New Roman" panose="02020603050405020304" pitchFamily="18" charset="0"/>
              <a:cs typeface="Times New Roman" panose="02020603050405020304" pitchFamily="18" charset="0"/>
              <a:sym typeface="+mn-ea"/>
            </a:endParaRPr>
          </a:p>
          <a:p>
            <a:r>
              <a:rPr lang="en-US" sz="3600" b="1" dirty="0">
                <a:latin typeface="Times New Roman" panose="02020603050405020304" pitchFamily="18" charset="0"/>
                <a:cs typeface="Times New Roman" panose="02020603050405020304" pitchFamily="18" charset="0"/>
                <a:sym typeface="+mn-ea"/>
              </a:rPr>
              <a:t>ADVANTAGES</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34ED-8078-EEE1-727B-CB132A625432}"/>
              </a:ext>
            </a:extLst>
          </p:cNvPr>
          <p:cNvSpPr>
            <a:spLocks noGrp="1"/>
          </p:cNvSpPr>
          <p:nvPr>
            <p:ph type="title"/>
          </p:nvPr>
        </p:nvSpPr>
        <p:spPr>
          <a:xfrm>
            <a:off x="739588" y="582593"/>
            <a:ext cx="10515600" cy="670044"/>
          </a:xfrm>
        </p:spPr>
        <p:txBody>
          <a:bodyPr>
            <a:normAutofit fontScale="90000"/>
          </a:bodyPr>
          <a:lstStyle/>
          <a:p>
            <a:pPr marL="358775"/>
            <a:br>
              <a:rPr lang="en-IN" sz="36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69626909-5334-811F-B56E-FADA37FF6B31}"/>
              </a:ext>
            </a:extLst>
          </p:cNvPr>
          <p:cNvSpPr>
            <a:spLocks noGrp="1"/>
          </p:cNvSpPr>
          <p:nvPr>
            <p:ph idx="1"/>
          </p:nvPr>
        </p:nvSpPr>
        <p:spPr>
          <a:xfrm>
            <a:off x="1142661" y="1421950"/>
            <a:ext cx="10049774" cy="4952012"/>
          </a:xfrm>
        </p:spPr>
        <p:txBody>
          <a:bodyPr>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HARDWARE REQUIREMENTS</a:t>
            </a:r>
          </a:p>
          <a:p>
            <a:pPr marL="457200" lvl="1" indent="0">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nSpc>
                <a:spcPct val="100000"/>
              </a:lnSpc>
              <a:buNone/>
            </a:pPr>
            <a:r>
              <a:rPr lang="en-US" sz="2000" dirty="0">
                <a:latin typeface="Times New Roman" panose="02020603050405020304" pitchFamily="18" charset="0"/>
                <a:cs typeface="Times New Roman" panose="02020603050405020304" pitchFamily="18" charset="0"/>
              </a:rPr>
              <a:t>For developing the application the following are the hardware requirements</a:t>
            </a:r>
          </a:p>
          <a:p>
            <a:pPr lvl="1">
              <a:lnSpc>
                <a:spcPct val="100000"/>
              </a:lnSpc>
            </a:pPr>
            <a:r>
              <a:rPr lang="en-IN" sz="2000" dirty="0">
                <a:latin typeface="Times New Roman" panose="02020603050405020304" pitchFamily="18" charset="0"/>
                <a:cs typeface="Times New Roman" panose="02020603050405020304" pitchFamily="18" charset="0"/>
              </a:rPr>
              <a:t> System Processor   :    intel i3 or above</a:t>
            </a:r>
          </a:p>
          <a:p>
            <a:pPr marL="800100" lvl="1" indent="-342900">
              <a:lnSpc>
                <a:spcPct val="100000"/>
              </a:lnSpc>
            </a:pPr>
            <a:r>
              <a:rPr lang="en-IN" sz="2000" dirty="0">
                <a:latin typeface="Times New Roman" panose="02020603050405020304" pitchFamily="18" charset="0"/>
                <a:cs typeface="Times New Roman" panose="02020603050405020304" pitchFamily="18" charset="0"/>
              </a:rPr>
              <a:t>Hard Disk	</a:t>
            </a:r>
            <a:r>
              <a:rPr lang="en-GB"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4 GB (min)</a:t>
            </a:r>
          </a:p>
          <a:p>
            <a:pPr marL="800100" lvl="1" indent="-342900">
              <a:lnSpc>
                <a:spcPct val="100000"/>
              </a:lnSpc>
            </a:pPr>
            <a:r>
              <a:rPr lang="en-IN" sz="2000" dirty="0">
                <a:latin typeface="Times New Roman" panose="02020603050405020304" pitchFamily="18" charset="0"/>
                <a:cs typeface="Times New Roman" panose="02020603050405020304" pitchFamily="18" charset="0"/>
              </a:rPr>
              <a:t>RAM</a:t>
            </a:r>
            <a:r>
              <a:rPr lang="en-GB" sz="2000" dirty="0">
                <a:latin typeface="Times New Roman" panose="02020603050405020304" pitchFamily="18" charset="0"/>
                <a:cs typeface="Times New Roman" panose="02020603050405020304" pitchFamily="18" charset="0"/>
              </a:rPr>
              <a:t>                     </a:t>
            </a:r>
            <a:r>
              <a:rPr lang="en-GB" altLang="en-IN" sz="2000" dirty="0">
                <a:latin typeface="Times New Roman" panose="02020603050405020304" pitchFamily="18" charset="0"/>
                <a:cs typeface="Times New Roman" panose="02020603050405020304" pitchFamily="18" charset="0"/>
              </a:rPr>
              <a:t>:    20 GB</a:t>
            </a:r>
          </a:p>
          <a:p>
            <a:pPr marL="342900" indent="-342900">
              <a:lnSpc>
                <a:spcPct val="120000"/>
              </a:lnSpc>
              <a:buFont typeface="Arial" panose="020B0604020202020204" pitchFamily="34" charset="0"/>
              <a:buChar char="•"/>
            </a:pPr>
            <a:endParaRPr lang="en-GB" alt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379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68BE-6A4B-E54C-29F1-134024D5D326}"/>
              </a:ext>
            </a:extLst>
          </p:cNvPr>
          <p:cNvSpPr>
            <a:spLocks noGrp="1"/>
          </p:cNvSpPr>
          <p:nvPr>
            <p:ph type="title"/>
          </p:nvPr>
        </p:nvSpPr>
        <p:spPr/>
        <p:txBody>
          <a:bodyPr>
            <a:noAutofit/>
          </a:bodyPr>
          <a:lstStyle/>
          <a:p>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SOFTWARE REQUIREMENTS</a:t>
            </a:r>
            <a:br>
              <a:rPr lang="en-IN" sz="4000" b="1" dirty="0">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5A9AC0C2-4CB2-7628-1132-6CAA3EF0F064}"/>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For developing the application the following are the software requirements</a:t>
            </a:r>
          </a:p>
          <a:p>
            <a:pPr marL="342900" indent="-342900">
              <a:lnSpc>
                <a:spcPct val="12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   Windows 7</a:t>
            </a:r>
          </a:p>
          <a:p>
            <a:pPr marL="342900" indent="-342900">
              <a:lnSpc>
                <a:spcPct val="12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Coding Language     :    Python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463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630</TotalTime>
  <Words>1779</Words>
  <Application>Microsoft Office PowerPoint</Application>
  <PresentationFormat>Widescreen</PresentationFormat>
  <Paragraphs>223</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Yu Gothic UI</vt:lpstr>
      <vt:lpstr>Arial</vt:lpstr>
      <vt:lpstr>Calibri</vt:lpstr>
      <vt:lpstr>Calibri Light</vt:lpstr>
      <vt:lpstr>Times New Roman</vt:lpstr>
      <vt:lpstr>Wingdings</vt:lpstr>
      <vt:lpstr>Office Theme</vt:lpstr>
      <vt:lpstr>PowerPoint Presentation</vt:lpstr>
      <vt:lpstr> TABLE OF CONTENTS</vt:lpstr>
      <vt:lpstr>PowerPoint Presentation</vt:lpstr>
      <vt:lpstr>PowerPoint Presentation</vt:lpstr>
      <vt:lpstr>PowerPoint Presentation</vt:lpstr>
      <vt:lpstr>PowerPoint Presentation</vt:lpstr>
      <vt:lpstr>PowerPoint Presentation</vt:lpstr>
      <vt:lpstr> SYSTEM REQUIREMENTS</vt:lpstr>
      <vt:lpstr>  SOFTWARE REQUIREMENTS </vt:lpstr>
      <vt:lpstr>NOVELTY OF PROJECT</vt:lpstr>
      <vt:lpstr>ARCHITECTURE:</vt:lpstr>
      <vt:lpstr>MODULES:</vt:lpstr>
      <vt:lpstr>PowerPoint Presentation</vt:lpstr>
      <vt:lpstr>PowerPoint Presentation</vt:lpstr>
      <vt:lpstr>PowerPoint Presentation</vt:lpstr>
      <vt:lpstr>PowerPoint Presentation</vt:lpstr>
      <vt:lpstr>SAMPLE CODE:</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 CONCLUSION</vt:lpstr>
      <vt:lpstr>FUTURE SCOPE:</vt:lpstr>
      <vt:lpstr>REFERENCES:</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sirichandanakatkam@gmail.com</dc:creator>
  <cp:lastModifiedBy>Buchannagri karthik reddy</cp:lastModifiedBy>
  <cp:revision>43</cp:revision>
  <dcterms:created xsi:type="dcterms:W3CDTF">2023-03-23T17:12:00Z</dcterms:created>
  <dcterms:modified xsi:type="dcterms:W3CDTF">2025-03-02T18:19:32Z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8E35D77E1CD94E53B21006C55A7914A1_12</vt:lpwstr>
  </property>
  <property fmtid="{D5CDD505-2E9C-101B-9397-08002B2CF9AE}" pid="3" name="KSOProductBuildVer">
    <vt:lpwstr>1033-12.2.0.13431</vt:lpwstr>
  </property>
</Properties>
</file>