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326" r:id="rId3"/>
    <p:sldId id="257" r:id="rId4"/>
    <p:sldId id="259" r:id="rId5"/>
    <p:sldId id="258" r:id="rId6"/>
    <p:sldId id="261" r:id="rId7"/>
    <p:sldId id="343" r:id="rId8"/>
    <p:sldId id="333" r:id="rId9"/>
    <p:sldId id="337" r:id="rId10"/>
    <p:sldId id="338" r:id="rId11"/>
    <p:sldId id="329" r:id="rId12"/>
    <p:sldId id="342" r:id="rId13"/>
    <p:sldId id="341" r:id="rId14"/>
    <p:sldId id="334" r:id="rId15"/>
    <p:sldId id="332" r:id="rId16"/>
    <p:sldId id="339" r:id="rId17"/>
    <p:sldId id="340" r:id="rId18"/>
    <p:sldId id="264" r:id="rId19"/>
    <p:sldId id="328" r:id="rId20"/>
    <p:sldId id="32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3" clrIdx="0">
    <p:extLst>
      <p:ext uri="{19B8F6BF-5375-455C-9EA6-DF929625EA0E}">
        <p15:presenceInfo xmlns:p15="http://schemas.microsoft.com/office/powerpoint/2012/main" userId="f773ed4960a269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4" autoAdjust="0"/>
    <p:restoredTop sz="94660"/>
  </p:normalViewPr>
  <p:slideViewPr>
    <p:cSldViewPr snapToGrid="0">
      <p:cViewPr varScale="1">
        <p:scale>
          <a:sx n="57" d="100"/>
          <a:sy n="57" d="100"/>
        </p:scale>
        <p:origin x="30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D3F093-46D0-4FED-9ABD-9E41604BF609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2FCC74-F723-410C-86CB-3004CCA29B52}">
      <dgm:prSet phldrT="[Text]" custT="1"/>
      <dgm:spPr/>
      <dgm:t>
        <a:bodyPr/>
        <a:lstStyle/>
        <a:p>
          <a:r>
            <a:rPr lang="en-US" sz="2400" dirty="0">
              <a:solidFill>
                <a:srgbClr val="010000"/>
              </a:solidFill>
              <a:latin typeface="Century Gothic"/>
            </a:rPr>
            <a:t>Introduction &amp; Problem Statement</a:t>
          </a:r>
        </a:p>
      </dgm:t>
    </dgm:pt>
    <dgm:pt modelId="{EF4634E1-1D03-46E6-B84E-E10FFB97B99E}" type="parTrans" cxnId="{A3CAE786-F869-4080-9282-5F83DDC567E2}">
      <dgm:prSet/>
      <dgm:spPr/>
      <dgm:t>
        <a:bodyPr/>
        <a:lstStyle/>
        <a:p>
          <a:endParaRPr lang="en-US"/>
        </a:p>
      </dgm:t>
    </dgm:pt>
    <dgm:pt modelId="{E8D493EC-F740-419D-86E3-E9725FE93AB8}" type="sibTrans" cxnId="{A3CAE786-F869-4080-9282-5F83DDC567E2}">
      <dgm:prSet/>
      <dgm:spPr/>
      <dgm:t>
        <a:bodyPr/>
        <a:lstStyle/>
        <a:p>
          <a:endParaRPr lang="en-US"/>
        </a:p>
      </dgm:t>
    </dgm:pt>
    <dgm:pt modelId="{6A9C45AC-3F86-4484-912B-1B003DC98F8C}">
      <dgm:prSet phldrT="[Text]" custT="1"/>
      <dgm:spPr/>
      <dgm:t>
        <a:bodyPr/>
        <a:lstStyle/>
        <a:p>
          <a:r>
            <a:rPr lang="en-US" sz="2400" dirty="0">
              <a:solidFill>
                <a:srgbClr val="010000"/>
              </a:solidFill>
              <a:latin typeface="Century Gothic"/>
            </a:rPr>
            <a:t>Data Cleaning &amp; Sources</a:t>
          </a:r>
        </a:p>
      </dgm:t>
    </dgm:pt>
    <dgm:pt modelId="{95C4B5E3-C7C8-4918-9516-9444D87B008D}" type="parTrans" cxnId="{75FD9BD4-D001-49EB-A329-0C3BEAECF75D}">
      <dgm:prSet/>
      <dgm:spPr/>
      <dgm:t>
        <a:bodyPr/>
        <a:lstStyle/>
        <a:p>
          <a:endParaRPr lang="en-US"/>
        </a:p>
      </dgm:t>
    </dgm:pt>
    <dgm:pt modelId="{561A8A37-B06B-4BFB-924D-F6FB81F516ED}" type="sibTrans" cxnId="{75FD9BD4-D001-49EB-A329-0C3BEAECF75D}">
      <dgm:prSet/>
      <dgm:spPr/>
      <dgm:t>
        <a:bodyPr/>
        <a:lstStyle/>
        <a:p>
          <a:endParaRPr lang="en-US"/>
        </a:p>
      </dgm:t>
    </dgm:pt>
    <dgm:pt modelId="{DA1435E9-4D0A-4896-B76B-80AAF37F893B}">
      <dgm:prSet phldrT="[Text]" custT="1"/>
      <dgm:spPr/>
      <dgm:t>
        <a:bodyPr/>
        <a:lstStyle/>
        <a:p>
          <a:r>
            <a:rPr lang="en-US" sz="2400" dirty="0">
              <a:solidFill>
                <a:srgbClr val="010000"/>
              </a:solidFill>
              <a:latin typeface="Century Gothic"/>
            </a:rPr>
            <a:t>Analysis &amp; Visualization </a:t>
          </a:r>
        </a:p>
      </dgm:t>
    </dgm:pt>
    <dgm:pt modelId="{0B25A762-4878-40F0-AEFB-7FE3162116E9}" type="parTrans" cxnId="{601B91E8-5BD0-4D0E-AC4D-604D6C1C0453}">
      <dgm:prSet/>
      <dgm:spPr/>
      <dgm:t>
        <a:bodyPr/>
        <a:lstStyle/>
        <a:p>
          <a:endParaRPr lang="en-US"/>
        </a:p>
      </dgm:t>
    </dgm:pt>
    <dgm:pt modelId="{82C238EF-3317-424A-9684-DF519BEAAAD1}" type="sibTrans" cxnId="{601B91E8-5BD0-4D0E-AC4D-604D6C1C0453}">
      <dgm:prSet/>
      <dgm:spPr/>
      <dgm:t>
        <a:bodyPr/>
        <a:lstStyle/>
        <a:p>
          <a:endParaRPr lang="en-US"/>
        </a:p>
      </dgm:t>
    </dgm:pt>
    <dgm:pt modelId="{7CA09253-0C20-4120-BDFA-9E232F3ADFE3}">
      <dgm:prSet phldrT="[Text]" custT="1"/>
      <dgm:spPr/>
      <dgm:t>
        <a:bodyPr/>
        <a:lstStyle/>
        <a:p>
          <a:r>
            <a:rPr lang="en-US" sz="2400" dirty="0">
              <a:solidFill>
                <a:srgbClr val="010000"/>
              </a:solidFill>
              <a:latin typeface="Century Gothic"/>
            </a:rPr>
            <a:t>Conclusion &amp; Next Steps</a:t>
          </a:r>
        </a:p>
      </dgm:t>
    </dgm:pt>
    <dgm:pt modelId="{2D130B2B-24AA-49CF-A4DD-3B5166192F29}" type="parTrans" cxnId="{89DCAB99-5CB6-4200-9F17-FF094994410B}">
      <dgm:prSet/>
      <dgm:spPr/>
      <dgm:t>
        <a:bodyPr/>
        <a:lstStyle/>
        <a:p>
          <a:endParaRPr lang="en-US"/>
        </a:p>
      </dgm:t>
    </dgm:pt>
    <dgm:pt modelId="{98BD8136-A816-4DC4-91FF-C552719A4ACA}" type="sibTrans" cxnId="{89DCAB99-5CB6-4200-9F17-FF094994410B}">
      <dgm:prSet/>
      <dgm:spPr/>
      <dgm:t>
        <a:bodyPr/>
        <a:lstStyle/>
        <a:p>
          <a:endParaRPr lang="en-US"/>
        </a:p>
      </dgm:t>
    </dgm:pt>
    <dgm:pt modelId="{B7BDC3C1-A2A7-4369-B8B5-8A598B631885}" type="pres">
      <dgm:prSet presAssocID="{CDD3F093-46D0-4FED-9ABD-9E41604BF609}" presName="rootnode" presStyleCnt="0">
        <dgm:presLayoutVars>
          <dgm:chMax/>
          <dgm:chPref/>
          <dgm:dir/>
          <dgm:animLvl val="lvl"/>
        </dgm:presLayoutVars>
      </dgm:prSet>
      <dgm:spPr/>
    </dgm:pt>
    <dgm:pt modelId="{AA44C87F-5666-4141-A568-4E52001C1A08}" type="pres">
      <dgm:prSet presAssocID="{3B2FCC74-F723-410C-86CB-3004CCA29B52}" presName="composite" presStyleCnt="0"/>
      <dgm:spPr/>
    </dgm:pt>
    <dgm:pt modelId="{B9BB72A8-4A67-423F-B1B6-F460B5157FC5}" type="pres">
      <dgm:prSet presAssocID="{3B2FCC74-F723-410C-86CB-3004CCA29B52}" presName="LShape" presStyleLbl="alignNode1" presStyleIdx="0" presStyleCnt="7"/>
      <dgm:spPr/>
    </dgm:pt>
    <dgm:pt modelId="{1EC7B055-B216-41FF-97A3-D63923544C21}" type="pres">
      <dgm:prSet presAssocID="{3B2FCC74-F723-410C-86CB-3004CCA29B52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E80967C3-B460-417B-A4E4-14BF792C7DAD}" type="pres">
      <dgm:prSet presAssocID="{3B2FCC74-F723-410C-86CB-3004CCA29B52}" presName="Triangle" presStyleLbl="alignNode1" presStyleIdx="1" presStyleCnt="7"/>
      <dgm:spPr/>
    </dgm:pt>
    <dgm:pt modelId="{3F6E48EA-9951-4A59-B669-646A89FE4A63}" type="pres">
      <dgm:prSet presAssocID="{E8D493EC-F740-419D-86E3-E9725FE93AB8}" presName="sibTrans" presStyleCnt="0"/>
      <dgm:spPr/>
    </dgm:pt>
    <dgm:pt modelId="{6733C521-3CD0-4FA0-BB28-C8E53F8198AE}" type="pres">
      <dgm:prSet presAssocID="{E8D493EC-F740-419D-86E3-E9725FE93AB8}" presName="space" presStyleCnt="0"/>
      <dgm:spPr/>
    </dgm:pt>
    <dgm:pt modelId="{4E89C57A-9C50-45F9-B3FC-59D4F17371A1}" type="pres">
      <dgm:prSet presAssocID="{6A9C45AC-3F86-4484-912B-1B003DC98F8C}" presName="composite" presStyleCnt="0"/>
      <dgm:spPr/>
    </dgm:pt>
    <dgm:pt modelId="{8CEBF859-B4D8-4837-8F39-E2007D363C8B}" type="pres">
      <dgm:prSet presAssocID="{6A9C45AC-3F86-4484-912B-1B003DC98F8C}" presName="LShape" presStyleLbl="alignNode1" presStyleIdx="2" presStyleCnt="7"/>
      <dgm:spPr/>
    </dgm:pt>
    <dgm:pt modelId="{50CC2319-15C5-4675-B0FF-CD7D468C4696}" type="pres">
      <dgm:prSet presAssocID="{6A9C45AC-3F86-4484-912B-1B003DC98F8C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D2CDDB9C-7EF0-45C0-B43E-A8E6D97482F5}" type="pres">
      <dgm:prSet presAssocID="{6A9C45AC-3F86-4484-912B-1B003DC98F8C}" presName="Triangle" presStyleLbl="alignNode1" presStyleIdx="3" presStyleCnt="7"/>
      <dgm:spPr/>
    </dgm:pt>
    <dgm:pt modelId="{226C8998-FF9E-4EDA-9CF7-04D6DFFB14CA}" type="pres">
      <dgm:prSet presAssocID="{561A8A37-B06B-4BFB-924D-F6FB81F516ED}" presName="sibTrans" presStyleCnt="0"/>
      <dgm:spPr/>
    </dgm:pt>
    <dgm:pt modelId="{FC7E1318-9DE6-41BB-8A6A-5950EAC4214E}" type="pres">
      <dgm:prSet presAssocID="{561A8A37-B06B-4BFB-924D-F6FB81F516ED}" presName="space" presStyleCnt="0"/>
      <dgm:spPr/>
    </dgm:pt>
    <dgm:pt modelId="{D2D2A050-D74D-49E3-A328-537A383DAACD}" type="pres">
      <dgm:prSet presAssocID="{DA1435E9-4D0A-4896-B76B-80AAF37F893B}" presName="composite" presStyleCnt="0"/>
      <dgm:spPr/>
    </dgm:pt>
    <dgm:pt modelId="{B295B2C2-013B-4279-86BF-A2B79685B1DD}" type="pres">
      <dgm:prSet presAssocID="{DA1435E9-4D0A-4896-B76B-80AAF37F893B}" presName="LShape" presStyleLbl="alignNode1" presStyleIdx="4" presStyleCnt="7"/>
      <dgm:spPr/>
    </dgm:pt>
    <dgm:pt modelId="{4349AE7E-64B0-4B8B-977C-61EAE72DF8E9}" type="pres">
      <dgm:prSet presAssocID="{DA1435E9-4D0A-4896-B76B-80AAF37F893B}" presName="ParentText" presStyleLbl="revTx" presStyleIdx="2" presStyleCnt="4" custScaleX="105477" custLinFactNeighborX="3260">
        <dgm:presLayoutVars>
          <dgm:chMax val="0"/>
          <dgm:chPref val="0"/>
          <dgm:bulletEnabled val="1"/>
        </dgm:presLayoutVars>
      </dgm:prSet>
      <dgm:spPr/>
    </dgm:pt>
    <dgm:pt modelId="{937E7274-9CFD-4C48-AAAE-BCC61CBEAD67}" type="pres">
      <dgm:prSet presAssocID="{DA1435E9-4D0A-4896-B76B-80AAF37F893B}" presName="Triangle" presStyleLbl="alignNode1" presStyleIdx="5" presStyleCnt="7"/>
      <dgm:spPr/>
    </dgm:pt>
    <dgm:pt modelId="{011FCA59-C633-464A-92FF-F0AF1E3F354F}" type="pres">
      <dgm:prSet presAssocID="{82C238EF-3317-424A-9684-DF519BEAAAD1}" presName="sibTrans" presStyleCnt="0"/>
      <dgm:spPr/>
    </dgm:pt>
    <dgm:pt modelId="{764CDB42-90BF-4356-80FC-FCC2802B8DE8}" type="pres">
      <dgm:prSet presAssocID="{82C238EF-3317-424A-9684-DF519BEAAAD1}" presName="space" presStyleCnt="0"/>
      <dgm:spPr/>
    </dgm:pt>
    <dgm:pt modelId="{AB117C2C-9E11-48CC-8863-AF03CCBC2F45}" type="pres">
      <dgm:prSet presAssocID="{7CA09253-0C20-4120-BDFA-9E232F3ADFE3}" presName="composite" presStyleCnt="0"/>
      <dgm:spPr/>
    </dgm:pt>
    <dgm:pt modelId="{6FE300DB-D15B-4AEB-8615-5D5C9EAF459A}" type="pres">
      <dgm:prSet presAssocID="{7CA09253-0C20-4120-BDFA-9E232F3ADFE3}" presName="LShape" presStyleLbl="alignNode1" presStyleIdx="6" presStyleCnt="7"/>
      <dgm:spPr/>
    </dgm:pt>
    <dgm:pt modelId="{5F34D6A9-2405-49BB-81F4-7449803FFA14}" type="pres">
      <dgm:prSet presAssocID="{7CA09253-0C20-4120-BDFA-9E232F3ADFE3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4151A42-6687-446B-84BB-D141C3BCDF99}" type="presOf" srcId="{3B2FCC74-F723-410C-86CB-3004CCA29B52}" destId="{1EC7B055-B216-41FF-97A3-D63923544C21}" srcOrd="0" destOrd="0" presId="urn:microsoft.com/office/officeart/2009/3/layout/StepUpProcess"/>
    <dgm:cxn modelId="{24E57E43-3F9F-4DD5-ABA2-3312EB54A69E}" type="presOf" srcId="{DA1435E9-4D0A-4896-B76B-80AAF37F893B}" destId="{4349AE7E-64B0-4B8B-977C-61EAE72DF8E9}" srcOrd="0" destOrd="0" presId="urn:microsoft.com/office/officeart/2009/3/layout/StepUpProcess"/>
    <dgm:cxn modelId="{A54B1153-F3CF-4C15-88B8-B8EDD177F7F8}" type="presOf" srcId="{CDD3F093-46D0-4FED-9ABD-9E41604BF609}" destId="{B7BDC3C1-A2A7-4369-B8B5-8A598B631885}" srcOrd="0" destOrd="0" presId="urn:microsoft.com/office/officeart/2009/3/layout/StepUpProcess"/>
    <dgm:cxn modelId="{A3CAE786-F869-4080-9282-5F83DDC567E2}" srcId="{CDD3F093-46D0-4FED-9ABD-9E41604BF609}" destId="{3B2FCC74-F723-410C-86CB-3004CCA29B52}" srcOrd="0" destOrd="0" parTransId="{EF4634E1-1D03-46E6-B84E-E10FFB97B99E}" sibTransId="{E8D493EC-F740-419D-86E3-E9725FE93AB8}"/>
    <dgm:cxn modelId="{44B2038E-97F4-4BC1-BA70-FF75721001BA}" type="presOf" srcId="{7CA09253-0C20-4120-BDFA-9E232F3ADFE3}" destId="{5F34D6A9-2405-49BB-81F4-7449803FFA14}" srcOrd="0" destOrd="0" presId="urn:microsoft.com/office/officeart/2009/3/layout/StepUpProcess"/>
    <dgm:cxn modelId="{89DCAB99-5CB6-4200-9F17-FF094994410B}" srcId="{CDD3F093-46D0-4FED-9ABD-9E41604BF609}" destId="{7CA09253-0C20-4120-BDFA-9E232F3ADFE3}" srcOrd="3" destOrd="0" parTransId="{2D130B2B-24AA-49CF-A4DD-3B5166192F29}" sibTransId="{98BD8136-A816-4DC4-91FF-C552719A4ACA}"/>
    <dgm:cxn modelId="{C57186CF-4EA1-4C2C-BB7A-E55C965B7461}" type="presOf" srcId="{6A9C45AC-3F86-4484-912B-1B003DC98F8C}" destId="{50CC2319-15C5-4675-B0FF-CD7D468C4696}" srcOrd="0" destOrd="0" presId="urn:microsoft.com/office/officeart/2009/3/layout/StepUpProcess"/>
    <dgm:cxn modelId="{75FD9BD4-D001-49EB-A329-0C3BEAECF75D}" srcId="{CDD3F093-46D0-4FED-9ABD-9E41604BF609}" destId="{6A9C45AC-3F86-4484-912B-1B003DC98F8C}" srcOrd="1" destOrd="0" parTransId="{95C4B5E3-C7C8-4918-9516-9444D87B008D}" sibTransId="{561A8A37-B06B-4BFB-924D-F6FB81F516ED}"/>
    <dgm:cxn modelId="{601B91E8-5BD0-4D0E-AC4D-604D6C1C0453}" srcId="{CDD3F093-46D0-4FED-9ABD-9E41604BF609}" destId="{DA1435E9-4D0A-4896-B76B-80AAF37F893B}" srcOrd="2" destOrd="0" parTransId="{0B25A762-4878-40F0-AEFB-7FE3162116E9}" sibTransId="{82C238EF-3317-424A-9684-DF519BEAAAD1}"/>
    <dgm:cxn modelId="{0126F52E-7729-497B-AE4E-A6E8F79B2B7A}" type="presParOf" srcId="{B7BDC3C1-A2A7-4369-B8B5-8A598B631885}" destId="{AA44C87F-5666-4141-A568-4E52001C1A08}" srcOrd="0" destOrd="0" presId="urn:microsoft.com/office/officeart/2009/3/layout/StepUpProcess"/>
    <dgm:cxn modelId="{21C5B25B-1EEE-4294-8A54-54A79D1D37B6}" type="presParOf" srcId="{AA44C87F-5666-4141-A568-4E52001C1A08}" destId="{B9BB72A8-4A67-423F-B1B6-F460B5157FC5}" srcOrd="0" destOrd="0" presId="urn:microsoft.com/office/officeart/2009/3/layout/StepUpProcess"/>
    <dgm:cxn modelId="{04CD952D-45B2-48DC-A27B-8160EE4F5B81}" type="presParOf" srcId="{AA44C87F-5666-4141-A568-4E52001C1A08}" destId="{1EC7B055-B216-41FF-97A3-D63923544C21}" srcOrd="1" destOrd="0" presId="urn:microsoft.com/office/officeart/2009/3/layout/StepUpProcess"/>
    <dgm:cxn modelId="{F3A899FA-658C-4193-90A6-4ADBF9DC7F8B}" type="presParOf" srcId="{AA44C87F-5666-4141-A568-4E52001C1A08}" destId="{E80967C3-B460-417B-A4E4-14BF792C7DAD}" srcOrd="2" destOrd="0" presId="urn:microsoft.com/office/officeart/2009/3/layout/StepUpProcess"/>
    <dgm:cxn modelId="{B4A56488-76FD-4864-9527-D21B0686AF0A}" type="presParOf" srcId="{B7BDC3C1-A2A7-4369-B8B5-8A598B631885}" destId="{3F6E48EA-9951-4A59-B669-646A89FE4A63}" srcOrd="1" destOrd="0" presId="urn:microsoft.com/office/officeart/2009/3/layout/StepUpProcess"/>
    <dgm:cxn modelId="{EF6007CA-7C53-45A8-AF08-D29B0CB41E42}" type="presParOf" srcId="{3F6E48EA-9951-4A59-B669-646A89FE4A63}" destId="{6733C521-3CD0-4FA0-BB28-C8E53F8198AE}" srcOrd="0" destOrd="0" presId="urn:microsoft.com/office/officeart/2009/3/layout/StepUpProcess"/>
    <dgm:cxn modelId="{E738B2E4-E9E7-4429-9D11-577635852915}" type="presParOf" srcId="{B7BDC3C1-A2A7-4369-B8B5-8A598B631885}" destId="{4E89C57A-9C50-45F9-B3FC-59D4F17371A1}" srcOrd="2" destOrd="0" presId="urn:microsoft.com/office/officeart/2009/3/layout/StepUpProcess"/>
    <dgm:cxn modelId="{4878CB2A-B4AE-4836-BBCC-9ACA320502BA}" type="presParOf" srcId="{4E89C57A-9C50-45F9-B3FC-59D4F17371A1}" destId="{8CEBF859-B4D8-4837-8F39-E2007D363C8B}" srcOrd="0" destOrd="0" presId="urn:microsoft.com/office/officeart/2009/3/layout/StepUpProcess"/>
    <dgm:cxn modelId="{B59E48FE-BBA8-496D-AE76-FDBFF4392D6D}" type="presParOf" srcId="{4E89C57A-9C50-45F9-B3FC-59D4F17371A1}" destId="{50CC2319-15C5-4675-B0FF-CD7D468C4696}" srcOrd="1" destOrd="0" presId="urn:microsoft.com/office/officeart/2009/3/layout/StepUpProcess"/>
    <dgm:cxn modelId="{040862C5-50C3-4B98-9EEB-72658208FDFD}" type="presParOf" srcId="{4E89C57A-9C50-45F9-B3FC-59D4F17371A1}" destId="{D2CDDB9C-7EF0-45C0-B43E-A8E6D97482F5}" srcOrd="2" destOrd="0" presId="urn:microsoft.com/office/officeart/2009/3/layout/StepUpProcess"/>
    <dgm:cxn modelId="{FE73B967-CA16-4E87-927A-422767BDFC4E}" type="presParOf" srcId="{B7BDC3C1-A2A7-4369-B8B5-8A598B631885}" destId="{226C8998-FF9E-4EDA-9CF7-04D6DFFB14CA}" srcOrd="3" destOrd="0" presId="urn:microsoft.com/office/officeart/2009/3/layout/StepUpProcess"/>
    <dgm:cxn modelId="{149CDE5B-006D-4068-BD44-C06ADCA71058}" type="presParOf" srcId="{226C8998-FF9E-4EDA-9CF7-04D6DFFB14CA}" destId="{FC7E1318-9DE6-41BB-8A6A-5950EAC4214E}" srcOrd="0" destOrd="0" presId="urn:microsoft.com/office/officeart/2009/3/layout/StepUpProcess"/>
    <dgm:cxn modelId="{97F16170-7A76-417D-A083-6681F27C98BE}" type="presParOf" srcId="{B7BDC3C1-A2A7-4369-B8B5-8A598B631885}" destId="{D2D2A050-D74D-49E3-A328-537A383DAACD}" srcOrd="4" destOrd="0" presId="urn:microsoft.com/office/officeart/2009/3/layout/StepUpProcess"/>
    <dgm:cxn modelId="{CC2C4B41-A0BE-4E68-B030-6210D5543B8D}" type="presParOf" srcId="{D2D2A050-D74D-49E3-A328-537A383DAACD}" destId="{B295B2C2-013B-4279-86BF-A2B79685B1DD}" srcOrd="0" destOrd="0" presId="urn:microsoft.com/office/officeart/2009/3/layout/StepUpProcess"/>
    <dgm:cxn modelId="{E6FED976-D680-4031-B156-A2C074E090B6}" type="presParOf" srcId="{D2D2A050-D74D-49E3-A328-537A383DAACD}" destId="{4349AE7E-64B0-4B8B-977C-61EAE72DF8E9}" srcOrd="1" destOrd="0" presId="urn:microsoft.com/office/officeart/2009/3/layout/StepUpProcess"/>
    <dgm:cxn modelId="{F31BFC9D-281B-4935-AB91-C0F1C5130EAE}" type="presParOf" srcId="{D2D2A050-D74D-49E3-A328-537A383DAACD}" destId="{937E7274-9CFD-4C48-AAAE-BCC61CBEAD67}" srcOrd="2" destOrd="0" presId="urn:microsoft.com/office/officeart/2009/3/layout/StepUpProcess"/>
    <dgm:cxn modelId="{69191C60-2693-4848-ADC3-5747A0115252}" type="presParOf" srcId="{B7BDC3C1-A2A7-4369-B8B5-8A598B631885}" destId="{011FCA59-C633-464A-92FF-F0AF1E3F354F}" srcOrd="5" destOrd="0" presId="urn:microsoft.com/office/officeart/2009/3/layout/StepUpProcess"/>
    <dgm:cxn modelId="{88133393-63D5-41F3-84F8-C079074DFE57}" type="presParOf" srcId="{011FCA59-C633-464A-92FF-F0AF1E3F354F}" destId="{764CDB42-90BF-4356-80FC-FCC2802B8DE8}" srcOrd="0" destOrd="0" presId="urn:microsoft.com/office/officeart/2009/3/layout/StepUpProcess"/>
    <dgm:cxn modelId="{52B629B3-1AB7-4FB0-979D-45F046EDA1B3}" type="presParOf" srcId="{B7BDC3C1-A2A7-4369-B8B5-8A598B631885}" destId="{AB117C2C-9E11-48CC-8863-AF03CCBC2F45}" srcOrd="6" destOrd="0" presId="urn:microsoft.com/office/officeart/2009/3/layout/StepUpProcess"/>
    <dgm:cxn modelId="{DCBCBED7-ECB5-4384-A089-784DF697D461}" type="presParOf" srcId="{AB117C2C-9E11-48CC-8863-AF03CCBC2F45}" destId="{6FE300DB-D15B-4AEB-8615-5D5C9EAF459A}" srcOrd="0" destOrd="0" presId="urn:microsoft.com/office/officeart/2009/3/layout/StepUpProcess"/>
    <dgm:cxn modelId="{C7483A0D-8857-4F37-8390-C607BE33AC37}" type="presParOf" srcId="{AB117C2C-9E11-48CC-8863-AF03CCBC2F45}" destId="{5F34D6A9-2405-49BB-81F4-7449803FFA14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D6537B-4803-4B3B-B800-8C611FE62A20}" type="doc">
      <dgm:prSet loTypeId="urn:microsoft.com/office/officeart/2005/8/layout/vList5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223E84F0-9D75-4B3E-9D24-D01161381D67}">
      <dgm:prSet phldrT="[Text]"/>
      <dgm:spPr/>
      <dgm:t>
        <a:bodyPr/>
        <a:lstStyle/>
        <a:p>
          <a:r>
            <a:rPr lang="en-US"/>
            <a:t>Crime</a:t>
          </a:r>
        </a:p>
      </dgm:t>
    </dgm:pt>
    <dgm:pt modelId="{481FAB65-2D3D-41BF-A49B-2B510CC8B18F}" type="parTrans" cxnId="{FACA6B71-9448-4416-9EB5-0D745F5F7EBE}">
      <dgm:prSet/>
      <dgm:spPr/>
      <dgm:t>
        <a:bodyPr/>
        <a:lstStyle/>
        <a:p>
          <a:endParaRPr lang="en-US"/>
        </a:p>
      </dgm:t>
    </dgm:pt>
    <dgm:pt modelId="{862BB0BB-68CB-4E94-BE77-A694ABF791ED}" type="sibTrans" cxnId="{FACA6B71-9448-4416-9EB5-0D745F5F7EBE}">
      <dgm:prSet/>
      <dgm:spPr/>
      <dgm:t>
        <a:bodyPr/>
        <a:lstStyle/>
        <a:p>
          <a:endParaRPr lang="en-US"/>
        </a:p>
      </dgm:t>
    </dgm:pt>
    <dgm:pt modelId="{CC435F08-52F6-4D3F-B5C8-93F898BBFFB5}">
      <dgm:prSet phldrT="[Text]"/>
      <dgm:spPr/>
      <dgm:t>
        <a:bodyPr/>
        <a:lstStyle/>
        <a:p>
          <a:r>
            <a:rPr lang="en-US"/>
            <a:t>Type</a:t>
          </a:r>
        </a:p>
      </dgm:t>
    </dgm:pt>
    <dgm:pt modelId="{DDE04E71-B958-48E0-B4BC-4C2CE84DC210}" type="parTrans" cxnId="{86403EDE-569E-4765-B752-D659615BD279}">
      <dgm:prSet/>
      <dgm:spPr/>
      <dgm:t>
        <a:bodyPr/>
        <a:lstStyle/>
        <a:p>
          <a:endParaRPr lang="en-US"/>
        </a:p>
      </dgm:t>
    </dgm:pt>
    <dgm:pt modelId="{DA2DA136-41E8-4540-B24E-15C3F74651AE}" type="sibTrans" cxnId="{86403EDE-569E-4765-B752-D659615BD279}">
      <dgm:prSet/>
      <dgm:spPr/>
      <dgm:t>
        <a:bodyPr/>
        <a:lstStyle/>
        <a:p>
          <a:endParaRPr lang="en-US"/>
        </a:p>
      </dgm:t>
    </dgm:pt>
    <dgm:pt modelId="{798CD958-210A-4519-A44C-73BE6546C052}">
      <dgm:prSet phldrT="[Text]"/>
      <dgm:spPr/>
      <dgm:t>
        <a:bodyPr/>
        <a:lstStyle/>
        <a:p>
          <a:r>
            <a:rPr lang="en-US"/>
            <a:t>Severity</a:t>
          </a:r>
        </a:p>
      </dgm:t>
    </dgm:pt>
    <dgm:pt modelId="{67FBFD97-69B9-4C88-A002-3CEE3A3202CA}" type="parTrans" cxnId="{347E2450-FD1B-4EAD-A176-853A879676F9}">
      <dgm:prSet/>
      <dgm:spPr/>
      <dgm:t>
        <a:bodyPr/>
        <a:lstStyle/>
        <a:p>
          <a:endParaRPr lang="en-US"/>
        </a:p>
      </dgm:t>
    </dgm:pt>
    <dgm:pt modelId="{263FD2DF-2F77-45BF-86FB-4843915B2A5E}" type="sibTrans" cxnId="{347E2450-FD1B-4EAD-A176-853A879676F9}">
      <dgm:prSet/>
      <dgm:spPr/>
      <dgm:t>
        <a:bodyPr/>
        <a:lstStyle/>
        <a:p>
          <a:endParaRPr lang="en-US"/>
        </a:p>
      </dgm:t>
    </dgm:pt>
    <dgm:pt modelId="{BE5F7E0D-DB05-41C8-968E-AA3681B28863}">
      <dgm:prSet phldrT="[Text]"/>
      <dgm:spPr/>
      <dgm:t>
        <a:bodyPr/>
        <a:lstStyle/>
        <a:p>
          <a:r>
            <a:rPr lang="en-US"/>
            <a:t>Health</a:t>
          </a:r>
        </a:p>
      </dgm:t>
    </dgm:pt>
    <dgm:pt modelId="{D7B709C3-114C-49FE-80B3-8F52AAA3C5E9}" type="parTrans" cxnId="{BC1A73BE-6B2D-4DDD-864D-FF53F0C7FB91}">
      <dgm:prSet/>
      <dgm:spPr/>
      <dgm:t>
        <a:bodyPr/>
        <a:lstStyle/>
        <a:p>
          <a:endParaRPr lang="en-US"/>
        </a:p>
      </dgm:t>
    </dgm:pt>
    <dgm:pt modelId="{2817DA72-4614-4845-AE60-644BBAE60410}" type="sibTrans" cxnId="{BC1A73BE-6B2D-4DDD-864D-FF53F0C7FB91}">
      <dgm:prSet/>
      <dgm:spPr/>
      <dgm:t>
        <a:bodyPr/>
        <a:lstStyle/>
        <a:p>
          <a:endParaRPr lang="en-US"/>
        </a:p>
      </dgm:t>
    </dgm:pt>
    <dgm:pt modelId="{A016084E-2618-40FA-A051-AA575158A1AA}">
      <dgm:prSet phldrT="[Text]"/>
      <dgm:spPr/>
      <dgm:t>
        <a:bodyPr/>
        <a:lstStyle/>
        <a:p>
          <a:r>
            <a:rPr lang="en-US"/>
            <a:t>Mortality</a:t>
          </a:r>
        </a:p>
      </dgm:t>
    </dgm:pt>
    <dgm:pt modelId="{371777CD-5D3A-40B0-A828-785ADD8F94CA}" type="parTrans" cxnId="{A2D16C94-5041-43A5-818C-B75626D8EA1C}">
      <dgm:prSet/>
      <dgm:spPr/>
      <dgm:t>
        <a:bodyPr/>
        <a:lstStyle/>
        <a:p>
          <a:endParaRPr lang="en-US"/>
        </a:p>
      </dgm:t>
    </dgm:pt>
    <dgm:pt modelId="{D99D460A-9629-4F70-BD98-37CA4DDF0EB7}" type="sibTrans" cxnId="{A2D16C94-5041-43A5-818C-B75626D8EA1C}">
      <dgm:prSet/>
      <dgm:spPr/>
      <dgm:t>
        <a:bodyPr/>
        <a:lstStyle/>
        <a:p>
          <a:endParaRPr lang="en-US"/>
        </a:p>
      </dgm:t>
    </dgm:pt>
    <dgm:pt modelId="{7F656452-14E2-4C1F-ADC9-840AB8326770}">
      <dgm:prSet phldrT="[Text]"/>
      <dgm:spPr/>
      <dgm:t>
        <a:bodyPr/>
        <a:lstStyle/>
        <a:p>
          <a:r>
            <a:rPr lang="en-US"/>
            <a:t>Obesity</a:t>
          </a:r>
        </a:p>
      </dgm:t>
    </dgm:pt>
    <dgm:pt modelId="{A552DDAA-5787-40A5-9C48-8195768CE21F}" type="parTrans" cxnId="{71938FC1-1CCF-4A66-8791-B5123F062A17}">
      <dgm:prSet/>
      <dgm:spPr/>
      <dgm:t>
        <a:bodyPr/>
        <a:lstStyle/>
        <a:p>
          <a:endParaRPr lang="en-US"/>
        </a:p>
      </dgm:t>
    </dgm:pt>
    <dgm:pt modelId="{FCCFEE24-30A3-4CD8-9637-B8194DC02983}" type="sibTrans" cxnId="{71938FC1-1CCF-4A66-8791-B5123F062A17}">
      <dgm:prSet/>
      <dgm:spPr/>
      <dgm:t>
        <a:bodyPr/>
        <a:lstStyle/>
        <a:p>
          <a:endParaRPr lang="en-US"/>
        </a:p>
      </dgm:t>
    </dgm:pt>
    <dgm:pt modelId="{806BDAA1-B080-44F1-8F93-9ACB77C37619}">
      <dgm:prSet phldrT="[Text]"/>
      <dgm:spPr/>
      <dgm:t>
        <a:bodyPr/>
        <a:lstStyle/>
        <a:p>
          <a:r>
            <a:rPr lang="en-US"/>
            <a:t>Drugs</a:t>
          </a:r>
        </a:p>
      </dgm:t>
    </dgm:pt>
    <dgm:pt modelId="{EF7DD7C3-A143-4FA7-9B7F-534336E11EFB}" type="parTrans" cxnId="{71EF7DCF-0B5D-40D1-B4A9-D688A287BF9D}">
      <dgm:prSet/>
      <dgm:spPr/>
      <dgm:t>
        <a:bodyPr/>
        <a:lstStyle/>
        <a:p>
          <a:endParaRPr lang="en-US"/>
        </a:p>
      </dgm:t>
    </dgm:pt>
    <dgm:pt modelId="{212EF99D-562B-4261-882C-190D895E20A9}" type="sibTrans" cxnId="{71EF7DCF-0B5D-40D1-B4A9-D688A287BF9D}">
      <dgm:prSet/>
      <dgm:spPr/>
      <dgm:t>
        <a:bodyPr/>
        <a:lstStyle/>
        <a:p>
          <a:endParaRPr lang="en-US"/>
        </a:p>
      </dgm:t>
    </dgm:pt>
    <dgm:pt modelId="{A2083D6B-50EE-423C-8552-82BA79D56742}">
      <dgm:prSet phldrT="[Text]"/>
      <dgm:spPr/>
      <dgm:t>
        <a:bodyPr/>
        <a:lstStyle/>
        <a:p>
          <a:r>
            <a:rPr lang="en-US"/>
            <a:t>Opioids</a:t>
          </a:r>
        </a:p>
      </dgm:t>
    </dgm:pt>
    <dgm:pt modelId="{27E2B8A3-6960-4500-A762-B1D873918FFE}" type="parTrans" cxnId="{7E8B3D06-19B7-4F48-86EA-14AA239B2A85}">
      <dgm:prSet/>
      <dgm:spPr/>
      <dgm:t>
        <a:bodyPr/>
        <a:lstStyle/>
        <a:p>
          <a:endParaRPr lang="en-US"/>
        </a:p>
      </dgm:t>
    </dgm:pt>
    <dgm:pt modelId="{F84EB517-07A5-401B-A3DE-4DE68FBB9FB9}" type="sibTrans" cxnId="{7E8B3D06-19B7-4F48-86EA-14AA239B2A85}">
      <dgm:prSet/>
      <dgm:spPr/>
      <dgm:t>
        <a:bodyPr/>
        <a:lstStyle/>
        <a:p>
          <a:endParaRPr lang="en-US"/>
        </a:p>
      </dgm:t>
    </dgm:pt>
    <dgm:pt modelId="{3CFA4DE8-6076-415D-8526-5E8128E48203}">
      <dgm:prSet phldrT="[Text]"/>
      <dgm:spPr/>
      <dgm:t>
        <a:bodyPr/>
        <a:lstStyle/>
        <a:p>
          <a:r>
            <a:rPr lang="en-US"/>
            <a:t>Prescriptions</a:t>
          </a:r>
        </a:p>
      </dgm:t>
    </dgm:pt>
    <dgm:pt modelId="{385FC1C8-C2BD-4325-B9A4-88428E75016D}" type="parTrans" cxnId="{89EC0BF9-857B-4CB7-B8DE-04006744E668}">
      <dgm:prSet/>
      <dgm:spPr/>
      <dgm:t>
        <a:bodyPr/>
        <a:lstStyle/>
        <a:p>
          <a:endParaRPr lang="en-US"/>
        </a:p>
      </dgm:t>
    </dgm:pt>
    <dgm:pt modelId="{04324550-303C-4BC6-9100-84EED79B4387}" type="sibTrans" cxnId="{89EC0BF9-857B-4CB7-B8DE-04006744E668}">
      <dgm:prSet/>
      <dgm:spPr/>
      <dgm:t>
        <a:bodyPr/>
        <a:lstStyle/>
        <a:p>
          <a:endParaRPr lang="en-US"/>
        </a:p>
      </dgm:t>
    </dgm:pt>
    <dgm:pt modelId="{C4348E86-EFDF-424E-BC3B-2BBD29F8426A}" type="pres">
      <dgm:prSet presAssocID="{74D6537B-4803-4B3B-B800-8C611FE62A20}" presName="Name0" presStyleCnt="0">
        <dgm:presLayoutVars>
          <dgm:dir/>
          <dgm:animLvl val="lvl"/>
          <dgm:resizeHandles val="exact"/>
        </dgm:presLayoutVars>
      </dgm:prSet>
      <dgm:spPr/>
    </dgm:pt>
    <dgm:pt modelId="{A8F8DBE2-CD42-43F5-844C-08E4358D87BC}" type="pres">
      <dgm:prSet presAssocID="{223E84F0-9D75-4B3E-9D24-D01161381D67}" presName="linNode" presStyleCnt="0"/>
      <dgm:spPr/>
    </dgm:pt>
    <dgm:pt modelId="{01EF903D-3426-4E8E-A63C-D70C7C3B4F13}" type="pres">
      <dgm:prSet presAssocID="{223E84F0-9D75-4B3E-9D24-D01161381D67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1EAD0F7-C3F7-48CA-B3AC-66FB010F90B2}" type="pres">
      <dgm:prSet presAssocID="{223E84F0-9D75-4B3E-9D24-D01161381D67}" presName="descendantText" presStyleLbl="alignAccFollowNode1" presStyleIdx="0" presStyleCnt="3">
        <dgm:presLayoutVars>
          <dgm:bulletEnabled val="1"/>
        </dgm:presLayoutVars>
      </dgm:prSet>
      <dgm:spPr/>
    </dgm:pt>
    <dgm:pt modelId="{344D0D24-6CDB-4BBE-9CE8-D01C4E487D9B}" type="pres">
      <dgm:prSet presAssocID="{862BB0BB-68CB-4E94-BE77-A694ABF791ED}" presName="sp" presStyleCnt="0"/>
      <dgm:spPr/>
    </dgm:pt>
    <dgm:pt modelId="{31FA428C-70B8-4B54-9EC1-1D9D6ACF9CD2}" type="pres">
      <dgm:prSet presAssocID="{BE5F7E0D-DB05-41C8-968E-AA3681B28863}" presName="linNode" presStyleCnt="0"/>
      <dgm:spPr/>
    </dgm:pt>
    <dgm:pt modelId="{1A901170-42FD-49EF-9B36-F44DF813ACCE}" type="pres">
      <dgm:prSet presAssocID="{BE5F7E0D-DB05-41C8-968E-AA3681B28863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5C1F70A-B99C-43DC-AD5A-7F016CE06B23}" type="pres">
      <dgm:prSet presAssocID="{BE5F7E0D-DB05-41C8-968E-AA3681B28863}" presName="descendantText" presStyleLbl="alignAccFollowNode1" presStyleIdx="1" presStyleCnt="3">
        <dgm:presLayoutVars>
          <dgm:bulletEnabled val="1"/>
        </dgm:presLayoutVars>
      </dgm:prSet>
      <dgm:spPr/>
    </dgm:pt>
    <dgm:pt modelId="{C7383CA8-B26E-4425-9F20-6208D4E27736}" type="pres">
      <dgm:prSet presAssocID="{2817DA72-4614-4845-AE60-644BBAE60410}" presName="sp" presStyleCnt="0"/>
      <dgm:spPr/>
    </dgm:pt>
    <dgm:pt modelId="{5347F871-8B7D-47FD-B552-EA15576E0CD0}" type="pres">
      <dgm:prSet presAssocID="{806BDAA1-B080-44F1-8F93-9ACB77C37619}" presName="linNode" presStyleCnt="0"/>
      <dgm:spPr/>
    </dgm:pt>
    <dgm:pt modelId="{567E52E6-6E02-4000-BD9C-8BC567C3B48D}" type="pres">
      <dgm:prSet presAssocID="{806BDAA1-B080-44F1-8F93-9ACB77C3761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377BAD2F-44B6-4255-875E-7108531C8DF3}" type="pres">
      <dgm:prSet presAssocID="{806BDAA1-B080-44F1-8F93-9ACB77C3761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E8B3D06-19B7-4F48-86EA-14AA239B2A85}" srcId="{806BDAA1-B080-44F1-8F93-9ACB77C37619}" destId="{A2083D6B-50EE-423C-8552-82BA79D56742}" srcOrd="0" destOrd="0" parTransId="{27E2B8A3-6960-4500-A762-B1D873918FFE}" sibTransId="{F84EB517-07A5-401B-A3DE-4DE68FBB9FB9}"/>
    <dgm:cxn modelId="{955C141A-1218-4E4C-86BA-ED764DFC199D}" type="presOf" srcId="{3CFA4DE8-6076-415D-8526-5E8128E48203}" destId="{377BAD2F-44B6-4255-875E-7108531C8DF3}" srcOrd="0" destOrd="1" presId="urn:microsoft.com/office/officeart/2005/8/layout/vList5"/>
    <dgm:cxn modelId="{621EC126-4D8F-4F57-B564-735A9151F152}" type="presOf" srcId="{74D6537B-4803-4B3B-B800-8C611FE62A20}" destId="{C4348E86-EFDF-424E-BC3B-2BBD29F8426A}" srcOrd="0" destOrd="0" presId="urn:microsoft.com/office/officeart/2005/8/layout/vList5"/>
    <dgm:cxn modelId="{448F5332-D037-42E2-A3C1-CE38AFFA9AFE}" type="presOf" srcId="{CC435F08-52F6-4D3F-B5C8-93F898BBFFB5}" destId="{71EAD0F7-C3F7-48CA-B3AC-66FB010F90B2}" srcOrd="0" destOrd="0" presId="urn:microsoft.com/office/officeart/2005/8/layout/vList5"/>
    <dgm:cxn modelId="{4C9C974B-C95F-4D72-970F-669D47FCF13B}" type="presOf" srcId="{223E84F0-9D75-4B3E-9D24-D01161381D67}" destId="{01EF903D-3426-4E8E-A63C-D70C7C3B4F13}" srcOrd="0" destOrd="0" presId="urn:microsoft.com/office/officeart/2005/8/layout/vList5"/>
    <dgm:cxn modelId="{347E2450-FD1B-4EAD-A176-853A879676F9}" srcId="{223E84F0-9D75-4B3E-9D24-D01161381D67}" destId="{798CD958-210A-4519-A44C-73BE6546C052}" srcOrd="1" destOrd="0" parTransId="{67FBFD97-69B9-4C88-A002-3CEE3A3202CA}" sibTransId="{263FD2DF-2F77-45BF-86FB-4843915B2A5E}"/>
    <dgm:cxn modelId="{FACA6B71-9448-4416-9EB5-0D745F5F7EBE}" srcId="{74D6537B-4803-4B3B-B800-8C611FE62A20}" destId="{223E84F0-9D75-4B3E-9D24-D01161381D67}" srcOrd="0" destOrd="0" parTransId="{481FAB65-2D3D-41BF-A49B-2B510CC8B18F}" sibTransId="{862BB0BB-68CB-4E94-BE77-A694ABF791ED}"/>
    <dgm:cxn modelId="{72970E73-2D22-4BBD-97CD-66A922F20281}" type="presOf" srcId="{7F656452-14E2-4C1F-ADC9-840AB8326770}" destId="{45C1F70A-B99C-43DC-AD5A-7F016CE06B23}" srcOrd="0" destOrd="1" presId="urn:microsoft.com/office/officeart/2005/8/layout/vList5"/>
    <dgm:cxn modelId="{EC4C4782-6412-4A2E-9713-74A74DD1E6CE}" type="presOf" srcId="{BE5F7E0D-DB05-41C8-968E-AA3681B28863}" destId="{1A901170-42FD-49EF-9B36-F44DF813ACCE}" srcOrd="0" destOrd="0" presId="urn:microsoft.com/office/officeart/2005/8/layout/vList5"/>
    <dgm:cxn modelId="{A2D16C94-5041-43A5-818C-B75626D8EA1C}" srcId="{BE5F7E0D-DB05-41C8-968E-AA3681B28863}" destId="{A016084E-2618-40FA-A051-AA575158A1AA}" srcOrd="0" destOrd="0" parTransId="{371777CD-5D3A-40B0-A828-785ADD8F94CA}" sibTransId="{D99D460A-9629-4F70-BD98-37CA4DDF0EB7}"/>
    <dgm:cxn modelId="{C8770CA9-2BE1-453E-BBE2-A5A3B0200320}" type="presOf" srcId="{A016084E-2618-40FA-A051-AA575158A1AA}" destId="{45C1F70A-B99C-43DC-AD5A-7F016CE06B23}" srcOrd="0" destOrd="0" presId="urn:microsoft.com/office/officeart/2005/8/layout/vList5"/>
    <dgm:cxn modelId="{109C12AA-01E1-4A6D-A79C-2D628D3C27C3}" type="presOf" srcId="{798CD958-210A-4519-A44C-73BE6546C052}" destId="{71EAD0F7-C3F7-48CA-B3AC-66FB010F90B2}" srcOrd="0" destOrd="1" presId="urn:microsoft.com/office/officeart/2005/8/layout/vList5"/>
    <dgm:cxn modelId="{BC1A73BE-6B2D-4DDD-864D-FF53F0C7FB91}" srcId="{74D6537B-4803-4B3B-B800-8C611FE62A20}" destId="{BE5F7E0D-DB05-41C8-968E-AA3681B28863}" srcOrd="1" destOrd="0" parTransId="{D7B709C3-114C-49FE-80B3-8F52AAA3C5E9}" sibTransId="{2817DA72-4614-4845-AE60-644BBAE60410}"/>
    <dgm:cxn modelId="{71938FC1-1CCF-4A66-8791-B5123F062A17}" srcId="{BE5F7E0D-DB05-41C8-968E-AA3681B28863}" destId="{7F656452-14E2-4C1F-ADC9-840AB8326770}" srcOrd="1" destOrd="0" parTransId="{A552DDAA-5787-40A5-9C48-8195768CE21F}" sibTransId="{FCCFEE24-30A3-4CD8-9637-B8194DC02983}"/>
    <dgm:cxn modelId="{71EF7DCF-0B5D-40D1-B4A9-D688A287BF9D}" srcId="{74D6537B-4803-4B3B-B800-8C611FE62A20}" destId="{806BDAA1-B080-44F1-8F93-9ACB77C37619}" srcOrd="2" destOrd="0" parTransId="{EF7DD7C3-A143-4FA7-9B7F-534336E11EFB}" sibTransId="{212EF99D-562B-4261-882C-190D895E20A9}"/>
    <dgm:cxn modelId="{17B41DD0-5747-4D25-924F-86F0383F341B}" type="presOf" srcId="{806BDAA1-B080-44F1-8F93-9ACB77C37619}" destId="{567E52E6-6E02-4000-BD9C-8BC567C3B48D}" srcOrd="0" destOrd="0" presId="urn:microsoft.com/office/officeart/2005/8/layout/vList5"/>
    <dgm:cxn modelId="{86403EDE-569E-4765-B752-D659615BD279}" srcId="{223E84F0-9D75-4B3E-9D24-D01161381D67}" destId="{CC435F08-52F6-4D3F-B5C8-93F898BBFFB5}" srcOrd="0" destOrd="0" parTransId="{DDE04E71-B958-48E0-B4BC-4C2CE84DC210}" sibTransId="{DA2DA136-41E8-4540-B24E-15C3F74651AE}"/>
    <dgm:cxn modelId="{A01E5AED-83D7-4189-8258-DA51A34CEF31}" type="presOf" srcId="{A2083D6B-50EE-423C-8552-82BA79D56742}" destId="{377BAD2F-44B6-4255-875E-7108531C8DF3}" srcOrd="0" destOrd="0" presId="urn:microsoft.com/office/officeart/2005/8/layout/vList5"/>
    <dgm:cxn modelId="{89EC0BF9-857B-4CB7-B8DE-04006744E668}" srcId="{806BDAA1-B080-44F1-8F93-9ACB77C37619}" destId="{3CFA4DE8-6076-415D-8526-5E8128E48203}" srcOrd="1" destOrd="0" parTransId="{385FC1C8-C2BD-4325-B9A4-88428E75016D}" sibTransId="{04324550-303C-4BC6-9100-84EED79B4387}"/>
    <dgm:cxn modelId="{A39F3591-DB1D-4499-BB53-A748D88007D0}" type="presParOf" srcId="{C4348E86-EFDF-424E-BC3B-2BBD29F8426A}" destId="{A8F8DBE2-CD42-43F5-844C-08E4358D87BC}" srcOrd="0" destOrd="0" presId="urn:microsoft.com/office/officeart/2005/8/layout/vList5"/>
    <dgm:cxn modelId="{68214DDD-3E4D-49D6-AFEF-1CAF9AD10B72}" type="presParOf" srcId="{A8F8DBE2-CD42-43F5-844C-08E4358D87BC}" destId="{01EF903D-3426-4E8E-A63C-D70C7C3B4F13}" srcOrd="0" destOrd="0" presId="urn:microsoft.com/office/officeart/2005/8/layout/vList5"/>
    <dgm:cxn modelId="{C58F0ED2-F850-453F-B8BA-51249D5C1FDB}" type="presParOf" srcId="{A8F8DBE2-CD42-43F5-844C-08E4358D87BC}" destId="{71EAD0F7-C3F7-48CA-B3AC-66FB010F90B2}" srcOrd="1" destOrd="0" presId="urn:microsoft.com/office/officeart/2005/8/layout/vList5"/>
    <dgm:cxn modelId="{DBF30F56-9227-43A4-B0DE-A84D22554A25}" type="presParOf" srcId="{C4348E86-EFDF-424E-BC3B-2BBD29F8426A}" destId="{344D0D24-6CDB-4BBE-9CE8-D01C4E487D9B}" srcOrd="1" destOrd="0" presId="urn:microsoft.com/office/officeart/2005/8/layout/vList5"/>
    <dgm:cxn modelId="{0724C6CF-04D5-4F99-A9A8-6C47C4593CC8}" type="presParOf" srcId="{C4348E86-EFDF-424E-BC3B-2BBD29F8426A}" destId="{31FA428C-70B8-4B54-9EC1-1D9D6ACF9CD2}" srcOrd="2" destOrd="0" presId="urn:microsoft.com/office/officeart/2005/8/layout/vList5"/>
    <dgm:cxn modelId="{4001AFAA-5519-466C-A7DD-41F4CF423FAB}" type="presParOf" srcId="{31FA428C-70B8-4B54-9EC1-1D9D6ACF9CD2}" destId="{1A901170-42FD-49EF-9B36-F44DF813ACCE}" srcOrd="0" destOrd="0" presId="urn:microsoft.com/office/officeart/2005/8/layout/vList5"/>
    <dgm:cxn modelId="{39DAEB50-2363-4A96-9982-34A467D1566A}" type="presParOf" srcId="{31FA428C-70B8-4B54-9EC1-1D9D6ACF9CD2}" destId="{45C1F70A-B99C-43DC-AD5A-7F016CE06B23}" srcOrd="1" destOrd="0" presId="urn:microsoft.com/office/officeart/2005/8/layout/vList5"/>
    <dgm:cxn modelId="{5AB4F5FD-A1AC-4AF7-A9ED-EB9C8FA2F9A8}" type="presParOf" srcId="{C4348E86-EFDF-424E-BC3B-2BBD29F8426A}" destId="{C7383CA8-B26E-4425-9F20-6208D4E27736}" srcOrd="3" destOrd="0" presId="urn:microsoft.com/office/officeart/2005/8/layout/vList5"/>
    <dgm:cxn modelId="{7669A9BC-D215-46F1-8A83-4CB390475D22}" type="presParOf" srcId="{C4348E86-EFDF-424E-BC3B-2BBD29F8426A}" destId="{5347F871-8B7D-47FD-B552-EA15576E0CD0}" srcOrd="4" destOrd="0" presId="urn:microsoft.com/office/officeart/2005/8/layout/vList5"/>
    <dgm:cxn modelId="{275C84E4-4620-48CD-9903-8C21CB35120A}" type="presParOf" srcId="{5347F871-8B7D-47FD-B552-EA15576E0CD0}" destId="{567E52E6-6E02-4000-BD9C-8BC567C3B48D}" srcOrd="0" destOrd="0" presId="urn:microsoft.com/office/officeart/2005/8/layout/vList5"/>
    <dgm:cxn modelId="{A8138779-89D9-4E68-AB38-FD8CC7C84B63}" type="presParOf" srcId="{5347F871-8B7D-47FD-B552-EA15576E0CD0}" destId="{377BAD2F-44B6-4255-875E-7108531C8DF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B72A8-4A67-423F-B1B6-F460B5157FC5}">
      <dsp:nvSpPr>
        <dsp:cNvPr id="0" name=""/>
        <dsp:cNvSpPr/>
      </dsp:nvSpPr>
      <dsp:spPr>
        <a:xfrm rot="5400000">
          <a:off x="759365" y="1583323"/>
          <a:ext cx="1531015" cy="254757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7B055-B216-41FF-97A3-D63923544C21}">
      <dsp:nvSpPr>
        <dsp:cNvPr id="0" name=""/>
        <dsp:cNvSpPr/>
      </dsp:nvSpPr>
      <dsp:spPr>
        <a:xfrm>
          <a:off x="503800" y="2344499"/>
          <a:ext cx="2299964" cy="2016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10000"/>
              </a:solidFill>
              <a:latin typeface="Century Gothic"/>
            </a:rPr>
            <a:t>Introduction &amp; Problem Statement</a:t>
          </a:r>
        </a:p>
      </dsp:txBody>
      <dsp:txXfrm>
        <a:off x="503800" y="2344499"/>
        <a:ext cx="2299964" cy="2016054"/>
      </dsp:txXfrm>
    </dsp:sp>
    <dsp:sp modelId="{E80967C3-B460-417B-A4E4-14BF792C7DAD}">
      <dsp:nvSpPr>
        <dsp:cNvPr id="0" name=""/>
        <dsp:cNvSpPr/>
      </dsp:nvSpPr>
      <dsp:spPr>
        <a:xfrm>
          <a:off x="2369810" y="1395768"/>
          <a:ext cx="433955" cy="433955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BF859-B4D8-4837-8F39-E2007D363C8B}">
      <dsp:nvSpPr>
        <dsp:cNvPr id="0" name=""/>
        <dsp:cNvSpPr/>
      </dsp:nvSpPr>
      <dsp:spPr>
        <a:xfrm rot="5400000">
          <a:off x="3574971" y="886598"/>
          <a:ext cx="1531015" cy="254757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CC2319-15C5-4675-B0FF-CD7D468C4696}">
      <dsp:nvSpPr>
        <dsp:cNvPr id="0" name=""/>
        <dsp:cNvSpPr/>
      </dsp:nvSpPr>
      <dsp:spPr>
        <a:xfrm>
          <a:off x="3319407" y="1647774"/>
          <a:ext cx="2299964" cy="2016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10000"/>
              </a:solidFill>
              <a:latin typeface="Century Gothic"/>
            </a:rPr>
            <a:t>Data Cleaning &amp; Sources</a:t>
          </a:r>
        </a:p>
      </dsp:txBody>
      <dsp:txXfrm>
        <a:off x="3319407" y="1647774"/>
        <a:ext cx="2299964" cy="2016054"/>
      </dsp:txXfrm>
    </dsp:sp>
    <dsp:sp modelId="{D2CDDB9C-7EF0-45C0-B43E-A8E6D97482F5}">
      <dsp:nvSpPr>
        <dsp:cNvPr id="0" name=""/>
        <dsp:cNvSpPr/>
      </dsp:nvSpPr>
      <dsp:spPr>
        <a:xfrm>
          <a:off x="5185416" y="699043"/>
          <a:ext cx="433955" cy="433955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95B2C2-013B-4279-86BF-A2B79685B1DD}">
      <dsp:nvSpPr>
        <dsp:cNvPr id="0" name=""/>
        <dsp:cNvSpPr/>
      </dsp:nvSpPr>
      <dsp:spPr>
        <a:xfrm rot="5400000">
          <a:off x="6390577" y="189874"/>
          <a:ext cx="1531015" cy="254757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49AE7E-64B0-4B8B-977C-61EAE72DF8E9}">
      <dsp:nvSpPr>
        <dsp:cNvPr id="0" name=""/>
        <dsp:cNvSpPr/>
      </dsp:nvSpPr>
      <dsp:spPr>
        <a:xfrm>
          <a:off x="6147007" y="951050"/>
          <a:ext cx="2425933" cy="2016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10000"/>
              </a:solidFill>
              <a:latin typeface="Century Gothic"/>
            </a:rPr>
            <a:t>Analysis &amp; Visualization </a:t>
          </a:r>
        </a:p>
      </dsp:txBody>
      <dsp:txXfrm>
        <a:off x="6147007" y="951050"/>
        <a:ext cx="2425933" cy="2016054"/>
      </dsp:txXfrm>
    </dsp:sp>
    <dsp:sp modelId="{937E7274-9CFD-4C48-AAAE-BCC61CBEAD67}">
      <dsp:nvSpPr>
        <dsp:cNvPr id="0" name=""/>
        <dsp:cNvSpPr/>
      </dsp:nvSpPr>
      <dsp:spPr>
        <a:xfrm>
          <a:off x="8001022" y="2319"/>
          <a:ext cx="433955" cy="433955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300DB-D15B-4AEB-8615-5D5C9EAF459A}">
      <dsp:nvSpPr>
        <dsp:cNvPr id="0" name=""/>
        <dsp:cNvSpPr/>
      </dsp:nvSpPr>
      <dsp:spPr>
        <a:xfrm rot="5400000">
          <a:off x="9206184" y="-506850"/>
          <a:ext cx="1531015" cy="254757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34D6A9-2405-49BB-81F4-7449803FFA14}">
      <dsp:nvSpPr>
        <dsp:cNvPr id="0" name=""/>
        <dsp:cNvSpPr/>
      </dsp:nvSpPr>
      <dsp:spPr>
        <a:xfrm>
          <a:off x="8950619" y="254325"/>
          <a:ext cx="2299964" cy="2016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10000"/>
              </a:solidFill>
              <a:latin typeface="Century Gothic"/>
            </a:rPr>
            <a:t>Conclusion &amp; Next Steps</a:t>
          </a:r>
        </a:p>
      </dsp:txBody>
      <dsp:txXfrm>
        <a:off x="8950619" y="254325"/>
        <a:ext cx="2299964" cy="20160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EAD0F7-C3F7-48CA-B3AC-66FB010F90B2}">
      <dsp:nvSpPr>
        <dsp:cNvPr id="0" name=""/>
        <dsp:cNvSpPr/>
      </dsp:nvSpPr>
      <dsp:spPr>
        <a:xfrm rot="5400000">
          <a:off x="4187855" y="-1573759"/>
          <a:ext cx="1013779" cy="44185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Type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Severity</a:t>
          </a:r>
        </a:p>
      </dsp:txBody>
      <dsp:txXfrm rot="-5400000">
        <a:off x="2485453" y="178132"/>
        <a:ext cx="4369095" cy="914801"/>
      </dsp:txXfrm>
    </dsp:sp>
    <dsp:sp modelId="{01EF903D-3426-4E8E-A63C-D70C7C3B4F13}">
      <dsp:nvSpPr>
        <dsp:cNvPr id="0" name=""/>
        <dsp:cNvSpPr/>
      </dsp:nvSpPr>
      <dsp:spPr>
        <a:xfrm>
          <a:off x="0" y="1920"/>
          <a:ext cx="2485453" cy="12672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Crime</a:t>
          </a:r>
        </a:p>
      </dsp:txBody>
      <dsp:txXfrm>
        <a:off x="61861" y="63781"/>
        <a:ext cx="2361731" cy="1143502"/>
      </dsp:txXfrm>
    </dsp:sp>
    <dsp:sp modelId="{45C1F70A-B99C-43DC-AD5A-7F016CE06B23}">
      <dsp:nvSpPr>
        <dsp:cNvPr id="0" name=""/>
        <dsp:cNvSpPr/>
      </dsp:nvSpPr>
      <dsp:spPr>
        <a:xfrm rot="5400000">
          <a:off x="4187855" y="-243173"/>
          <a:ext cx="1013779" cy="441858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Mortality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Obesity</a:t>
          </a:r>
        </a:p>
      </dsp:txBody>
      <dsp:txXfrm rot="-5400000">
        <a:off x="2485453" y="1508718"/>
        <a:ext cx="4369095" cy="914801"/>
      </dsp:txXfrm>
    </dsp:sp>
    <dsp:sp modelId="{1A901170-42FD-49EF-9B36-F44DF813ACCE}">
      <dsp:nvSpPr>
        <dsp:cNvPr id="0" name=""/>
        <dsp:cNvSpPr/>
      </dsp:nvSpPr>
      <dsp:spPr>
        <a:xfrm>
          <a:off x="0" y="1332506"/>
          <a:ext cx="2485453" cy="126722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Health</a:t>
          </a:r>
        </a:p>
      </dsp:txBody>
      <dsp:txXfrm>
        <a:off x="61861" y="1394367"/>
        <a:ext cx="2361731" cy="1143502"/>
      </dsp:txXfrm>
    </dsp:sp>
    <dsp:sp modelId="{377BAD2F-44B6-4255-875E-7108531C8DF3}">
      <dsp:nvSpPr>
        <dsp:cNvPr id="0" name=""/>
        <dsp:cNvSpPr/>
      </dsp:nvSpPr>
      <dsp:spPr>
        <a:xfrm rot="5400000">
          <a:off x="4187855" y="1087412"/>
          <a:ext cx="1013779" cy="441858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Opioids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Prescriptions</a:t>
          </a:r>
        </a:p>
      </dsp:txBody>
      <dsp:txXfrm rot="-5400000">
        <a:off x="2485453" y="2839304"/>
        <a:ext cx="4369095" cy="914801"/>
      </dsp:txXfrm>
    </dsp:sp>
    <dsp:sp modelId="{567E52E6-6E02-4000-BD9C-8BC567C3B48D}">
      <dsp:nvSpPr>
        <dsp:cNvPr id="0" name=""/>
        <dsp:cNvSpPr/>
      </dsp:nvSpPr>
      <dsp:spPr>
        <a:xfrm>
          <a:off x="0" y="2663092"/>
          <a:ext cx="2485453" cy="126722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Drugs</a:t>
          </a:r>
        </a:p>
      </dsp:txBody>
      <dsp:txXfrm>
        <a:off x="61861" y="2724953"/>
        <a:ext cx="2361731" cy="1143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C683F-028E-4842-AC92-0CA59E9D97DA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70E55-3C26-4016-A00B-E6C5610E0D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07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70E55-3C26-4016-A00B-E6C5610E0D9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50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70E55-3C26-4016-A00B-E6C5610E0D9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5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print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576B4C0-E6E1-4BFC-AF32-26E27580CF9E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6B87BB4-C961-44BB-9F84-3445ABB498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8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B4C0-E6E1-4BFC-AF32-26E27580CF9E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7BB4-C961-44BB-9F84-3445ABB498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19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B4C0-E6E1-4BFC-AF32-26E27580CF9E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7BB4-C961-44BB-9F84-3445ABB498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7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B4C0-E6E1-4BFC-AF32-26E27580CF9E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7BB4-C961-44BB-9F84-3445ABB498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3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print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576B4C0-E6E1-4BFC-AF32-26E27580CF9E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C6B87BB4-C961-44BB-9F84-3445ABB498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47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B4C0-E6E1-4BFC-AF32-26E27580CF9E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7BB4-C961-44BB-9F84-3445ABB498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5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B4C0-E6E1-4BFC-AF32-26E27580CF9E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7BB4-C961-44BB-9F84-3445ABB498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B4C0-E6E1-4BFC-AF32-26E27580CF9E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7BB4-C961-44BB-9F84-3445ABB498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8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B4C0-E6E1-4BFC-AF32-26E27580CF9E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7BB4-C961-44BB-9F84-3445ABB498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9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B4C0-E6E1-4BFC-AF32-26E27580CF9E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6B87BB4-C961-44BB-9F84-3445ABB498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6491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576B4C0-E6E1-4BFC-AF32-26E27580CF9E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6B87BB4-C961-44BB-9F84-3445ABB498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8080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576B4C0-E6E1-4BFC-AF32-26E27580CF9E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6B87BB4-C961-44BB-9F84-3445ABB498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6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shs.texas.gov/" TargetMode="External"/><Relationship Id="rId2" Type="http://schemas.openxmlformats.org/officeDocument/2006/relationships/hyperlink" Target="https://comptroller.texas.go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mographics.texas.gov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E204E-9399-4D22-8706-559AE4056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Texas Insights</a:t>
            </a:r>
            <a:br>
              <a:rPr lang="en-US" dirty="0"/>
            </a:br>
            <a:r>
              <a:rPr lang="en-US" sz="3600" dirty="0"/>
              <a:t>Crime/Health/Drugs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08BEF-F6AB-4BAE-96AB-1DBFCDDF4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Ghirmay</a:t>
            </a:r>
            <a:r>
              <a:rPr lang="en-US" dirty="0"/>
              <a:t> </a:t>
            </a:r>
            <a:r>
              <a:rPr lang="en-US" dirty="0" err="1"/>
              <a:t>WeldeMichael</a:t>
            </a:r>
            <a:r>
              <a:rPr lang="en-US" dirty="0"/>
              <a:t> | </a:t>
            </a:r>
            <a:r>
              <a:rPr lang="en-US" dirty="0" err="1"/>
              <a:t>Manoranjan</a:t>
            </a:r>
            <a:r>
              <a:rPr lang="en-US" dirty="0"/>
              <a:t> Kumar | Gary Sepulveda | </a:t>
            </a:r>
            <a:r>
              <a:rPr lang="en-US" dirty="0" err="1"/>
              <a:t>Sixto</a:t>
            </a:r>
            <a:r>
              <a:rPr lang="en-US" dirty="0"/>
              <a:t> San Martin</a:t>
            </a:r>
          </a:p>
        </p:txBody>
      </p:sp>
    </p:spTree>
    <p:extLst>
      <p:ext uri="{BB962C8B-B14F-4D97-AF65-F5344CB8AC3E}">
        <p14:creationId xmlns:p14="http://schemas.microsoft.com/office/powerpoint/2010/main" val="1867133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3C19C-4571-4EC9-AB4F-BBB45A7C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0"/>
            <a:ext cx="10058400" cy="1371600"/>
          </a:xfrm>
        </p:spPr>
        <p:txBody>
          <a:bodyPr/>
          <a:lstStyle/>
          <a:p>
            <a:r>
              <a:rPr lang="en-US" dirty="0"/>
              <a:t>Crime Type - 2015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69145"/>
            <a:ext cx="12191999" cy="578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5C2FE1EB-0F5E-49CE-9568-465F6F4C7FE6}"/>
              </a:ext>
            </a:extLst>
          </p:cNvPr>
          <p:cNvSpPr/>
          <p:nvPr/>
        </p:nvSpPr>
        <p:spPr>
          <a:xfrm>
            <a:off x="8611849" y="246199"/>
            <a:ext cx="3335312" cy="2409232"/>
          </a:xfrm>
          <a:prstGeom prst="wedgeEllipseCallout">
            <a:avLst>
              <a:gd name="adj1" fmla="val -54990"/>
              <a:gd name="adj2" fmla="val 103876"/>
            </a:avLst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Significant increase in Drug related Crimes since 2010</a:t>
            </a:r>
          </a:p>
        </p:txBody>
      </p:sp>
    </p:spTree>
    <p:extLst>
      <p:ext uri="{BB962C8B-B14F-4D97-AF65-F5344CB8AC3E}">
        <p14:creationId xmlns:p14="http://schemas.microsoft.com/office/powerpoint/2010/main" val="3712254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3C19C-4571-4EC9-AB4F-BBB45A7C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54" y="0"/>
            <a:ext cx="10058400" cy="1371600"/>
          </a:xfrm>
        </p:spPr>
        <p:txBody>
          <a:bodyPr/>
          <a:lstStyle/>
          <a:p>
            <a:r>
              <a:rPr lang="en-US" dirty="0"/>
              <a:t>Crime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8D4DC-894A-4AAF-8170-C151B26C4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Correlations with HIV </a:t>
            </a:r>
            <a:r>
              <a:rPr lang="en-US" err="1"/>
              <a:t>etc</a:t>
            </a:r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947" y="1308295"/>
            <a:ext cx="5932713" cy="5289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32134" y="1308295"/>
            <a:ext cx="5640998" cy="5263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2254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3C19C-4571-4EC9-AB4F-BBB45A7C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54" y="0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Robber and Drug Crimes/Violations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75554" y="1302668"/>
            <a:ext cx="4706911" cy="477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8904" y="1279473"/>
            <a:ext cx="484822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2254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3C19C-4571-4EC9-AB4F-BBB45A7C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54" y="0"/>
            <a:ext cx="10058400" cy="1371600"/>
          </a:xfrm>
        </p:spPr>
        <p:txBody>
          <a:bodyPr/>
          <a:lstStyle/>
          <a:p>
            <a:r>
              <a:rPr lang="en-US" dirty="0"/>
              <a:t>Rape and Drug Crimes/Violations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55239" y="1107796"/>
            <a:ext cx="4706911" cy="477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926" y="1126099"/>
            <a:ext cx="5123161" cy="4765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27654" y="5323851"/>
            <a:ext cx="38862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2254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3C19C-4571-4EC9-AB4F-BBB45A7C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27" y="0"/>
            <a:ext cx="10058400" cy="1371600"/>
          </a:xfrm>
        </p:spPr>
        <p:txBody>
          <a:bodyPr/>
          <a:lstStyle/>
          <a:p>
            <a:r>
              <a:rPr lang="en-US" dirty="0"/>
              <a:t>Health :- Mortality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t="9956"/>
          <a:stretch>
            <a:fillRect/>
          </a:stretch>
        </p:blipFill>
        <p:spPr bwMode="auto">
          <a:xfrm>
            <a:off x="6103016" y="1903751"/>
            <a:ext cx="5792231" cy="4609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 t="7372"/>
          <a:stretch>
            <a:fillRect/>
          </a:stretch>
        </p:blipFill>
        <p:spPr bwMode="auto">
          <a:xfrm>
            <a:off x="0" y="1963711"/>
            <a:ext cx="5416063" cy="4437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42898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3C19C-4571-4EC9-AB4F-BBB45A7C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8D4DC-894A-4AAF-8170-C151B26C4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movement of morality </a:t>
            </a:r>
          </a:p>
          <a:p>
            <a:pPr>
              <a:buNone/>
            </a:pPr>
            <a:r>
              <a:rPr lang="en-US" dirty="0"/>
              <a:t>    Ranking between counties from </a:t>
            </a:r>
          </a:p>
          <a:p>
            <a:pPr>
              <a:buNone/>
            </a:pPr>
            <a:r>
              <a:rPr lang="en-US" dirty="0"/>
              <a:t>   2010 to 2015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6802" y="758776"/>
            <a:ext cx="6072773" cy="5663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42898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3C19C-4571-4EC9-AB4F-BBB45A7C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03" y="0"/>
            <a:ext cx="10058400" cy="1049311"/>
          </a:xfrm>
        </p:spPr>
        <p:txBody>
          <a:bodyPr/>
          <a:lstStyle/>
          <a:p>
            <a:r>
              <a:rPr lang="en-US" dirty="0"/>
              <a:t>Texas -Composite Score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4722" y="1184222"/>
            <a:ext cx="6572063" cy="4939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98D4DC-894A-4AAF-8170-C151B26C4ED5}"/>
              </a:ext>
            </a:extLst>
          </p:cNvPr>
          <p:cNvSpPr txBox="1">
            <a:spLocks/>
          </p:cNvSpPr>
          <p:nvPr/>
        </p:nvSpPr>
        <p:spPr>
          <a:xfrm>
            <a:off x="560363" y="1807698"/>
            <a:ext cx="4461342" cy="4550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 lvl="0" indent="-182880" defTabSz="914400"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Composite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Score is calculated using weighted (0.5) </a:t>
            </a:r>
            <a:r>
              <a:rPr lang="en-US" dirty="0"/>
              <a:t>Crime Rate 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</a:t>
            </a:r>
            <a:r>
              <a:rPr lang="en-US" dirty="0"/>
              <a:t>0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.5 * Ranks of  others :-</a:t>
            </a:r>
          </a:p>
          <a:p>
            <a:pPr marL="640080" lvl="1" indent="-182880" defTabSz="914400"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Healthy </a:t>
            </a:r>
            <a:r>
              <a:rPr lang="en-US" dirty="0"/>
              <a:t>Behaviors </a:t>
            </a:r>
          </a:p>
          <a:p>
            <a:pPr marL="640080" lvl="1" indent="-182880" defTabSz="914400"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Clinical Care, </a:t>
            </a:r>
          </a:p>
          <a:p>
            <a:pPr marL="640080" lvl="1" indent="-182880" defTabSz="914400"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Social Economic Factors </a:t>
            </a:r>
          </a:p>
          <a:p>
            <a:pPr marL="640080" lvl="1" indent="-182880" defTabSz="914400"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Physical Environment </a:t>
            </a:r>
          </a:p>
          <a:p>
            <a:pPr marL="640080" lvl="1" indent="-182880" defTabSz="914400"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Mortality …etc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Garamond" pitchFamily="18" charset="0"/>
              <a:buChar char="◦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Garamond" pitchFamily="18" charset="0"/>
              <a:buChar char="◦"/>
              <a:tabLst/>
              <a:defRPr/>
            </a:pPr>
            <a:r>
              <a:rPr lang="en-US" dirty="0"/>
              <a:t>The higher Composite score the better Higher  Better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9993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E0D97-C212-4E1B-9D9E-9B657DFD3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8" y="192889"/>
            <a:ext cx="10058400" cy="1371600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1729" y="2229396"/>
            <a:ext cx="4529907" cy="3796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7272" y="2215098"/>
            <a:ext cx="4363949" cy="3840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69233" y="1633928"/>
            <a:ext cx="265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Highest 10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58525" y="1621436"/>
            <a:ext cx="265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Lowest 10</a:t>
            </a:r>
          </a:p>
        </p:txBody>
      </p:sp>
    </p:spTree>
    <p:extLst>
      <p:ext uri="{BB962C8B-B14F-4D97-AF65-F5344CB8AC3E}">
        <p14:creationId xmlns:p14="http://schemas.microsoft.com/office/powerpoint/2010/main" val="1259608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E0D97-C212-4E1B-9D9E-9B657DFD3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B5B97-03EB-4CD3-ADA4-0661B625A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Enhance data </a:t>
            </a:r>
          </a:p>
          <a:p>
            <a:pPr lvl="1"/>
            <a:r>
              <a:rPr lang="en-US" dirty="0"/>
              <a:t>Add macro economic attributes (Unemployment rate , HPI etc)</a:t>
            </a:r>
          </a:p>
          <a:p>
            <a:pPr lvl="1"/>
            <a:r>
              <a:rPr lang="en-US" dirty="0"/>
              <a:t>Longer history  </a:t>
            </a:r>
          </a:p>
          <a:p>
            <a:r>
              <a:rPr lang="en-US" dirty="0"/>
              <a:t>Modeling </a:t>
            </a:r>
          </a:p>
          <a:p>
            <a:pPr lvl="1"/>
            <a:r>
              <a:rPr lang="en-US" dirty="0"/>
              <a:t>Leverage Modeling to forecast Composite Score </a:t>
            </a:r>
          </a:p>
          <a:p>
            <a:r>
              <a:rPr lang="en-US" dirty="0"/>
              <a:t>Customize </a:t>
            </a:r>
          </a:p>
          <a:p>
            <a:pPr lvl="1"/>
            <a:r>
              <a:rPr lang="en-US" dirty="0"/>
              <a:t>Ability to customizable weights to calculate Composite Score </a:t>
            </a:r>
          </a:p>
          <a:p>
            <a:pPr lvl="1"/>
            <a:r>
              <a:rPr lang="en-US" dirty="0"/>
              <a:t>App supported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608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45EF6-1E45-4B8C-8BFE-FF5CC4E98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912752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6682C-B13F-4D29-8333-D45DB01CF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343506"/>
            <a:ext cx="9903418" cy="971490"/>
          </a:xfrm>
        </p:spPr>
        <p:txBody>
          <a:bodyPr>
            <a:normAutofit/>
          </a:bodyPr>
          <a:lstStyle/>
          <a:p>
            <a:r>
              <a:rPr lang="en-US" sz="4000"/>
              <a:t>Design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56C5797-526F-4EBF-9702-C402D1CCB0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5185387"/>
              </p:ext>
            </p:extLst>
          </p:nvPr>
        </p:nvGraphicFramePr>
        <p:xfrm>
          <a:off x="316257" y="1683589"/>
          <a:ext cx="11501670" cy="436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076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FD68A-D165-41A1-A6BA-8FEC62E3C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53C04-7614-49A9-A596-557EEF6ED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Drugs – Uniform Crime Reporting (UCR) Program</a:t>
            </a:r>
          </a:p>
          <a:p>
            <a:r>
              <a:rPr lang="en-US" sz="2400" dirty="0"/>
              <a:t>Texas Comptroller </a:t>
            </a:r>
            <a:r>
              <a:rPr lang="en-US" sz="2400" u="sng" dirty="0">
                <a:hlinkClick r:id="rId2"/>
              </a:rPr>
              <a:t>https://comptroller.texas.gov</a:t>
            </a:r>
            <a:endParaRPr lang="en-US" sz="2400" u="sng" dirty="0"/>
          </a:p>
          <a:p>
            <a:r>
              <a:rPr lang="en-US" sz="2400" dirty="0"/>
              <a:t>Texas DSHS </a:t>
            </a:r>
            <a:r>
              <a:rPr lang="en-US" sz="2400" u="sng" dirty="0">
                <a:hlinkClick r:id="rId3"/>
              </a:rPr>
              <a:t>https://dshs.texas.gov</a:t>
            </a:r>
            <a:endParaRPr lang="en-US" sz="2400" u="sng" dirty="0"/>
          </a:p>
          <a:p>
            <a:r>
              <a:rPr lang="en-US" sz="2400" dirty="0"/>
              <a:t>CDC Wonder </a:t>
            </a:r>
            <a:r>
              <a:rPr lang="en-US" sz="2400" u="sng" dirty="0">
                <a:hlinkClick r:id="rId3"/>
              </a:rPr>
              <a:t>https://wonder.cdc.gov</a:t>
            </a:r>
            <a:endParaRPr lang="en-US" sz="2400" dirty="0"/>
          </a:p>
          <a:p>
            <a:r>
              <a:rPr lang="en-US" sz="2400" dirty="0"/>
              <a:t>Texas Demographic Center </a:t>
            </a:r>
            <a:r>
              <a:rPr lang="en-US" sz="2400" dirty="0">
                <a:hlinkClick r:id="rId4"/>
              </a:rPr>
              <a:t>https://demographics.texas.gov/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8106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C9DC-7369-4B44-BEB2-6931D668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9241055-D674-41DD-A870-898A5379ED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4362518"/>
              </p:ext>
            </p:extLst>
          </p:nvPr>
        </p:nvGraphicFramePr>
        <p:xfrm>
          <a:off x="845450" y="2448626"/>
          <a:ext cx="6904038" cy="393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955FD268-D5D0-435D-B539-E9EAFA7A8E00}"/>
              </a:ext>
            </a:extLst>
          </p:cNvPr>
          <p:cNvGrpSpPr/>
          <p:nvPr/>
        </p:nvGrpSpPr>
        <p:grpSpPr>
          <a:xfrm>
            <a:off x="8632272" y="721453"/>
            <a:ext cx="3114602" cy="5579009"/>
            <a:chOff x="7591641" y="341695"/>
            <a:chExt cx="3762160" cy="6584155"/>
          </a:xfrm>
        </p:grpSpPr>
        <p:pic>
          <p:nvPicPr>
            <p:cNvPr id="11" name="Picture 10" descr="Related image">
              <a:extLst>
                <a:ext uri="{FF2B5EF4-FFF2-40B4-BE49-F238E27FC236}">
                  <a16:creationId xmlns:a16="http://schemas.microsoft.com/office/drawing/2014/main" id="{71967C3F-9794-40ED-835C-549BF4A6B42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049" r="24187" b="43901"/>
            <a:stretch/>
          </p:blipFill>
          <p:spPr bwMode="auto">
            <a:xfrm rot="16200000">
              <a:off x="6512034" y="2084083"/>
              <a:ext cx="5921374" cy="3762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Image result for boilermaker special">
              <a:extLst>
                <a:ext uri="{FF2B5EF4-FFF2-40B4-BE49-F238E27FC236}">
                  <a16:creationId xmlns:a16="http://schemas.microsoft.com/office/drawing/2014/main" id="{39220678-7025-44FD-853C-02AC67616F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8788" y="341695"/>
              <a:ext cx="2247900" cy="2038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3">
              <a:extLst>
                <a:ext uri="{FF2B5EF4-FFF2-40B4-BE49-F238E27FC236}">
                  <a16:creationId xmlns:a16="http://schemas.microsoft.com/office/drawing/2014/main" id="{145CD59D-B349-46C6-AB8B-FAF65142BA4B}"/>
                </a:ext>
              </a:extLst>
            </p:cNvPr>
            <p:cNvSpPr txBox="1"/>
            <p:nvPr/>
          </p:nvSpPr>
          <p:spPr>
            <a:xfrm>
              <a:off x="8109934" y="1408631"/>
              <a:ext cx="1505607" cy="6719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>
                  <a:solidFill>
                    <a:schemeClr val="accent3">
                      <a:lumMod val="50000"/>
                    </a:schemeClr>
                  </a:solidFill>
                </a:rPr>
                <a:t>Destination Texas!</a:t>
              </a:r>
            </a:p>
            <a:p>
              <a:pPr algn="ctr"/>
              <a:endParaRPr lang="en-US" sz="200"/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9DA1986-FC14-4004-B731-B90BF83F4A78}"/>
              </a:ext>
            </a:extLst>
          </p:cNvPr>
          <p:cNvSpPr/>
          <p:nvPr/>
        </p:nvSpPr>
        <p:spPr>
          <a:xfrm>
            <a:off x="472794" y="1686188"/>
            <a:ext cx="7649350" cy="480689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9FA845-E14F-4485-9DB4-356A676ECB90}"/>
              </a:ext>
            </a:extLst>
          </p:cNvPr>
          <p:cNvSpPr txBox="1"/>
          <p:nvPr/>
        </p:nvSpPr>
        <p:spPr>
          <a:xfrm>
            <a:off x="845450" y="1868876"/>
            <a:ext cx="2884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1"/>
                </a:solidFill>
              </a:rPr>
              <a:t>Texas Counties</a:t>
            </a:r>
          </a:p>
        </p:txBody>
      </p:sp>
    </p:spTree>
    <p:extLst>
      <p:ext uri="{BB962C8B-B14F-4D97-AF65-F5344CB8AC3E}">
        <p14:creationId xmlns:p14="http://schemas.microsoft.com/office/powerpoint/2010/main" val="2338629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A37D7-951F-4F7D-B813-B7B8BD69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53958-DE9E-41D2-8930-67AC34C1F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933" y="2103119"/>
            <a:ext cx="10425659" cy="41777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Texas continues to have significant increases in population growth relative to most other states in the United States, in part due to economic and social factors that lead to a better quality of life, such as lower crime rates.  </a:t>
            </a:r>
          </a:p>
          <a:p>
            <a:pPr marL="0" indent="0">
              <a:buNone/>
            </a:pPr>
            <a:r>
              <a:rPr lang="en-US" dirty="0"/>
              <a:t>However, growing social and health trends such as increase in Opioid access and abuse has contributed to changes in Drug related Crimes.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 our project focuses on exploratory data analysis to determine: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/>
              <a:t>What counties have the best profile in terms of Lower Crime, Health and Drugs?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information can be used to inform new Texas on where to settle in the Lone Star State.</a:t>
            </a:r>
          </a:p>
        </p:txBody>
      </p:sp>
    </p:spTree>
    <p:extLst>
      <p:ext uri="{BB962C8B-B14F-4D97-AF65-F5344CB8AC3E}">
        <p14:creationId xmlns:p14="http://schemas.microsoft.com/office/powerpoint/2010/main" val="3890428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4A80-689F-4DEC-A02E-DE1A7E93B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642594"/>
            <a:ext cx="10413167" cy="1371600"/>
          </a:xfrm>
        </p:spPr>
        <p:txBody>
          <a:bodyPr>
            <a:normAutofit/>
          </a:bodyPr>
          <a:lstStyle/>
          <a:p>
            <a:r>
              <a:rPr lang="en-US" dirty="0"/>
              <a:t>Data Cleaning &amp;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9E055-3BA9-4337-B098-48F14E2BE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4 main data sources</a:t>
            </a:r>
          </a:p>
          <a:p>
            <a:r>
              <a:rPr lang="en-US" sz="2400" dirty="0"/>
              <a:t>All data was collected and/or grouped organized by county</a:t>
            </a:r>
          </a:p>
          <a:p>
            <a:r>
              <a:rPr lang="en-US" sz="2400" dirty="0"/>
              <a:t>Collected data from 1999 – 2015</a:t>
            </a:r>
          </a:p>
          <a:p>
            <a:pPr lvl="1"/>
            <a:r>
              <a:rPr lang="en-US" sz="2200" dirty="0"/>
              <a:t>100+ files </a:t>
            </a:r>
          </a:p>
          <a:p>
            <a:r>
              <a:rPr lang="en-US" dirty="0"/>
              <a:t>UCR Crime Data was found in CSV files by year</a:t>
            </a:r>
          </a:p>
          <a:p>
            <a:pPr lvl="1"/>
            <a:r>
              <a:rPr lang="en-US" dirty="0"/>
              <a:t>Each year contained the incidents, arrests, agencies, and dozens of lookup tables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9422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3C19C-4571-4EC9-AB4F-BBB45A7C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514" y="403443"/>
            <a:ext cx="10058400" cy="1371600"/>
          </a:xfrm>
        </p:spPr>
        <p:txBody>
          <a:bodyPr/>
          <a:lstStyle/>
          <a:p>
            <a:r>
              <a:rPr lang="en-US" dirty="0"/>
              <a:t>Drugs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8D4DC-894A-4AAF-8170-C151B26C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363" y="1807698"/>
            <a:ext cx="3277119" cy="4550900"/>
          </a:xfrm>
        </p:spPr>
        <p:txBody>
          <a:bodyPr>
            <a:normAutofit/>
          </a:bodyPr>
          <a:lstStyle/>
          <a:p>
            <a:r>
              <a:rPr lang="en-US" dirty="0"/>
              <a:t>Significant decrease of death related to prescribed Opioids</a:t>
            </a:r>
          </a:p>
          <a:p>
            <a:r>
              <a:rPr lang="en-US" dirty="0"/>
              <a:t>Significant increase in deaths related to Heroin an illicit (illegally made) opioid.</a:t>
            </a:r>
          </a:p>
          <a:p>
            <a:r>
              <a:rPr lang="en-US" dirty="0"/>
              <a:t>Less pronounced but growing trend in synthetic Opioid deaths.</a:t>
            </a:r>
          </a:p>
          <a:p>
            <a:r>
              <a:rPr lang="en-US" dirty="0"/>
              <a:t>In some instances, synthetic opioid abuser switch to heroin due to easier access and cost.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3386" y="998806"/>
            <a:ext cx="7482461" cy="5359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4717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3C19C-4571-4EC9-AB4F-BBB45A7C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514" y="403443"/>
            <a:ext cx="10058400" cy="1371600"/>
          </a:xfrm>
        </p:spPr>
        <p:txBody>
          <a:bodyPr/>
          <a:lstStyle/>
          <a:p>
            <a:r>
              <a:rPr lang="en-US" dirty="0"/>
              <a:t>Drugs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8D4DC-894A-4AAF-8170-C151B26C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363" y="1807698"/>
            <a:ext cx="3277119" cy="4550900"/>
          </a:xfrm>
        </p:spPr>
        <p:txBody>
          <a:bodyPr/>
          <a:lstStyle/>
          <a:p>
            <a:r>
              <a:rPr lang="en-US" dirty="0"/>
              <a:t>Significant increase in deaths related to Heroin an illicit (illegally made) Opioids and trending upwards</a:t>
            </a:r>
          </a:p>
          <a:p>
            <a:r>
              <a:rPr lang="en-US" dirty="0"/>
              <a:t>Less pronounced but growing trend in synthetic Opioid deaths.</a:t>
            </a:r>
          </a:p>
          <a:p>
            <a:r>
              <a:rPr lang="en-US" dirty="0"/>
              <a:t>In some instances, synthetic opioid abuser switch to heroin due to easier access and cost.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3238" y="876300"/>
            <a:ext cx="6994395" cy="5457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4717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3C19C-4571-4EC9-AB4F-BBB45A7C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514" y="403443"/>
            <a:ext cx="10058400" cy="1371600"/>
          </a:xfrm>
        </p:spPr>
        <p:txBody>
          <a:bodyPr/>
          <a:lstStyle/>
          <a:p>
            <a:r>
              <a:rPr lang="en-US" dirty="0"/>
              <a:t>Drugs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8D4DC-894A-4AAF-8170-C151B26C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363" y="1613710"/>
            <a:ext cx="4282736" cy="3550401"/>
          </a:xfrm>
        </p:spPr>
        <p:txBody>
          <a:bodyPr/>
          <a:lstStyle/>
          <a:p>
            <a:r>
              <a:rPr lang="en-US" dirty="0"/>
              <a:t>Overall prescriptions rates have decreased in Texas.</a:t>
            </a:r>
          </a:p>
          <a:p>
            <a:r>
              <a:rPr lang="en-US" dirty="0"/>
              <a:t>There appears to be a correlation between lower script and related deaths.</a:t>
            </a:r>
          </a:p>
          <a:p>
            <a:r>
              <a:rPr lang="en-US" dirty="0"/>
              <a:t>Heroin (illegal and not prescribed) has shown significant increase in death rates.</a:t>
            </a:r>
          </a:p>
          <a:p>
            <a:r>
              <a:rPr lang="en-US" dirty="0"/>
              <a:t>T test is significant with average change of -3.6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41043" y="749508"/>
            <a:ext cx="6688359" cy="5871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t="36859"/>
          <a:stretch>
            <a:fillRect/>
          </a:stretch>
        </p:blipFill>
        <p:spPr bwMode="auto">
          <a:xfrm>
            <a:off x="319882" y="5323006"/>
            <a:ext cx="4601980" cy="123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4717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3C19C-4571-4EC9-AB4F-BBB45A7C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701" y="206495"/>
            <a:ext cx="10058400" cy="1371600"/>
          </a:xfrm>
        </p:spPr>
        <p:txBody>
          <a:bodyPr/>
          <a:lstStyle/>
          <a:p>
            <a:r>
              <a:rPr lang="en-US" dirty="0"/>
              <a:t>Crime Type - 2010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859" y="1399736"/>
            <a:ext cx="11451101" cy="5458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22540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2132</TotalTime>
  <Words>542</Words>
  <Application>Microsoft Office PowerPoint</Application>
  <PresentationFormat>Widescreen</PresentationFormat>
  <Paragraphs>97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Century Gothic</vt:lpstr>
      <vt:lpstr>Garamond</vt:lpstr>
      <vt:lpstr>Savon</vt:lpstr>
      <vt:lpstr>Texas Insights Crime/Health/Drugs</vt:lpstr>
      <vt:lpstr>Design</vt:lpstr>
      <vt:lpstr>Introduction</vt:lpstr>
      <vt:lpstr>Problem Statement</vt:lpstr>
      <vt:lpstr>Data Cleaning &amp; Sources</vt:lpstr>
      <vt:lpstr>Drugs</vt:lpstr>
      <vt:lpstr>Drugs</vt:lpstr>
      <vt:lpstr>Drugs</vt:lpstr>
      <vt:lpstr>Crime Type - 2010</vt:lpstr>
      <vt:lpstr>Crime Type - 2015</vt:lpstr>
      <vt:lpstr>Crime Type</vt:lpstr>
      <vt:lpstr>Robber and Drug Crimes/Violations </vt:lpstr>
      <vt:lpstr>Rape and Drug Crimes/Violations </vt:lpstr>
      <vt:lpstr>Health :- Mortality </vt:lpstr>
      <vt:lpstr>Health</vt:lpstr>
      <vt:lpstr>Texas -Composite Score</vt:lpstr>
      <vt:lpstr>Conclusions</vt:lpstr>
      <vt:lpstr>Next Steps</vt:lpstr>
      <vt:lpstr>Appendix</vt:lpstr>
      <vt:lpstr>Data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Sixto San Martin</dc:creator>
  <cp:lastModifiedBy>manoranjan kumar</cp:lastModifiedBy>
  <cp:revision>52</cp:revision>
  <dcterms:created xsi:type="dcterms:W3CDTF">2019-03-15T22:45:00Z</dcterms:created>
  <dcterms:modified xsi:type="dcterms:W3CDTF">2019-04-25T23:11:30Z</dcterms:modified>
</cp:coreProperties>
</file>