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63" r:id="rId4"/>
    <p:sldId id="258" r:id="rId5"/>
    <p:sldId id="259" r:id="rId6"/>
    <p:sldId id="260" r:id="rId7"/>
    <p:sldId id="261" r:id="rId8"/>
    <p:sldId id="272" r:id="rId9"/>
    <p:sldId id="264" r:id="rId10"/>
    <p:sldId id="266" r:id="rId11"/>
    <p:sldId id="267" r:id="rId12"/>
    <p:sldId id="268" r:id="rId13"/>
    <p:sldId id="270" r:id="rId14"/>
    <p:sldId id="271" r:id="rId15"/>
    <p:sldId id="273" r:id="rId16"/>
    <p:sldId id="274" r:id="rId17"/>
    <p:sldId id="275" r:id="rId18"/>
    <p:sldId id="276" r:id="rId19"/>
    <p:sldId id="277" r:id="rId20"/>
    <p:sldId id="278" r:id="rId21"/>
    <p:sldId id="279" r:id="rId22"/>
    <p:sldId id="280" r:id="rId23"/>
    <p:sldId id="281"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6" d="100"/>
          <a:sy n="86" d="100"/>
        </p:scale>
        <p:origin x="-666"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18DF44-05C9-40F1-A48E-7D70D8AFB87F}" type="datetimeFigureOut">
              <a:rPr lang="en-US" smtClean="0"/>
              <a:t>9/6/2018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427FBF-265A-4191-8521-D519DB8DB34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2BCBB6-F294-4434-AF1D-03056C4DC7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E2FBF9D7-7F6E-4028-8D76-2923D70830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513F0577-3EF3-4A96-85FE-6480A5E749A6}"/>
              </a:ext>
            </a:extLst>
          </p:cNvPr>
          <p:cNvSpPr>
            <a:spLocks noGrp="1"/>
          </p:cNvSpPr>
          <p:nvPr>
            <p:ph type="dt" sz="half" idx="10"/>
          </p:nvPr>
        </p:nvSpPr>
        <p:spPr/>
        <p:txBody>
          <a:bodyPr/>
          <a:lstStyle/>
          <a:p>
            <a:fld id="{BE462408-DD6A-4546-B695-DD117DBF82C7}" type="datetimeFigureOut">
              <a:rPr lang="en-IN" smtClean="0"/>
              <a:pPr/>
              <a:t>06-09-2018</a:t>
            </a:fld>
            <a:endParaRPr lang="en-IN"/>
          </a:p>
        </p:txBody>
      </p:sp>
      <p:sp>
        <p:nvSpPr>
          <p:cNvPr id="5" name="Footer Placeholder 4">
            <a:extLst>
              <a:ext uri="{FF2B5EF4-FFF2-40B4-BE49-F238E27FC236}">
                <a16:creationId xmlns:a16="http://schemas.microsoft.com/office/drawing/2014/main" xmlns="" id="{93A5C72B-F325-4090-B0BC-02595CAC93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75B0F1D-633B-4DBC-B03A-D1EBBE36C720}"/>
              </a:ext>
            </a:extLst>
          </p:cNvPr>
          <p:cNvSpPr>
            <a:spLocks noGrp="1"/>
          </p:cNvSpPr>
          <p:nvPr>
            <p:ph type="sldNum" sz="quarter" idx="12"/>
          </p:nvPr>
        </p:nvSpPr>
        <p:spPr/>
        <p:txBody>
          <a:bodyPr/>
          <a:lstStyle/>
          <a:p>
            <a:fld id="{BF84FE0F-9BB2-4741-9B06-6B84F353D9FA}" type="slidenum">
              <a:rPr lang="en-IN" smtClean="0"/>
              <a:pPr/>
              <a:t>‹#›</a:t>
            </a:fld>
            <a:endParaRPr lang="en-IN"/>
          </a:p>
        </p:txBody>
      </p:sp>
    </p:spTree>
    <p:extLst>
      <p:ext uri="{BB962C8B-B14F-4D97-AF65-F5344CB8AC3E}">
        <p14:creationId xmlns:p14="http://schemas.microsoft.com/office/powerpoint/2010/main" xmlns="" val="1890783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05BB62-00B4-46EF-8B84-FFBC873132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61A1CBF-B87E-424F-A127-FC679B385AC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713CA0E-1EE8-4A0C-9D23-391E74CF8E20}"/>
              </a:ext>
            </a:extLst>
          </p:cNvPr>
          <p:cNvSpPr>
            <a:spLocks noGrp="1"/>
          </p:cNvSpPr>
          <p:nvPr>
            <p:ph type="dt" sz="half" idx="10"/>
          </p:nvPr>
        </p:nvSpPr>
        <p:spPr/>
        <p:txBody>
          <a:bodyPr/>
          <a:lstStyle/>
          <a:p>
            <a:fld id="{BE462408-DD6A-4546-B695-DD117DBF82C7}" type="datetimeFigureOut">
              <a:rPr lang="en-IN" smtClean="0"/>
              <a:pPr/>
              <a:t>06-09-2018</a:t>
            </a:fld>
            <a:endParaRPr lang="en-IN"/>
          </a:p>
        </p:txBody>
      </p:sp>
      <p:sp>
        <p:nvSpPr>
          <p:cNvPr id="5" name="Footer Placeholder 4">
            <a:extLst>
              <a:ext uri="{FF2B5EF4-FFF2-40B4-BE49-F238E27FC236}">
                <a16:creationId xmlns:a16="http://schemas.microsoft.com/office/drawing/2014/main" xmlns="" id="{9594CD2B-D40B-491F-8A57-002EE5B463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AA3B551-414A-495F-B5A9-C13C4B43803F}"/>
              </a:ext>
            </a:extLst>
          </p:cNvPr>
          <p:cNvSpPr>
            <a:spLocks noGrp="1"/>
          </p:cNvSpPr>
          <p:nvPr>
            <p:ph type="sldNum" sz="quarter" idx="12"/>
          </p:nvPr>
        </p:nvSpPr>
        <p:spPr/>
        <p:txBody>
          <a:bodyPr/>
          <a:lstStyle/>
          <a:p>
            <a:fld id="{BF84FE0F-9BB2-4741-9B06-6B84F353D9FA}" type="slidenum">
              <a:rPr lang="en-IN" smtClean="0"/>
              <a:pPr/>
              <a:t>‹#›</a:t>
            </a:fld>
            <a:endParaRPr lang="en-IN"/>
          </a:p>
        </p:txBody>
      </p:sp>
    </p:spTree>
    <p:extLst>
      <p:ext uri="{BB962C8B-B14F-4D97-AF65-F5344CB8AC3E}">
        <p14:creationId xmlns:p14="http://schemas.microsoft.com/office/powerpoint/2010/main" xmlns="" val="401724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9974B76-B301-494D-8AE2-041267BBBD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751A5DC-92A8-4FF5-A0D6-33F4FC38D01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8D2CC07-599E-4965-96C9-05E632B55F54}"/>
              </a:ext>
            </a:extLst>
          </p:cNvPr>
          <p:cNvSpPr>
            <a:spLocks noGrp="1"/>
          </p:cNvSpPr>
          <p:nvPr>
            <p:ph type="dt" sz="half" idx="10"/>
          </p:nvPr>
        </p:nvSpPr>
        <p:spPr/>
        <p:txBody>
          <a:bodyPr/>
          <a:lstStyle/>
          <a:p>
            <a:fld id="{BE462408-DD6A-4546-B695-DD117DBF82C7}" type="datetimeFigureOut">
              <a:rPr lang="en-IN" smtClean="0"/>
              <a:pPr/>
              <a:t>06-09-2018</a:t>
            </a:fld>
            <a:endParaRPr lang="en-IN"/>
          </a:p>
        </p:txBody>
      </p:sp>
      <p:sp>
        <p:nvSpPr>
          <p:cNvPr id="5" name="Footer Placeholder 4">
            <a:extLst>
              <a:ext uri="{FF2B5EF4-FFF2-40B4-BE49-F238E27FC236}">
                <a16:creationId xmlns:a16="http://schemas.microsoft.com/office/drawing/2014/main" xmlns="" id="{3878E689-40AB-4949-820D-AD67B93D63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BE1207F-4ADB-41EA-BE41-626DE55A54D7}"/>
              </a:ext>
            </a:extLst>
          </p:cNvPr>
          <p:cNvSpPr>
            <a:spLocks noGrp="1"/>
          </p:cNvSpPr>
          <p:nvPr>
            <p:ph type="sldNum" sz="quarter" idx="12"/>
          </p:nvPr>
        </p:nvSpPr>
        <p:spPr/>
        <p:txBody>
          <a:bodyPr/>
          <a:lstStyle/>
          <a:p>
            <a:fld id="{BF84FE0F-9BB2-4741-9B06-6B84F353D9FA}" type="slidenum">
              <a:rPr lang="en-IN" smtClean="0"/>
              <a:pPr/>
              <a:t>‹#›</a:t>
            </a:fld>
            <a:endParaRPr lang="en-IN"/>
          </a:p>
        </p:txBody>
      </p:sp>
    </p:spTree>
    <p:extLst>
      <p:ext uri="{BB962C8B-B14F-4D97-AF65-F5344CB8AC3E}">
        <p14:creationId xmlns:p14="http://schemas.microsoft.com/office/powerpoint/2010/main" xmlns="" val="2177064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9C9D1-E34F-46EE-852A-F475992C9F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92576EC-AEBF-4D8E-9798-64F48B4610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B0A512C-CC0C-4FFC-A1EF-47581BFAB557}"/>
              </a:ext>
            </a:extLst>
          </p:cNvPr>
          <p:cNvSpPr>
            <a:spLocks noGrp="1"/>
          </p:cNvSpPr>
          <p:nvPr>
            <p:ph type="dt" sz="half" idx="10"/>
          </p:nvPr>
        </p:nvSpPr>
        <p:spPr/>
        <p:txBody>
          <a:bodyPr/>
          <a:lstStyle/>
          <a:p>
            <a:fld id="{BE462408-DD6A-4546-B695-DD117DBF82C7}" type="datetimeFigureOut">
              <a:rPr lang="en-IN" smtClean="0"/>
              <a:pPr/>
              <a:t>06-09-2018</a:t>
            </a:fld>
            <a:endParaRPr lang="en-IN"/>
          </a:p>
        </p:txBody>
      </p:sp>
      <p:sp>
        <p:nvSpPr>
          <p:cNvPr id="5" name="Footer Placeholder 4">
            <a:extLst>
              <a:ext uri="{FF2B5EF4-FFF2-40B4-BE49-F238E27FC236}">
                <a16:creationId xmlns:a16="http://schemas.microsoft.com/office/drawing/2014/main" xmlns="" id="{2ADC2064-630A-424C-B2DD-3D4EC4304C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893991E-9D8A-4FB5-8CD0-E5ED078D8F65}"/>
              </a:ext>
            </a:extLst>
          </p:cNvPr>
          <p:cNvSpPr>
            <a:spLocks noGrp="1"/>
          </p:cNvSpPr>
          <p:nvPr>
            <p:ph type="sldNum" sz="quarter" idx="12"/>
          </p:nvPr>
        </p:nvSpPr>
        <p:spPr/>
        <p:txBody>
          <a:bodyPr/>
          <a:lstStyle/>
          <a:p>
            <a:fld id="{BF84FE0F-9BB2-4741-9B06-6B84F353D9FA}" type="slidenum">
              <a:rPr lang="en-IN" smtClean="0"/>
              <a:pPr/>
              <a:t>‹#›</a:t>
            </a:fld>
            <a:endParaRPr lang="en-IN"/>
          </a:p>
        </p:txBody>
      </p:sp>
    </p:spTree>
    <p:extLst>
      <p:ext uri="{BB962C8B-B14F-4D97-AF65-F5344CB8AC3E}">
        <p14:creationId xmlns:p14="http://schemas.microsoft.com/office/powerpoint/2010/main" xmlns="" val="88832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BB8F4B-7E2B-4660-BA51-9CC06E52EA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D6D2151-5E59-436E-B99D-3240495B96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B6C748A1-1E8A-4173-A7FA-04605D4505BA}"/>
              </a:ext>
            </a:extLst>
          </p:cNvPr>
          <p:cNvSpPr>
            <a:spLocks noGrp="1"/>
          </p:cNvSpPr>
          <p:nvPr>
            <p:ph type="dt" sz="half" idx="10"/>
          </p:nvPr>
        </p:nvSpPr>
        <p:spPr/>
        <p:txBody>
          <a:bodyPr/>
          <a:lstStyle/>
          <a:p>
            <a:fld id="{BE462408-DD6A-4546-B695-DD117DBF82C7}" type="datetimeFigureOut">
              <a:rPr lang="en-IN" smtClean="0"/>
              <a:pPr/>
              <a:t>06-09-2018</a:t>
            </a:fld>
            <a:endParaRPr lang="en-IN"/>
          </a:p>
        </p:txBody>
      </p:sp>
      <p:sp>
        <p:nvSpPr>
          <p:cNvPr id="5" name="Footer Placeholder 4">
            <a:extLst>
              <a:ext uri="{FF2B5EF4-FFF2-40B4-BE49-F238E27FC236}">
                <a16:creationId xmlns:a16="http://schemas.microsoft.com/office/drawing/2014/main" xmlns="" id="{F82F6AFD-BFD7-4F54-BF3D-84AC7F030B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8936AA7-13CF-44C8-A597-8B8783B8C8C4}"/>
              </a:ext>
            </a:extLst>
          </p:cNvPr>
          <p:cNvSpPr>
            <a:spLocks noGrp="1"/>
          </p:cNvSpPr>
          <p:nvPr>
            <p:ph type="sldNum" sz="quarter" idx="12"/>
          </p:nvPr>
        </p:nvSpPr>
        <p:spPr/>
        <p:txBody>
          <a:bodyPr/>
          <a:lstStyle/>
          <a:p>
            <a:fld id="{BF84FE0F-9BB2-4741-9B06-6B84F353D9FA}" type="slidenum">
              <a:rPr lang="en-IN" smtClean="0"/>
              <a:pPr/>
              <a:t>‹#›</a:t>
            </a:fld>
            <a:endParaRPr lang="en-IN"/>
          </a:p>
        </p:txBody>
      </p:sp>
    </p:spTree>
    <p:extLst>
      <p:ext uri="{BB962C8B-B14F-4D97-AF65-F5344CB8AC3E}">
        <p14:creationId xmlns:p14="http://schemas.microsoft.com/office/powerpoint/2010/main" xmlns="" val="1355364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26E4C2-7C5D-43BF-9CA8-B16DF5982A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05F2AEF-C4C7-4586-8EC7-C0857E1625B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8B1F1CD1-39CB-449E-B091-D84CBF3DAC5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0AC904A6-A24A-40A6-AC1C-51110FFBB46B}"/>
              </a:ext>
            </a:extLst>
          </p:cNvPr>
          <p:cNvSpPr>
            <a:spLocks noGrp="1"/>
          </p:cNvSpPr>
          <p:nvPr>
            <p:ph type="dt" sz="half" idx="10"/>
          </p:nvPr>
        </p:nvSpPr>
        <p:spPr/>
        <p:txBody>
          <a:bodyPr/>
          <a:lstStyle/>
          <a:p>
            <a:fld id="{BE462408-DD6A-4546-B695-DD117DBF82C7}" type="datetimeFigureOut">
              <a:rPr lang="en-IN" smtClean="0"/>
              <a:pPr/>
              <a:t>06-09-2018</a:t>
            </a:fld>
            <a:endParaRPr lang="en-IN"/>
          </a:p>
        </p:txBody>
      </p:sp>
      <p:sp>
        <p:nvSpPr>
          <p:cNvPr id="6" name="Footer Placeholder 5">
            <a:extLst>
              <a:ext uri="{FF2B5EF4-FFF2-40B4-BE49-F238E27FC236}">
                <a16:creationId xmlns:a16="http://schemas.microsoft.com/office/drawing/2014/main" xmlns="" id="{B9C4C7AC-B135-4F88-A236-8C17CF3B62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15647F3-4DEB-4E18-B179-F09E5B60EC33}"/>
              </a:ext>
            </a:extLst>
          </p:cNvPr>
          <p:cNvSpPr>
            <a:spLocks noGrp="1"/>
          </p:cNvSpPr>
          <p:nvPr>
            <p:ph type="sldNum" sz="quarter" idx="12"/>
          </p:nvPr>
        </p:nvSpPr>
        <p:spPr/>
        <p:txBody>
          <a:bodyPr/>
          <a:lstStyle/>
          <a:p>
            <a:fld id="{BF84FE0F-9BB2-4741-9B06-6B84F353D9FA}" type="slidenum">
              <a:rPr lang="en-IN" smtClean="0"/>
              <a:pPr/>
              <a:t>‹#›</a:t>
            </a:fld>
            <a:endParaRPr lang="en-IN"/>
          </a:p>
        </p:txBody>
      </p:sp>
    </p:spTree>
    <p:extLst>
      <p:ext uri="{BB962C8B-B14F-4D97-AF65-F5344CB8AC3E}">
        <p14:creationId xmlns:p14="http://schemas.microsoft.com/office/powerpoint/2010/main" xmlns="" val="3512118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BDA3B5-6A32-4AFF-8984-B9BB97E2DA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E12C8EE-D8CA-4359-996E-A3EACC2D3F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EB081C5E-C618-481A-8F4D-9756DF1C8B9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7932D583-B17F-4DD1-9ED6-D956071B9E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F921EEAE-2F10-4AD8-8084-4BD3F778C69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A743B73-0A29-4130-8D4F-1D1DE310C536}"/>
              </a:ext>
            </a:extLst>
          </p:cNvPr>
          <p:cNvSpPr>
            <a:spLocks noGrp="1"/>
          </p:cNvSpPr>
          <p:nvPr>
            <p:ph type="dt" sz="half" idx="10"/>
          </p:nvPr>
        </p:nvSpPr>
        <p:spPr/>
        <p:txBody>
          <a:bodyPr/>
          <a:lstStyle/>
          <a:p>
            <a:fld id="{BE462408-DD6A-4546-B695-DD117DBF82C7}" type="datetimeFigureOut">
              <a:rPr lang="en-IN" smtClean="0"/>
              <a:pPr/>
              <a:t>06-09-2018</a:t>
            </a:fld>
            <a:endParaRPr lang="en-IN"/>
          </a:p>
        </p:txBody>
      </p:sp>
      <p:sp>
        <p:nvSpPr>
          <p:cNvPr id="8" name="Footer Placeholder 7">
            <a:extLst>
              <a:ext uri="{FF2B5EF4-FFF2-40B4-BE49-F238E27FC236}">
                <a16:creationId xmlns:a16="http://schemas.microsoft.com/office/drawing/2014/main" xmlns="" id="{7908E2AB-8ABA-47DA-A9B8-9E3319B8DC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6E8C874-D2E4-40FD-B805-5EE3D113DBFD}"/>
              </a:ext>
            </a:extLst>
          </p:cNvPr>
          <p:cNvSpPr>
            <a:spLocks noGrp="1"/>
          </p:cNvSpPr>
          <p:nvPr>
            <p:ph type="sldNum" sz="quarter" idx="12"/>
          </p:nvPr>
        </p:nvSpPr>
        <p:spPr/>
        <p:txBody>
          <a:bodyPr/>
          <a:lstStyle/>
          <a:p>
            <a:fld id="{BF84FE0F-9BB2-4741-9B06-6B84F353D9FA}" type="slidenum">
              <a:rPr lang="en-IN" smtClean="0"/>
              <a:pPr/>
              <a:t>‹#›</a:t>
            </a:fld>
            <a:endParaRPr lang="en-IN"/>
          </a:p>
        </p:txBody>
      </p:sp>
    </p:spTree>
    <p:extLst>
      <p:ext uri="{BB962C8B-B14F-4D97-AF65-F5344CB8AC3E}">
        <p14:creationId xmlns:p14="http://schemas.microsoft.com/office/powerpoint/2010/main" xmlns="" val="1062042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B23ED4-88B8-46FE-9378-521E3B8ED5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D295381-EFA8-4132-A257-D3B888B0C06E}"/>
              </a:ext>
            </a:extLst>
          </p:cNvPr>
          <p:cNvSpPr>
            <a:spLocks noGrp="1"/>
          </p:cNvSpPr>
          <p:nvPr>
            <p:ph type="dt" sz="half" idx="10"/>
          </p:nvPr>
        </p:nvSpPr>
        <p:spPr/>
        <p:txBody>
          <a:bodyPr/>
          <a:lstStyle/>
          <a:p>
            <a:fld id="{BE462408-DD6A-4546-B695-DD117DBF82C7}" type="datetimeFigureOut">
              <a:rPr lang="en-IN" smtClean="0"/>
              <a:pPr/>
              <a:t>06-09-2018</a:t>
            </a:fld>
            <a:endParaRPr lang="en-IN"/>
          </a:p>
        </p:txBody>
      </p:sp>
      <p:sp>
        <p:nvSpPr>
          <p:cNvPr id="4" name="Footer Placeholder 3">
            <a:extLst>
              <a:ext uri="{FF2B5EF4-FFF2-40B4-BE49-F238E27FC236}">
                <a16:creationId xmlns:a16="http://schemas.microsoft.com/office/drawing/2014/main" xmlns="" id="{C1A46253-1413-4809-8FA3-79BDE1F644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BA0A8EF8-793C-4934-86DE-27BB208B77E8}"/>
              </a:ext>
            </a:extLst>
          </p:cNvPr>
          <p:cNvSpPr>
            <a:spLocks noGrp="1"/>
          </p:cNvSpPr>
          <p:nvPr>
            <p:ph type="sldNum" sz="quarter" idx="12"/>
          </p:nvPr>
        </p:nvSpPr>
        <p:spPr/>
        <p:txBody>
          <a:bodyPr/>
          <a:lstStyle/>
          <a:p>
            <a:fld id="{BF84FE0F-9BB2-4741-9B06-6B84F353D9FA}" type="slidenum">
              <a:rPr lang="en-IN" smtClean="0"/>
              <a:pPr/>
              <a:t>‹#›</a:t>
            </a:fld>
            <a:endParaRPr lang="en-IN"/>
          </a:p>
        </p:txBody>
      </p:sp>
    </p:spTree>
    <p:extLst>
      <p:ext uri="{BB962C8B-B14F-4D97-AF65-F5344CB8AC3E}">
        <p14:creationId xmlns:p14="http://schemas.microsoft.com/office/powerpoint/2010/main" xmlns="" val="1730430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CF99160-0C12-4FFA-9C48-3DA60E0C3951}"/>
              </a:ext>
            </a:extLst>
          </p:cNvPr>
          <p:cNvSpPr>
            <a:spLocks noGrp="1"/>
          </p:cNvSpPr>
          <p:nvPr>
            <p:ph type="dt" sz="half" idx="10"/>
          </p:nvPr>
        </p:nvSpPr>
        <p:spPr/>
        <p:txBody>
          <a:bodyPr/>
          <a:lstStyle/>
          <a:p>
            <a:fld id="{BE462408-DD6A-4546-B695-DD117DBF82C7}" type="datetimeFigureOut">
              <a:rPr lang="en-IN" smtClean="0"/>
              <a:pPr/>
              <a:t>06-09-2018</a:t>
            </a:fld>
            <a:endParaRPr lang="en-IN"/>
          </a:p>
        </p:txBody>
      </p:sp>
      <p:sp>
        <p:nvSpPr>
          <p:cNvPr id="3" name="Footer Placeholder 2">
            <a:extLst>
              <a:ext uri="{FF2B5EF4-FFF2-40B4-BE49-F238E27FC236}">
                <a16:creationId xmlns:a16="http://schemas.microsoft.com/office/drawing/2014/main" xmlns="" id="{C0C54FBC-9E09-4D14-B47E-FD5E4CB8A6A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547440E7-5212-4A7A-A9F6-0C73E40F48F3}"/>
              </a:ext>
            </a:extLst>
          </p:cNvPr>
          <p:cNvSpPr>
            <a:spLocks noGrp="1"/>
          </p:cNvSpPr>
          <p:nvPr>
            <p:ph type="sldNum" sz="quarter" idx="12"/>
          </p:nvPr>
        </p:nvSpPr>
        <p:spPr/>
        <p:txBody>
          <a:bodyPr/>
          <a:lstStyle/>
          <a:p>
            <a:fld id="{BF84FE0F-9BB2-4741-9B06-6B84F353D9FA}" type="slidenum">
              <a:rPr lang="en-IN" smtClean="0"/>
              <a:pPr/>
              <a:t>‹#›</a:t>
            </a:fld>
            <a:endParaRPr lang="en-IN"/>
          </a:p>
        </p:txBody>
      </p:sp>
    </p:spTree>
    <p:extLst>
      <p:ext uri="{BB962C8B-B14F-4D97-AF65-F5344CB8AC3E}">
        <p14:creationId xmlns:p14="http://schemas.microsoft.com/office/powerpoint/2010/main" xmlns="" val="3223872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112918-7E4E-4121-95BE-362847D26B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832CD9B-631A-42F6-9193-8A7CCAC2B2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1824DAB-B313-499F-BF2F-1A11A8B400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525563B-64A4-469F-BAD9-2A39B9528702}"/>
              </a:ext>
            </a:extLst>
          </p:cNvPr>
          <p:cNvSpPr>
            <a:spLocks noGrp="1"/>
          </p:cNvSpPr>
          <p:nvPr>
            <p:ph type="dt" sz="half" idx="10"/>
          </p:nvPr>
        </p:nvSpPr>
        <p:spPr/>
        <p:txBody>
          <a:bodyPr/>
          <a:lstStyle/>
          <a:p>
            <a:fld id="{BE462408-DD6A-4546-B695-DD117DBF82C7}" type="datetimeFigureOut">
              <a:rPr lang="en-IN" smtClean="0"/>
              <a:pPr/>
              <a:t>06-09-2018</a:t>
            </a:fld>
            <a:endParaRPr lang="en-IN"/>
          </a:p>
        </p:txBody>
      </p:sp>
      <p:sp>
        <p:nvSpPr>
          <p:cNvPr id="6" name="Footer Placeholder 5">
            <a:extLst>
              <a:ext uri="{FF2B5EF4-FFF2-40B4-BE49-F238E27FC236}">
                <a16:creationId xmlns:a16="http://schemas.microsoft.com/office/drawing/2014/main" xmlns="" id="{DFEA1083-2780-45EA-B9C1-543F907799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911142A-9E61-44DB-8D33-9D784866160F}"/>
              </a:ext>
            </a:extLst>
          </p:cNvPr>
          <p:cNvSpPr>
            <a:spLocks noGrp="1"/>
          </p:cNvSpPr>
          <p:nvPr>
            <p:ph type="sldNum" sz="quarter" idx="12"/>
          </p:nvPr>
        </p:nvSpPr>
        <p:spPr/>
        <p:txBody>
          <a:bodyPr/>
          <a:lstStyle/>
          <a:p>
            <a:fld id="{BF84FE0F-9BB2-4741-9B06-6B84F353D9FA}" type="slidenum">
              <a:rPr lang="en-IN" smtClean="0"/>
              <a:pPr/>
              <a:t>‹#›</a:t>
            </a:fld>
            <a:endParaRPr lang="en-IN"/>
          </a:p>
        </p:txBody>
      </p:sp>
    </p:spTree>
    <p:extLst>
      <p:ext uri="{BB962C8B-B14F-4D97-AF65-F5344CB8AC3E}">
        <p14:creationId xmlns:p14="http://schemas.microsoft.com/office/powerpoint/2010/main" xmlns="" val="4113974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6EDFD4-EFC7-4ADC-9620-8DB1F3EAD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9BDB6F7E-C44B-4A46-A437-433AFDEDC7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C86725CF-97A1-42B1-86E3-69CDA0FE32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E6C57BA-8791-4AC4-94A6-3C73445369B6}"/>
              </a:ext>
            </a:extLst>
          </p:cNvPr>
          <p:cNvSpPr>
            <a:spLocks noGrp="1"/>
          </p:cNvSpPr>
          <p:nvPr>
            <p:ph type="dt" sz="half" idx="10"/>
          </p:nvPr>
        </p:nvSpPr>
        <p:spPr/>
        <p:txBody>
          <a:bodyPr/>
          <a:lstStyle/>
          <a:p>
            <a:fld id="{BE462408-DD6A-4546-B695-DD117DBF82C7}" type="datetimeFigureOut">
              <a:rPr lang="en-IN" smtClean="0"/>
              <a:pPr/>
              <a:t>06-09-2018</a:t>
            </a:fld>
            <a:endParaRPr lang="en-IN"/>
          </a:p>
        </p:txBody>
      </p:sp>
      <p:sp>
        <p:nvSpPr>
          <p:cNvPr id="6" name="Footer Placeholder 5">
            <a:extLst>
              <a:ext uri="{FF2B5EF4-FFF2-40B4-BE49-F238E27FC236}">
                <a16:creationId xmlns:a16="http://schemas.microsoft.com/office/drawing/2014/main" xmlns="" id="{C0785613-BA45-40D0-8BDD-DF00C0EFBB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D24ED6A-DC64-4DBE-85FD-BB86D30A608A}"/>
              </a:ext>
            </a:extLst>
          </p:cNvPr>
          <p:cNvSpPr>
            <a:spLocks noGrp="1"/>
          </p:cNvSpPr>
          <p:nvPr>
            <p:ph type="sldNum" sz="quarter" idx="12"/>
          </p:nvPr>
        </p:nvSpPr>
        <p:spPr/>
        <p:txBody>
          <a:bodyPr/>
          <a:lstStyle/>
          <a:p>
            <a:fld id="{BF84FE0F-9BB2-4741-9B06-6B84F353D9FA}" type="slidenum">
              <a:rPr lang="en-IN" smtClean="0"/>
              <a:pPr/>
              <a:t>‹#›</a:t>
            </a:fld>
            <a:endParaRPr lang="en-IN"/>
          </a:p>
        </p:txBody>
      </p:sp>
    </p:spTree>
    <p:extLst>
      <p:ext uri="{BB962C8B-B14F-4D97-AF65-F5344CB8AC3E}">
        <p14:creationId xmlns:p14="http://schemas.microsoft.com/office/powerpoint/2010/main" xmlns="" val="113001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6280F5D-1B65-483F-973F-C77063DD12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ECF8DCA-5921-4605-8775-AF1500D278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19D07EF-CD17-4929-881A-571050DDC0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462408-DD6A-4546-B695-DD117DBF82C7}" type="datetimeFigureOut">
              <a:rPr lang="en-IN" smtClean="0"/>
              <a:pPr/>
              <a:t>06-09-2018</a:t>
            </a:fld>
            <a:endParaRPr lang="en-IN"/>
          </a:p>
        </p:txBody>
      </p:sp>
      <p:sp>
        <p:nvSpPr>
          <p:cNvPr id="5" name="Footer Placeholder 4">
            <a:extLst>
              <a:ext uri="{FF2B5EF4-FFF2-40B4-BE49-F238E27FC236}">
                <a16:creationId xmlns:a16="http://schemas.microsoft.com/office/drawing/2014/main" xmlns="" id="{71BF867F-F4AC-483D-A30B-2EC28E9285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94DE5995-D877-4F02-96AF-4A2B860980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4FE0F-9BB2-4741-9B06-6B84F353D9FA}" type="slidenum">
              <a:rPr lang="en-IN" smtClean="0"/>
              <a:pPr/>
              <a:t>‹#›</a:t>
            </a:fld>
            <a:endParaRPr lang="en-IN"/>
          </a:p>
        </p:txBody>
      </p:sp>
    </p:spTree>
    <p:extLst>
      <p:ext uri="{BB962C8B-B14F-4D97-AF65-F5344CB8AC3E}">
        <p14:creationId xmlns:p14="http://schemas.microsoft.com/office/powerpoint/2010/main" xmlns="" val="3974589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pololu.com/catalog/product/95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pololu.com/catalog/product/1159" TargetMode="External"/><Relationship Id="rId2" Type="http://schemas.openxmlformats.org/officeDocument/2006/relationships/hyperlink" Target="http://www.amazon.com/gp/product/B00CWNMW1S/ref=as_li_tl?ie=UTF8&amp;camp=1789&amp;creative=390957&amp;creativeASIN=B00CWNMW1S&amp;linkCode=as2&amp;tag=patmccmak-20&amp;linkId=ZFYVK2KC2XUABPTE"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patrickmccabemakes.com/hardware/Maze_Solving_Robot_V3/" TargetMode="External"/><Relationship Id="rId2" Type="http://schemas.openxmlformats.org/officeDocument/2006/relationships/hyperlink" Target="https://www.instructables.com/id/Maze-Solving-Robot/" TargetMode="External"/><Relationship Id="rId1" Type="http://schemas.openxmlformats.org/officeDocument/2006/relationships/slideLayout" Target="../slideLayouts/slideLayout2.xml"/><Relationship Id="rId4" Type="http://schemas.openxmlformats.org/officeDocument/2006/relationships/hyperlink" Target="http://mnemstudio.org/path-finding-q-learning-tutorial.html"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www.pololu.com/catalog/product/1159" TargetMode="External"/><Relationship Id="rId3" Type="http://schemas.openxmlformats.org/officeDocument/2006/relationships/hyperlink" Target="http://www.amazon.com/gp/product/B00DKYMXE4/ref=as_li_tl?ie=UTF8&amp;camp=1789&amp;creative=390957&amp;creativeASIN=B00DKYMXE4&amp;linkCode=as2&amp;tag=patmccmak-20&amp;linkId=SHHJAUMP4SMKFCFM" TargetMode="External"/><Relationship Id="rId7" Type="http://schemas.openxmlformats.org/officeDocument/2006/relationships/hyperlink" Target="http://www.pololu.com/catalog/product/24" TargetMode="External"/><Relationship Id="rId2" Type="http://schemas.openxmlformats.org/officeDocument/2006/relationships/hyperlink" Target="http://www.amazon.com/gp/product/B00EIAXQWC/ref=as_li_tl?ie=UTF8&amp;camp=1789&amp;creative=9325&amp;creativeASIN=B00EIAXQWC&amp;linkCode=as2&amp;tag=patmccmak-20&amp;linkId=TWUKNTIPME2YVI7I" TargetMode="External"/><Relationship Id="rId1" Type="http://schemas.openxmlformats.org/officeDocument/2006/relationships/slideLayout" Target="../slideLayouts/slideLayout2.xml"/><Relationship Id="rId6" Type="http://schemas.openxmlformats.org/officeDocument/2006/relationships/hyperlink" Target="http://www.pololu.com/catalog/product/960" TargetMode="External"/><Relationship Id="rId5" Type="http://schemas.openxmlformats.org/officeDocument/2006/relationships/hyperlink" Target="http://www.pololu.com/catalog/product/951" TargetMode="External"/><Relationship Id="rId4" Type="http://schemas.openxmlformats.org/officeDocument/2006/relationships/hyperlink" Target="http://www.amazon.com/gp/product/B00EIB1FRY/ref=as_li_tl?ie=UTF8&amp;camp=1789&amp;creative=390957&amp;creativeASIN=B00EIB1FRY&amp;linkCode=as2&amp;tag=patmccmak-20&amp;linkId=PWM7LXFAKJOMQMQI" TargetMode="External"/><Relationship Id="rId9" Type="http://schemas.openxmlformats.org/officeDocument/2006/relationships/hyperlink" Target="http://www.amazon.com/gp/product/B00CWNMW1S/ref=as_li_tl?ie=UTF8&amp;camp=1789&amp;creative=390957&amp;creativeASIN=B00CWNMW1S&amp;linkCode=as2&amp;tag=patmccmak-20&amp;linkId=ZFYVK2KC2XUABPT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91171D8B-5802-4A58-9175-89F7AA47B78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08429" y="593387"/>
            <a:ext cx="2270041" cy="1931650"/>
          </a:xfrm>
          <a:prstGeom prst="rect">
            <a:avLst/>
          </a:prstGeom>
        </p:spPr>
      </p:pic>
      <p:sp>
        <p:nvSpPr>
          <p:cNvPr id="11" name="Rectangle 10">
            <a:extLst>
              <a:ext uri="{FF2B5EF4-FFF2-40B4-BE49-F238E27FC236}">
                <a16:creationId xmlns:a16="http://schemas.microsoft.com/office/drawing/2014/main" xmlns="" id="{07728D92-E132-4A67-A235-4B6D006051A8}"/>
              </a:ext>
            </a:extLst>
          </p:cNvPr>
          <p:cNvSpPr/>
          <p:nvPr/>
        </p:nvSpPr>
        <p:spPr>
          <a:xfrm>
            <a:off x="4152752" y="2012259"/>
            <a:ext cx="3886496" cy="1603644"/>
          </a:xfrm>
          <a:prstGeom prst="rect">
            <a:avLst/>
          </a:prstGeom>
        </p:spPr>
        <p:txBody>
          <a:bodyPr wrap="square">
            <a:spAutoFit/>
          </a:bodyPr>
          <a:lstStyle/>
          <a:p>
            <a:pPr algn="ctr">
              <a:lnSpc>
                <a:spcPct val="115000"/>
              </a:lnSpc>
              <a:spcAft>
                <a:spcPts val="1000"/>
              </a:spcAft>
            </a:pPr>
            <a:r>
              <a:rPr lang="en-US" sz="4400" u="sng" dirty="0">
                <a:latin typeface="Arial Black" panose="020B0A04020102020204" pitchFamily="34" charset="0"/>
                <a:ea typeface="Calibri" panose="020F0502020204030204" pitchFamily="34" charset="0"/>
                <a:cs typeface="Times New Roman" panose="02020603050405020304" pitchFamily="18" charset="0"/>
              </a:rPr>
              <a:t>MAZE SOLVER</a:t>
            </a:r>
            <a:endParaRPr lang="en-IN" sz="4400" u="sng" dirty="0">
              <a:effectLst/>
              <a:latin typeface="Arial Black" panose="020B0A0402010202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xmlns="" id="{15BAEA39-33B7-49F2-8ACD-103CBF3A7937}"/>
              </a:ext>
            </a:extLst>
          </p:cNvPr>
          <p:cNvSpPr txBox="1"/>
          <p:nvPr/>
        </p:nvSpPr>
        <p:spPr>
          <a:xfrm>
            <a:off x="10042186" y="356403"/>
            <a:ext cx="2149814" cy="646331"/>
          </a:xfrm>
          <a:prstGeom prst="rect">
            <a:avLst/>
          </a:prstGeom>
          <a:noFill/>
        </p:spPr>
        <p:txBody>
          <a:bodyPr wrap="square" rtlCol="0">
            <a:spAutoFit/>
          </a:bodyPr>
          <a:lstStyle/>
          <a:p>
            <a:r>
              <a:rPr lang="en-IN" dirty="0"/>
              <a:t>IT244 Software Group Project -1</a:t>
            </a:r>
          </a:p>
        </p:txBody>
      </p:sp>
      <p:sp>
        <p:nvSpPr>
          <p:cNvPr id="13" name="TextBox 12">
            <a:extLst>
              <a:ext uri="{FF2B5EF4-FFF2-40B4-BE49-F238E27FC236}">
                <a16:creationId xmlns:a16="http://schemas.microsoft.com/office/drawing/2014/main" xmlns="" id="{7181FEF2-8151-4033-ABD4-C3A290616A1B}"/>
              </a:ext>
            </a:extLst>
          </p:cNvPr>
          <p:cNvSpPr txBox="1"/>
          <p:nvPr/>
        </p:nvSpPr>
        <p:spPr>
          <a:xfrm>
            <a:off x="229050" y="5722331"/>
            <a:ext cx="3297676" cy="369332"/>
          </a:xfrm>
          <a:prstGeom prst="rect">
            <a:avLst/>
          </a:prstGeom>
          <a:noFill/>
        </p:spPr>
        <p:txBody>
          <a:bodyPr wrap="square" rtlCol="0">
            <a:spAutoFit/>
          </a:bodyPr>
          <a:lstStyle/>
          <a:p>
            <a:r>
              <a:rPr lang="en-IN" dirty="0"/>
              <a:t>Guide – </a:t>
            </a:r>
            <a:r>
              <a:rPr lang="en-IN" dirty="0" err="1"/>
              <a:t>Ms.Nehal</a:t>
            </a:r>
            <a:r>
              <a:rPr lang="en-IN" dirty="0"/>
              <a:t> </a:t>
            </a:r>
            <a:r>
              <a:rPr lang="en-IN" dirty="0" err="1"/>
              <a:t>patel</a:t>
            </a:r>
            <a:endParaRPr lang="en-IN" dirty="0"/>
          </a:p>
        </p:txBody>
      </p:sp>
      <p:sp>
        <p:nvSpPr>
          <p:cNvPr id="14" name="TextBox 13">
            <a:extLst>
              <a:ext uri="{FF2B5EF4-FFF2-40B4-BE49-F238E27FC236}">
                <a16:creationId xmlns:a16="http://schemas.microsoft.com/office/drawing/2014/main" xmlns="" id="{B40E4E9F-04E9-404B-9F9D-3F0ACDD2CAF9}"/>
              </a:ext>
            </a:extLst>
          </p:cNvPr>
          <p:cNvSpPr txBox="1"/>
          <p:nvPr/>
        </p:nvSpPr>
        <p:spPr>
          <a:xfrm>
            <a:off x="9066180" y="4863830"/>
            <a:ext cx="4649821" cy="1477328"/>
          </a:xfrm>
          <a:prstGeom prst="rect">
            <a:avLst/>
          </a:prstGeom>
          <a:noFill/>
        </p:spPr>
        <p:txBody>
          <a:bodyPr wrap="square" rtlCol="0">
            <a:spAutoFit/>
          </a:bodyPr>
          <a:lstStyle/>
          <a:p>
            <a:r>
              <a:rPr lang="en-IN" dirty="0"/>
              <a:t>Project members – </a:t>
            </a:r>
          </a:p>
          <a:p>
            <a:endParaRPr lang="en-IN" dirty="0"/>
          </a:p>
          <a:p>
            <a:pPr marL="285750" indent="-285750">
              <a:buFont typeface="Arial" panose="020B0604020202020204" pitchFamily="34" charset="0"/>
              <a:buChar char="•"/>
            </a:pPr>
            <a:r>
              <a:rPr lang="en-IN" dirty="0" err="1"/>
              <a:t>Manush</a:t>
            </a:r>
            <a:r>
              <a:rPr lang="en-IN" dirty="0"/>
              <a:t> Parikh – 17I7061</a:t>
            </a:r>
          </a:p>
          <a:p>
            <a:pPr marL="285750" indent="-285750">
              <a:buFont typeface="Arial" panose="020B0604020202020204" pitchFamily="34" charset="0"/>
              <a:buChar char="•"/>
            </a:pPr>
            <a:r>
              <a:rPr lang="en-IN" dirty="0"/>
              <a:t>Deep Desai – 17IT018</a:t>
            </a:r>
          </a:p>
          <a:p>
            <a:endParaRPr lang="en-IN" dirty="0"/>
          </a:p>
        </p:txBody>
      </p:sp>
    </p:spTree>
    <p:extLst>
      <p:ext uri="{BB962C8B-B14F-4D97-AF65-F5344CB8AC3E}">
        <p14:creationId xmlns:p14="http://schemas.microsoft.com/office/powerpoint/2010/main" xmlns="" val="1680313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4583C0-1917-4833-B572-51BF48D48A98}"/>
              </a:ext>
            </a:extLst>
          </p:cNvPr>
          <p:cNvSpPr>
            <a:spLocks noGrp="1"/>
          </p:cNvSpPr>
          <p:nvPr>
            <p:ph type="title"/>
          </p:nvPr>
        </p:nvSpPr>
        <p:spPr/>
        <p:txBody>
          <a:bodyPr/>
          <a:lstStyle/>
          <a:p>
            <a:r>
              <a:rPr lang="en-US" u="sng" dirty="0"/>
              <a:t>Pair of Wheels and Wires </a:t>
            </a:r>
            <a:r>
              <a:rPr lang="en-US" dirty="0"/>
              <a:t>-  </a:t>
            </a:r>
            <a:endParaRPr lang="en-IN" dirty="0"/>
          </a:p>
        </p:txBody>
      </p:sp>
      <p:pic>
        <p:nvPicPr>
          <p:cNvPr id="5" name="Content Placeholder 4">
            <a:extLst>
              <a:ext uri="{FF2B5EF4-FFF2-40B4-BE49-F238E27FC236}">
                <a16:creationId xmlns:a16="http://schemas.microsoft.com/office/drawing/2014/main" xmlns="" id="{5E6DA8BC-E0EF-4341-8898-9F2EBF993FFB}"/>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8264208" y="3675231"/>
            <a:ext cx="3052934" cy="2289700"/>
          </a:xfrm>
        </p:spPr>
      </p:pic>
      <p:pic>
        <p:nvPicPr>
          <p:cNvPr id="7" name="Picture 6">
            <a:extLst>
              <a:ext uri="{FF2B5EF4-FFF2-40B4-BE49-F238E27FC236}">
                <a16:creationId xmlns:a16="http://schemas.microsoft.com/office/drawing/2014/main" xmlns="" id="{388FEEC0-F021-498F-B057-36E9CD45969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257721" y="893069"/>
            <a:ext cx="3052935" cy="2289701"/>
          </a:xfrm>
          <a:prstGeom prst="rect">
            <a:avLst/>
          </a:prstGeom>
        </p:spPr>
      </p:pic>
      <p:sp>
        <p:nvSpPr>
          <p:cNvPr id="8" name="TextBox 7">
            <a:extLst>
              <a:ext uri="{FF2B5EF4-FFF2-40B4-BE49-F238E27FC236}">
                <a16:creationId xmlns:a16="http://schemas.microsoft.com/office/drawing/2014/main" xmlns="" id="{1AE9A894-D19D-4D0E-9D78-848C2E6C6E69}"/>
              </a:ext>
            </a:extLst>
          </p:cNvPr>
          <p:cNvSpPr txBox="1"/>
          <p:nvPr/>
        </p:nvSpPr>
        <p:spPr>
          <a:xfrm>
            <a:off x="881344" y="2227633"/>
            <a:ext cx="4542817" cy="646331"/>
          </a:xfrm>
          <a:prstGeom prst="rect">
            <a:avLst/>
          </a:prstGeom>
          <a:noFill/>
        </p:spPr>
        <p:txBody>
          <a:bodyPr wrap="square" rtlCol="0">
            <a:spAutoFit/>
          </a:bodyPr>
          <a:lstStyle/>
          <a:p>
            <a:r>
              <a:rPr lang="en-IN" dirty="0"/>
              <a:t>Wheels will be used for the movement of the robot and wires to connect the connections.</a:t>
            </a:r>
          </a:p>
        </p:txBody>
      </p:sp>
    </p:spTree>
    <p:extLst>
      <p:ext uri="{BB962C8B-B14F-4D97-AF65-F5344CB8AC3E}">
        <p14:creationId xmlns:p14="http://schemas.microsoft.com/office/powerpoint/2010/main" xmlns="" val="1433976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F9EA91-35BC-43ED-A179-91B2145CF482}"/>
              </a:ext>
            </a:extLst>
          </p:cNvPr>
          <p:cNvSpPr>
            <a:spLocks noGrp="1"/>
          </p:cNvSpPr>
          <p:nvPr>
            <p:ph type="title"/>
          </p:nvPr>
        </p:nvSpPr>
        <p:spPr/>
        <p:txBody>
          <a:bodyPr/>
          <a:lstStyle/>
          <a:p>
            <a:r>
              <a:rPr lang="en-US" dirty="0" smtClean="0">
                <a:hlinkClick r:id="rId2">
                  <a:extLst>
                    <a:ext uri="{A12FA001-AC4F-418D-AE19-62706E023703}">
                      <ahyp:hlinkClr xmlns:ahyp="http://schemas.microsoft.com/office/drawing/2018/hyperlinkcolor" xmlns="" val="tx"/>
                    </a:ext>
                  </a:extLst>
                </a:hlinkClick>
              </a:rPr>
              <a:t>Ball </a:t>
            </a:r>
            <a:r>
              <a:rPr lang="en-US" dirty="0">
                <a:hlinkClick r:id="rId2">
                  <a:extLst>
                    <a:ext uri="{A12FA001-AC4F-418D-AE19-62706E023703}">
                      <ahyp:hlinkClr xmlns:ahyp="http://schemas.microsoft.com/office/drawing/2018/hyperlinkcolor" xmlns="" val="tx"/>
                    </a:ext>
                  </a:extLst>
                </a:hlinkClick>
              </a:rPr>
              <a:t>Caster</a:t>
            </a:r>
            <a:r>
              <a:rPr lang="en-US" dirty="0"/>
              <a:t> - </a:t>
            </a:r>
            <a:r>
              <a:rPr lang="en-IN" dirty="0"/>
              <a:t/>
            </a:r>
            <a:br>
              <a:rPr lang="en-IN" dirty="0"/>
            </a:br>
            <a:endParaRPr lang="en-IN" dirty="0"/>
          </a:p>
        </p:txBody>
      </p:sp>
      <p:pic>
        <p:nvPicPr>
          <p:cNvPr id="5" name="Content Placeholder 4">
            <a:extLst>
              <a:ext uri="{FF2B5EF4-FFF2-40B4-BE49-F238E27FC236}">
                <a16:creationId xmlns:a16="http://schemas.microsoft.com/office/drawing/2014/main" xmlns="" id="{85C503F7-26DF-4C41-8525-3C1796232A78}"/>
              </a:ext>
            </a:extLst>
          </p:cNvPr>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7878383" y="816822"/>
            <a:ext cx="3125687" cy="2344265"/>
          </a:xfrm>
        </p:spPr>
      </p:pic>
      <p:sp>
        <p:nvSpPr>
          <p:cNvPr id="6" name="TextBox 5">
            <a:extLst>
              <a:ext uri="{FF2B5EF4-FFF2-40B4-BE49-F238E27FC236}">
                <a16:creationId xmlns:a16="http://schemas.microsoft.com/office/drawing/2014/main" xmlns="" id="{7A2D609E-8ED0-47F1-9691-7484AAE51575}"/>
              </a:ext>
            </a:extLst>
          </p:cNvPr>
          <p:cNvSpPr txBox="1"/>
          <p:nvPr/>
        </p:nvSpPr>
        <p:spPr>
          <a:xfrm>
            <a:off x="1108953" y="1690688"/>
            <a:ext cx="5175115" cy="923330"/>
          </a:xfrm>
          <a:prstGeom prst="rect">
            <a:avLst/>
          </a:prstGeom>
          <a:noFill/>
        </p:spPr>
        <p:txBody>
          <a:bodyPr wrap="square" rtlCol="0">
            <a:spAutoFit/>
          </a:bodyPr>
          <a:lstStyle/>
          <a:p>
            <a:r>
              <a:rPr lang="en-US" dirty="0"/>
              <a:t>Ball casters are a type of caster that features a spherical-shaped roller ball wheel, to provide specific maneuvering abilities.</a:t>
            </a:r>
            <a:endParaRPr lang="en-IN" dirty="0"/>
          </a:p>
        </p:txBody>
      </p:sp>
    </p:spTree>
    <p:extLst>
      <p:ext uri="{BB962C8B-B14F-4D97-AF65-F5344CB8AC3E}">
        <p14:creationId xmlns:p14="http://schemas.microsoft.com/office/powerpoint/2010/main" xmlns="" val="3951404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666C5-7259-4445-B4BE-C9E2D227DC54}"/>
              </a:ext>
            </a:extLst>
          </p:cNvPr>
          <p:cNvSpPr>
            <a:spLocks noGrp="1"/>
          </p:cNvSpPr>
          <p:nvPr>
            <p:ph type="title"/>
          </p:nvPr>
        </p:nvSpPr>
        <p:spPr/>
        <p:txBody>
          <a:bodyPr/>
          <a:lstStyle/>
          <a:p>
            <a:r>
              <a:rPr lang="en-US" u="sng" dirty="0"/>
              <a:t>Analog Reflectance Sensor Array </a:t>
            </a:r>
            <a:r>
              <a:rPr lang="en-US" dirty="0"/>
              <a:t>- </a:t>
            </a:r>
            <a:endParaRPr lang="en-IN" dirty="0"/>
          </a:p>
        </p:txBody>
      </p:sp>
      <p:pic>
        <p:nvPicPr>
          <p:cNvPr id="5" name="Content Placeholder 4">
            <a:extLst>
              <a:ext uri="{FF2B5EF4-FFF2-40B4-BE49-F238E27FC236}">
                <a16:creationId xmlns:a16="http://schemas.microsoft.com/office/drawing/2014/main" xmlns="" id="{68866B45-F719-4BA4-AECB-A0C2808E66D6}"/>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7660182" y="1720216"/>
            <a:ext cx="3263503" cy="4351338"/>
          </a:xfrm>
        </p:spPr>
      </p:pic>
      <p:sp>
        <p:nvSpPr>
          <p:cNvPr id="6" name="TextBox 5">
            <a:extLst>
              <a:ext uri="{FF2B5EF4-FFF2-40B4-BE49-F238E27FC236}">
                <a16:creationId xmlns:a16="http://schemas.microsoft.com/office/drawing/2014/main" xmlns="" id="{EE618005-F533-4193-9686-1E6DDEAA75A3}"/>
              </a:ext>
            </a:extLst>
          </p:cNvPr>
          <p:cNvSpPr txBox="1"/>
          <p:nvPr/>
        </p:nvSpPr>
        <p:spPr>
          <a:xfrm>
            <a:off x="1585609" y="1945532"/>
            <a:ext cx="5223753" cy="1754326"/>
          </a:xfrm>
          <a:prstGeom prst="rect">
            <a:avLst/>
          </a:prstGeom>
          <a:noFill/>
        </p:spPr>
        <p:txBody>
          <a:bodyPr wrap="square" rtlCol="0">
            <a:spAutoFit/>
          </a:bodyPr>
          <a:lstStyle/>
          <a:p>
            <a:r>
              <a:rPr lang="en-US"/>
              <a:t>The QTR-8A reflectance sensor array is intended as a line sensor, but it can be used as a general-purpose proximity or reflectance sensor. The module is a convenient carrier for eight IR emitter and receiver (phototransistor) pairs evenly spaced at intervals of 0.375" (9.525 mm). </a:t>
            </a:r>
            <a:endParaRPr lang="en-IN" dirty="0"/>
          </a:p>
        </p:txBody>
      </p:sp>
    </p:spTree>
    <p:extLst>
      <p:ext uri="{BB962C8B-B14F-4D97-AF65-F5344CB8AC3E}">
        <p14:creationId xmlns:p14="http://schemas.microsoft.com/office/powerpoint/2010/main" xmlns="" val="414101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FCD4DC-DAF5-4CB3-AA85-0A8AD6882739}"/>
              </a:ext>
            </a:extLst>
          </p:cNvPr>
          <p:cNvSpPr>
            <a:spLocks noGrp="1"/>
          </p:cNvSpPr>
          <p:nvPr>
            <p:ph type="title"/>
          </p:nvPr>
        </p:nvSpPr>
        <p:spPr>
          <a:xfrm>
            <a:off x="838200" y="365125"/>
            <a:ext cx="10515600" cy="1325563"/>
          </a:xfrm>
        </p:spPr>
        <p:txBody>
          <a:bodyPr>
            <a:normAutofit/>
          </a:bodyPr>
          <a:lstStyle/>
          <a:p>
            <a:r>
              <a:rPr lang="en-US" sz="3200" dirty="0">
                <a:hlinkClick r:id="rId2">
                  <a:extLst>
                    <a:ext uri="{A12FA001-AC4F-418D-AE19-62706E023703}">
                      <ahyp:hlinkClr xmlns:ahyp="http://schemas.microsoft.com/office/drawing/2018/hyperlinkcolor" xmlns="" val="tx"/>
                    </a:ext>
                  </a:extLst>
                </a:hlinkClick>
              </a:rPr>
              <a:t>4 Rechargeable AAA </a:t>
            </a:r>
            <a:r>
              <a:rPr lang="en-US" sz="3200" u="sng" dirty="0">
                <a:hlinkClick r:id="rId2">
                  <a:extLst>
                    <a:ext uri="{A12FA001-AC4F-418D-AE19-62706E023703}">
                      <ahyp:hlinkClr xmlns:ahyp="http://schemas.microsoft.com/office/drawing/2018/hyperlinkcolor" xmlns="" val="tx"/>
                    </a:ext>
                  </a:extLst>
                </a:hlinkClick>
              </a:rPr>
              <a:t>Batterie</a:t>
            </a:r>
            <a:r>
              <a:rPr lang="en-US" sz="3200" u="sng" dirty="0"/>
              <a:t>s</a:t>
            </a:r>
            <a:r>
              <a:rPr lang="en-IN" sz="3200" u="sng" dirty="0"/>
              <a:t> And </a:t>
            </a:r>
            <a:r>
              <a:rPr lang="en-US" sz="3200" dirty="0">
                <a:hlinkClick r:id="rId3">
                  <a:extLst>
                    <a:ext uri="{A12FA001-AC4F-418D-AE19-62706E023703}">
                      <ahyp:hlinkClr xmlns:ahyp="http://schemas.microsoft.com/office/drawing/2018/hyperlinkcolor" xmlns="" val="tx"/>
                    </a:ext>
                  </a:extLst>
                </a:hlinkClick>
              </a:rPr>
              <a:t>4AAA Battery Holder</a:t>
            </a:r>
            <a:r>
              <a:rPr lang="en-US" sz="3200" dirty="0"/>
              <a:t> -</a:t>
            </a:r>
            <a:endParaRPr lang="en-IN" sz="3200" dirty="0"/>
          </a:p>
        </p:txBody>
      </p:sp>
      <p:pic>
        <p:nvPicPr>
          <p:cNvPr id="5" name="Content Placeholder 4">
            <a:extLst>
              <a:ext uri="{FF2B5EF4-FFF2-40B4-BE49-F238E27FC236}">
                <a16:creationId xmlns:a16="http://schemas.microsoft.com/office/drawing/2014/main" xmlns="" id="{EC5F28A9-5B9A-42C2-A2B2-9B3DFBDD22E0}"/>
              </a:ext>
            </a:extLst>
          </p:cNvPr>
          <p:cNvPicPr>
            <a:picLocks noGrp="1" noChangeAspect="1"/>
          </p:cNvPicPr>
          <p:nvPr>
            <p:ph idx="1"/>
          </p:nvPr>
        </p:nvPicPr>
        <p:blipFill>
          <a:blip r:embed="rId4" cstate="print">
            <a:extLst>
              <a:ext uri="{28A0092B-C50C-407E-A947-70E740481C1C}">
                <a14:useLocalDpi xmlns:a14="http://schemas.microsoft.com/office/drawing/2010/main" xmlns="" val="0"/>
              </a:ext>
            </a:extLst>
          </a:blip>
          <a:stretch>
            <a:fillRect/>
          </a:stretch>
        </p:blipFill>
        <p:spPr>
          <a:xfrm>
            <a:off x="7643196" y="1911028"/>
            <a:ext cx="3663951" cy="2747963"/>
          </a:xfrm>
        </p:spPr>
      </p:pic>
      <p:sp>
        <p:nvSpPr>
          <p:cNvPr id="6" name="TextBox 5">
            <a:extLst>
              <a:ext uri="{FF2B5EF4-FFF2-40B4-BE49-F238E27FC236}">
                <a16:creationId xmlns:a16="http://schemas.microsoft.com/office/drawing/2014/main" xmlns="" id="{9CA65B53-61CA-48EE-AE34-2629C5C5E3A1}"/>
              </a:ext>
            </a:extLst>
          </p:cNvPr>
          <p:cNvSpPr txBox="1"/>
          <p:nvPr/>
        </p:nvSpPr>
        <p:spPr>
          <a:xfrm>
            <a:off x="1498060" y="2188723"/>
            <a:ext cx="5214025" cy="1200329"/>
          </a:xfrm>
          <a:prstGeom prst="rect">
            <a:avLst/>
          </a:prstGeom>
          <a:noFill/>
        </p:spPr>
        <p:txBody>
          <a:bodyPr wrap="square" rtlCol="0">
            <a:spAutoFit/>
          </a:bodyPr>
          <a:lstStyle/>
          <a:p>
            <a:r>
              <a:rPr lang="en-IN" dirty="0"/>
              <a:t>This will be the power supply for the circuit to function. The cells are rechargeable and thus can be used times. The battery holder holds the batteries and thus makes it simple.</a:t>
            </a:r>
          </a:p>
        </p:txBody>
      </p:sp>
    </p:spTree>
    <p:extLst>
      <p:ext uri="{BB962C8B-B14F-4D97-AF65-F5344CB8AC3E}">
        <p14:creationId xmlns:p14="http://schemas.microsoft.com/office/powerpoint/2010/main" xmlns="" val="7426788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166B4-57E7-42B1-91E2-E230C0407294}"/>
              </a:ext>
            </a:extLst>
          </p:cNvPr>
          <p:cNvSpPr>
            <a:spLocks noGrp="1"/>
          </p:cNvSpPr>
          <p:nvPr>
            <p:ph type="title"/>
          </p:nvPr>
        </p:nvSpPr>
        <p:spPr/>
        <p:txBody>
          <a:bodyPr/>
          <a:lstStyle/>
          <a:p>
            <a:r>
              <a:rPr lang="en-IN" dirty="0"/>
              <a:t>2.Q-learning - </a:t>
            </a:r>
          </a:p>
        </p:txBody>
      </p:sp>
      <p:pic>
        <p:nvPicPr>
          <p:cNvPr id="1026" name="Picture 2"/>
          <p:cNvPicPr>
            <a:picLocks noGrp="1" noChangeAspect="1" noChangeArrowheads="1"/>
          </p:cNvPicPr>
          <p:nvPr>
            <p:ph idx="1"/>
          </p:nvPr>
        </p:nvPicPr>
        <p:blipFill>
          <a:blip r:embed="rId2"/>
          <a:srcRect/>
          <a:stretch>
            <a:fillRect/>
          </a:stretch>
        </p:blipFill>
        <p:spPr bwMode="auto">
          <a:xfrm>
            <a:off x="2980919" y="2391569"/>
            <a:ext cx="5591175" cy="3219450"/>
          </a:xfrm>
          <a:prstGeom prst="rect">
            <a:avLst/>
          </a:prstGeom>
          <a:noFill/>
          <a:ln w="9525">
            <a:noFill/>
            <a:miter lim="800000"/>
            <a:headEnd/>
            <a:tailEnd/>
          </a:ln>
          <a:effectLst/>
        </p:spPr>
      </p:pic>
      <p:sp>
        <p:nvSpPr>
          <p:cNvPr id="5" name="Rectangle 4"/>
          <p:cNvSpPr/>
          <p:nvPr/>
        </p:nvSpPr>
        <p:spPr>
          <a:xfrm>
            <a:off x="4298925" y="1369870"/>
            <a:ext cx="2963825" cy="923330"/>
          </a:xfrm>
          <a:prstGeom prst="rect">
            <a:avLst/>
          </a:prstGeom>
          <a:noFill/>
        </p:spPr>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a:t>
            </a: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roblem:</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xmlns="" val="2784110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representation of the problem:</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3519487" y="2472531"/>
            <a:ext cx="5153025" cy="3057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Weighted Graph:</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2993760" y="1916935"/>
            <a:ext cx="5912807" cy="36369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the development of r matrix:</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2831335" y="1990360"/>
            <a:ext cx="5769740" cy="35539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Matrix based on 2 as initial stage:</a:t>
            </a:r>
          </a:p>
          <a:p>
            <a:endParaRPr lang="en-US" dirty="0"/>
          </a:p>
        </p:txBody>
      </p:sp>
      <p:pic>
        <p:nvPicPr>
          <p:cNvPr id="5123" name="Picture 3"/>
          <p:cNvPicPr>
            <a:picLocks noChangeAspect="1" noChangeArrowheads="1"/>
          </p:cNvPicPr>
          <p:nvPr/>
        </p:nvPicPr>
        <p:blipFill>
          <a:blip r:embed="rId2"/>
          <a:srcRect/>
          <a:stretch>
            <a:fillRect/>
          </a:stretch>
        </p:blipFill>
        <p:spPr bwMode="auto">
          <a:xfrm>
            <a:off x="3294043" y="2790371"/>
            <a:ext cx="4825387" cy="27621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334008"/>
          </a:xfrm>
        </p:spPr>
        <p:txBody>
          <a:bodyPr>
            <a:normAutofit fontScale="90000"/>
          </a:bodyPr>
          <a:lstStyle/>
          <a:p>
            <a:pPr algn="ct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Formula for Q-Matrix</a:t>
            </a:r>
            <a:endParaRPr lang="en-US" dirty="0"/>
          </a:p>
        </p:txBody>
      </p:sp>
      <p:sp>
        <p:nvSpPr>
          <p:cNvPr id="3" name="Content Placeholder 2"/>
          <p:cNvSpPr>
            <a:spLocks noGrp="1"/>
          </p:cNvSpPr>
          <p:nvPr>
            <p:ph idx="1"/>
          </p:nvPr>
        </p:nvSpPr>
        <p:spPr>
          <a:xfrm>
            <a:off x="705995" y="1773695"/>
            <a:ext cx="11544759" cy="2291509"/>
          </a:xfrm>
        </p:spPr>
        <p:txBody>
          <a:bodyPr>
            <a:normAutofit fontScale="92500" lnSpcReduction="10000"/>
          </a:bodyPr>
          <a:lstStyle/>
          <a:p>
            <a:pPr>
              <a:buNone/>
            </a:pPr>
            <a:r>
              <a:rPr lang="en-US" dirty="0" smtClean="0"/>
              <a:t> </a:t>
            </a:r>
          </a:p>
          <a:p>
            <a:pPr>
              <a:buNone/>
            </a:pPr>
            <a:endParaRPr lang="en-US" dirty="0" smtClean="0"/>
          </a:p>
          <a:p>
            <a:pPr>
              <a:buNone/>
            </a:pPr>
            <a:endParaRPr lang="en-US" dirty="0" smtClean="0"/>
          </a:p>
          <a:p>
            <a:pPr>
              <a:buNone/>
            </a:pPr>
            <a:endParaRPr lang="en-US" dirty="0" smtClean="0"/>
          </a:p>
          <a:p>
            <a:pPr>
              <a:buNone/>
            </a:pPr>
            <a:r>
              <a:rPr lang="en-US" dirty="0" smtClean="0"/>
              <a:t> Q(state</a:t>
            </a:r>
            <a:r>
              <a:rPr lang="en-US" dirty="0" smtClean="0"/>
              <a:t>, action) = R(state, action) + Gamma * Max[Q(next state, all actions)]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0A81C4-64CD-4AFD-BF5E-1260AD95A861}"/>
              </a:ext>
            </a:extLst>
          </p:cNvPr>
          <p:cNvSpPr>
            <a:spLocks noGrp="1"/>
          </p:cNvSpPr>
          <p:nvPr>
            <p:ph type="title"/>
          </p:nvPr>
        </p:nvSpPr>
        <p:spPr/>
        <p:txBody>
          <a:bodyPr/>
          <a:lstStyle/>
          <a:p>
            <a:r>
              <a:rPr lang="en-IN" dirty="0"/>
              <a:t>Introduction - </a:t>
            </a:r>
          </a:p>
        </p:txBody>
      </p:sp>
      <p:sp>
        <p:nvSpPr>
          <p:cNvPr id="3" name="Content Placeholder 2">
            <a:extLst>
              <a:ext uri="{FF2B5EF4-FFF2-40B4-BE49-F238E27FC236}">
                <a16:creationId xmlns:a16="http://schemas.microsoft.com/office/drawing/2014/main" xmlns="" id="{0F3BFBAB-F7A1-42F9-9767-07D5CCB52435}"/>
              </a:ext>
            </a:extLst>
          </p:cNvPr>
          <p:cNvSpPr>
            <a:spLocks noGrp="1"/>
          </p:cNvSpPr>
          <p:nvPr>
            <p:ph idx="1"/>
          </p:nvPr>
        </p:nvSpPr>
        <p:spPr/>
        <p:txBody>
          <a:bodyPr/>
          <a:lstStyle/>
          <a:p>
            <a:r>
              <a:rPr lang="en-US" dirty="0"/>
              <a:t>A project on maze solver where the machine will be finding the shortest path to be out of the maze. Concepts of </a:t>
            </a:r>
            <a:r>
              <a:rPr lang="en-US" b="1" u="sng" dirty="0"/>
              <a:t>“Q-learning”</a:t>
            </a:r>
            <a:r>
              <a:rPr lang="en-US" dirty="0"/>
              <a:t> will be applied for solving the maze. Main applications of such automated maze solving robots are, automated crate moving within a warehouse, military applications may involve, robots traversing unknown terrain while avoiding or moving obstacles out of the way and in rescue or emergency scenarios whereby robots are required to go into hazardous situation. </a:t>
            </a:r>
            <a:endParaRPr lang="en-IN" dirty="0"/>
          </a:p>
          <a:p>
            <a:endParaRPr lang="en-IN" dirty="0"/>
          </a:p>
        </p:txBody>
      </p:sp>
    </p:spTree>
    <p:extLst>
      <p:ext uri="{BB962C8B-B14F-4D97-AF65-F5344CB8AC3E}">
        <p14:creationId xmlns:p14="http://schemas.microsoft.com/office/powerpoint/2010/main" xmlns="" val="28705304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Q- Matrix</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3492347" y="2269476"/>
            <a:ext cx="5387248" cy="3062688"/>
          </a:xfrm>
          <a:prstGeom prst="rect">
            <a:avLst/>
          </a:prstGeom>
          <a:noFill/>
          <a:ln w="9525">
            <a:noFill/>
            <a:miter lim="800000"/>
            <a:headEnd/>
            <a:tailEnd/>
          </a:ln>
          <a:effectLst/>
        </p:spPr>
      </p:pic>
      <p:sp>
        <p:nvSpPr>
          <p:cNvPr id="5" name="Rectangle 4"/>
          <p:cNvSpPr/>
          <p:nvPr/>
        </p:nvSpPr>
        <p:spPr>
          <a:xfrm>
            <a:off x="2974550" y="1542360"/>
            <a:ext cx="6590957" cy="707886"/>
          </a:xfrm>
          <a:prstGeom prst="rect">
            <a:avLst/>
          </a:prstGeom>
          <a:noFill/>
        </p:spPr>
        <p:txBody>
          <a:bodyPr wrap="square" lIns="91440" tIns="45720" rIns="91440" bIns="45720">
            <a:spAutoFit/>
          </a:bodyPr>
          <a:lstStyle/>
          <a:p>
            <a:pPr algn="ctr"/>
            <a:r>
              <a:rPr lang="en-US" sz="4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Initialize matrix to zero:</a:t>
            </a:r>
            <a:endParaRPr lang="en-US" sz="4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Developed Matrix</a:t>
            </a:r>
            <a:endParaRPr lang="en-US" dirty="0"/>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2914881" y="2258464"/>
            <a:ext cx="6306240" cy="29871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Solution</a:t>
            </a:r>
            <a:endParaRPr lang="en-US" dirty="0"/>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srcRect/>
          <a:stretch>
            <a:fillRect/>
          </a:stretch>
        </p:blipFill>
        <p:spPr bwMode="auto">
          <a:xfrm>
            <a:off x="2873042" y="1857375"/>
            <a:ext cx="6424427" cy="39925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Bibliography</a:t>
            </a:r>
            <a:endParaRPr lang="en-US" dirty="0"/>
          </a:p>
        </p:txBody>
      </p:sp>
      <p:sp>
        <p:nvSpPr>
          <p:cNvPr id="3" name="Content Placeholder 2"/>
          <p:cNvSpPr>
            <a:spLocks noGrp="1"/>
          </p:cNvSpPr>
          <p:nvPr>
            <p:ph idx="1"/>
          </p:nvPr>
        </p:nvSpPr>
        <p:spPr/>
        <p:txBody>
          <a:bodyPr/>
          <a:lstStyle/>
          <a:p>
            <a:r>
              <a:rPr lang="en-US" dirty="0" smtClean="0">
                <a:hlinkClick r:id="rId2"/>
              </a:rPr>
              <a:t>https://www.instructables.com/id/Maze-Solving-Robot</a:t>
            </a:r>
            <a:r>
              <a:rPr lang="en-US" dirty="0" smtClean="0">
                <a:hlinkClick r:id="rId2"/>
              </a:rPr>
              <a:t>/</a:t>
            </a:r>
            <a:endParaRPr lang="en-US" dirty="0" smtClean="0"/>
          </a:p>
          <a:p>
            <a:r>
              <a:rPr lang="en-US" dirty="0" smtClean="0">
                <a:hlinkClick r:id="rId3"/>
              </a:rPr>
              <a:t>http://patrickmccabemakes.com/hardware/Maze_Solving_Robot_V3</a:t>
            </a:r>
            <a:r>
              <a:rPr lang="en-US" dirty="0" smtClean="0">
                <a:hlinkClick r:id="rId3"/>
              </a:rPr>
              <a:t>/</a:t>
            </a:r>
            <a:endParaRPr lang="en-US" dirty="0" smtClean="0"/>
          </a:p>
          <a:p>
            <a:r>
              <a:rPr lang="en-US" dirty="0" smtClean="0">
                <a:hlinkClick r:id="rId4"/>
              </a:rPr>
              <a:t>http://</a:t>
            </a:r>
            <a:r>
              <a:rPr lang="en-US" dirty="0" smtClean="0">
                <a:hlinkClick r:id="rId4"/>
              </a:rPr>
              <a:t>mnemstudio.org/path-finding-q-learning-tutorial.html</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20" name="Picture 4" descr="Image result for thank you for ppt"/>
          <p:cNvPicPr>
            <a:picLocks noChangeAspect="1" noChangeArrowheads="1"/>
          </p:cNvPicPr>
          <p:nvPr/>
        </p:nvPicPr>
        <p:blipFill>
          <a:blip r:embed="rId2"/>
          <a:srcRect/>
          <a:stretch>
            <a:fillRect/>
          </a:stretch>
        </p:blipFill>
        <p:spPr bwMode="auto">
          <a:xfrm>
            <a:off x="1" y="1"/>
            <a:ext cx="12192000" cy="6857999"/>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33DC14-3596-45ED-8F62-DA292F4FF1FB}"/>
              </a:ext>
            </a:extLst>
          </p:cNvPr>
          <p:cNvSpPr>
            <a:spLocks noGrp="1"/>
          </p:cNvSpPr>
          <p:nvPr>
            <p:ph type="title"/>
          </p:nvPr>
        </p:nvSpPr>
        <p:spPr/>
        <p:txBody>
          <a:bodyPr/>
          <a:lstStyle/>
          <a:p>
            <a:r>
              <a:rPr lang="en-US" dirty="0"/>
              <a:t>Problem and Solution Statement -</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331D29FB-6A76-4D49-8771-3AA3D833E9D7}"/>
              </a:ext>
            </a:extLst>
          </p:cNvPr>
          <p:cNvSpPr>
            <a:spLocks noGrp="1"/>
          </p:cNvSpPr>
          <p:nvPr>
            <p:ph idx="1"/>
          </p:nvPr>
        </p:nvSpPr>
        <p:spPr/>
        <p:txBody>
          <a:bodyPr/>
          <a:lstStyle/>
          <a:p>
            <a:r>
              <a:rPr lang="en-US" dirty="0"/>
              <a:t>The problem is solving a maze and finding the shortest path to achieve the result is difficult and time consuming which in turn uses a lot of resources and man power and understanding. Thus, all these consequences that we face can be solve by intending the machine to find the shortest path from the maze by applying the basic knowledge of </a:t>
            </a:r>
            <a:r>
              <a:rPr lang="en-US" b="1" u="sng" dirty="0"/>
              <a:t>machine learning</a:t>
            </a:r>
            <a:r>
              <a:rPr lang="en-US" dirty="0"/>
              <a:t> specifically </a:t>
            </a:r>
            <a:r>
              <a:rPr lang="en-US" b="1" u="sng" dirty="0"/>
              <a:t>reinforcement learning</a:t>
            </a:r>
            <a:r>
              <a:rPr lang="en-US" dirty="0"/>
              <a:t>.  </a:t>
            </a:r>
            <a:endParaRPr lang="en-IN" dirty="0"/>
          </a:p>
          <a:p>
            <a:endParaRPr lang="en-IN" dirty="0"/>
          </a:p>
        </p:txBody>
      </p:sp>
    </p:spTree>
    <p:extLst>
      <p:ext uri="{BB962C8B-B14F-4D97-AF65-F5344CB8AC3E}">
        <p14:creationId xmlns:p14="http://schemas.microsoft.com/office/powerpoint/2010/main" xmlns="" val="2370757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050D60-A23C-427C-B1D1-6A183BDD91A6}"/>
              </a:ext>
            </a:extLst>
          </p:cNvPr>
          <p:cNvSpPr>
            <a:spLocks noGrp="1"/>
          </p:cNvSpPr>
          <p:nvPr>
            <p:ph type="title"/>
          </p:nvPr>
        </p:nvSpPr>
        <p:spPr/>
        <p:txBody>
          <a:bodyPr/>
          <a:lstStyle/>
          <a:p>
            <a:r>
              <a:rPr lang="en-IN" dirty="0"/>
              <a:t>Implementation Strategy - </a:t>
            </a:r>
          </a:p>
        </p:txBody>
      </p:sp>
      <p:sp>
        <p:nvSpPr>
          <p:cNvPr id="3" name="Content Placeholder 2">
            <a:extLst>
              <a:ext uri="{FF2B5EF4-FFF2-40B4-BE49-F238E27FC236}">
                <a16:creationId xmlns:a16="http://schemas.microsoft.com/office/drawing/2014/main" xmlns="" id="{EC6E20DC-3304-48C6-9A77-690C64BF7A2D}"/>
              </a:ext>
            </a:extLst>
          </p:cNvPr>
          <p:cNvSpPr>
            <a:spLocks noGrp="1"/>
          </p:cNvSpPr>
          <p:nvPr>
            <p:ph idx="1"/>
          </p:nvPr>
        </p:nvSpPr>
        <p:spPr/>
        <p:txBody>
          <a:bodyPr/>
          <a:lstStyle/>
          <a:p>
            <a:r>
              <a:rPr lang="en-US" dirty="0"/>
              <a:t>The workflow will start with learning the basic concepts of </a:t>
            </a:r>
            <a:r>
              <a:rPr lang="en-US" b="1" u="sng" dirty="0"/>
              <a:t>machine learning</a:t>
            </a:r>
            <a:r>
              <a:rPr lang="en-US" dirty="0"/>
              <a:t>, </a:t>
            </a:r>
            <a:r>
              <a:rPr lang="en-US" b="1" u="sng" dirty="0"/>
              <a:t>reinforcement learning</a:t>
            </a:r>
            <a:r>
              <a:rPr lang="en-US" dirty="0"/>
              <a:t> and “</a:t>
            </a:r>
            <a:r>
              <a:rPr lang="en-US" b="1" u="sng" dirty="0"/>
              <a:t>Q-learning”</a:t>
            </a:r>
            <a:r>
              <a:rPr lang="en-US" dirty="0"/>
              <a:t>. Further on we will apply our learned concepts GUI based maze and find the shortest path for it. Then we will try to combine our concepts and prepared GUI solution to the machine.</a:t>
            </a:r>
            <a:endParaRPr lang="en-IN" sz="2400" dirty="0"/>
          </a:p>
          <a:p>
            <a:pPr marL="457200" lvl="1" indent="0">
              <a:buNone/>
            </a:pPr>
            <a:endParaRPr lang="en-IN" dirty="0"/>
          </a:p>
        </p:txBody>
      </p:sp>
    </p:spTree>
    <p:extLst>
      <p:ext uri="{BB962C8B-B14F-4D97-AF65-F5344CB8AC3E}">
        <p14:creationId xmlns:p14="http://schemas.microsoft.com/office/powerpoint/2010/main" xmlns="" val="761486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090F9C-59AF-49B2-90FE-84869E706564}"/>
              </a:ext>
            </a:extLst>
          </p:cNvPr>
          <p:cNvSpPr>
            <a:spLocks noGrp="1"/>
          </p:cNvSpPr>
          <p:nvPr>
            <p:ph type="title"/>
          </p:nvPr>
        </p:nvSpPr>
        <p:spPr/>
        <p:txBody>
          <a:bodyPr/>
          <a:lstStyle/>
          <a:p>
            <a:r>
              <a:rPr lang="en-IN" dirty="0"/>
              <a:t>Apparatus Required -</a:t>
            </a:r>
          </a:p>
        </p:txBody>
      </p:sp>
      <p:sp>
        <p:nvSpPr>
          <p:cNvPr id="3" name="Content Placeholder 2">
            <a:extLst>
              <a:ext uri="{FF2B5EF4-FFF2-40B4-BE49-F238E27FC236}">
                <a16:creationId xmlns:a16="http://schemas.microsoft.com/office/drawing/2014/main" xmlns="" id="{1650EB5D-1367-46B3-8A5F-8F7CD3072408}"/>
              </a:ext>
            </a:extLst>
          </p:cNvPr>
          <p:cNvSpPr>
            <a:spLocks noGrp="1"/>
          </p:cNvSpPr>
          <p:nvPr>
            <p:ph idx="1"/>
          </p:nvPr>
        </p:nvSpPr>
        <p:spPr/>
        <p:txBody>
          <a:bodyPr>
            <a:normAutofit lnSpcReduction="10000"/>
          </a:bodyPr>
          <a:lstStyle/>
          <a:p>
            <a:pPr lvl="0"/>
            <a:r>
              <a:rPr lang="en-US" dirty="0">
                <a:hlinkClick r:id="rId2">
                  <a:extLst>
                    <a:ext uri="{A12FA001-AC4F-418D-AE19-62706E023703}">
                      <ahyp:hlinkClr xmlns:ahyp="http://schemas.microsoft.com/office/drawing/2018/hyperlinkcolor" xmlns="" val="tx"/>
                    </a:ext>
                  </a:extLst>
                </a:hlinkClick>
              </a:rPr>
              <a:t>2 Micro Gear Motors</a:t>
            </a:r>
            <a:endParaRPr lang="en-IN" dirty="0"/>
          </a:p>
          <a:p>
            <a:pPr lvl="0"/>
            <a:r>
              <a:rPr lang="en-US" dirty="0">
                <a:hlinkClick r:id="rId3">
                  <a:extLst>
                    <a:ext uri="{A12FA001-AC4F-418D-AE19-62706E023703}">
                      <ahyp:hlinkClr xmlns:ahyp="http://schemas.microsoft.com/office/drawing/2018/hyperlinkcolor" xmlns="" val="tx"/>
                    </a:ext>
                  </a:extLst>
                </a:hlinkClick>
              </a:rPr>
              <a:t>Pair of Motor Brackets</a:t>
            </a:r>
            <a:endParaRPr lang="en-IN" dirty="0"/>
          </a:p>
          <a:p>
            <a:pPr lvl="0"/>
            <a:r>
              <a:rPr lang="en-US" dirty="0">
                <a:hlinkClick r:id="rId4">
                  <a:extLst>
                    <a:ext uri="{A12FA001-AC4F-418D-AE19-62706E023703}">
                      <ahyp:hlinkClr xmlns:ahyp="http://schemas.microsoft.com/office/drawing/2018/hyperlinkcolor" xmlns="" val="tx"/>
                    </a:ext>
                  </a:extLst>
                </a:hlinkClick>
              </a:rPr>
              <a:t>Pair of Wheels</a:t>
            </a:r>
            <a:endParaRPr lang="en-IN" dirty="0"/>
          </a:p>
          <a:p>
            <a:pPr lvl="0"/>
            <a:r>
              <a:rPr lang="en-US" dirty="0">
                <a:hlinkClick r:id="rId5">
                  <a:extLst>
                    <a:ext uri="{A12FA001-AC4F-418D-AE19-62706E023703}">
                      <ahyp:hlinkClr xmlns:ahyp="http://schemas.microsoft.com/office/drawing/2018/hyperlinkcolor" xmlns="" val="tx"/>
                    </a:ext>
                  </a:extLst>
                </a:hlinkClick>
              </a:rPr>
              <a:t>Ball Caster</a:t>
            </a:r>
            <a:endParaRPr lang="en-IN" dirty="0"/>
          </a:p>
          <a:p>
            <a:pPr lvl="0"/>
            <a:r>
              <a:rPr lang="en-US" dirty="0">
                <a:hlinkClick r:id="rId6">
                  <a:extLst>
                    <a:ext uri="{A12FA001-AC4F-418D-AE19-62706E023703}">
                      <ahyp:hlinkClr xmlns:ahyp="http://schemas.microsoft.com/office/drawing/2018/hyperlinkcolor" xmlns="" val="tx"/>
                    </a:ext>
                  </a:extLst>
                </a:hlinkClick>
              </a:rPr>
              <a:t>Analog Reflectance Sensor Array</a:t>
            </a:r>
            <a:endParaRPr lang="en-IN" dirty="0"/>
          </a:p>
          <a:p>
            <a:pPr lvl="0"/>
            <a:r>
              <a:rPr lang="en-US" u="sng" dirty="0"/>
              <a:t>Arduino Uno</a:t>
            </a:r>
            <a:endParaRPr lang="en-IN" u="sng" dirty="0"/>
          </a:p>
          <a:p>
            <a:pPr lvl="0"/>
            <a:r>
              <a:rPr lang="en-US" dirty="0">
                <a:hlinkClick r:id="rId7">
                  <a:extLst>
                    <a:ext uri="{A12FA001-AC4F-418D-AE19-62706E023703}">
                      <ahyp:hlinkClr xmlns:ahyp="http://schemas.microsoft.com/office/drawing/2018/hyperlinkcolor" xmlns="" val="tx"/>
                    </a:ext>
                  </a:extLst>
                </a:hlinkClick>
              </a:rPr>
              <a:t>Motor Driver IC</a:t>
            </a:r>
            <a:endParaRPr lang="en-IN" dirty="0"/>
          </a:p>
          <a:p>
            <a:pPr lvl="0"/>
            <a:r>
              <a:rPr lang="en-US" dirty="0">
                <a:hlinkClick r:id="rId8">
                  <a:extLst>
                    <a:ext uri="{A12FA001-AC4F-418D-AE19-62706E023703}">
                      <ahyp:hlinkClr xmlns:ahyp="http://schemas.microsoft.com/office/drawing/2018/hyperlinkcolor" xmlns="" val="tx"/>
                    </a:ext>
                  </a:extLst>
                </a:hlinkClick>
              </a:rPr>
              <a:t>4AAA Battery Holder</a:t>
            </a:r>
            <a:endParaRPr lang="en-IN" dirty="0"/>
          </a:p>
          <a:p>
            <a:pPr lvl="0"/>
            <a:r>
              <a:rPr lang="en-US" dirty="0">
                <a:hlinkClick r:id="rId9">
                  <a:extLst>
                    <a:ext uri="{A12FA001-AC4F-418D-AE19-62706E023703}">
                      <ahyp:hlinkClr xmlns:ahyp="http://schemas.microsoft.com/office/drawing/2018/hyperlinkcolor" xmlns="" val="tx"/>
                    </a:ext>
                  </a:extLst>
                </a:hlinkClick>
              </a:rPr>
              <a:t>4 </a:t>
            </a:r>
            <a:r>
              <a:rPr lang="en-US" dirty="0">
                <a:hlinkClick r:id="rId9">
                  <a:extLst>
                    <a:ext uri="{A12FA001-AC4F-418D-AE19-62706E023703}">
                      <ahyp:hlinkClr xmlns:ahyp="http://schemas.microsoft.com/office/drawing/2018/hyperlinkcolor" xmlns="" val="tx"/>
                    </a:ext>
                  </a:extLst>
                </a:hlinkClick>
              </a:rPr>
              <a:t>Rechargeable AAA </a:t>
            </a:r>
            <a:r>
              <a:rPr lang="en-US" u="sng" dirty="0">
                <a:hlinkClick r:id="rId9">
                  <a:extLst>
                    <a:ext uri="{A12FA001-AC4F-418D-AE19-62706E023703}">
                      <ahyp:hlinkClr xmlns:ahyp="http://schemas.microsoft.com/office/drawing/2018/hyperlinkcolor" xmlns="" val="tx"/>
                    </a:ext>
                  </a:extLst>
                </a:hlinkClick>
              </a:rPr>
              <a:t>Batterie</a:t>
            </a:r>
            <a:r>
              <a:rPr lang="en-US" u="sng" dirty="0"/>
              <a:t>s</a:t>
            </a:r>
            <a:endParaRPr lang="en-IN" u="sng" dirty="0"/>
          </a:p>
          <a:p>
            <a:endParaRPr lang="en-IN" dirty="0"/>
          </a:p>
        </p:txBody>
      </p:sp>
    </p:spTree>
    <p:extLst>
      <p:ext uri="{BB962C8B-B14F-4D97-AF65-F5344CB8AC3E}">
        <p14:creationId xmlns:p14="http://schemas.microsoft.com/office/powerpoint/2010/main" xmlns="" val="652575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00510C-9D87-4975-981B-2C3B2E45A33A}"/>
              </a:ext>
            </a:extLst>
          </p:cNvPr>
          <p:cNvSpPr>
            <a:spLocks noGrp="1"/>
          </p:cNvSpPr>
          <p:nvPr>
            <p:ph type="title"/>
          </p:nvPr>
        </p:nvSpPr>
        <p:spPr/>
        <p:txBody>
          <a:bodyPr/>
          <a:lstStyle/>
          <a:p>
            <a:r>
              <a:rPr lang="en-IN" dirty="0"/>
              <a:t>Tools and Technology - </a:t>
            </a:r>
          </a:p>
        </p:txBody>
      </p:sp>
      <p:sp>
        <p:nvSpPr>
          <p:cNvPr id="3" name="Content Placeholder 2">
            <a:extLst>
              <a:ext uri="{FF2B5EF4-FFF2-40B4-BE49-F238E27FC236}">
                <a16:creationId xmlns:a16="http://schemas.microsoft.com/office/drawing/2014/main" xmlns="" id="{17F70E2D-FE82-40F4-B13E-5F40BAAB7132}"/>
              </a:ext>
            </a:extLst>
          </p:cNvPr>
          <p:cNvSpPr>
            <a:spLocks noGrp="1"/>
          </p:cNvSpPr>
          <p:nvPr>
            <p:ph idx="1"/>
          </p:nvPr>
        </p:nvSpPr>
        <p:spPr/>
        <p:txBody>
          <a:bodyPr/>
          <a:lstStyle/>
          <a:p>
            <a:pPr marL="514350" indent="-514350">
              <a:buAutoNum type="arabicPeriod"/>
            </a:pPr>
            <a:r>
              <a:rPr lang="en-IN" dirty="0"/>
              <a:t>Arduino and circuit elements – </a:t>
            </a:r>
          </a:p>
          <a:p>
            <a:pPr marL="514350" indent="-514350">
              <a:buAutoNum type="arabicPeriod"/>
            </a:pPr>
            <a:r>
              <a:rPr lang="en-IN" dirty="0"/>
              <a:t>Q-learning - </a:t>
            </a:r>
          </a:p>
        </p:txBody>
      </p:sp>
    </p:spTree>
    <p:extLst>
      <p:ext uri="{BB962C8B-B14F-4D97-AF65-F5344CB8AC3E}">
        <p14:creationId xmlns:p14="http://schemas.microsoft.com/office/powerpoint/2010/main" xmlns="" val="3993550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EC8598-15DE-41FA-9E8A-1A88E81AC0CE}"/>
              </a:ext>
            </a:extLst>
          </p:cNvPr>
          <p:cNvSpPr>
            <a:spLocks noGrp="1"/>
          </p:cNvSpPr>
          <p:nvPr>
            <p:ph type="title"/>
          </p:nvPr>
        </p:nvSpPr>
        <p:spPr/>
        <p:txBody>
          <a:bodyPr/>
          <a:lstStyle/>
          <a:p>
            <a:r>
              <a:rPr lang="en-IN" dirty="0"/>
              <a:t>1.Arduino And Circuit elements – </a:t>
            </a:r>
            <a:br>
              <a:rPr lang="en-IN" dirty="0"/>
            </a:br>
            <a:r>
              <a:rPr lang="en-IN" u="sng" dirty="0"/>
              <a:t>Arduino Uno </a:t>
            </a:r>
            <a:r>
              <a:rPr lang="en-IN" dirty="0"/>
              <a:t>- 	</a:t>
            </a:r>
          </a:p>
        </p:txBody>
      </p:sp>
      <p:pic>
        <p:nvPicPr>
          <p:cNvPr id="5" name="Content Placeholder 4">
            <a:extLst>
              <a:ext uri="{FF2B5EF4-FFF2-40B4-BE49-F238E27FC236}">
                <a16:creationId xmlns:a16="http://schemas.microsoft.com/office/drawing/2014/main" xmlns="" id="{7BB43782-DB6E-4A7B-8569-BA0D57D4A948}"/>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rot="10800000">
            <a:off x="8050201" y="1245140"/>
            <a:ext cx="3748256" cy="2811192"/>
          </a:xfrm>
        </p:spPr>
      </p:pic>
      <p:sp>
        <p:nvSpPr>
          <p:cNvPr id="6" name="TextBox 5">
            <a:extLst>
              <a:ext uri="{FF2B5EF4-FFF2-40B4-BE49-F238E27FC236}">
                <a16:creationId xmlns:a16="http://schemas.microsoft.com/office/drawing/2014/main" xmlns="" id="{45AED790-38E0-42AD-86E0-46BB14F56F3D}"/>
              </a:ext>
            </a:extLst>
          </p:cNvPr>
          <p:cNvSpPr txBox="1"/>
          <p:nvPr/>
        </p:nvSpPr>
        <p:spPr>
          <a:xfrm>
            <a:off x="838200" y="2470826"/>
            <a:ext cx="6953655" cy="1477328"/>
          </a:xfrm>
          <a:prstGeom prst="rect">
            <a:avLst/>
          </a:prstGeom>
          <a:noFill/>
        </p:spPr>
        <p:txBody>
          <a:bodyPr wrap="square" rtlCol="0">
            <a:spAutoFit/>
          </a:bodyPr>
          <a:lstStyle/>
          <a:p>
            <a:r>
              <a:rPr lang="en-US" dirty="0"/>
              <a:t>- The Arduino UNO is a widely used open-source microcontroller board.</a:t>
            </a:r>
          </a:p>
          <a:p>
            <a:pPr marL="285750" indent="-285750">
              <a:buFontTx/>
              <a:buChar char="-"/>
            </a:pPr>
            <a:r>
              <a:rPr lang="en-US" dirty="0"/>
              <a:t>The board features 14 Digital pins and 6 Analog pins.</a:t>
            </a:r>
          </a:p>
          <a:p>
            <a:pPr marL="285750" indent="-285750">
              <a:buFontTx/>
              <a:buChar char="-"/>
            </a:pPr>
            <a:r>
              <a:rPr lang="en-US" dirty="0"/>
              <a:t> It can be powered by a USB cable or by an external 9 volt battery, though it accepts voltages between 7 and 20 volts.</a:t>
            </a:r>
          </a:p>
          <a:p>
            <a:pPr marL="285750" indent="-285750">
              <a:buFontTx/>
              <a:buChar char="-"/>
            </a:pPr>
            <a:endParaRPr lang="en-IN" dirty="0"/>
          </a:p>
        </p:txBody>
      </p:sp>
      <p:sp>
        <p:nvSpPr>
          <p:cNvPr id="7" name="TextBox 6">
            <a:extLst>
              <a:ext uri="{FF2B5EF4-FFF2-40B4-BE49-F238E27FC236}">
                <a16:creationId xmlns:a16="http://schemas.microsoft.com/office/drawing/2014/main" xmlns="" id="{64BDD6C0-32F2-4C63-AE36-973B9FA1C57B}"/>
              </a:ext>
            </a:extLst>
          </p:cNvPr>
          <p:cNvSpPr txBox="1"/>
          <p:nvPr/>
        </p:nvSpPr>
        <p:spPr>
          <a:xfrm>
            <a:off x="758757" y="4056332"/>
            <a:ext cx="6468894" cy="2308324"/>
          </a:xfrm>
          <a:prstGeom prst="rect">
            <a:avLst/>
          </a:prstGeom>
          <a:noFill/>
        </p:spPr>
        <p:txBody>
          <a:bodyPr wrap="square" rtlCol="0">
            <a:spAutoFit/>
          </a:bodyPr>
          <a:lstStyle/>
          <a:p>
            <a:r>
              <a:rPr lang="en-IN" dirty="0"/>
              <a:t>Why Arduino Uno rather than other Arduino boards – </a:t>
            </a:r>
          </a:p>
          <a:p>
            <a:pPr marL="285750" indent="-285750">
              <a:buFontTx/>
              <a:buChar char="-"/>
            </a:pPr>
            <a:r>
              <a:rPr lang="en-IN" dirty="0"/>
              <a:t>Most standard board available and best for beginners.</a:t>
            </a:r>
          </a:p>
          <a:p>
            <a:pPr marL="285750" indent="-285750">
              <a:buFontTx/>
              <a:buChar char="-"/>
            </a:pPr>
            <a:r>
              <a:rPr lang="en-IN" dirty="0"/>
              <a:t>Dual purpose of USB cable to supply voltage and to act as serial port</a:t>
            </a:r>
          </a:p>
          <a:p>
            <a:pPr marL="285750" indent="-285750">
              <a:buFontTx/>
              <a:buChar char="-"/>
            </a:pPr>
            <a:r>
              <a:rPr lang="en-IN" dirty="0"/>
              <a:t>The Uno features 14 Digital I/O pins and 6 Analog I/O pins.</a:t>
            </a:r>
          </a:p>
          <a:p>
            <a:pPr marL="285750" indent="-285750">
              <a:buFontTx/>
              <a:buChar char="-"/>
            </a:pPr>
            <a:r>
              <a:rPr lang="en-US" dirty="0"/>
              <a:t>Lot of extra Add-on hardware is built for Uno. Special hardware is available for Internet, Bluetooth, Motor control etc.</a:t>
            </a:r>
          </a:p>
          <a:p>
            <a:pPr marL="285750" indent="-285750">
              <a:buFontTx/>
              <a:buChar char="-"/>
            </a:pPr>
            <a:endParaRPr lang="en-IN" dirty="0"/>
          </a:p>
        </p:txBody>
      </p:sp>
    </p:spTree>
    <p:extLst>
      <p:ext uri="{BB962C8B-B14F-4D97-AF65-F5344CB8AC3E}">
        <p14:creationId xmlns:p14="http://schemas.microsoft.com/office/powerpoint/2010/main" xmlns="" val="2527315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828FD4-F918-488D-A94A-4321D31AA3BA}"/>
              </a:ext>
            </a:extLst>
          </p:cNvPr>
          <p:cNvSpPr>
            <a:spLocks noGrp="1"/>
          </p:cNvSpPr>
          <p:nvPr>
            <p:ph type="title"/>
          </p:nvPr>
        </p:nvSpPr>
        <p:spPr/>
        <p:txBody>
          <a:bodyPr/>
          <a:lstStyle/>
          <a:p>
            <a:r>
              <a:rPr lang="en-IN" dirty="0"/>
              <a:t>Arduino pins - </a:t>
            </a:r>
          </a:p>
        </p:txBody>
      </p:sp>
      <p:graphicFrame>
        <p:nvGraphicFramePr>
          <p:cNvPr id="4" name="Content Placeholder 3">
            <a:extLst>
              <a:ext uri="{FF2B5EF4-FFF2-40B4-BE49-F238E27FC236}">
                <a16:creationId xmlns:a16="http://schemas.microsoft.com/office/drawing/2014/main" xmlns="" id="{26F4F371-1607-487F-B20D-6CEA09DFFFCD}"/>
              </a:ext>
            </a:extLst>
          </p:cNvPr>
          <p:cNvGraphicFramePr>
            <a:graphicFrameLocks noGrp="1"/>
          </p:cNvGraphicFramePr>
          <p:nvPr>
            <p:ph idx="1"/>
            <p:extLst>
              <p:ext uri="{D42A27DB-BD31-4B8C-83A1-F6EECF244321}">
                <p14:modId xmlns:p14="http://schemas.microsoft.com/office/powerpoint/2010/main" xmlns="" val="3008771426"/>
              </p:ext>
            </p:extLst>
          </p:nvPr>
        </p:nvGraphicFramePr>
        <p:xfrm>
          <a:off x="2966936" y="2125402"/>
          <a:ext cx="5223753" cy="4367473"/>
        </p:xfrm>
        <a:graphic>
          <a:graphicData uri="http://schemas.openxmlformats.org/drawingml/2006/table">
            <a:tbl>
              <a:tblPr/>
              <a:tblGrid>
                <a:gridCol w="1040822">
                  <a:extLst>
                    <a:ext uri="{9D8B030D-6E8A-4147-A177-3AD203B41FA5}">
                      <a16:colId xmlns:a16="http://schemas.microsoft.com/office/drawing/2014/main" xmlns="" val="280068689"/>
                    </a:ext>
                  </a:extLst>
                </a:gridCol>
                <a:gridCol w="1129195">
                  <a:extLst>
                    <a:ext uri="{9D8B030D-6E8A-4147-A177-3AD203B41FA5}">
                      <a16:colId xmlns:a16="http://schemas.microsoft.com/office/drawing/2014/main" xmlns="" val="1772336478"/>
                    </a:ext>
                  </a:extLst>
                </a:gridCol>
                <a:gridCol w="3053736">
                  <a:extLst>
                    <a:ext uri="{9D8B030D-6E8A-4147-A177-3AD203B41FA5}">
                      <a16:colId xmlns:a16="http://schemas.microsoft.com/office/drawing/2014/main" xmlns="" val="1898770593"/>
                    </a:ext>
                  </a:extLst>
                </a:gridCol>
              </a:tblGrid>
              <a:tr h="265932">
                <a:tc>
                  <a:txBody>
                    <a:bodyPr/>
                    <a:lstStyle/>
                    <a:p>
                      <a:pPr algn="just">
                        <a:spcAft>
                          <a:spcPts val="0"/>
                        </a:spcAft>
                      </a:pPr>
                      <a:r>
                        <a:rPr lang="en-IN" sz="800" b="1" i="0">
                          <a:effectLst/>
                          <a:latin typeface="Lato"/>
                        </a:rPr>
                        <a:t>Pin Category</a:t>
                      </a:r>
                      <a:endParaRPr lang="en-IN" sz="800" b="0" i="0">
                        <a:effectLst/>
                        <a:latin typeface="Lato"/>
                      </a:endParaRP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IN" sz="800" b="1" i="0">
                          <a:effectLst/>
                          <a:latin typeface="Lato"/>
                        </a:rPr>
                        <a:t>Pin Name</a:t>
                      </a:r>
                      <a:endParaRPr lang="en-IN" sz="800" b="0" i="0">
                        <a:effectLst/>
                        <a:latin typeface="Lato"/>
                      </a:endParaRP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IN" sz="800" b="1" i="0">
                          <a:effectLst/>
                          <a:latin typeface="Lato"/>
                        </a:rPr>
                        <a:t>Details</a:t>
                      </a:r>
                      <a:endParaRPr lang="en-IN" sz="800" b="0" i="0">
                        <a:effectLst/>
                        <a:latin typeface="Lato"/>
                      </a:endParaRP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34312056"/>
                  </a:ext>
                </a:extLst>
              </a:tr>
              <a:tr h="1318959">
                <a:tc>
                  <a:txBody>
                    <a:bodyPr/>
                    <a:lstStyle/>
                    <a:p>
                      <a:pPr algn="just">
                        <a:spcAft>
                          <a:spcPts val="0"/>
                        </a:spcAft>
                      </a:pPr>
                      <a:r>
                        <a:rPr lang="en-IN" sz="800" b="0" i="0">
                          <a:effectLst/>
                          <a:latin typeface="Lato"/>
                        </a:rPr>
                        <a:t>Power</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IN" sz="800" b="0" i="0">
                          <a:effectLst/>
                          <a:latin typeface="Lato"/>
                        </a:rPr>
                        <a:t>Vin, 3.3V, 5V, GND</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800" b="0" i="0">
                          <a:effectLst/>
                          <a:latin typeface="Lato"/>
                        </a:rPr>
                        <a:t>Vin: Input voltage to Arduino when using an external power source.</a:t>
                      </a:r>
                    </a:p>
                    <a:p>
                      <a:pPr algn="just">
                        <a:spcAft>
                          <a:spcPts val="0"/>
                        </a:spcAft>
                      </a:pPr>
                      <a:r>
                        <a:rPr lang="en-US" sz="800" b="0" i="0">
                          <a:effectLst/>
                          <a:latin typeface="Lato"/>
                        </a:rPr>
                        <a:t>5V: Regulated power supply used to power microcontroller and other components on the board.</a:t>
                      </a:r>
                    </a:p>
                    <a:p>
                      <a:pPr algn="just">
                        <a:spcAft>
                          <a:spcPts val="0"/>
                        </a:spcAft>
                      </a:pPr>
                      <a:r>
                        <a:rPr lang="en-US" sz="800" b="0" i="0">
                          <a:effectLst/>
                          <a:latin typeface="Lato"/>
                        </a:rPr>
                        <a:t>3.3V: 3.3V supply generated by on-board voltage regulator. Maximum current draw is 50mA.</a:t>
                      </a:r>
                    </a:p>
                    <a:p>
                      <a:pPr algn="just">
                        <a:spcAft>
                          <a:spcPts val="0"/>
                        </a:spcAft>
                      </a:pPr>
                      <a:r>
                        <a:rPr lang="en-US" sz="800" b="0" i="0">
                          <a:effectLst/>
                          <a:latin typeface="Lato"/>
                        </a:rPr>
                        <a:t>GND: ground pins.</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8288151"/>
                  </a:ext>
                </a:extLst>
              </a:tr>
              <a:tr h="148929">
                <a:tc>
                  <a:txBody>
                    <a:bodyPr/>
                    <a:lstStyle/>
                    <a:p>
                      <a:pPr algn="just">
                        <a:spcAft>
                          <a:spcPts val="0"/>
                        </a:spcAft>
                      </a:pPr>
                      <a:r>
                        <a:rPr lang="en-IN" sz="800" b="0" i="0">
                          <a:effectLst/>
                          <a:latin typeface="Lato"/>
                        </a:rPr>
                        <a:t>Reset</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IN" sz="800" b="0" i="0">
                          <a:effectLst/>
                          <a:latin typeface="Lato"/>
                        </a:rPr>
                        <a:t>Reset</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IN" sz="800" b="0" i="0">
                          <a:effectLst/>
                          <a:latin typeface="Lato"/>
                        </a:rPr>
                        <a:t>Resets the microcontroller.</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100199714"/>
                  </a:ext>
                </a:extLst>
              </a:tr>
              <a:tr h="265932">
                <a:tc>
                  <a:txBody>
                    <a:bodyPr/>
                    <a:lstStyle/>
                    <a:p>
                      <a:pPr algn="just">
                        <a:spcAft>
                          <a:spcPts val="0"/>
                        </a:spcAft>
                      </a:pPr>
                      <a:r>
                        <a:rPr lang="en-IN" sz="800" b="0" i="0">
                          <a:effectLst/>
                          <a:latin typeface="Lato"/>
                        </a:rPr>
                        <a:t>Analog Pins</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IN" sz="800" b="0" i="0">
                          <a:effectLst/>
                          <a:latin typeface="Lato"/>
                        </a:rPr>
                        <a:t>A0 – A5</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800" b="0" i="0">
                          <a:effectLst/>
                          <a:latin typeface="Lato"/>
                        </a:rPr>
                        <a:t>Used to provide analog input in the range of 0-5V</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554029547"/>
                  </a:ext>
                </a:extLst>
              </a:tr>
              <a:tr h="265932">
                <a:tc>
                  <a:txBody>
                    <a:bodyPr/>
                    <a:lstStyle/>
                    <a:p>
                      <a:pPr algn="just">
                        <a:spcAft>
                          <a:spcPts val="0"/>
                        </a:spcAft>
                      </a:pPr>
                      <a:r>
                        <a:rPr lang="en-IN" sz="800" b="0" i="0">
                          <a:effectLst/>
                          <a:latin typeface="Lato"/>
                        </a:rPr>
                        <a:t>Input/Output Pins</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IN" sz="800" b="0" i="0">
                          <a:effectLst/>
                          <a:latin typeface="Lato"/>
                        </a:rPr>
                        <a:t>Digital Pins 0 - 13</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800" b="0" i="0">
                          <a:effectLst/>
                          <a:latin typeface="Lato"/>
                        </a:rPr>
                        <a:t>Can be used as input or output pins.</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44140290"/>
                  </a:ext>
                </a:extLst>
              </a:tr>
              <a:tr h="265932">
                <a:tc>
                  <a:txBody>
                    <a:bodyPr/>
                    <a:lstStyle/>
                    <a:p>
                      <a:pPr algn="just">
                        <a:spcAft>
                          <a:spcPts val="0"/>
                        </a:spcAft>
                      </a:pPr>
                      <a:r>
                        <a:rPr lang="en-IN" sz="800" b="0" i="0">
                          <a:effectLst/>
                          <a:latin typeface="Lato"/>
                        </a:rPr>
                        <a:t>Serial</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IN" sz="800" b="0" i="0">
                          <a:effectLst/>
                          <a:latin typeface="Lato"/>
                        </a:rPr>
                        <a:t>0(Rx), 1(Tx)</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800" b="0" i="0">
                          <a:effectLst/>
                          <a:latin typeface="Lato"/>
                        </a:rPr>
                        <a:t>Used to receive and transmit TTL serial data.</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412299483"/>
                  </a:ext>
                </a:extLst>
              </a:tr>
              <a:tr h="265932">
                <a:tc>
                  <a:txBody>
                    <a:bodyPr/>
                    <a:lstStyle/>
                    <a:p>
                      <a:pPr algn="just">
                        <a:spcAft>
                          <a:spcPts val="0"/>
                        </a:spcAft>
                      </a:pPr>
                      <a:r>
                        <a:rPr lang="en-IN" sz="800" b="0" i="0">
                          <a:effectLst/>
                          <a:latin typeface="Lato"/>
                        </a:rPr>
                        <a:t>External Interrupts</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IN" sz="800" b="0" i="0">
                          <a:effectLst/>
                          <a:latin typeface="Lato"/>
                        </a:rPr>
                        <a:t>2, 3</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IN" sz="800" b="0" i="0">
                          <a:effectLst/>
                          <a:latin typeface="Lato"/>
                        </a:rPr>
                        <a:t>To trigger an interrupt.</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277780133"/>
                  </a:ext>
                </a:extLst>
              </a:tr>
              <a:tr h="265932">
                <a:tc>
                  <a:txBody>
                    <a:bodyPr/>
                    <a:lstStyle/>
                    <a:p>
                      <a:pPr algn="just">
                        <a:spcAft>
                          <a:spcPts val="0"/>
                        </a:spcAft>
                      </a:pPr>
                      <a:r>
                        <a:rPr lang="en-IN" sz="800" b="0" i="0">
                          <a:effectLst/>
                          <a:latin typeface="Lato"/>
                        </a:rPr>
                        <a:t>PWM</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IN" sz="800" b="0" i="0">
                          <a:effectLst/>
                          <a:latin typeface="Lato"/>
                        </a:rPr>
                        <a:t>3, 5, 6, 9, 11</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IN" sz="800" b="0" i="0">
                          <a:effectLst/>
                          <a:latin typeface="Lato"/>
                        </a:rPr>
                        <a:t>Provides 8-bit PWM output.</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190725837"/>
                  </a:ext>
                </a:extLst>
              </a:tr>
              <a:tr h="499938">
                <a:tc>
                  <a:txBody>
                    <a:bodyPr/>
                    <a:lstStyle/>
                    <a:p>
                      <a:pPr algn="just">
                        <a:spcAft>
                          <a:spcPts val="0"/>
                        </a:spcAft>
                      </a:pPr>
                      <a:r>
                        <a:rPr lang="en-IN" sz="800" b="0" i="0">
                          <a:effectLst/>
                          <a:latin typeface="Lato"/>
                        </a:rPr>
                        <a:t>SPI</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800" b="0" i="0">
                          <a:effectLst/>
                          <a:latin typeface="Lato"/>
                        </a:rPr>
                        <a:t>10 (SS), 11 (MOSI), 12 (MISO) and 13 (SCK)</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IN" sz="800" b="0" i="0" dirty="0">
                          <a:effectLst/>
                          <a:latin typeface="Lato"/>
                        </a:rPr>
                        <a:t>Used for SPI communication.</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414891725"/>
                  </a:ext>
                </a:extLst>
              </a:tr>
              <a:tr h="265932">
                <a:tc>
                  <a:txBody>
                    <a:bodyPr/>
                    <a:lstStyle/>
                    <a:p>
                      <a:pPr algn="just">
                        <a:spcAft>
                          <a:spcPts val="0"/>
                        </a:spcAft>
                      </a:pPr>
                      <a:r>
                        <a:rPr lang="en-IN" sz="800" b="0" i="0">
                          <a:effectLst/>
                          <a:latin typeface="Lato"/>
                        </a:rPr>
                        <a:t>Inbuilt LED</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IN" sz="800" b="0" i="0">
                          <a:effectLst/>
                          <a:latin typeface="Lato"/>
                        </a:rPr>
                        <a:t>13</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800" b="0" i="0">
                          <a:effectLst/>
                          <a:latin typeface="Lato"/>
                        </a:rPr>
                        <a:t>To turn on the inbuilt LED.</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961602486"/>
                  </a:ext>
                </a:extLst>
              </a:tr>
              <a:tr h="265932">
                <a:tc>
                  <a:txBody>
                    <a:bodyPr/>
                    <a:lstStyle/>
                    <a:p>
                      <a:pPr algn="just">
                        <a:spcAft>
                          <a:spcPts val="0"/>
                        </a:spcAft>
                      </a:pPr>
                      <a:r>
                        <a:rPr lang="en-IN" sz="800" b="0" i="0">
                          <a:effectLst/>
                          <a:latin typeface="Lato"/>
                        </a:rPr>
                        <a:t>TWI</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IN" sz="800" b="0" i="0">
                          <a:effectLst/>
                          <a:latin typeface="Lato"/>
                        </a:rPr>
                        <a:t>A4 (SDA), A5 (SCA)</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IN" sz="800" b="0" i="0">
                          <a:effectLst/>
                          <a:latin typeface="Lato"/>
                        </a:rPr>
                        <a:t>Used for TWI communication.</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671944035"/>
                  </a:ext>
                </a:extLst>
              </a:tr>
              <a:tr h="265932">
                <a:tc>
                  <a:txBody>
                    <a:bodyPr/>
                    <a:lstStyle/>
                    <a:p>
                      <a:pPr algn="just">
                        <a:spcAft>
                          <a:spcPts val="0"/>
                        </a:spcAft>
                      </a:pPr>
                      <a:r>
                        <a:rPr lang="en-IN" sz="800" b="0" i="0">
                          <a:effectLst/>
                          <a:latin typeface="Lato"/>
                        </a:rPr>
                        <a:t>AREF</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IN" sz="800" b="0" i="0">
                          <a:effectLst/>
                          <a:latin typeface="Lato"/>
                        </a:rPr>
                        <a:t>AREF</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IN" sz="800" b="0" i="0" dirty="0">
                          <a:effectLst/>
                          <a:latin typeface="Lato"/>
                        </a:rPr>
                        <a:t>To provide reference voltage for input voltage.</a:t>
                      </a:r>
                    </a:p>
                  </a:txBody>
                  <a:tcPr marL="33267" marR="33267" marT="16634" marB="16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142629258"/>
                  </a:ext>
                </a:extLst>
              </a:tr>
            </a:tbl>
          </a:graphicData>
        </a:graphic>
      </p:graphicFrame>
    </p:spTree>
    <p:extLst>
      <p:ext uri="{BB962C8B-B14F-4D97-AF65-F5344CB8AC3E}">
        <p14:creationId xmlns:p14="http://schemas.microsoft.com/office/powerpoint/2010/main" xmlns="" val="174796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221C41-FBD2-4247-B9B3-C7BF50430398}"/>
              </a:ext>
            </a:extLst>
          </p:cNvPr>
          <p:cNvSpPr>
            <a:spLocks noGrp="1"/>
          </p:cNvSpPr>
          <p:nvPr>
            <p:ph type="title"/>
          </p:nvPr>
        </p:nvSpPr>
        <p:spPr/>
        <p:txBody>
          <a:bodyPr/>
          <a:lstStyle/>
          <a:p>
            <a:r>
              <a:rPr lang="en-IN" u="sng" dirty="0"/>
              <a:t>Micro Motor Gears </a:t>
            </a:r>
            <a:r>
              <a:rPr lang="en-IN" dirty="0"/>
              <a:t>- </a:t>
            </a:r>
          </a:p>
        </p:txBody>
      </p:sp>
      <p:pic>
        <p:nvPicPr>
          <p:cNvPr id="5" name="Content Placeholder 4">
            <a:extLst>
              <a:ext uri="{FF2B5EF4-FFF2-40B4-BE49-F238E27FC236}">
                <a16:creationId xmlns:a16="http://schemas.microsoft.com/office/drawing/2014/main" xmlns="" id="{D68C4A10-A772-4178-A17E-57773E36EECF}"/>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8605587" y="706327"/>
            <a:ext cx="2119745" cy="2822171"/>
          </a:xfrm>
        </p:spPr>
      </p:pic>
      <p:sp>
        <p:nvSpPr>
          <p:cNvPr id="4" name="TextBox 3"/>
          <p:cNvSpPr txBox="1"/>
          <p:nvPr/>
        </p:nvSpPr>
        <p:spPr>
          <a:xfrm>
            <a:off x="925417" y="1861851"/>
            <a:ext cx="5717754" cy="923330"/>
          </a:xfrm>
          <a:prstGeom prst="rect">
            <a:avLst/>
          </a:prstGeom>
          <a:noFill/>
        </p:spPr>
        <p:txBody>
          <a:bodyPr wrap="square" rtlCol="0">
            <a:spAutoFit/>
          </a:bodyPr>
          <a:lstStyle/>
          <a:p>
            <a:r>
              <a:rPr lang="en-US" dirty="0" smtClean="0"/>
              <a:t>DC Motors with gears and 5v power supply requirement will be used to run the wheels and the Machine in the maze. </a:t>
            </a:r>
            <a:endParaRPr lang="en-US" dirty="0"/>
          </a:p>
        </p:txBody>
      </p:sp>
    </p:spTree>
    <p:extLst>
      <p:ext uri="{BB962C8B-B14F-4D97-AF65-F5344CB8AC3E}">
        <p14:creationId xmlns:p14="http://schemas.microsoft.com/office/powerpoint/2010/main" xmlns="" val="2877584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756</Words>
  <Application>Microsoft Office PowerPoint</Application>
  <PresentationFormat>Custom</PresentationFormat>
  <Paragraphs>105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Introduction - </vt:lpstr>
      <vt:lpstr>Problem and Solution Statement - </vt:lpstr>
      <vt:lpstr>Implementation Strategy - </vt:lpstr>
      <vt:lpstr>Apparatus Required -</vt:lpstr>
      <vt:lpstr>Tools and Technology - </vt:lpstr>
      <vt:lpstr>1.Arduino And Circuit elements –  Arduino Uno -  </vt:lpstr>
      <vt:lpstr>Arduino pins - </vt:lpstr>
      <vt:lpstr>Micro Motor Gears - </vt:lpstr>
      <vt:lpstr>Pair of Wheels and Wires -  </vt:lpstr>
      <vt:lpstr>Ball Caster -  </vt:lpstr>
      <vt:lpstr>Analog Reflectance Sensor Array - </vt:lpstr>
      <vt:lpstr>4 Rechargeable AAA Batteries And 4AAA Battery Holder -</vt:lpstr>
      <vt:lpstr>2.Q-learning - </vt:lpstr>
      <vt:lpstr>Graphical representation of the problem:</vt:lpstr>
      <vt:lpstr>Weighted Graph:</vt:lpstr>
      <vt:lpstr>Starting the development of r matrix:</vt:lpstr>
      <vt:lpstr>Slide 18</vt:lpstr>
      <vt:lpstr>       Formula for Q-Matrix</vt:lpstr>
      <vt:lpstr>  Q- Matrix</vt:lpstr>
      <vt:lpstr>Developed Matrix</vt:lpstr>
      <vt:lpstr>Solution</vt:lpstr>
      <vt:lpstr>Bibliography</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DESAI DEEP</dc:creator>
  <cp:lastModifiedBy>ADMIN</cp:lastModifiedBy>
  <cp:revision>18</cp:revision>
  <dcterms:created xsi:type="dcterms:W3CDTF">2018-09-06T12:24:20Z</dcterms:created>
  <dcterms:modified xsi:type="dcterms:W3CDTF">2018-09-06T14:48:11Z</dcterms:modified>
</cp:coreProperties>
</file>