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8" r:id="rId4"/>
    <p:sldId id="260" r:id="rId5"/>
    <p:sldId id="272" r:id="rId6"/>
    <p:sldId id="270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62569" autoAdjust="0"/>
  </p:normalViewPr>
  <p:slideViewPr>
    <p:cSldViewPr snapToGrid="0">
      <p:cViewPr varScale="1">
        <p:scale>
          <a:sx n="70" d="100"/>
          <a:sy n="70" d="100"/>
        </p:scale>
        <p:origin x="2094" y="6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5A531-0B08-45BA-BC38-2BE602542DBD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ED3AA-1E15-4CFC-8702-3F58BF1F27B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Singleton Pattern:</a:t>
          </a:r>
          <a:endParaRPr lang="en-US"/>
        </a:p>
      </dgm:t>
    </dgm:pt>
    <dgm:pt modelId="{6A017C92-0BA5-4EA6-BFDB-2A028BE730E2}" type="parTrans" cxnId="{081355C5-8115-4F70-BF78-419425F6EF83}">
      <dgm:prSet/>
      <dgm:spPr/>
      <dgm:t>
        <a:bodyPr/>
        <a:lstStyle/>
        <a:p>
          <a:endParaRPr lang="en-US"/>
        </a:p>
      </dgm:t>
    </dgm:pt>
    <dgm:pt modelId="{AB17FF79-2EB9-4739-A8B7-24AD3EA6D1BB}" type="sibTrans" cxnId="{081355C5-8115-4F70-BF78-419425F6EF83}">
      <dgm:prSet/>
      <dgm:spPr/>
      <dgm:t>
        <a:bodyPr/>
        <a:lstStyle/>
        <a:p>
          <a:endParaRPr lang="en-US"/>
        </a:p>
      </dgm:t>
    </dgm:pt>
    <dgm:pt modelId="{3EE63C5C-A94F-4619-A58B-70102835C4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Ensures a single camera instance (prevents conflicts, resource leaks)</a:t>
          </a:r>
          <a:endParaRPr lang="en-US"/>
        </a:p>
      </dgm:t>
    </dgm:pt>
    <dgm:pt modelId="{EC5ABB02-FFA9-47F9-A327-9D0A535D7D70}" type="parTrans" cxnId="{25D18680-C6BE-4B99-BE31-3B489B168B1D}">
      <dgm:prSet/>
      <dgm:spPr/>
      <dgm:t>
        <a:bodyPr/>
        <a:lstStyle/>
        <a:p>
          <a:endParaRPr lang="en-US"/>
        </a:p>
      </dgm:t>
    </dgm:pt>
    <dgm:pt modelId="{4D17455C-04CF-43E9-8375-92B46D7DED04}" type="sibTrans" cxnId="{25D18680-C6BE-4B99-BE31-3B489B168B1D}">
      <dgm:prSet/>
      <dgm:spPr/>
      <dgm:t>
        <a:bodyPr/>
        <a:lstStyle/>
        <a:p>
          <a:endParaRPr lang="en-US"/>
        </a:p>
      </dgm:t>
    </dgm:pt>
    <dgm:pt modelId="{4FC50392-641E-4E81-BE11-264117CFC9E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Dependency Injection:</a:t>
          </a:r>
          <a:endParaRPr lang="en-US"/>
        </a:p>
      </dgm:t>
    </dgm:pt>
    <dgm:pt modelId="{A782B4BF-C6D9-4CBE-8095-672D8239EC68}" type="parTrans" cxnId="{1E2FC77C-D07E-4463-8B91-64169C5BD5FB}">
      <dgm:prSet/>
      <dgm:spPr/>
      <dgm:t>
        <a:bodyPr/>
        <a:lstStyle/>
        <a:p>
          <a:endParaRPr lang="en-US"/>
        </a:p>
      </dgm:t>
    </dgm:pt>
    <dgm:pt modelId="{B72A4EA4-AB17-4E64-97A9-C623440007C0}" type="sibTrans" cxnId="{1E2FC77C-D07E-4463-8B91-64169C5BD5FB}">
      <dgm:prSet/>
      <dgm:spPr/>
      <dgm:t>
        <a:bodyPr/>
        <a:lstStyle/>
        <a:p>
          <a:endParaRPr lang="en-US"/>
        </a:p>
      </dgm:t>
    </dgm:pt>
    <dgm:pt modelId="{8CD78F11-E45C-4696-88F9-68C45F5AC0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Enables mocking classifiers &amp; encoders for unit tests</a:t>
          </a:r>
          <a:endParaRPr lang="en-US"/>
        </a:p>
      </dgm:t>
    </dgm:pt>
    <dgm:pt modelId="{D80734A4-217D-4DFD-8454-C1021711F2A6}" type="parTrans" cxnId="{EE7D4C81-AACA-4EF0-9E1C-09E83BCF9685}">
      <dgm:prSet/>
      <dgm:spPr/>
      <dgm:t>
        <a:bodyPr/>
        <a:lstStyle/>
        <a:p>
          <a:endParaRPr lang="en-US"/>
        </a:p>
      </dgm:t>
    </dgm:pt>
    <dgm:pt modelId="{F0F0D250-27A8-4947-86E9-8EBDA4F73FAC}" type="sibTrans" cxnId="{EE7D4C81-AACA-4EF0-9E1C-09E83BCF9685}">
      <dgm:prSet/>
      <dgm:spPr/>
      <dgm:t>
        <a:bodyPr/>
        <a:lstStyle/>
        <a:p>
          <a:endParaRPr lang="en-US"/>
        </a:p>
      </dgm:t>
    </dgm:pt>
    <dgm:pt modelId="{CF7C5586-8FBC-4117-8C31-6BDD4137BE7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Separation of Concerns:</a:t>
          </a:r>
          <a:endParaRPr lang="en-US"/>
        </a:p>
      </dgm:t>
    </dgm:pt>
    <dgm:pt modelId="{999BE2C2-69CC-4D8B-81BF-99637BC6E705}" type="parTrans" cxnId="{D9FADF54-010D-4176-9006-3A22AEE47FC7}">
      <dgm:prSet/>
      <dgm:spPr/>
      <dgm:t>
        <a:bodyPr/>
        <a:lstStyle/>
        <a:p>
          <a:endParaRPr lang="en-US"/>
        </a:p>
      </dgm:t>
    </dgm:pt>
    <dgm:pt modelId="{18F5E605-871A-4481-8650-735C581FE6F8}" type="sibTrans" cxnId="{D9FADF54-010D-4176-9006-3A22AEE47FC7}">
      <dgm:prSet/>
      <dgm:spPr/>
      <dgm:t>
        <a:bodyPr/>
        <a:lstStyle/>
        <a:p>
          <a:endParaRPr lang="en-US"/>
        </a:p>
      </dgm:t>
    </dgm:pt>
    <dgm:pt modelId="{C36254AC-AAFE-4541-A882-45F69AD08E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camera_manager.py: Handles webcam lifecycle</a:t>
          </a:r>
          <a:endParaRPr lang="en-US"/>
        </a:p>
      </dgm:t>
    </dgm:pt>
    <dgm:pt modelId="{69E0D19D-3077-4E04-9FC5-04A1AFAA5674}" type="parTrans" cxnId="{50ED2514-426A-4C62-BC72-4AF5130C9101}">
      <dgm:prSet/>
      <dgm:spPr/>
      <dgm:t>
        <a:bodyPr/>
        <a:lstStyle/>
        <a:p>
          <a:endParaRPr lang="en-US"/>
        </a:p>
      </dgm:t>
    </dgm:pt>
    <dgm:pt modelId="{054210E9-9C8B-4C33-BEEE-D6EF656E5B78}" type="sibTrans" cxnId="{50ED2514-426A-4C62-BC72-4AF5130C9101}">
      <dgm:prSet/>
      <dgm:spPr/>
      <dgm:t>
        <a:bodyPr/>
        <a:lstStyle/>
        <a:p>
          <a:endParaRPr lang="en-US"/>
        </a:p>
      </dgm:t>
    </dgm:pt>
    <dgm:pt modelId="{3AC4E70B-91A1-4E3C-8AA8-E7B0E3C8A2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smile_detector.py: Detection logic, easily testable</a:t>
          </a:r>
          <a:endParaRPr lang="en-US"/>
        </a:p>
      </dgm:t>
    </dgm:pt>
    <dgm:pt modelId="{057B3198-6CF9-49CA-8874-9093D345A886}" type="parTrans" cxnId="{4F907533-BAD3-4409-9F78-56A346023D3C}">
      <dgm:prSet/>
      <dgm:spPr/>
      <dgm:t>
        <a:bodyPr/>
        <a:lstStyle/>
        <a:p>
          <a:endParaRPr lang="en-US"/>
        </a:p>
      </dgm:t>
    </dgm:pt>
    <dgm:pt modelId="{D9E600DA-E305-4D14-8C39-8521F6EF9628}" type="sibTrans" cxnId="{4F907533-BAD3-4409-9F78-56A346023D3C}">
      <dgm:prSet/>
      <dgm:spPr/>
      <dgm:t>
        <a:bodyPr/>
        <a:lstStyle/>
        <a:p>
          <a:endParaRPr lang="en-US"/>
        </a:p>
      </dgm:t>
    </dgm:pt>
    <dgm:pt modelId="{B5EEC469-1B69-485D-80AF-9CA19ED5C7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detection_event.py: Logging to DB and file system</a:t>
          </a:r>
          <a:endParaRPr lang="en-US"/>
        </a:p>
      </dgm:t>
    </dgm:pt>
    <dgm:pt modelId="{1C2F1C62-2FF0-4F07-9D61-2D5C4ED437E7}" type="parTrans" cxnId="{33F5B142-93B5-40F0-875D-9980C034A4F4}">
      <dgm:prSet/>
      <dgm:spPr/>
      <dgm:t>
        <a:bodyPr/>
        <a:lstStyle/>
        <a:p>
          <a:endParaRPr lang="en-US"/>
        </a:p>
      </dgm:t>
    </dgm:pt>
    <dgm:pt modelId="{E3BDE503-6E0E-4DC2-8C0E-3520C32D049B}" type="sibTrans" cxnId="{33F5B142-93B5-40F0-875D-9980C034A4F4}">
      <dgm:prSet/>
      <dgm:spPr/>
      <dgm:t>
        <a:bodyPr/>
        <a:lstStyle/>
        <a:p>
          <a:endParaRPr lang="en-US"/>
        </a:p>
      </dgm:t>
    </dgm:pt>
    <dgm:pt modelId="{D4C02562-D1DB-409A-A48F-014537D867A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Environment-Based Config:</a:t>
          </a:r>
          <a:endParaRPr lang="en-US"/>
        </a:p>
      </dgm:t>
    </dgm:pt>
    <dgm:pt modelId="{20E5E686-629C-4A62-AF07-054AF50E58D4}" type="parTrans" cxnId="{1C4DCF6B-7B7B-462F-94B6-B566714F678B}">
      <dgm:prSet/>
      <dgm:spPr/>
      <dgm:t>
        <a:bodyPr/>
        <a:lstStyle/>
        <a:p>
          <a:endParaRPr lang="en-US"/>
        </a:p>
      </dgm:t>
    </dgm:pt>
    <dgm:pt modelId="{9DACC96E-4A65-4E3F-991C-00296B0B5E02}" type="sibTrans" cxnId="{1C4DCF6B-7B7B-462F-94B6-B566714F678B}">
      <dgm:prSet/>
      <dgm:spPr/>
      <dgm:t>
        <a:bodyPr/>
        <a:lstStyle/>
        <a:p>
          <a:endParaRPr lang="en-US"/>
        </a:p>
      </dgm:t>
    </dgm:pt>
    <dgm:pt modelId="{16409E1E-AB11-4358-937F-ECAA2A4F89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Paths and DB can be changed without code edits</a:t>
          </a:r>
          <a:endParaRPr lang="en-US"/>
        </a:p>
      </dgm:t>
    </dgm:pt>
    <dgm:pt modelId="{FE515E7F-D556-4B83-A6F0-BA251DC61A8C}" type="parTrans" cxnId="{FAD01DF8-E756-4DCD-A3A2-4957292E5A3B}">
      <dgm:prSet/>
      <dgm:spPr/>
      <dgm:t>
        <a:bodyPr/>
        <a:lstStyle/>
        <a:p>
          <a:endParaRPr lang="en-US"/>
        </a:p>
      </dgm:t>
    </dgm:pt>
    <dgm:pt modelId="{F3753CB5-1584-4E2A-9B9B-47805E713A1B}" type="sibTrans" cxnId="{FAD01DF8-E756-4DCD-A3A2-4957292E5A3B}">
      <dgm:prSet/>
      <dgm:spPr/>
      <dgm:t>
        <a:bodyPr/>
        <a:lstStyle/>
        <a:p>
          <a:endParaRPr lang="en-US"/>
        </a:p>
      </dgm:t>
    </dgm:pt>
    <dgm:pt modelId="{7DB3C5F4-0A30-4415-B2CE-916DBF162A42}" type="pres">
      <dgm:prSet presAssocID="{89F5A531-0B08-45BA-BC38-2BE602542DBD}" presName="root" presStyleCnt="0">
        <dgm:presLayoutVars>
          <dgm:dir/>
          <dgm:resizeHandles val="exact"/>
        </dgm:presLayoutVars>
      </dgm:prSet>
      <dgm:spPr/>
    </dgm:pt>
    <dgm:pt modelId="{B45EEFF6-1D4C-4395-AD9D-E86774C4F29F}" type="pres">
      <dgm:prSet presAssocID="{B14ED3AA-1E15-4CFC-8702-3F58BF1F27BC}" presName="compNode" presStyleCnt="0"/>
      <dgm:spPr/>
    </dgm:pt>
    <dgm:pt modelId="{A49D287C-9823-42FC-A7CE-916B875F787C}" type="pres">
      <dgm:prSet presAssocID="{B14ED3AA-1E15-4CFC-8702-3F58BF1F27B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007ED0A-6409-4D3F-A1E5-F9EE0302A4B4}" type="pres">
      <dgm:prSet presAssocID="{B14ED3AA-1E15-4CFC-8702-3F58BF1F27BC}" presName="iconSpace" presStyleCnt="0"/>
      <dgm:spPr/>
    </dgm:pt>
    <dgm:pt modelId="{97D5AC9A-79EA-47A6-BE40-FCE67B290DDD}" type="pres">
      <dgm:prSet presAssocID="{B14ED3AA-1E15-4CFC-8702-3F58BF1F27BC}" presName="parTx" presStyleLbl="revTx" presStyleIdx="0" presStyleCnt="8">
        <dgm:presLayoutVars>
          <dgm:chMax val="0"/>
          <dgm:chPref val="0"/>
        </dgm:presLayoutVars>
      </dgm:prSet>
      <dgm:spPr/>
    </dgm:pt>
    <dgm:pt modelId="{B3ED6D00-0F78-40F1-8804-B2AA39947E33}" type="pres">
      <dgm:prSet presAssocID="{B14ED3AA-1E15-4CFC-8702-3F58BF1F27BC}" presName="txSpace" presStyleCnt="0"/>
      <dgm:spPr/>
    </dgm:pt>
    <dgm:pt modelId="{873B6039-9813-439E-AB9F-F8D292A690D2}" type="pres">
      <dgm:prSet presAssocID="{B14ED3AA-1E15-4CFC-8702-3F58BF1F27BC}" presName="desTx" presStyleLbl="revTx" presStyleIdx="1" presStyleCnt="8">
        <dgm:presLayoutVars/>
      </dgm:prSet>
      <dgm:spPr/>
    </dgm:pt>
    <dgm:pt modelId="{8396C652-9A57-4CE3-B2E7-691D9400C7A0}" type="pres">
      <dgm:prSet presAssocID="{AB17FF79-2EB9-4739-A8B7-24AD3EA6D1BB}" presName="sibTrans" presStyleCnt="0"/>
      <dgm:spPr/>
    </dgm:pt>
    <dgm:pt modelId="{83ABB3EB-F542-4821-BA79-BAFA7E07CBE0}" type="pres">
      <dgm:prSet presAssocID="{4FC50392-641E-4E81-BE11-264117CFC9E4}" presName="compNode" presStyleCnt="0"/>
      <dgm:spPr/>
    </dgm:pt>
    <dgm:pt modelId="{2BE8DE63-8E3C-4D9B-90E4-957D7AA98DA8}" type="pres">
      <dgm:prSet presAssocID="{4FC50392-641E-4E81-BE11-264117CFC9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E591F002-19E1-490A-BC2E-D568816956FD}" type="pres">
      <dgm:prSet presAssocID="{4FC50392-641E-4E81-BE11-264117CFC9E4}" presName="iconSpace" presStyleCnt="0"/>
      <dgm:spPr/>
    </dgm:pt>
    <dgm:pt modelId="{0A89A74B-8339-4D59-B330-DF0A705D6A78}" type="pres">
      <dgm:prSet presAssocID="{4FC50392-641E-4E81-BE11-264117CFC9E4}" presName="parTx" presStyleLbl="revTx" presStyleIdx="2" presStyleCnt="8">
        <dgm:presLayoutVars>
          <dgm:chMax val="0"/>
          <dgm:chPref val="0"/>
        </dgm:presLayoutVars>
      </dgm:prSet>
      <dgm:spPr/>
    </dgm:pt>
    <dgm:pt modelId="{B9DBB8A3-5DA7-48C1-8756-C60280E328DB}" type="pres">
      <dgm:prSet presAssocID="{4FC50392-641E-4E81-BE11-264117CFC9E4}" presName="txSpace" presStyleCnt="0"/>
      <dgm:spPr/>
    </dgm:pt>
    <dgm:pt modelId="{9CF8DC46-6863-4029-B121-4056CE0886B6}" type="pres">
      <dgm:prSet presAssocID="{4FC50392-641E-4E81-BE11-264117CFC9E4}" presName="desTx" presStyleLbl="revTx" presStyleIdx="3" presStyleCnt="8">
        <dgm:presLayoutVars/>
      </dgm:prSet>
      <dgm:spPr/>
    </dgm:pt>
    <dgm:pt modelId="{BD2DD657-074C-42B5-A196-59EA3A30B8D8}" type="pres">
      <dgm:prSet presAssocID="{B72A4EA4-AB17-4E64-97A9-C623440007C0}" presName="sibTrans" presStyleCnt="0"/>
      <dgm:spPr/>
    </dgm:pt>
    <dgm:pt modelId="{C556A7C4-3093-4868-82BB-102EF5BB6C45}" type="pres">
      <dgm:prSet presAssocID="{CF7C5586-8FBC-4117-8C31-6BDD4137BE79}" presName="compNode" presStyleCnt="0"/>
      <dgm:spPr/>
    </dgm:pt>
    <dgm:pt modelId="{67E25B28-8000-4592-B4AE-6C9A973D2630}" type="pres">
      <dgm:prSet presAssocID="{CF7C5586-8FBC-4117-8C31-6BDD4137BE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7010DBEC-D187-42EE-87F5-D3134C5960C9}" type="pres">
      <dgm:prSet presAssocID="{CF7C5586-8FBC-4117-8C31-6BDD4137BE79}" presName="iconSpace" presStyleCnt="0"/>
      <dgm:spPr/>
    </dgm:pt>
    <dgm:pt modelId="{A12D92DA-0C27-4499-AF67-F48EE29CF974}" type="pres">
      <dgm:prSet presAssocID="{CF7C5586-8FBC-4117-8C31-6BDD4137BE79}" presName="parTx" presStyleLbl="revTx" presStyleIdx="4" presStyleCnt="8">
        <dgm:presLayoutVars>
          <dgm:chMax val="0"/>
          <dgm:chPref val="0"/>
        </dgm:presLayoutVars>
      </dgm:prSet>
      <dgm:spPr/>
    </dgm:pt>
    <dgm:pt modelId="{BBF40FB9-13A9-4998-A7CF-414B1C9F45F9}" type="pres">
      <dgm:prSet presAssocID="{CF7C5586-8FBC-4117-8C31-6BDD4137BE79}" presName="txSpace" presStyleCnt="0"/>
      <dgm:spPr/>
    </dgm:pt>
    <dgm:pt modelId="{630F50A7-4B44-428B-8B9C-1DD226503343}" type="pres">
      <dgm:prSet presAssocID="{CF7C5586-8FBC-4117-8C31-6BDD4137BE79}" presName="desTx" presStyleLbl="revTx" presStyleIdx="5" presStyleCnt="8">
        <dgm:presLayoutVars/>
      </dgm:prSet>
      <dgm:spPr/>
    </dgm:pt>
    <dgm:pt modelId="{D724E499-6C13-4F67-9150-1ABA93B30223}" type="pres">
      <dgm:prSet presAssocID="{18F5E605-871A-4481-8650-735C581FE6F8}" presName="sibTrans" presStyleCnt="0"/>
      <dgm:spPr/>
    </dgm:pt>
    <dgm:pt modelId="{2869646C-48DF-4180-A01D-76D9C97B339F}" type="pres">
      <dgm:prSet presAssocID="{D4C02562-D1DB-409A-A48F-014537D867AC}" presName="compNode" presStyleCnt="0"/>
      <dgm:spPr/>
    </dgm:pt>
    <dgm:pt modelId="{9FC0A9E1-40FB-4D42-AB18-A7FB79C4414B}" type="pres">
      <dgm:prSet presAssocID="{D4C02562-D1DB-409A-A48F-014537D867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CB7DF8F-83C8-4681-B8EC-E2B421F116EB}" type="pres">
      <dgm:prSet presAssocID="{D4C02562-D1DB-409A-A48F-014537D867AC}" presName="iconSpace" presStyleCnt="0"/>
      <dgm:spPr/>
    </dgm:pt>
    <dgm:pt modelId="{B31653A8-C525-46E7-8E6D-B1481D404402}" type="pres">
      <dgm:prSet presAssocID="{D4C02562-D1DB-409A-A48F-014537D867AC}" presName="parTx" presStyleLbl="revTx" presStyleIdx="6" presStyleCnt="8">
        <dgm:presLayoutVars>
          <dgm:chMax val="0"/>
          <dgm:chPref val="0"/>
        </dgm:presLayoutVars>
      </dgm:prSet>
      <dgm:spPr/>
    </dgm:pt>
    <dgm:pt modelId="{3D7651FD-D470-4BD3-AB20-6CFA808BF002}" type="pres">
      <dgm:prSet presAssocID="{D4C02562-D1DB-409A-A48F-014537D867AC}" presName="txSpace" presStyleCnt="0"/>
      <dgm:spPr/>
    </dgm:pt>
    <dgm:pt modelId="{7A305F48-FC64-4E4D-9926-C2C45B0229CF}" type="pres">
      <dgm:prSet presAssocID="{D4C02562-D1DB-409A-A48F-014537D867AC}" presName="desTx" presStyleLbl="revTx" presStyleIdx="7" presStyleCnt="8">
        <dgm:presLayoutVars/>
      </dgm:prSet>
      <dgm:spPr/>
    </dgm:pt>
  </dgm:ptLst>
  <dgm:cxnLst>
    <dgm:cxn modelId="{F2D32401-832B-49BA-8726-2B9983CA2F0F}" type="presOf" srcId="{89F5A531-0B08-45BA-BC38-2BE602542DBD}" destId="{7DB3C5F4-0A30-4415-B2CE-916DBF162A42}" srcOrd="0" destOrd="0" presId="urn:microsoft.com/office/officeart/2018/2/layout/IconLabelDescriptionList"/>
    <dgm:cxn modelId="{9E47670C-D09B-4265-BCC6-26B1D54B7066}" type="presOf" srcId="{8CD78F11-E45C-4696-88F9-68C45F5AC01B}" destId="{9CF8DC46-6863-4029-B121-4056CE0886B6}" srcOrd="0" destOrd="0" presId="urn:microsoft.com/office/officeart/2018/2/layout/IconLabelDescriptionList"/>
    <dgm:cxn modelId="{50ED2514-426A-4C62-BC72-4AF5130C9101}" srcId="{CF7C5586-8FBC-4117-8C31-6BDD4137BE79}" destId="{C36254AC-AAFE-4541-A882-45F69AD08EC3}" srcOrd="0" destOrd="0" parTransId="{69E0D19D-3077-4E04-9FC5-04A1AFAA5674}" sibTransId="{054210E9-9C8B-4C33-BEEE-D6EF656E5B78}"/>
    <dgm:cxn modelId="{4F907533-BAD3-4409-9F78-56A346023D3C}" srcId="{CF7C5586-8FBC-4117-8C31-6BDD4137BE79}" destId="{3AC4E70B-91A1-4E3C-8AA8-E7B0E3C8A297}" srcOrd="1" destOrd="0" parTransId="{057B3198-6CF9-49CA-8874-9093D345A886}" sibTransId="{D9E600DA-E305-4D14-8C39-8521F6EF9628}"/>
    <dgm:cxn modelId="{91BEE233-1916-4081-A98C-41276DED417E}" type="presOf" srcId="{16409E1E-AB11-4358-937F-ECAA2A4F896E}" destId="{7A305F48-FC64-4E4D-9926-C2C45B0229CF}" srcOrd="0" destOrd="0" presId="urn:microsoft.com/office/officeart/2018/2/layout/IconLabelDescriptionList"/>
    <dgm:cxn modelId="{33F5B142-93B5-40F0-875D-9980C034A4F4}" srcId="{CF7C5586-8FBC-4117-8C31-6BDD4137BE79}" destId="{B5EEC469-1B69-485D-80AF-9CA19ED5C7A0}" srcOrd="2" destOrd="0" parTransId="{1C2F1C62-2FF0-4F07-9D61-2D5C4ED437E7}" sibTransId="{E3BDE503-6E0E-4DC2-8C0E-3520C32D049B}"/>
    <dgm:cxn modelId="{A46E256B-CE07-4711-BBAC-6FD691730BDC}" type="presOf" srcId="{4FC50392-641E-4E81-BE11-264117CFC9E4}" destId="{0A89A74B-8339-4D59-B330-DF0A705D6A78}" srcOrd="0" destOrd="0" presId="urn:microsoft.com/office/officeart/2018/2/layout/IconLabelDescriptionList"/>
    <dgm:cxn modelId="{1C4DCF6B-7B7B-462F-94B6-B566714F678B}" srcId="{89F5A531-0B08-45BA-BC38-2BE602542DBD}" destId="{D4C02562-D1DB-409A-A48F-014537D867AC}" srcOrd="3" destOrd="0" parTransId="{20E5E686-629C-4A62-AF07-054AF50E58D4}" sibTransId="{9DACC96E-4A65-4E3F-991C-00296B0B5E02}"/>
    <dgm:cxn modelId="{D9FADF54-010D-4176-9006-3A22AEE47FC7}" srcId="{89F5A531-0B08-45BA-BC38-2BE602542DBD}" destId="{CF7C5586-8FBC-4117-8C31-6BDD4137BE79}" srcOrd="2" destOrd="0" parTransId="{999BE2C2-69CC-4D8B-81BF-99637BC6E705}" sibTransId="{18F5E605-871A-4481-8650-735C581FE6F8}"/>
    <dgm:cxn modelId="{CB850E78-ED1E-47CB-A174-CE17123BBD97}" type="presOf" srcId="{B14ED3AA-1E15-4CFC-8702-3F58BF1F27BC}" destId="{97D5AC9A-79EA-47A6-BE40-FCE67B290DDD}" srcOrd="0" destOrd="0" presId="urn:microsoft.com/office/officeart/2018/2/layout/IconLabelDescriptionList"/>
    <dgm:cxn modelId="{1E2FC77C-D07E-4463-8B91-64169C5BD5FB}" srcId="{89F5A531-0B08-45BA-BC38-2BE602542DBD}" destId="{4FC50392-641E-4E81-BE11-264117CFC9E4}" srcOrd="1" destOrd="0" parTransId="{A782B4BF-C6D9-4CBE-8095-672D8239EC68}" sibTransId="{B72A4EA4-AB17-4E64-97A9-C623440007C0}"/>
    <dgm:cxn modelId="{25D18680-C6BE-4B99-BE31-3B489B168B1D}" srcId="{B14ED3AA-1E15-4CFC-8702-3F58BF1F27BC}" destId="{3EE63C5C-A94F-4619-A58B-70102835C4FD}" srcOrd="0" destOrd="0" parTransId="{EC5ABB02-FFA9-47F9-A327-9D0A535D7D70}" sibTransId="{4D17455C-04CF-43E9-8375-92B46D7DED04}"/>
    <dgm:cxn modelId="{613DEB80-D7F4-42B7-ABE8-C29C86C209BB}" type="presOf" srcId="{CF7C5586-8FBC-4117-8C31-6BDD4137BE79}" destId="{A12D92DA-0C27-4499-AF67-F48EE29CF974}" srcOrd="0" destOrd="0" presId="urn:microsoft.com/office/officeart/2018/2/layout/IconLabelDescriptionList"/>
    <dgm:cxn modelId="{EE7D4C81-AACA-4EF0-9E1C-09E83BCF9685}" srcId="{4FC50392-641E-4E81-BE11-264117CFC9E4}" destId="{8CD78F11-E45C-4696-88F9-68C45F5AC01B}" srcOrd="0" destOrd="0" parTransId="{D80734A4-217D-4DFD-8454-C1021711F2A6}" sibTransId="{F0F0D250-27A8-4947-86E9-8EBDA4F73FAC}"/>
    <dgm:cxn modelId="{D75632A9-8E07-43D9-877C-CEC1B3022503}" type="presOf" srcId="{3EE63C5C-A94F-4619-A58B-70102835C4FD}" destId="{873B6039-9813-439E-AB9F-F8D292A690D2}" srcOrd="0" destOrd="0" presId="urn:microsoft.com/office/officeart/2018/2/layout/IconLabelDescriptionList"/>
    <dgm:cxn modelId="{BE8DEAB0-B9DE-4517-B2E4-A55B5D9A837B}" type="presOf" srcId="{D4C02562-D1DB-409A-A48F-014537D867AC}" destId="{B31653A8-C525-46E7-8E6D-B1481D404402}" srcOrd="0" destOrd="0" presId="urn:microsoft.com/office/officeart/2018/2/layout/IconLabelDescriptionList"/>
    <dgm:cxn modelId="{081355C5-8115-4F70-BF78-419425F6EF83}" srcId="{89F5A531-0B08-45BA-BC38-2BE602542DBD}" destId="{B14ED3AA-1E15-4CFC-8702-3F58BF1F27BC}" srcOrd="0" destOrd="0" parTransId="{6A017C92-0BA5-4EA6-BFDB-2A028BE730E2}" sibTransId="{AB17FF79-2EB9-4739-A8B7-24AD3EA6D1BB}"/>
    <dgm:cxn modelId="{18BE6DC8-C76E-40B8-92AD-B61DD7DA9B6F}" type="presOf" srcId="{3AC4E70B-91A1-4E3C-8AA8-E7B0E3C8A297}" destId="{630F50A7-4B44-428B-8B9C-1DD226503343}" srcOrd="0" destOrd="1" presId="urn:microsoft.com/office/officeart/2018/2/layout/IconLabelDescriptionList"/>
    <dgm:cxn modelId="{36710ED1-8C99-442E-BE92-BF04BEEF0B93}" type="presOf" srcId="{C36254AC-AAFE-4541-A882-45F69AD08EC3}" destId="{630F50A7-4B44-428B-8B9C-1DD226503343}" srcOrd="0" destOrd="0" presId="urn:microsoft.com/office/officeart/2018/2/layout/IconLabelDescriptionList"/>
    <dgm:cxn modelId="{A6BFF4DC-1906-4C5B-9E49-6DC979FEB3DE}" type="presOf" srcId="{B5EEC469-1B69-485D-80AF-9CA19ED5C7A0}" destId="{630F50A7-4B44-428B-8B9C-1DD226503343}" srcOrd="0" destOrd="2" presId="urn:microsoft.com/office/officeart/2018/2/layout/IconLabelDescriptionList"/>
    <dgm:cxn modelId="{FAD01DF8-E756-4DCD-A3A2-4957292E5A3B}" srcId="{D4C02562-D1DB-409A-A48F-014537D867AC}" destId="{16409E1E-AB11-4358-937F-ECAA2A4F896E}" srcOrd="0" destOrd="0" parTransId="{FE515E7F-D556-4B83-A6F0-BA251DC61A8C}" sibTransId="{F3753CB5-1584-4E2A-9B9B-47805E713A1B}"/>
    <dgm:cxn modelId="{EFB8725C-B6D6-460A-9AD1-72DC30024768}" type="presParOf" srcId="{7DB3C5F4-0A30-4415-B2CE-916DBF162A42}" destId="{B45EEFF6-1D4C-4395-AD9D-E86774C4F29F}" srcOrd="0" destOrd="0" presId="urn:microsoft.com/office/officeart/2018/2/layout/IconLabelDescriptionList"/>
    <dgm:cxn modelId="{55BFE482-980B-4B00-85EC-7086709B3CA9}" type="presParOf" srcId="{B45EEFF6-1D4C-4395-AD9D-E86774C4F29F}" destId="{A49D287C-9823-42FC-A7CE-916B875F787C}" srcOrd="0" destOrd="0" presId="urn:microsoft.com/office/officeart/2018/2/layout/IconLabelDescriptionList"/>
    <dgm:cxn modelId="{4C2159F4-1046-4967-A6C6-E780A79224DA}" type="presParOf" srcId="{B45EEFF6-1D4C-4395-AD9D-E86774C4F29F}" destId="{9007ED0A-6409-4D3F-A1E5-F9EE0302A4B4}" srcOrd="1" destOrd="0" presId="urn:microsoft.com/office/officeart/2018/2/layout/IconLabelDescriptionList"/>
    <dgm:cxn modelId="{2F0DC901-2641-4DF4-A7B3-C7C7E69ED531}" type="presParOf" srcId="{B45EEFF6-1D4C-4395-AD9D-E86774C4F29F}" destId="{97D5AC9A-79EA-47A6-BE40-FCE67B290DDD}" srcOrd="2" destOrd="0" presId="urn:microsoft.com/office/officeart/2018/2/layout/IconLabelDescriptionList"/>
    <dgm:cxn modelId="{3C743CE8-2AA6-4B56-A252-914C51375785}" type="presParOf" srcId="{B45EEFF6-1D4C-4395-AD9D-E86774C4F29F}" destId="{B3ED6D00-0F78-40F1-8804-B2AA39947E33}" srcOrd="3" destOrd="0" presId="urn:microsoft.com/office/officeart/2018/2/layout/IconLabelDescriptionList"/>
    <dgm:cxn modelId="{0FC39449-11FB-4616-874E-044B813DAE33}" type="presParOf" srcId="{B45EEFF6-1D4C-4395-AD9D-E86774C4F29F}" destId="{873B6039-9813-439E-AB9F-F8D292A690D2}" srcOrd="4" destOrd="0" presId="urn:microsoft.com/office/officeart/2018/2/layout/IconLabelDescriptionList"/>
    <dgm:cxn modelId="{9B722712-62CE-438A-BC3B-53510824B7FE}" type="presParOf" srcId="{7DB3C5F4-0A30-4415-B2CE-916DBF162A42}" destId="{8396C652-9A57-4CE3-B2E7-691D9400C7A0}" srcOrd="1" destOrd="0" presId="urn:microsoft.com/office/officeart/2018/2/layout/IconLabelDescriptionList"/>
    <dgm:cxn modelId="{D0286472-BC33-4157-AD57-D364E66C784A}" type="presParOf" srcId="{7DB3C5F4-0A30-4415-B2CE-916DBF162A42}" destId="{83ABB3EB-F542-4821-BA79-BAFA7E07CBE0}" srcOrd="2" destOrd="0" presId="urn:microsoft.com/office/officeart/2018/2/layout/IconLabelDescriptionList"/>
    <dgm:cxn modelId="{D29CF0F9-5187-4DB2-AECB-2E10CB971BA1}" type="presParOf" srcId="{83ABB3EB-F542-4821-BA79-BAFA7E07CBE0}" destId="{2BE8DE63-8E3C-4D9B-90E4-957D7AA98DA8}" srcOrd="0" destOrd="0" presId="urn:microsoft.com/office/officeart/2018/2/layout/IconLabelDescriptionList"/>
    <dgm:cxn modelId="{5371FB8B-37A2-4FB2-A734-5E9D06EB9374}" type="presParOf" srcId="{83ABB3EB-F542-4821-BA79-BAFA7E07CBE0}" destId="{E591F002-19E1-490A-BC2E-D568816956FD}" srcOrd="1" destOrd="0" presId="urn:microsoft.com/office/officeart/2018/2/layout/IconLabelDescriptionList"/>
    <dgm:cxn modelId="{27276410-1949-4742-9745-6D1A42BCC59C}" type="presParOf" srcId="{83ABB3EB-F542-4821-BA79-BAFA7E07CBE0}" destId="{0A89A74B-8339-4D59-B330-DF0A705D6A78}" srcOrd="2" destOrd="0" presId="urn:microsoft.com/office/officeart/2018/2/layout/IconLabelDescriptionList"/>
    <dgm:cxn modelId="{28F73F49-31A0-43E5-BC41-2973542EA441}" type="presParOf" srcId="{83ABB3EB-F542-4821-BA79-BAFA7E07CBE0}" destId="{B9DBB8A3-5DA7-48C1-8756-C60280E328DB}" srcOrd="3" destOrd="0" presId="urn:microsoft.com/office/officeart/2018/2/layout/IconLabelDescriptionList"/>
    <dgm:cxn modelId="{33E054C6-DF32-4A14-B201-5657771A778F}" type="presParOf" srcId="{83ABB3EB-F542-4821-BA79-BAFA7E07CBE0}" destId="{9CF8DC46-6863-4029-B121-4056CE0886B6}" srcOrd="4" destOrd="0" presId="urn:microsoft.com/office/officeart/2018/2/layout/IconLabelDescriptionList"/>
    <dgm:cxn modelId="{58F9F752-BC72-4F11-AD5E-99A1153C73CF}" type="presParOf" srcId="{7DB3C5F4-0A30-4415-B2CE-916DBF162A42}" destId="{BD2DD657-074C-42B5-A196-59EA3A30B8D8}" srcOrd="3" destOrd="0" presId="urn:microsoft.com/office/officeart/2018/2/layout/IconLabelDescriptionList"/>
    <dgm:cxn modelId="{471D80A9-99FD-43A1-A14B-64AEDBBBA1AF}" type="presParOf" srcId="{7DB3C5F4-0A30-4415-B2CE-916DBF162A42}" destId="{C556A7C4-3093-4868-82BB-102EF5BB6C45}" srcOrd="4" destOrd="0" presId="urn:microsoft.com/office/officeart/2018/2/layout/IconLabelDescriptionList"/>
    <dgm:cxn modelId="{5C5EC9C4-47B6-4183-BD89-700C5EC7A45C}" type="presParOf" srcId="{C556A7C4-3093-4868-82BB-102EF5BB6C45}" destId="{67E25B28-8000-4592-B4AE-6C9A973D2630}" srcOrd="0" destOrd="0" presId="urn:microsoft.com/office/officeart/2018/2/layout/IconLabelDescriptionList"/>
    <dgm:cxn modelId="{0BC1122A-52B6-4BCD-9817-9552B2FEBB2A}" type="presParOf" srcId="{C556A7C4-3093-4868-82BB-102EF5BB6C45}" destId="{7010DBEC-D187-42EE-87F5-D3134C5960C9}" srcOrd="1" destOrd="0" presId="urn:microsoft.com/office/officeart/2018/2/layout/IconLabelDescriptionList"/>
    <dgm:cxn modelId="{A6939ECD-00A4-439C-890C-7BEDE214BF45}" type="presParOf" srcId="{C556A7C4-3093-4868-82BB-102EF5BB6C45}" destId="{A12D92DA-0C27-4499-AF67-F48EE29CF974}" srcOrd="2" destOrd="0" presId="urn:microsoft.com/office/officeart/2018/2/layout/IconLabelDescriptionList"/>
    <dgm:cxn modelId="{F294A647-897E-4C46-ACA1-67B169F618EB}" type="presParOf" srcId="{C556A7C4-3093-4868-82BB-102EF5BB6C45}" destId="{BBF40FB9-13A9-4998-A7CF-414B1C9F45F9}" srcOrd="3" destOrd="0" presId="urn:microsoft.com/office/officeart/2018/2/layout/IconLabelDescriptionList"/>
    <dgm:cxn modelId="{848EECF9-0A74-4F3C-8BC6-9F14554E5666}" type="presParOf" srcId="{C556A7C4-3093-4868-82BB-102EF5BB6C45}" destId="{630F50A7-4B44-428B-8B9C-1DD226503343}" srcOrd="4" destOrd="0" presId="urn:microsoft.com/office/officeart/2018/2/layout/IconLabelDescriptionList"/>
    <dgm:cxn modelId="{69C1306E-EFD9-47AD-962E-C5A3B6E89F1F}" type="presParOf" srcId="{7DB3C5F4-0A30-4415-B2CE-916DBF162A42}" destId="{D724E499-6C13-4F67-9150-1ABA93B30223}" srcOrd="5" destOrd="0" presId="urn:microsoft.com/office/officeart/2018/2/layout/IconLabelDescriptionList"/>
    <dgm:cxn modelId="{77AB8159-8BBB-4221-8DE2-B597C88E3D04}" type="presParOf" srcId="{7DB3C5F4-0A30-4415-B2CE-916DBF162A42}" destId="{2869646C-48DF-4180-A01D-76D9C97B339F}" srcOrd="6" destOrd="0" presId="urn:microsoft.com/office/officeart/2018/2/layout/IconLabelDescriptionList"/>
    <dgm:cxn modelId="{34267F0B-81AB-4169-B473-B16188F2029D}" type="presParOf" srcId="{2869646C-48DF-4180-A01D-76D9C97B339F}" destId="{9FC0A9E1-40FB-4D42-AB18-A7FB79C4414B}" srcOrd="0" destOrd="0" presId="urn:microsoft.com/office/officeart/2018/2/layout/IconLabelDescriptionList"/>
    <dgm:cxn modelId="{39EBE3E9-4D04-4915-8788-EFCCA788E97B}" type="presParOf" srcId="{2869646C-48DF-4180-A01D-76D9C97B339F}" destId="{ECB7DF8F-83C8-4681-B8EC-E2B421F116EB}" srcOrd="1" destOrd="0" presId="urn:microsoft.com/office/officeart/2018/2/layout/IconLabelDescriptionList"/>
    <dgm:cxn modelId="{116CA3CB-B6FD-46E7-A9CC-8BB6CD625FA1}" type="presParOf" srcId="{2869646C-48DF-4180-A01D-76D9C97B339F}" destId="{B31653A8-C525-46E7-8E6D-B1481D404402}" srcOrd="2" destOrd="0" presId="urn:microsoft.com/office/officeart/2018/2/layout/IconLabelDescriptionList"/>
    <dgm:cxn modelId="{10BAFE35-E72D-4A9B-939A-0895FF6E681E}" type="presParOf" srcId="{2869646C-48DF-4180-A01D-76D9C97B339F}" destId="{3D7651FD-D470-4BD3-AB20-6CFA808BF002}" srcOrd="3" destOrd="0" presId="urn:microsoft.com/office/officeart/2018/2/layout/IconLabelDescriptionList"/>
    <dgm:cxn modelId="{1412C1D4-4B41-4B60-A145-CB164BAF5771}" type="presParOf" srcId="{2869646C-48DF-4180-A01D-76D9C97B339F}" destId="{7A305F48-FC64-4E4D-9926-C2C45B0229C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D287C-9823-42FC-A7CE-916B875F787C}">
      <dsp:nvSpPr>
        <dsp:cNvPr id="0" name=""/>
        <dsp:cNvSpPr/>
      </dsp:nvSpPr>
      <dsp:spPr>
        <a:xfrm>
          <a:off x="2238" y="1333254"/>
          <a:ext cx="515320" cy="515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D5AC9A-79EA-47A6-BE40-FCE67B290DDD}">
      <dsp:nvSpPr>
        <dsp:cNvPr id="0" name=""/>
        <dsp:cNvSpPr/>
      </dsp:nvSpPr>
      <dsp:spPr>
        <a:xfrm>
          <a:off x="2238" y="1968433"/>
          <a:ext cx="1472343" cy="43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Singleton Pattern:</a:t>
          </a:r>
          <a:endParaRPr lang="en-US" sz="1400" kern="1200"/>
        </a:p>
      </dsp:txBody>
      <dsp:txXfrm>
        <a:off x="2238" y="1968433"/>
        <a:ext cx="1472343" cy="434801"/>
      </dsp:txXfrm>
    </dsp:sp>
    <dsp:sp modelId="{873B6039-9813-439E-AB9F-F8D292A690D2}">
      <dsp:nvSpPr>
        <dsp:cNvPr id="0" name=""/>
        <dsp:cNvSpPr/>
      </dsp:nvSpPr>
      <dsp:spPr>
        <a:xfrm>
          <a:off x="2238" y="2458983"/>
          <a:ext cx="1472343" cy="1661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Ensures a single camera instance (prevents conflicts, resource leaks)</a:t>
          </a:r>
          <a:endParaRPr lang="en-US" sz="1100" kern="1200"/>
        </a:p>
      </dsp:txBody>
      <dsp:txXfrm>
        <a:off x="2238" y="2458983"/>
        <a:ext cx="1472343" cy="1661682"/>
      </dsp:txXfrm>
    </dsp:sp>
    <dsp:sp modelId="{2BE8DE63-8E3C-4D9B-90E4-957D7AA98DA8}">
      <dsp:nvSpPr>
        <dsp:cNvPr id="0" name=""/>
        <dsp:cNvSpPr/>
      </dsp:nvSpPr>
      <dsp:spPr>
        <a:xfrm>
          <a:off x="1732242" y="1333254"/>
          <a:ext cx="515320" cy="5153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89A74B-8339-4D59-B330-DF0A705D6A78}">
      <dsp:nvSpPr>
        <dsp:cNvPr id="0" name=""/>
        <dsp:cNvSpPr/>
      </dsp:nvSpPr>
      <dsp:spPr>
        <a:xfrm>
          <a:off x="1732242" y="1968433"/>
          <a:ext cx="1472343" cy="43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Dependency Injection:</a:t>
          </a:r>
          <a:endParaRPr lang="en-US" sz="1400" kern="1200"/>
        </a:p>
      </dsp:txBody>
      <dsp:txXfrm>
        <a:off x="1732242" y="1968433"/>
        <a:ext cx="1472343" cy="434801"/>
      </dsp:txXfrm>
    </dsp:sp>
    <dsp:sp modelId="{9CF8DC46-6863-4029-B121-4056CE0886B6}">
      <dsp:nvSpPr>
        <dsp:cNvPr id="0" name=""/>
        <dsp:cNvSpPr/>
      </dsp:nvSpPr>
      <dsp:spPr>
        <a:xfrm>
          <a:off x="1732242" y="2458983"/>
          <a:ext cx="1472343" cy="1661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Enables mocking classifiers &amp; encoders for unit tests</a:t>
          </a:r>
          <a:endParaRPr lang="en-US" sz="1100" kern="1200"/>
        </a:p>
      </dsp:txBody>
      <dsp:txXfrm>
        <a:off x="1732242" y="2458983"/>
        <a:ext cx="1472343" cy="1661682"/>
      </dsp:txXfrm>
    </dsp:sp>
    <dsp:sp modelId="{67E25B28-8000-4592-B4AE-6C9A973D2630}">
      <dsp:nvSpPr>
        <dsp:cNvPr id="0" name=""/>
        <dsp:cNvSpPr/>
      </dsp:nvSpPr>
      <dsp:spPr>
        <a:xfrm>
          <a:off x="3462246" y="1333254"/>
          <a:ext cx="515320" cy="5153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2D92DA-0C27-4499-AF67-F48EE29CF974}">
      <dsp:nvSpPr>
        <dsp:cNvPr id="0" name=""/>
        <dsp:cNvSpPr/>
      </dsp:nvSpPr>
      <dsp:spPr>
        <a:xfrm>
          <a:off x="3462246" y="1968433"/>
          <a:ext cx="1472343" cy="43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Separation of Concerns:</a:t>
          </a:r>
          <a:endParaRPr lang="en-US" sz="1400" kern="1200"/>
        </a:p>
      </dsp:txBody>
      <dsp:txXfrm>
        <a:off x="3462246" y="1968433"/>
        <a:ext cx="1472343" cy="434801"/>
      </dsp:txXfrm>
    </dsp:sp>
    <dsp:sp modelId="{630F50A7-4B44-428B-8B9C-1DD226503343}">
      <dsp:nvSpPr>
        <dsp:cNvPr id="0" name=""/>
        <dsp:cNvSpPr/>
      </dsp:nvSpPr>
      <dsp:spPr>
        <a:xfrm>
          <a:off x="3462246" y="2458983"/>
          <a:ext cx="1472343" cy="1661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camera_manager.py: Handles webcam lifecycle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smile_detector.py: Detection logic, easily testable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detection_event.py: Logging to DB and file system</a:t>
          </a:r>
          <a:endParaRPr lang="en-US" sz="1100" kern="1200"/>
        </a:p>
      </dsp:txBody>
      <dsp:txXfrm>
        <a:off x="3462246" y="2458983"/>
        <a:ext cx="1472343" cy="1661682"/>
      </dsp:txXfrm>
    </dsp:sp>
    <dsp:sp modelId="{9FC0A9E1-40FB-4D42-AB18-A7FB79C4414B}">
      <dsp:nvSpPr>
        <dsp:cNvPr id="0" name=""/>
        <dsp:cNvSpPr/>
      </dsp:nvSpPr>
      <dsp:spPr>
        <a:xfrm>
          <a:off x="5192250" y="1333254"/>
          <a:ext cx="515320" cy="5153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1653A8-C525-46E7-8E6D-B1481D404402}">
      <dsp:nvSpPr>
        <dsp:cNvPr id="0" name=""/>
        <dsp:cNvSpPr/>
      </dsp:nvSpPr>
      <dsp:spPr>
        <a:xfrm>
          <a:off x="5192250" y="1968433"/>
          <a:ext cx="1472343" cy="43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Environment-Based Config:</a:t>
          </a:r>
          <a:endParaRPr lang="en-US" sz="1400" kern="1200"/>
        </a:p>
      </dsp:txBody>
      <dsp:txXfrm>
        <a:off x="5192250" y="1968433"/>
        <a:ext cx="1472343" cy="434801"/>
      </dsp:txXfrm>
    </dsp:sp>
    <dsp:sp modelId="{7A305F48-FC64-4E4D-9926-C2C45B0229CF}">
      <dsp:nvSpPr>
        <dsp:cNvPr id="0" name=""/>
        <dsp:cNvSpPr/>
      </dsp:nvSpPr>
      <dsp:spPr>
        <a:xfrm>
          <a:off x="5192250" y="2458983"/>
          <a:ext cx="1472343" cy="1661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Paths and DB can be changed without code edits</a:t>
          </a:r>
          <a:endParaRPr lang="en-US" sz="1100" kern="1200"/>
        </a:p>
      </dsp:txBody>
      <dsp:txXfrm>
        <a:off x="5192250" y="2458983"/>
        <a:ext cx="1472343" cy="1661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CCAE-866C-44FB-B3EB-A78EC2F0443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A024B-BFA0-47BD-804D-93E846B4B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0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I’m Manushi. I’ll walk you through what Smile Detection App does, how it works, and some things I learned along the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A024B-BFA0-47BD-804D-93E846B4B3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1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it!</a:t>
            </a:r>
            <a:br>
              <a:rPr lang="en-US" dirty="0"/>
            </a:br>
            <a:r>
              <a:rPr lang="en-US" dirty="0"/>
              <a:t>Thanks so much for taking a look at my project.</a:t>
            </a:r>
            <a:br>
              <a:rPr lang="en-US" dirty="0"/>
            </a:br>
            <a:r>
              <a:rPr lang="en-US" dirty="0"/>
              <a:t>If you have any questions, just reach out on GitHub or LinkedIn.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A024B-BFA0-47BD-804D-93E846B4B3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full-stack project: the frontend is built in React, the backend is Python with </a:t>
            </a:r>
            <a:r>
              <a:rPr lang="en-US" dirty="0" err="1"/>
              <a:t>FastAPI</a:t>
            </a:r>
            <a:r>
              <a:rPr lang="en-US" dirty="0"/>
              <a:t> and OpenCV.</a:t>
            </a:r>
            <a:br>
              <a:rPr lang="en-US" dirty="0"/>
            </a:br>
            <a:r>
              <a:rPr lang="en-US" dirty="0"/>
              <a:t>Basically, it takes camera frames and detects if you’re smiling in real time.</a:t>
            </a:r>
            <a:br>
              <a:rPr lang="en-US" dirty="0"/>
            </a:br>
            <a:r>
              <a:rPr lang="en-US" dirty="0"/>
              <a:t>If it finds a smile, it draws a bonding box on the image and saves both the image and the info about the smile into a database.</a:t>
            </a:r>
          </a:p>
          <a:p>
            <a:r>
              <a:rPr lang="en-US" dirty="0"/>
              <a:t>The app features error handling, with all configuration handled via environment variables for easy deployment. Both frontend and backend are well-tested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A024B-BFA0-47BD-804D-93E846B4B3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4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high-level architecture diagram.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user interacts with the React app in the browser.</a:t>
            </a:r>
            <a:br>
              <a:rPr lang="en-US" dirty="0"/>
            </a:br>
            <a:r>
              <a:rPr lang="en-US" dirty="0"/>
              <a:t>That interacts with the Python backend using simple API calls.</a:t>
            </a:r>
            <a:br>
              <a:rPr lang="en-US" dirty="0"/>
            </a:br>
            <a:r>
              <a:rPr lang="en-US" dirty="0"/>
              <a:t>The backend handles the camera management, runs the smile detection, and sends only the smile detected image and coordinates data back to the frontend.</a:t>
            </a:r>
            <a:br>
              <a:rPr lang="en-US" dirty="0"/>
            </a:br>
            <a:r>
              <a:rPr lang="en-US" dirty="0"/>
              <a:t>Anytime a smile is found, it logs that in the database and saves the picture.</a:t>
            </a:r>
            <a:br>
              <a:rPr lang="en-US" dirty="0"/>
            </a:br>
            <a:r>
              <a:rPr lang="en-US" dirty="0"/>
              <a:t>This setup keeps everything organized and easy to manage.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A024B-BFA0-47BD-804D-93E846B4B3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3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API flow diagram shows the typical user journey:</a:t>
            </a:r>
            <a:br>
              <a:rPr lang="en-US" dirty="0"/>
            </a:br>
            <a:r>
              <a:rPr lang="en-US" dirty="0"/>
              <a:t>First, the frontend sends a request to start the camera.</a:t>
            </a:r>
            <a:br>
              <a:rPr lang="en-US" dirty="0"/>
            </a:br>
            <a:r>
              <a:rPr lang="en-US" dirty="0"/>
              <a:t>While the camera session is running, the app requests the backend every second to check for smiles in the video feed.</a:t>
            </a:r>
            <a:br>
              <a:rPr lang="en-US" dirty="0"/>
            </a:br>
            <a:r>
              <a:rPr lang="en-US" dirty="0"/>
              <a:t>If a smile is detected, the backend responds with an image and metadata; if not, it returns a status message.</a:t>
            </a:r>
            <a:br>
              <a:rPr lang="en-US" dirty="0"/>
            </a:br>
            <a:r>
              <a:rPr lang="en-US" dirty="0"/>
              <a:t>When finished, the frontend stops the camera and the backend releases all resources.</a:t>
            </a:r>
            <a:br>
              <a:rPr lang="en-US" dirty="0"/>
            </a:br>
            <a:r>
              <a:rPr lang="en-US" dirty="0"/>
              <a:t>All errors, such as trying to detect a smile when the camera isn’t running, are handled gracefully and reported to the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A024B-BFA0-47BD-804D-93E846B4B3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42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few things I want to highlight in the code: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use the singleton pattern for camera management, guaranteeing only one camera instance is ever active. This avoids resource conflicts and leaks.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Dependency injection is used in the detection logic, making it easy to mock OpenCV components for unit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module has a clear responsibility: camera management, smile detection, and event logging are all separated.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finally, all paths—like database or image directories—can be set via environment variables, so the app is portable and easy to configure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A024B-BFA0-47BD-804D-93E846B4B3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63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I’ve focused a lot on testing to ensure reliability: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the frontend, I have over 90% test coverage using Jest and React Testing Library. All main UI flows—like starting, stopping, error handling, and image rendering—are covered.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the backend, I use </a:t>
            </a:r>
            <a:r>
              <a:rPr lang="en-US" dirty="0" err="1"/>
              <a:t>Pytest</a:t>
            </a:r>
            <a:r>
              <a:rPr lang="en-US" dirty="0"/>
              <a:t> with mocking to test all components in isolation, including camera logic, detection, routes, and database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is CI-ready, so tests and linting run automatically to maintain code quality.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A024B-BFA0-47BD-804D-93E846B4B3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16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the SQLite table schema for detection events.</a:t>
            </a:r>
          </a:p>
          <a:p>
            <a:br>
              <a:rPr lang="en-US" dirty="0"/>
            </a:br>
            <a:r>
              <a:rPr lang="en-US" dirty="0"/>
              <a:t>Every record has an ID, the timestamp, and the smile coordinates saved as JSON.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A024B-BFA0-47BD-804D-93E846B4B3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1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quick lessons:</a:t>
            </a:r>
          </a:p>
          <a:p>
            <a:pPr>
              <a:buNone/>
            </a:pPr>
            <a:br>
              <a:rPr lang="en-US" dirty="0"/>
            </a:br>
            <a:r>
              <a:rPr lang="en-US" b="1" dirty="0"/>
              <a:t>Haar cascades are very sensitive</a:t>
            </a:r>
            <a:r>
              <a:rPr lang="en-US" dirty="0"/>
              <a:t> — not just to lighting and face angle, but also to anything that might “confuse” the detector, like glasses, mustaches, or even heavy beards. Sometimes the app thinks a mustache is a smile, or it just misses a smile if you’re wearing glasses and there’s glare.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Managing the camera safely across threads required careful use of locks and singleton patterns.</a:t>
            </a:r>
          </a:p>
          <a:p>
            <a:pPr>
              <a:buNone/>
            </a:pPr>
            <a:r>
              <a:rPr lang="en-US" dirty="0"/>
              <a:t>For reliable testing, I had to mock both the OpenCV components and the database to keep tests isolated and repeatable.</a:t>
            </a:r>
          </a:p>
          <a:p>
            <a:r>
              <a:rPr lang="en-US" dirty="0"/>
              <a:t>And finally, balancing real-time performance with maintainable, testable code was a key focus throughout.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A024B-BFA0-47BD-804D-93E846B4B3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03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few things I’d add next: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Swap out Haar cascades for something more accurate, like </a:t>
            </a:r>
            <a:r>
              <a:rPr lang="en-US" dirty="0" err="1"/>
              <a:t>MediaPipe</a:t>
            </a:r>
            <a:r>
              <a:rPr lang="en-US" dirty="0"/>
              <a:t> or </a:t>
            </a:r>
            <a:r>
              <a:rPr lang="en-US" dirty="0" err="1"/>
              <a:t>Dlib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Package everything up in Docker so it’s easier to deploy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the ability to upload photos or run smile detection on a video file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A024B-BFA0-47BD-804D-93E846B4B3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4757-F92B-6010-A77F-BBDA3F3AC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5ED68-C859-DAF6-2A9C-72340AAF5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095D-0DDC-DF8A-CC82-9E500E48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82A79-6D29-25B7-CB11-B27A64FA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5060B-5663-7F4E-6112-CF89116E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5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9DFF-14A7-6B75-8728-0D6426BD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CA400-0256-15F6-29AD-CB9F0700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2E31-C116-D3B8-3EDC-1AB09DD5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28E3-9871-055A-9A77-12B855D7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55AF-C7E9-69AA-E35C-08215100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4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B0DB6-CED8-EDE4-1BDA-E1EB8C011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61844-BCE3-B132-D767-293ED1142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FA721-67C6-AC4C-0213-0F720B82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C423-84DB-1F94-46D5-5E7E54B8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FB9E7-1095-C0D1-CB8B-DE6336D5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5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98D4-2873-81AD-DB08-11B4A8D9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F267-C3C0-A558-C751-CC23B50B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484D0-8856-E42E-5179-649E4CA9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E39A2-7FF5-33E3-6C67-CF8DDE4F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232D-FE1C-3B6B-0CA9-6A3D113B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8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6601-1DCD-7586-DF81-0A40CE841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3133E-AB9F-FEDD-D34B-33E9091D5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4EF7-1045-E885-78EE-6423CF05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91382-5AE5-027D-C6FE-EE32DF0F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C3ED-3E6E-B172-C269-AB5F08E8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E338-10F1-367B-183C-5411584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2407-1A44-AE67-ACF1-57F1408C9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3F0DD-9F9A-6EE2-AF08-B463480AA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C99EA-8B25-A2C4-EDC7-8C1748D9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1FFD4-EA71-91DF-33D2-CFE809CF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D82E8-35F8-422A-784E-487DC9EE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2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486C-50FB-679C-1036-78FBFEE9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82B8F-6786-1DB7-ADCE-853CFE748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B689E-7EAB-067B-F9C3-2E1783393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AA263-52F2-A21A-7A35-9800AB040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C13EA-BABA-0514-2147-4A21E9D42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78F48-D4DC-06E8-2E78-BB5E1E28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4939D-F7DB-D32F-6986-EBBF8C0E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50D5D-E08E-344C-4294-3B8003E7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1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3957-5F4F-2B9A-2130-25CFF80F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E0321-6C31-EBF1-6716-19E2C5B0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27430-CDDD-9CBD-AC64-E950EE75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8BA94-5968-0C9D-9468-1BB3D3B7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5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C5F31-1142-D321-7963-B744EFE0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38C3C-2F88-4447-9BF8-C79215DD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7A525-D663-9CCB-12BF-8D1ECA0D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0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D117-1074-39A4-3CDC-5133C3A8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59D2-2506-D5C4-8D77-9B01E2931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33BB8-BE0A-D899-BFF5-2BC8C4664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93321-9963-1E36-8832-F4C7F733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BE255-A5E5-B692-CDB4-3F505FC7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A16A3-03CD-053D-3658-FCF3F5DF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0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027E-C103-DC86-450C-CF34DBCC7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15C12-1CC5-87A7-6410-9943DEA70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FEAF6-69CE-A588-7A79-F89554277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1948C-A4AD-0867-8E44-BABDA477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CFE3E-2E5F-359E-DDC3-4CF12E83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73B83-478C-134C-B41E-7F51D422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9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045F0-E6FF-BD7B-6380-78B7BE41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7D4A8-A8D4-58F3-A3D1-BA167EEB4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B9AD1-6D7B-9F1B-D343-245E9B1AC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2E281C-5445-4C57-93D3-9A1FA20CE90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3A914-44CD-0FBF-945F-36EABFC05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FFFB1-A056-2E7B-E068-496B4E068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E2208-4F0A-4258-A92C-A3B08C79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8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shi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edin.com/in/manushi-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400E5-95FE-A361-0656-63F74C29E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Smile Detection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3E732-1C48-A40B-594D-20EEE8B6A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By Manushi</a:t>
            </a:r>
          </a:p>
        </p:txBody>
      </p:sp>
    </p:spTree>
    <p:extLst>
      <p:ext uri="{BB962C8B-B14F-4D97-AF65-F5344CB8AC3E}">
        <p14:creationId xmlns:p14="http://schemas.microsoft.com/office/powerpoint/2010/main" val="305704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07"/>
    </mc:Choice>
    <mc:Fallback xmlns="">
      <p:transition spd="slow" advTm="85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BB9FF-3BED-0980-E6CB-FA10A058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A0153-C1AA-DF2F-1CF6-5F6DD4144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Thanks for reviewing this project!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For questions, feedback, or code walkthrough: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GitHub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LinkedIn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439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9"/>
    </mc:Choice>
    <mc:Fallback xmlns="">
      <p:transition spd="slow" advTm="662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88B80-0B8C-0126-1A88-76224C7C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Smile Detection App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8839A2-378A-B127-7624-65911153C9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3158" y="649480"/>
            <a:ext cx="48624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Arial" panose="020B0604020202020204" pitchFamily="34" charset="0"/>
              </a:rPr>
              <a:t>Real-time Smile Detection using React &amp; </a:t>
            </a:r>
            <a:r>
              <a:rPr lang="en-US" sz="2000" b="1">
                <a:latin typeface="Arial" panose="020B0604020202020204" pitchFamily="34" charset="0"/>
              </a:rPr>
              <a:t>Python (FastAPI </a:t>
            </a:r>
            <a:r>
              <a:rPr lang="en-US" sz="2000" b="1" dirty="0">
                <a:latin typeface="Arial" panose="020B0604020202020204" pitchFamily="34" charset="0"/>
              </a:rPr>
              <a:t>+ OpenCV)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Full-stack app: React frontend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FastAPI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backend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Real-time smile detection from webcam (OpenCV Haar cascades)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Detection events and images logged to SQLite and disk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Robust error handling, configuration via environment variables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Well-tested (Jest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+ Pytest)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8ECFE4F-3EE6-BC8B-CF45-12201766D013}"/>
              </a:ext>
            </a:extLst>
          </p:cNvPr>
          <p:cNvSpPr txBox="1">
            <a:spLocks/>
          </p:cNvSpPr>
          <p:nvPr/>
        </p:nvSpPr>
        <p:spPr>
          <a:xfrm>
            <a:off x="838200" y="133563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54"/>
    </mc:Choice>
    <mc:Fallback xmlns="">
      <p:transition spd="slow" advTm="260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E954F-17E1-27ED-9398-3ECA7F02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1919D-2683-920A-0368-FF4B95121B56}"/>
              </a:ext>
            </a:extLst>
          </p:cNvPr>
          <p:cNvSpPr txBox="1"/>
          <p:nvPr/>
        </p:nvSpPr>
        <p:spPr>
          <a:xfrm>
            <a:off x="945791" y="4745317"/>
            <a:ext cx="4126272" cy="137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High-level system architecture: End-to-end data flow from browser to backend and persistence.</a:t>
            </a:r>
          </a:p>
        </p:txBody>
      </p:sp>
      <p:pic>
        <p:nvPicPr>
          <p:cNvPr id="8" name="Content Placeholder 7" descr="A diagram of a computer flowchart&#10;&#10;AI-generated content may be incorrect.">
            <a:extLst>
              <a:ext uri="{FF2B5EF4-FFF2-40B4-BE49-F238E27FC236}">
                <a16:creationId xmlns:a16="http://schemas.microsoft.com/office/drawing/2014/main" id="{1D0FC665-C774-49FB-456E-01B17440E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32" y="1007577"/>
            <a:ext cx="5731045" cy="3107223"/>
          </a:xfrm>
        </p:spPr>
      </p:pic>
    </p:spTree>
    <p:extLst>
      <p:ext uri="{BB962C8B-B14F-4D97-AF65-F5344CB8AC3E}">
        <p14:creationId xmlns:p14="http://schemas.microsoft.com/office/powerpoint/2010/main" val="26027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22"/>
    </mc:Choice>
    <mc:Fallback xmlns="">
      <p:transition spd="slow" advTm="2962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FD4C8-997F-3997-C4F6-3A3DAD9A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Flow: Start, Detect, Stop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CB72A-4289-FAD5-750C-0F8AE8354931}"/>
              </a:ext>
            </a:extLst>
          </p:cNvPr>
          <p:cNvSpPr txBox="1"/>
          <p:nvPr/>
        </p:nvSpPr>
        <p:spPr>
          <a:xfrm>
            <a:off x="945791" y="4745317"/>
            <a:ext cx="4126272" cy="137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Step-by-step REST API flow for camera session, real-time detection, and teardown.</a:t>
            </a:r>
          </a:p>
        </p:txBody>
      </p:sp>
      <p:pic>
        <p:nvPicPr>
          <p:cNvPr id="5" name="Content Placeholder 4" descr="A flowchart of a camera&#10;&#10;AI-generated content may be incorrect.">
            <a:extLst>
              <a:ext uri="{FF2B5EF4-FFF2-40B4-BE49-F238E27FC236}">
                <a16:creationId xmlns:a16="http://schemas.microsoft.com/office/drawing/2014/main" id="{0F962A10-64C3-5D63-D244-A1B5693A8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887" y="891652"/>
            <a:ext cx="5608320" cy="36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8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25"/>
    </mc:Choice>
    <mc:Fallback xmlns="">
      <p:transition spd="slow" advTm="342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A1975-575C-3717-D7E8-0E26CC3D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Key Implementation Patterns</a:t>
            </a:r>
          </a:p>
        </p:txBody>
      </p:sp>
      <p:graphicFrame>
        <p:nvGraphicFramePr>
          <p:cNvPr id="5" name="Rectangle 1">
            <a:extLst>
              <a:ext uri="{FF2B5EF4-FFF2-40B4-BE49-F238E27FC236}">
                <a16:creationId xmlns:a16="http://schemas.microsoft.com/office/drawing/2014/main" id="{CEABA483-31FE-38AF-CBA7-D03D1AAAA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87110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524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77"/>
    </mc:Choice>
    <mc:Fallback xmlns="">
      <p:transition spd="slow" advTm="3327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99717-D0E0-1DF8-E03B-4D6CBBA1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Testing &amp; Reliability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0E19DE-2D9F-03C3-FB6F-177DB32C58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8006" y="511389"/>
            <a:ext cx="3534770" cy="58484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Frontend: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~90% test coverage (Jest/React Testing Library)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Major UI flows tested (start/stop, error handling, image rendering)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Backend: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Pytest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unit/integration (camera, detection, routes, DB)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Mocking for consistent, isolated tests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Continuous Integration Ready: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All tests runnable in CI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Linting and code formatting (PEP8, Prettier, etc.)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262522-D9CC-B0BA-FC58-4C9D84F6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08" y="1179500"/>
            <a:ext cx="3339249" cy="1333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62408D-C575-475C-E46B-FF78AB5A8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108" y="2756799"/>
            <a:ext cx="3339249" cy="144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7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9"/>
    </mc:Choice>
    <mc:Fallback xmlns="">
      <p:transition spd="slow" advTm="280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E5142-2BA3-8D11-DEF6-AB5FDDE1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Detections Table Schema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584F6BE8-6DF1-56A8-DB71-468D0DF720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819215"/>
              </p:ext>
            </p:extLst>
          </p:nvPr>
        </p:nvGraphicFramePr>
        <p:xfrm>
          <a:off x="6096000" y="1860697"/>
          <a:ext cx="5608321" cy="3092158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1694903">
                  <a:extLst>
                    <a:ext uri="{9D8B030D-6E8A-4147-A177-3AD203B41FA5}">
                      <a16:colId xmlns:a16="http://schemas.microsoft.com/office/drawing/2014/main" val="3256999741"/>
                    </a:ext>
                  </a:extLst>
                </a:gridCol>
                <a:gridCol w="1655632">
                  <a:extLst>
                    <a:ext uri="{9D8B030D-6E8A-4147-A177-3AD203B41FA5}">
                      <a16:colId xmlns:a16="http://schemas.microsoft.com/office/drawing/2014/main" val="1314842151"/>
                    </a:ext>
                  </a:extLst>
                </a:gridCol>
                <a:gridCol w="2257786">
                  <a:extLst>
                    <a:ext uri="{9D8B030D-6E8A-4147-A177-3AD203B41FA5}">
                      <a16:colId xmlns:a16="http://schemas.microsoft.com/office/drawing/2014/main" val="712003515"/>
                    </a:ext>
                  </a:extLst>
                </a:gridCol>
              </a:tblGrid>
              <a:tr h="56097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Column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448294"/>
                  </a:ext>
                </a:extLst>
              </a:tr>
              <a:tr h="84372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Primary Key (autoincrement)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104889"/>
                  </a:ext>
                </a:extLst>
              </a:tr>
              <a:tr h="84372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timestamp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ISO8601 timestamp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283757"/>
                  </a:ext>
                </a:extLst>
              </a:tr>
              <a:tr h="84372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coords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JSON-encoded coordinates</a:t>
                      </a:r>
                    </a:p>
                  </a:txBody>
                  <a:tcPr marL="156342" marR="315927" marT="120263" marB="1202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43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84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05"/>
    </mc:Choice>
    <mc:Fallback xmlns="">
      <p:transition spd="slow" advTm="1070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78DF9-4B5B-B7A4-66B2-572BCEF9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Challenges &amp;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2395-A109-4226-50CA-F959ACC00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Haar cascade sensitivity to lighting, angle, glasses, and facial hair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Ensuring thread-safe camera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Reliable test isolation (mocks for OpenCV and DB)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Balancing real-time performance with testability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41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97"/>
    </mc:Choice>
    <mc:Fallback xmlns="">
      <p:transition spd="slow" advTm="3999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FF6C4-9645-9ECD-DBFC-8D835DEF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D2EB-28A2-5958-EBFB-FFCCB43AA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 dirty="0"/>
              <a:t>Ideas: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 err="1"/>
              <a:t>MediaPipe</a:t>
            </a:r>
            <a:r>
              <a:rPr lang="en-US" sz="2000" dirty="0"/>
              <a:t> or </a:t>
            </a:r>
            <a:r>
              <a:rPr lang="en-US" sz="2000" dirty="0" err="1"/>
              <a:t>Dlib</a:t>
            </a:r>
            <a:r>
              <a:rPr lang="en-US" sz="2000" dirty="0"/>
              <a:t> for improved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Dockerize</a:t>
            </a:r>
            <a:r>
              <a:rPr lang="en-US" sz="2000" dirty="0"/>
              <a:t> for easy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Allow image upload or video file detection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151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80"/>
    </mc:Choice>
    <mc:Fallback xmlns="">
      <p:transition spd="slow" advTm="1628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1096</Words>
  <Application>Microsoft Office PowerPoint</Application>
  <PresentationFormat>Widescreen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Smile Detection App</vt:lpstr>
      <vt:lpstr>Smile Detection App</vt:lpstr>
      <vt:lpstr>System Architecture</vt:lpstr>
      <vt:lpstr>API Flow: Start, Detect, Stop</vt:lpstr>
      <vt:lpstr>Key Implementation Patterns</vt:lpstr>
      <vt:lpstr>Testing &amp; Reliability</vt:lpstr>
      <vt:lpstr>Detections Table Schema</vt:lpstr>
      <vt:lpstr>Challenges &amp; Lessons Learned</vt:lpstr>
      <vt:lpstr>Future Enhancements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Premkumar RS</dc:creator>
  <cp:lastModifiedBy>Premkumar RS</cp:lastModifiedBy>
  <cp:revision>12</cp:revision>
  <dcterms:created xsi:type="dcterms:W3CDTF">2025-05-20T07:47:14Z</dcterms:created>
  <dcterms:modified xsi:type="dcterms:W3CDTF">2025-05-21T13:10:07Z</dcterms:modified>
</cp:coreProperties>
</file>