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8" r:id="rId3"/>
    <p:sldId id="259" r:id="rId4"/>
    <p:sldId id="260" r:id="rId5"/>
    <p:sldId id="261" r:id="rId6"/>
    <p:sldId id="262" r:id="rId7"/>
    <p:sldId id="265" r:id="rId8"/>
    <p:sldId id="263" r:id="rId9"/>
    <p:sldId id="264"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7C7AA-521B-44F9-955F-C280AC9B5A75}" type="datetimeFigureOut">
              <a:rPr lang="en-IN" smtClean="0"/>
              <a:t>23-10-2023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8390E-D7CD-4F31-9FD0-5ECD66E1609C}" type="slidenum">
              <a:rPr lang="en-IN" smtClean="0"/>
              <a:t>‹#›</a:t>
            </a:fld>
            <a:endParaRPr lang="en-IN"/>
          </a:p>
        </p:txBody>
      </p:sp>
    </p:spTree>
    <p:extLst>
      <p:ext uri="{BB962C8B-B14F-4D97-AF65-F5344CB8AC3E}">
        <p14:creationId xmlns:p14="http://schemas.microsoft.com/office/powerpoint/2010/main" val="4042901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D8390E-D7CD-4F31-9FD0-5ECD66E1609C}" type="slidenum">
              <a:rPr lang="en-IN" smtClean="0"/>
              <a:t>9</a:t>
            </a:fld>
            <a:endParaRPr lang="en-IN"/>
          </a:p>
        </p:txBody>
      </p:sp>
    </p:spTree>
    <p:extLst>
      <p:ext uri="{BB962C8B-B14F-4D97-AF65-F5344CB8AC3E}">
        <p14:creationId xmlns:p14="http://schemas.microsoft.com/office/powerpoint/2010/main" val="4230140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F7F41D-ED11-427B-9343-C6D0D5FA0FD4}"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AD436-6410-43A2-A26D-A9ED664C1B80}"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152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8F7F41D-ED11-427B-9343-C6D0D5FA0FD4}" type="datetimeFigureOut">
              <a:rPr lang="en-IN" smtClean="0"/>
              <a:t>23-10-2023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CAD436-6410-43A2-A26D-A9ED664C1B80}" type="slidenum">
              <a:rPr lang="en-IN" smtClean="0"/>
              <a:t>‹#›</a:t>
            </a:fld>
            <a:endParaRPr lang="en-IN"/>
          </a:p>
        </p:txBody>
      </p:sp>
    </p:spTree>
    <p:extLst>
      <p:ext uri="{BB962C8B-B14F-4D97-AF65-F5344CB8AC3E}">
        <p14:creationId xmlns:p14="http://schemas.microsoft.com/office/powerpoint/2010/main" val="241983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F7F41D-ED11-427B-9343-C6D0D5FA0FD4}"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AD436-6410-43A2-A26D-A9ED664C1B80}" type="slidenum">
              <a:rPr lang="en-IN" smtClean="0"/>
              <a:t>‹#›</a:t>
            </a:fld>
            <a:endParaRPr lang="en-IN"/>
          </a:p>
        </p:txBody>
      </p:sp>
    </p:spTree>
    <p:extLst>
      <p:ext uri="{BB962C8B-B14F-4D97-AF65-F5344CB8AC3E}">
        <p14:creationId xmlns:p14="http://schemas.microsoft.com/office/powerpoint/2010/main" val="3251018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F7F41D-ED11-427B-9343-C6D0D5FA0FD4}"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AD436-6410-43A2-A26D-A9ED664C1B80}"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1964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F7F41D-ED11-427B-9343-C6D0D5FA0FD4}"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AD436-6410-43A2-A26D-A9ED664C1B80}" type="slidenum">
              <a:rPr lang="en-IN" smtClean="0"/>
              <a:t>‹#›</a:t>
            </a:fld>
            <a:endParaRPr lang="en-IN"/>
          </a:p>
        </p:txBody>
      </p:sp>
    </p:spTree>
    <p:extLst>
      <p:ext uri="{BB962C8B-B14F-4D97-AF65-F5344CB8AC3E}">
        <p14:creationId xmlns:p14="http://schemas.microsoft.com/office/powerpoint/2010/main" val="1654949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F7F41D-ED11-427B-9343-C6D0D5FA0FD4}"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AD436-6410-43A2-A26D-A9ED664C1B80}"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41663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F7F41D-ED11-427B-9343-C6D0D5FA0FD4}"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AD436-6410-43A2-A26D-A9ED664C1B80}" type="slidenum">
              <a:rPr lang="en-IN" smtClean="0"/>
              <a:t>‹#›</a:t>
            </a:fld>
            <a:endParaRPr lang="en-IN"/>
          </a:p>
        </p:txBody>
      </p:sp>
    </p:spTree>
    <p:extLst>
      <p:ext uri="{BB962C8B-B14F-4D97-AF65-F5344CB8AC3E}">
        <p14:creationId xmlns:p14="http://schemas.microsoft.com/office/powerpoint/2010/main" val="218959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F7F41D-ED11-427B-9343-C6D0D5FA0FD4}"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AD436-6410-43A2-A26D-A9ED664C1B80}" type="slidenum">
              <a:rPr lang="en-IN" smtClean="0"/>
              <a:t>‹#›</a:t>
            </a:fld>
            <a:endParaRPr lang="en-IN"/>
          </a:p>
        </p:txBody>
      </p:sp>
    </p:spTree>
    <p:extLst>
      <p:ext uri="{BB962C8B-B14F-4D97-AF65-F5344CB8AC3E}">
        <p14:creationId xmlns:p14="http://schemas.microsoft.com/office/powerpoint/2010/main" val="2015608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F7F41D-ED11-427B-9343-C6D0D5FA0FD4}"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AD436-6410-43A2-A26D-A9ED664C1B80}" type="slidenum">
              <a:rPr lang="en-IN" smtClean="0"/>
              <a:t>‹#›</a:t>
            </a:fld>
            <a:endParaRPr lang="en-IN"/>
          </a:p>
        </p:txBody>
      </p:sp>
    </p:spTree>
    <p:extLst>
      <p:ext uri="{BB962C8B-B14F-4D97-AF65-F5344CB8AC3E}">
        <p14:creationId xmlns:p14="http://schemas.microsoft.com/office/powerpoint/2010/main" val="3596279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F7F41D-ED11-427B-9343-C6D0D5FA0FD4}"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AD436-6410-43A2-A26D-A9ED664C1B80}" type="slidenum">
              <a:rPr lang="en-IN" smtClean="0"/>
              <a:t>‹#›</a:t>
            </a:fld>
            <a:endParaRPr lang="en-IN"/>
          </a:p>
        </p:txBody>
      </p:sp>
    </p:spTree>
    <p:extLst>
      <p:ext uri="{BB962C8B-B14F-4D97-AF65-F5344CB8AC3E}">
        <p14:creationId xmlns:p14="http://schemas.microsoft.com/office/powerpoint/2010/main" val="689758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F7F41D-ED11-427B-9343-C6D0D5FA0FD4}"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AD436-6410-43A2-A26D-A9ED664C1B80}" type="slidenum">
              <a:rPr lang="en-IN" smtClean="0"/>
              <a:t>‹#›</a:t>
            </a:fld>
            <a:endParaRPr lang="en-IN"/>
          </a:p>
        </p:txBody>
      </p:sp>
    </p:spTree>
    <p:extLst>
      <p:ext uri="{BB962C8B-B14F-4D97-AF65-F5344CB8AC3E}">
        <p14:creationId xmlns:p14="http://schemas.microsoft.com/office/powerpoint/2010/main" val="275138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F7F41D-ED11-427B-9343-C6D0D5FA0FD4}" type="datetimeFigureOut">
              <a:rPr lang="en-IN" smtClean="0"/>
              <a:t>23-10-2023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CAD436-6410-43A2-A26D-A9ED664C1B80}" type="slidenum">
              <a:rPr lang="en-IN" smtClean="0"/>
              <a:t>‹#›</a:t>
            </a:fld>
            <a:endParaRPr lang="en-IN"/>
          </a:p>
        </p:txBody>
      </p:sp>
    </p:spTree>
    <p:extLst>
      <p:ext uri="{BB962C8B-B14F-4D97-AF65-F5344CB8AC3E}">
        <p14:creationId xmlns:p14="http://schemas.microsoft.com/office/powerpoint/2010/main" val="318245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F7F41D-ED11-427B-9343-C6D0D5FA0FD4}" type="datetimeFigureOut">
              <a:rPr lang="en-IN" smtClean="0"/>
              <a:t>23-10-2023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CAD436-6410-43A2-A26D-A9ED664C1B80}" type="slidenum">
              <a:rPr lang="en-IN" smtClean="0"/>
              <a:t>‹#›</a:t>
            </a:fld>
            <a:endParaRPr lang="en-IN"/>
          </a:p>
        </p:txBody>
      </p:sp>
    </p:spTree>
    <p:extLst>
      <p:ext uri="{BB962C8B-B14F-4D97-AF65-F5344CB8AC3E}">
        <p14:creationId xmlns:p14="http://schemas.microsoft.com/office/powerpoint/2010/main" val="596020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F7F41D-ED11-427B-9343-C6D0D5FA0FD4}" type="datetimeFigureOut">
              <a:rPr lang="en-IN" smtClean="0"/>
              <a:t>23-10-2023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CAD436-6410-43A2-A26D-A9ED664C1B80}" type="slidenum">
              <a:rPr lang="en-IN" smtClean="0"/>
              <a:t>‹#›</a:t>
            </a:fld>
            <a:endParaRPr lang="en-IN"/>
          </a:p>
        </p:txBody>
      </p:sp>
    </p:spTree>
    <p:extLst>
      <p:ext uri="{BB962C8B-B14F-4D97-AF65-F5344CB8AC3E}">
        <p14:creationId xmlns:p14="http://schemas.microsoft.com/office/powerpoint/2010/main" val="872163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7F41D-ED11-427B-9343-C6D0D5FA0FD4}" type="datetimeFigureOut">
              <a:rPr lang="en-IN" smtClean="0"/>
              <a:t>23-10-2023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CAD436-6410-43A2-A26D-A9ED664C1B80}" type="slidenum">
              <a:rPr lang="en-IN" smtClean="0"/>
              <a:t>‹#›</a:t>
            </a:fld>
            <a:endParaRPr lang="en-IN"/>
          </a:p>
        </p:txBody>
      </p:sp>
    </p:spTree>
    <p:extLst>
      <p:ext uri="{BB962C8B-B14F-4D97-AF65-F5344CB8AC3E}">
        <p14:creationId xmlns:p14="http://schemas.microsoft.com/office/powerpoint/2010/main" val="2398062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F7F41D-ED11-427B-9343-C6D0D5FA0FD4}" type="datetimeFigureOut">
              <a:rPr lang="en-IN" smtClean="0"/>
              <a:t>23-10-2023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CAD436-6410-43A2-A26D-A9ED664C1B80}" type="slidenum">
              <a:rPr lang="en-IN" smtClean="0"/>
              <a:t>‹#›</a:t>
            </a:fld>
            <a:endParaRPr lang="en-IN"/>
          </a:p>
        </p:txBody>
      </p:sp>
    </p:spTree>
    <p:extLst>
      <p:ext uri="{BB962C8B-B14F-4D97-AF65-F5344CB8AC3E}">
        <p14:creationId xmlns:p14="http://schemas.microsoft.com/office/powerpoint/2010/main" val="99710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F7F41D-ED11-427B-9343-C6D0D5FA0FD4}" type="datetimeFigureOut">
              <a:rPr lang="en-IN" smtClean="0"/>
              <a:t>23-10-2023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CAD436-6410-43A2-A26D-A9ED664C1B80}" type="slidenum">
              <a:rPr lang="en-IN" smtClean="0"/>
              <a:t>‹#›</a:t>
            </a:fld>
            <a:endParaRPr lang="en-IN"/>
          </a:p>
        </p:txBody>
      </p:sp>
    </p:spTree>
    <p:extLst>
      <p:ext uri="{BB962C8B-B14F-4D97-AF65-F5344CB8AC3E}">
        <p14:creationId xmlns:p14="http://schemas.microsoft.com/office/powerpoint/2010/main" val="81200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8F7F41D-ED11-427B-9343-C6D0D5FA0FD4}" type="datetimeFigureOut">
              <a:rPr lang="en-IN" smtClean="0"/>
              <a:t>23-10-2023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3CAD436-6410-43A2-A26D-A9ED664C1B80}" type="slidenum">
              <a:rPr lang="en-IN" smtClean="0"/>
              <a:t>‹#›</a:t>
            </a:fld>
            <a:endParaRPr lang="en-IN"/>
          </a:p>
        </p:txBody>
      </p:sp>
    </p:spTree>
    <p:extLst>
      <p:ext uri="{BB962C8B-B14F-4D97-AF65-F5344CB8AC3E}">
        <p14:creationId xmlns:p14="http://schemas.microsoft.com/office/powerpoint/2010/main" val="24406657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0A82-2AB5-3FE2-D73D-1926E83B036F}"/>
              </a:ext>
            </a:extLst>
          </p:cNvPr>
          <p:cNvSpPr>
            <a:spLocks noGrp="1"/>
          </p:cNvSpPr>
          <p:nvPr>
            <p:ph type="ctrTitle"/>
          </p:nvPr>
        </p:nvSpPr>
        <p:spPr>
          <a:xfrm>
            <a:off x="684211" y="685800"/>
            <a:ext cx="9345909" cy="3527982"/>
          </a:xfrm>
        </p:spPr>
        <p:txBody>
          <a:bodyPr>
            <a:normAutofit/>
          </a:bodyPr>
          <a:lstStyle/>
          <a:p>
            <a:r>
              <a:rPr lang="en-IN" sz="5400" dirty="0">
                <a:latin typeface="Times New Roman" panose="02020603050405020304" pitchFamily="18" charset="0"/>
                <a:cs typeface="Times New Roman" panose="02020603050405020304" pitchFamily="18" charset="0"/>
              </a:rPr>
              <a:t>STOCK MARKET PREDICTION</a:t>
            </a:r>
          </a:p>
        </p:txBody>
      </p:sp>
      <p:sp>
        <p:nvSpPr>
          <p:cNvPr id="3" name="Subtitle 2">
            <a:extLst>
              <a:ext uri="{FF2B5EF4-FFF2-40B4-BE49-F238E27FC236}">
                <a16:creationId xmlns:a16="http://schemas.microsoft.com/office/drawing/2014/main" id="{01EC0906-D02F-F731-B67A-E1AC5558F911}"/>
              </a:ext>
            </a:extLst>
          </p:cNvPr>
          <p:cNvSpPr>
            <a:spLocks noGrp="1"/>
          </p:cNvSpPr>
          <p:nvPr>
            <p:ph type="subTitle" idx="1"/>
          </p:nvPr>
        </p:nvSpPr>
        <p:spPr>
          <a:xfrm>
            <a:off x="684212" y="4515439"/>
            <a:ext cx="6037099" cy="1275761"/>
          </a:xfrm>
        </p:spPr>
        <p:txBody>
          <a:bodyPr/>
          <a:lstStyle/>
          <a:p>
            <a:r>
              <a:rPr lang="en-IN" b="1" dirty="0">
                <a:solidFill>
                  <a:schemeClr val="bg1"/>
                </a:solidFill>
              </a:rPr>
              <a:t>Submitted By: Manushi Shashank </a:t>
            </a:r>
          </a:p>
        </p:txBody>
      </p:sp>
    </p:spTree>
    <p:extLst>
      <p:ext uri="{BB962C8B-B14F-4D97-AF65-F5344CB8AC3E}">
        <p14:creationId xmlns:p14="http://schemas.microsoft.com/office/powerpoint/2010/main" val="1966837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951C65-5D84-99A4-73CC-414BCDFDD07D}"/>
              </a:ext>
            </a:extLst>
          </p:cNvPr>
          <p:cNvSpPr txBox="1"/>
          <p:nvPr/>
        </p:nvSpPr>
        <p:spPr>
          <a:xfrm>
            <a:off x="1566421" y="725862"/>
            <a:ext cx="9059158" cy="707886"/>
          </a:xfrm>
          <a:prstGeom prst="rect">
            <a:avLst/>
          </a:prstGeom>
          <a:noFill/>
        </p:spPr>
        <p:txBody>
          <a:bodyPr wrap="square" rtlCol="0">
            <a:spAutoFit/>
          </a:bodyPr>
          <a:lstStyle/>
          <a:p>
            <a:pPr algn="ctr"/>
            <a:r>
              <a:rPr lang="en-IN" sz="4000" b="1" dirty="0"/>
              <a:t>Future Scope</a:t>
            </a:r>
          </a:p>
        </p:txBody>
      </p:sp>
      <p:sp>
        <p:nvSpPr>
          <p:cNvPr id="3" name="TextBox 2">
            <a:extLst>
              <a:ext uri="{FF2B5EF4-FFF2-40B4-BE49-F238E27FC236}">
                <a16:creationId xmlns:a16="http://schemas.microsoft.com/office/drawing/2014/main" id="{69D0FDC0-2602-FB03-D715-869694DF0405}"/>
              </a:ext>
            </a:extLst>
          </p:cNvPr>
          <p:cNvSpPr txBox="1"/>
          <p:nvPr/>
        </p:nvSpPr>
        <p:spPr>
          <a:xfrm>
            <a:off x="2768338" y="1904216"/>
            <a:ext cx="6655324" cy="3877985"/>
          </a:xfrm>
          <a:prstGeom prst="rect">
            <a:avLst/>
          </a:prstGeom>
          <a:noFill/>
        </p:spPr>
        <p:txBody>
          <a:bodyPr wrap="square" rtlCol="0">
            <a:spAutoFit/>
          </a:bodyPr>
          <a:lstStyle/>
          <a:p>
            <a:r>
              <a:rPr lang="en-IN" sz="2400" dirty="0"/>
              <a:t>This project can be made better if we add sentiment analysis to it as then the model will be able to understand the behaviour of stock on the market. As currently its working on previous data only.</a:t>
            </a:r>
          </a:p>
          <a:p>
            <a:endParaRPr lang="en-IN" sz="2400" dirty="0"/>
          </a:p>
          <a:p>
            <a:r>
              <a:rPr lang="en-IN" sz="2400" dirty="0"/>
              <a:t>This project can also modified to predict the Cryptocurrency Trading in Future.</a:t>
            </a:r>
          </a:p>
          <a:p>
            <a:endParaRPr lang="en-IN" dirty="0"/>
          </a:p>
          <a:p>
            <a:endParaRPr lang="en-IN" dirty="0"/>
          </a:p>
          <a:p>
            <a:endParaRPr lang="en-IN" dirty="0"/>
          </a:p>
        </p:txBody>
      </p:sp>
    </p:spTree>
    <p:extLst>
      <p:ext uri="{BB962C8B-B14F-4D97-AF65-F5344CB8AC3E}">
        <p14:creationId xmlns:p14="http://schemas.microsoft.com/office/powerpoint/2010/main" val="3058995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5005B5-CC3B-4EA7-1E04-53276BCFC867}"/>
              </a:ext>
            </a:extLst>
          </p:cNvPr>
          <p:cNvSpPr>
            <a:spLocks noGrp="1"/>
          </p:cNvSpPr>
          <p:nvPr>
            <p:ph type="body" idx="1"/>
          </p:nvPr>
        </p:nvSpPr>
        <p:spPr>
          <a:xfrm>
            <a:off x="1828006" y="410066"/>
            <a:ext cx="8535988" cy="1879600"/>
          </a:xfrm>
        </p:spPr>
        <p:txBody>
          <a:bodyPr>
            <a:normAutofit/>
          </a:bodyPr>
          <a:lstStyle/>
          <a:p>
            <a:pPr algn="ctr"/>
            <a:r>
              <a:rPr lang="en-IN" sz="4000" b="1" dirty="0">
                <a:solidFill>
                  <a:schemeClr val="tx1"/>
                </a:solidFill>
              </a:rPr>
              <a:t>REFRENCES</a:t>
            </a:r>
          </a:p>
        </p:txBody>
      </p:sp>
      <p:sp>
        <p:nvSpPr>
          <p:cNvPr id="4" name="TextBox 3">
            <a:extLst>
              <a:ext uri="{FF2B5EF4-FFF2-40B4-BE49-F238E27FC236}">
                <a16:creationId xmlns:a16="http://schemas.microsoft.com/office/drawing/2014/main" id="{412EACD1-A25F-7C12-7A91-63487A56545C}"/>
              </a:ext>
            </a:extLst>
          </p:cNvPr>
          <p:cNvSpPr txBox="1"/>
          <p:nvPr/>
        </p:nvSpPr>
        <p:spPr>
          <a:xfrm>
            <a:off x="1632408" y="2321566"/>
            <a:ext cx="8927184" cy="2246769"/>
          </a:xfrm>
          <a:prstGeom prst="rect">
            <a:avLst/>
          </a:prstGeom>
          <a:noFill/>
        </p:spPr>
        <p:txBody>
          <a:bodyPr wrap="square" rtlCol="0">
            <a:spAutoFit/>
          </a:bodyPr>
          <a:lstStyle/>
          <a:p>
            <a:pPr marL="285750" indent="-285750">
              <a:buFont typeface="Arial" panose="020B0604020202020204" pitchFamily="34" charset="0"/>
              <a:buChar char="•"/>
            </a:pPr>
            <a:r>
              <a:rPr lang="en-IN" sz="2000" dirty="0"/>
              <a:t>Stock Price Prediction Using LSTM on Indian Share Market by Achyut Ghosh, </a:t>
            </a:r>
            <a:r>
              <a:rPr lang="en-IN" sz="2000" dirty="0" err="1"/>
              <a:t>Soumik</a:t>
            </a:r>
            <a:r>
              <a:rPr lang="en-IN" sz="2000" dirty="0"/>
              <a:t> Bose1, </a:t>
            </a:r>
            <a:r>
              <a:rPr lang="en-IN" sz="2000" dirty="0" err="1"/>
              <a:t>GiridharMaji</a:t>
            </a:r>
            <a:r>
              <a:rPr lang="en-IN" sz="2000" dirty="0"/>
              <a:t>, Narayan C. Debnath, Soumya Sen</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S. Selvin, R. </a:t>
            </a:r>
            <a:r>
              <a:rPr lang="en-IN" sz="2000" dirty="0" err="1"/>
              <a:t>Vinayakumar</a:t>
            </a:r>
            <a:r>
              <a:rPr lang="en-IN" sz="2000" dirty="0"/>
              <a:t>, E. A. Gopalkrishnan, V. K. Menon and K. P. Soman - Stock price </a:t>
            </a:r>
            <a:r>
              <a:rPr lang="en-IN" sz="2000" dirty="0" err="1"/>
              <a:t>predictionusing</a:t>
            </a:r>
            <a:r>
              <a:rPr lang="en-IN" sz="2000" dirty="0"/>
              <a:t> LSTM, RNN and CNN-sliding window model - 2017.</a:t>
            </a:r>
          </a:p>
        </p:txBody>
      </p:sp>
    </p:spTree>
    <p:extLst>
      <p:ext uri="{BB962C8B-B14F-4D97-AF65-F5344CB8AC3E}">
        <p14:creationId xmlns:p14="http://schemas.microsoft.com/office/powerpoint/2010/main" val="1061968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F4A0-83DB-6169-BB9F-AD651C4E0589}"/>
              </a:ext>
            </a:extLst>
          </p:cNvPr>
          <p:cNvSpPr>
            <a:spLocks noGrp="1"/>
          </p:cNvSpPr>
          <p:nvPr>
            <p:ph type="title"/>
          </p:nvPr>
        </p:nvSpPr>
        <p:spPr>
          <a:xfrm>
            <a:off x="703067" y="2057400"/>
            <a:ext cx="10058400" cy="2743200"/>
          </a:xfrm>
        </p:spPr>
        <p:txBody>
          <a:bodyPr>
            <a:normAutofit/>
          </a:bodyPr>
          <a:lstStyle/>
          <a:p>
            <a:r>
              <a:rPr lang="en-IN" sz="7200" b="1" dirty="0"/>
              <a:t>THANK YOU</a:t>
            </a:r>
          </a:p>
        </p:txBody>
      </p:sp>
    </p:spTree>
    <p:extLst>
      <p:ext uri="{BB962C8B-B14F-4D97-AF65-F5344CB8AC3E}">
        <p14:creationId xmlns:p14="http://schemas.microsoft.com/office/powerpoint/2010/main" val="234366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F3E6CB-30BC-1A91-B473-43354357A311}"/>
              </a:ext>
            </a:extLst>
          </p:cNvPr>
          <p:cNvSpPr txBox="1"/>
          <p:nvPr/>
        </p:nvSpPr>
        <p:spPr>
          <a:xfrm>
            <a:off x="1024379" y="650449"/>
            <a:ext cx="10143241" cy="769441"/>
          </a:xfrm>
          <a:prstGeom prst="rect">
            <a:avLst/>
          </a:prstGeom>
          <a:noFill/>
        </p:spPr>
        <p:txBody>
          <a:bodyPr wrap="square" rtlCol="0">
            <a:spAutoFit/>
          </a:bodyPr>
          <a:lstStyle/>
          <a:p>
            <a:pPr algn="ctr"/>
            <a:r>
              <a:rPr lang="en-IN" sz="4400" b="1" dirty="0"/>
              <a:t>PROBLEM STATEMENT</a:t>
            </a:r>
          </a:p>
        </p:txBody>
      </p:sp>
      <p:sp>
        <p:nvSpPr>
          <p:cNvPr id="3" name="TextBox 2">
            <a:extLst>
              <a:ext uri="{FF2B5EF4-FFF2-40B4-BE49-F238E27FC236}">
                <a16:creationId xmlns:a16="http://schemas.microsoft.com/office/drawing/2014/main" id="{573EDF29-4903-F95C-C26E-7DADF91E30B6}"/>
              </a:ext>
            </a:extLst>
          </p:cNvPr>
          <p:cNvSpPr txBox="1"/>
          <p:nvPr/>
        </p:nvSpPr>
        <p:spPr>
          <a:xfrm>
            <a:off x="2113174" y="2013218"/>
            <a:ext cx="7965649" cy="3416320"/>
          </a:xfrm>
          <a:prstGeom prst="rect">
            <a:avLst/>
          </a:prstGeom>
          <a:noFill/>
        </p:spPr>
        <p:txBody>
          <a:bodyPr wrap="square" rtlCol="0">
            <a:spAutoFit/>
          </a:bodyPr>
          <a:lstStyle/>
          <a:p>
            <a:pPr algn="ctr"/>
            <a:r>
              <a:rPr lang="en-US" sz="2400" dirty="0"/>
              <a:t>Time Series forecasting &amp; modelling plays an important role in data analysis. Time series analysis is a specialized branch of statistics used extensively in fields such as Econometrics &amp; Operation Research. Time Series is being widely used in analytics &amp; data science. Stock prices are volatile in nature and price depends on various factors. The main aim of this project is to predict stock prices using Long short term memory (LSTM).</a:t>
            </a:r>
            <a:endParaRPr lang="en-IN" sz="2400" dirty="0"/>
          </a:p>
        </p:txBody>
      </p:sp>
    </p:spTree>
    <p:extLst>
      <p:ext uri="{BB962C8B-B14F-4D97-AF65-F5344CB8AC3E}">
        <p14:creationId xmlns:p14="http://schemas.microsoft.com/office/powerpoint/2010/main" val="3781078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2C2560-44D4-815F-09F2-855BB1C60D78}"/>
              </a:ext>
            </a:extLst>
          </p:cNvPr>
          <p:cNvSpPr txBox="1"/>
          <p:nvPr/>
        </p:nvSpPr>
        <p:spPr>
          <a:xfrm>
            <a:off x="1816231" y="622169"/>
            <a:ext cx="8559538" cy="707886"/>
          </a:xfrm>
          <a:prstGeom prst="rect">
            <a:avLst/>
          </a:prstGeom>
          <a:noFill/>
        </p:spPr>
        <p:txBody>
          <a:bodyPr wrap="square" rtlCol="0">
            <a:spAutoFit/>
          </a:bodyPr>
          <a:lstStyle/>
          <a:p>
            <a:pPr algn="ctr"/>
            <a:r>
              <a:rPr lang="en-IN" sz="4000" b="1" dirty="0"/>
              <a:t>DATASET INFORMATION</a:t>
            </a:r>
          </a:p>
        </p:txBody>
      </p:sp>
      <p:pic>
        <p:nvPicPr>
          <p:cNvPr id="4" name="Picture 3">
            <a:extLst>
              <a:ext uri="{FF2B5EF4-FFF2-40B4-BE49-F238E27FC236}">
                <a16:creationId xmlns:a16="http://schemas.microsoft.com/office/drawing/2014/main" id="{E5D83193-5DA5-7342-97FA-C870CEE3BD9B}"/>
              </a:ext>
            </a:extLst>
          </p:cNvPr>
          <p:cNvPicPr>
            <a:picLocks noChangeAspect="1"/>
          </p:cNvPicPr>
          <p:nvPr/>
        </p:nvPicPr>
        <p:blipFill rotWithShape="1">
          <a:blip r:embed="rId2"/>
          <a:srcRect l="5800" t="13746" r="54690" b="41719"/>
          <a:stretch/>
        </p:blipFill>
        <p:spPr>
          <a:xfrm>
            <a:off x="6096000" y="1621411"/>
            <a:ext cx="5612091" cy="4223209"/>
          </a:xfrm>
          <a:prstGeom prst="rect">
            <a:avLst/>
          </a:prstGeom>
        </p:spPr>
      </p:pic>
      <p:sp>
        <p:nvSpPr>
          <p:cNvPr id="5" name="TextBox 4">
            <a:extLst>
              <a:ext uri="{FF2B5EF4-FFF2-40B4-BE49-F238E27FC236}">
                <a16:creationId xmlns:a16="http://schemas.microsoft.com/office/drawing/2014/main" id="{EB955081-B854-5913-8E85-6ABF5FFF13EF}"/>
              </a:ext>
            </a:extLst>
          </p:cNvPr>
          <p:cNvSpPr txBox="1"/>
          <p:nvPr/>
        </p:nvSpPr>
        <p:spPr>
          <a:xfrm>
            <a:off x="358220" y="2583739"/>
            <a:ext cx="5344998" cy="1938992"/>
          </a:xfrm>
          <a:prstGeom prst="rect">
            <a:avLst/>
          </a:prstGeom>
          <a:noFill/>
        </p:spPr>
        <p:txBody>
          <a:bodyPr wrap="square" rtlCol="0">
            <a:spAutoFit/>
          </a:bodyPr>
          <a:lstStyle/>
          <a:p>
            <a:pPr algn="ctr"/>
            <a:r>
              <a:rPr lang="en-IN" sz="2400" dirty="0"/>
              <a:t>Live Data from Yahoo Finance is being used as a dataset so that current day to day price can be added to the dataset and it can be used for future predictions.</a:t>
            </a:r>
          </a:p>
        </p:txBody>
      </p:sp>
    </p:spTree>
    <p:extLst>
      <p:ext uri="{BB962C8B-B14F-4D97-AF65-F5344CB8AC3E}">
        <p14:creationId xmlns:p14="http://schemas.microsoft.com/office/powerpoint/2010/main" val="2109427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01D786-9F83-0108-3735-1DB8F16B7CD8}"/>
              </a:ext>
            </a:extLst>
          </p:cNvPr>
          <p:cNvSpPr txBox="1"/>
          <p:nvPr/>
        </p:nvSpPr>
        <p:spPr>
          <a:xfrm>
            <a:off x="3016577" y="490194"/>
            <a:ext cx="4958499" cy="769441"/>
          </a:xfrm>
          <a:prstGeom prst="rect">
            <a:avLst/>
          </a:prstGeom>
          <a:noFill/>
        </p:spPr>
        <p:txBody>
          <a:bodyPr wrap="square" rtlCol="0">
            <a:spAutoFit/>
          </a:bodyPr>
          <a:lstStyle/>
          <a:p>
            <a:pPr algn="ctr"/>
            <a:r>
              <a:rPr lang="en-IN" sz="4400" b="1" dirty="0"/>
              <a:t>CONCEPT</a:t>
            </a:r>
          </a:p>
        </p:txBody>
      </p:sp>
      <p:sp>
        <p:nvSpPr>
          <p:cNvPr id="3" name="TextBox 2">
            <a:extLst>
              <a:ext uri="{FF2B5EF4-FFF2-40B4-BE49-F238E27FC236}">
                <a16:creationId xmlns:a16="http://schemas.microsoft.com/office/drawing/2014/main" id="{BD08AA3D-E1F2-4B41-06CF-6B2C628867D2}"/>
              </a:ext>
            </a:extLst>
          </p:cNvPr>
          <p:cNvSpPr txBox="1"/>
          <p:nvPr/>
        </p:nvSpPr>
        <p:spPr>
          <a:xfrm>
            <a:off x="1580560" y="1925402"/>
            <a:ext cx="9030879" cy="2862322"/>
          </a:xfrm>
          <a:prstGeom prst="rect">
            <a:avLst/>
          </a:prstGeom>
          <a:noFill/>
        </p:spPr>
        <p:txBody>
          <a:bodyPr wrap="square" rtlCol="0">
            <a:spAutoFit/>
          </a:bodyPr>
          <a:lstStyle/>
          <a:p>
            <a:r>
              <a:rPr lang="en-IN" sz="2000" dirty="0"/>
              <a:t>Here the concept of Moving Average is used. </a:t>
            </a:r>
            <a:r>
              <a:rPr lang="en-US" sz="2000" dirty="0"/>
              <a:t>A moving average (MA) is a stock indicator commonly used in technical analysis, used to help smooth out price data by creating a constantly updated average price. A rising moving average indicates that the security is in an uptrend, while a declining moving average indicates a downtrend.</a:t>
            </a:r>
          </a:p>
          <a:p>
            <a:endParaRPr lang="en-US" sz="2000" dirty="0"/>
          </a:p>
          <a:p>
            <a:r>
              <a:rPr lang="en-US" sz="2000" dirty="0"/>
              <a:t>Two different values of moving average is being used here:</a:t>
            </a:r>
          </a:p>
          <a:p>
            <a:pPr marL="342900" indent="-342900">
              <a:buAutoNum type="arabicParenR"/>
            </a:pPr>
            <a:r>
              <a:rPr lang="en-US" sz="2000" dirty="0"/>
              <a:t>100 day moving average</a:t>
            </a:r>
          </a:p>
          <a:p>
            <a:pPr marL="342900" indent="-342900">
              <a:buAutoNum type="arabicParenR"/>
            </a:pPr>
            <a:r>
              <a:rPr lang="en-US" sz="2000" dirty="0"/>
              <a:t>200 day moving average</a:t>
            </a:r>
            <a:endParaRPr lang="en-IN" sz="2000" dirty="0"/>
          </a:p>
        </p:txBody>
      </p:sp>
    </p:spTree>
    <p:extLst>
      <p:ext uri="{BB962C8B-B14F-4D97-AF65-F5344CB8AC3E}">
        <p14:creationId xmlns:p14="http://schemas.microsoft.com/office/powerpoint/2010/main" val="1509268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8AFB2D-116B-DAA7-DE75-84CF8D4190DF}"/>
              </a:ext>
            </a:extLst>
          </p:cNvPr>
          <p:cNvSpPr txBox="1"/>
          <p:nvPr/>
        </p:nvSpPr>
        <p:spPr>
          <a:xfrm>
            <a:off x="1682683" y="1071721"/>
            <a:ext cx="2450969" cy="769441"/>
          </a:xfrm>
          <a:prstGeom prst="rect">
            <a:avLst/>
          </a:prstGeom>
          <a:noFill/>
        </p:spPr>
        <p:txBody>
          <a:bodyPr wrap="square" rtlCol="0">
            <a:spAutoFit/>
          </a:bodyPr>
          <a:lstStyle/>
          <a:p>
            <a:pPr algn="ctr"/>
            <a:r>
              <a:rPr lang="en-IN" sz="2200" b="1" dirty="0"/>
              <a:t>100 Day Moving Average Graph</a:t>
            </a:r>
          </a:p>
        </p:txBody>
      </p:sp>
      <p:pic>
        <p:nvPicPr>
          <p:cNvPr id="6" name="Picture 5">
            <a:extLst>
              <a:ext uri="{FF2B5EF4-FFF2-40B4-BE49-F238E27FC236}">
                <a16:creationId xmlns:a16="http://schemas.microsoft.com/office/drawing/2014/main" id="{A0E60E48-0B3B-5F83-0D82-4A961C410F3B}"/>
              </a:ext>
            </a:extLst>
          </p:cNvPr>
          <p:cNvPicPr>
            <a:picLocks noChangeAspect="1"/>
          </p:cNvPicPr>
          <p:nvPr/>
        </p:nvPicPr>
        <p:blipFill rotWithShape="1">
          <a:blip r:embed="rId2"/>
          <a:srcRect l="5489" t="33265" r="53686" b="28934"/>
          <a:stretch/>
        </p:blipFill>
        <p:spPr>
          <a:xfrm>
            <a:off x="320510" y="2132813"/>
            <a:ext cx="5175317" cy="3268745"/>
          </a:xfrm>
          <a:prstGeom prst="rect">
            <a:avLst/>
          </a:prstGeom>
        </p:spPr>
      </p:pic>
      <p:sp>
        <p:nvSpPr>
          <p:cNvPr id="7" name="TextBox 6">
            <a:extLst>
              <a:ext uri="{FF2B5EF4-FFF2-40B4-BE49-F238E27FC236}">
                <a16:creationId xmlns:a16="http://schemas.microsoft.com/office/drawing/2014/main" id="{FED5E556-EF41-666C-3686-51640BAD7615}"/>
              </a:ext>
            </a:extLst>
          </p:cNvPr>
          <p:cNvSpPr txBox="1"/>
          <p:nvPr/>
        </p:nvSpPr>
        <p:spPr>
          <a:xfrm>
            <a:off x="8493552" y="1187777"/>
            <a:ext cx="2630078" cy="769441"/>
          </a:xfrm>
          <a:prstGeom prst="rect">
            <a:avLst/>
          </a:prstGeom>
          <a:noFill/>
        </p:spPr>
        <p:txBody>
          <a:bodyPr wrap="square" rtlCol="0">
            <a:spAutoFit/>
          </a:bodyPr>
          <a:lstStyle/>
          <a:p>
            <a:pPr algn="ctr"/>
            <a:r>
              <a:rPr lang="en-IN" sz="2200" b="1" dirty="0"/>
              <a:t>200 Day Moving Average Graph</a:t>
            </a:r>
          </a:p>
        </p:txBody>
      </p:sp>
      <p:pic>
        <p:nvPicPr>
          <p:cNvPr id="9" name="Picture 8">
            <a:extLst>
              <a:ext uri="{FF2B5EF4-FFF2-40B4-BE49-F238E27FC236}">
                <a16:creationId xmlns:a16="http://schemas.microsoft.com/office/drawing/2014/main" id="{7BD37BED-5E28-3913-F49D-948F56AE8E1B}"/>
              </a:ext>
            </a:extLst>
          </p:cNvPr>
          <p:cNvPicPr>
            <a:picLocks noChangeAspect="1"/>
          </p:cNvPicPr>
          <p:nvPr/>
        </p:nvPicPr>
        <p:blipFill rotWithShape="1">
          <a:blip r:embed="rId3"/>
          <a:srcRect l="5567" t="26847" r="53917" b="34433"/>
          <a:stretch/>
        </p:blipFill>
        <p:spPr>
          <a:xfrm>
            <a:off x="6696176" y="2132813"/>
            <a:ext cx="5351280" cy="3268744"/>
          </a:xfrm>
          <a:prstGeom prst="rect">
            <a:avLst/>
          </a:prstGeom>
        </p:spPr>
      </p:pic>
    </p:spTree>
    <p:extLst>
      <p:ext uri="{BB962C8B-B14F-4D97-AF65-F5344CB8AC3E}">
        <p14:creationId xmlns:p14="http://schemas.microsoft.com/office/powerpoint/2010/main" val="122955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A5B772-66B3-7E57-F7FC-D289DF614F89}"/>
              </a:ext>
            </a:extLst>
          </p:cNvPr>
          <p:cNvSpPr txBox="1"/>
          <p:nvPr/>
        </p:nvSpPr>
        <p:spPr>
          <a:xfrm>
            <a:off x="3263245" y="650449"/>
            <a:ext cx="5665509" cy="1323439"/>
          </a:xfrm>
          <a:prstGeom prst="rect">
            <a:avLst/>
          </a:prstGeom>
          <a:noFill/>
        </p:spPr>
        <p:txBody>
          <a:bodyPr wrap="square" rtlCol="0">
            <a:spAutoFit/>
          </a:bodyPr>
          <a:lstStyle/>
          <a:p>
            <a:pPr algn="ctr"/>
            <a:r>
              <a:rPr lang="en-IN" sz="4000" b="1" dirty="0"/>
              <a:t>LONG SHORT TERM MEMORY(LSTM)</a:t>
            </a:r>
          </a:p>
        </p:txBody>
      </p:sp>
      <p:sp>
        <p:nvSpPr>
          <p:cNvPr id="3" name="TextBox 2">
            <a:extLst>
              <a:ext uri="{FF2B5EF4-FFF2-40B4-BE49-F238E27FC236}">
                <a16:creationId xmlns:a16="http://schemas.microsoft.com/office/drawing/2014/main" id="{AEB435E0-E569-400C-F200-2D5F31420F3C}"/>
              </a:ext>
            </a:extLst>
          </p:cNvPr>
          <p:cNvSpPr txBox="1"/>
          <p:nvPr/>
        </p:nvSpPr>
        <p:spPr>
          <a:xfrm>
            <a:off x="1495718" y="2367171"/>
            <a:ext cx="9200561" cy="2123658"/>
          </a:xfrm>
          <a:prstGeom prst="rect">
            <a:avLst/>
          </a:prstGeom>
          <a:noFill/>
        </p:spPr>
        <p:txBody>
          <a:bodyPr wrap="square" rtlCol="0">
            <a:spAutoFit/>
          </a:bodyPr>
          <a:lstStyle/>
          <a:p>
            <a:r>
              <a:rPr lang="en-US" sz="2200" dirty="0"/>
              <a:t>Long short-term memory (LSTM)is an artificial neural network used in the fields of artificial intelligence and deep learning. Unlike standard feedforward neural networks, LSTM has feedback connections. Such a recurrent neural network (RNN) can process not only single data points (such as images), but also entire sequences of data (such as speech or video). </a:t>
            </a:r>
            <a:endParaRPr lang="en-IN" sz="2200" dirty="0"/>
          </a:p>
        </p:txBody>
      </p:sp>
    </p:spTree>
    <p:extLst>
      <p:ext uri="{BB962C8B-B14F-4D97-AF65-F5344CB8AC3E}">
        <p14:creationId xmlns:p14="http://schemas.microsoft.com/office/powerpoint/2010/main" val="3672655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4AB209-C907-A36F-80AD-E7EEA0E42671}"/>
              </a:ext>
            </a:extLst>
          </p:cNvPr>
          <p:cNvPicPr>
            <a:picLocks noChangeAspect="1"/>
          </p:cNvPicPr>
          <p:nvPr/>
        </p:nvPicPr>
        <p:blipFill rotWithShape="1">
          <a:blip r:embed="rId2"/>
          <a:srcRect l="6108" t="15808" r="34588" b="12165"/>
          <a:stretch/>
        </p:blipFill>
        <p:spPr>
          <a:xfrm>
            <a:off x="499621" y="959177"/>
            <a:ext cx="6806152" cy="4939646"/>
          </a:xfrm>
          <a:prstGeom prst="rect">
            <a:avLst/>
          </a:prstGeom>
        </p:spPr>
      </p:pic>
      <p:sp>
        <p:nvSpPr>
          <p:cNvPr id="4" name="TextBox 3">
            <a:extLst>
              <a:ext uri="{FF2B5EF4-FFF2-40B4-BE49-F238E27FC236}">
                <a16:creationId xmlns:a16="http://schemas.microsoft.com/office/drawing/2014/main" id="{6FBF39D7-2BFE-16D2-F13E-3075C9D2886A}"/>
              </a:ext>
            </a:extLst>
          </p:cNvPr>
          <p:cNvSpPr txBox="1"/>
          <p:nvPr/>
        </p:nvSpPr>
        <p:spPr>
          <a:xfrm>
            <a:off x="8286161" y="2813447"/>
            <a:ext cx="2490091" cy="1231106"/>
          </a:xfrm>
          <a:prstGeom prst="rect">
            <a:avLst/>
          </a:prstGeom>
          <a:noFill/>
        </p:spPr>
        <p:txBody>
          <a:bodyPr wrap="square" rtlCol="0">
            <a:spAutoFit/>
          </a:bodyPr>
          <a:lstStyle/>
          <a:p>
            <a:pPr algn="ctr"/>
            <a:r>
              <a:rPr lang="en-IN" sz="3600" b="1" dirty="0"/>
              <a:t>MODEL</a:t>
            </a:r>
            <a:r>
              <a:rPr lang="en-IN" sz="3600" dirty="0"/>
              <a:t> </a:t>
            </a:r>
            <a:r>
              <a:rPr lang="en-IN" sz="3800" b="1" dirty="0"/>
              <a:t>TRAINING</a:t>
            </a:r>
          </a:p>
        </p:txBody>
      </p:sp>
    </p:spTree>
    <p:extLst>
      <p:ext uri="{BB962C8B-B14F-4D97-AF65-F5344CB8AC3E}">
        <p14:creationId xmlns:p14="http://schemas.microsoft.com/office/powerpoint/2010/main" val="3204180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4AEF85-F123-85ED-51CA-8013FEB43034}"/>
              </a:ext>
            </a:extLst>
          </p:cNvPr>
          <p:cNvPicPr>
            <a:picLocks noChangeAspect="1"/>
          </p:cNvPicPr>
          <p:nvPr/>
        </p:nvPicPr>
        <p:blipFill rotWithShape="1">
          <a:blip r:embed="rId2"/>
          <a:srcRect l="4484" t="12921" r="55619" b="10928"/>
          <a:stretch/>
        </p:blipFill>
        <p:spPr>
          <a:xfrm>
            <a:off x="716436" y="817775"/>
            <a:ext cx="4864231" cy="5222449"/>
          </a:xfrm>
          <a:prstGeom prst="rect">
            <a:avLst/>
          </a:prstGeom>
        </p:spPr>
      </p:pic>
      <p:sp>
        <p:nvSpPr>
          <p:cNvPr id="4" name="TextBox 3">
            <a:extLst>
              <a:ext uri="{FF2B5EF4-FFF2-40B4-BE49-F238E27FC236}">
                <a16:creationId xmlns:a16="http://schemas.microsoft.com/office/drawing/2014/main" id="{F299BBAF-E35C-B603-C9A4-B72CA0DC4A70}"/>
              </a:ext>
            </a:extLst>
          </p:cNvPr>
          <p:cNvSpPr txBox="1"/>
          <p:nvPr/>
        </p:nvSpPr>
        <p:spPr>
          <a:xfrm>
            <a:off x="6994688" y="2705725"/>
            <a:ext cx="4100661" cy="1446550"/>
          </a:xfrm>
          <a:prstGeom prst="rect">
            <a:avLst/>
          </a:prstGeom>
          <a:noFill/>
        </p:spPr>
        <p:txBody>
          <a:bodyPr wrap="square" rtlCol="0">
            <a:spAutoFit/>
          </a:bodyPr>
          <a:lstStyle/>
          <a:p>
            <a:pPr algn="ctr"/>
            <a:r>
              <a:rPr lang="en-IN" sz="4400" b="1" dirty="0"/>
              <a:t>MODEL SUMMARY</a:t>
            </a:r>
          </a:p>
        </p:txBody>
      </p:sp>
    </p:spTree>
    <p:extLst>
      <p:ext uri="{BB962C8B-B14F-4D97-AF65-F5344CB8AC3E}">
        <p14:creationId xmlns:p14="http://schemas.microsoft.com/office/powerpoint/2010/main" val="4121634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E90506-C03E-2B0B-2ED9-D279FFAC304E}"/>
              </a:ext>
            </a:extLst>
          </p:cNvPr>
          <p:cNvPicPr>
            <a:picLocks noChangeAspect="1"/>
          </p:cNvPicPr>
          <p:nvPr/>
        </p:nvPicPr>
        <p:blipFill rotWithShape="1">
          <a:blip r:embed="rId3"/>
          <a:srcRect l="31291" t="32829" r="54314" b="45407"/>
          <a:stretch/>
        </p:blipFill>
        <p:spPr>
          <a:xfrm>
            <a:off x="1095839" y="1040892"/>
            <a:ext cx="4315146" cy="4285050"/>
          </a:xfrm>
          <a:prstGeom prst="rect">
            <a:avLst/>
          </a:prstGeom>
        </p:spPr>
      </p:pic>
      <p:sp>
        <p:nvSpPr>
          <p:cNvPr id="4" name="TextBox 3">
            <a:extLst>
              <a:ext uri="{FF2B5EF4-FFF2-40B4-BE49-F238E27FC236}">
                <a16:creationId xmlns:a16="http://schemas.microsoft.com/office/drawing/2014/main" id="{5E10B0D8-9948-E898-FC0C-386EAB360C21}"/>
              </a:ext>
            </a:extLst>
          </p:cNvPr>
          <p:cNvSpPr txBox="1"/>
          <p:nvPr/>
        </p:nvSpPr>
        <p:spPr>
          <a:xfrm>
            <a:off x="6571295" y="1203788"/>
            <a:ext cx="4524866" cy="4708981"/>
          </a:xfrm>
          <a:prstGeom prst="rect">
            <a:avLst/>
          </a:prstGeom>
          <a:noFill/>
        </p:spPr>
        <p:txBody>
          <a:bodyPr wrap="square" rtlCol="0">
            <a:spAutoFit/>
          </a:bodyPr>
          <a:lstStyle/>
          <a:p>
            <a:pPr algn="ctr"/>
            <a:r>
              <a:rPr lang="en-IN" sz="3600" b="1" dirty="0"/>
              <a:t>RESULT</a:t>
            </a:r>
          </a:p>
          <a:p>
            <a:endParaRPr lang="en-IN" sz="2000" dirty="0"/>
          </a:p>
          <a:p>
            <a:r>
              <a:rPr lang="en-IN" sz="2000" dirty="0"/>
              <a:t>The model was initially trained for 50 epochs.</a:t>
            </a:r>
          </a:p>
          <a:p>
            <a:br>
              <a:rPr lang="en-IN" sz="2000" dirty="0"/>
            </a:br>
            <a:r>
              <a:rPr lang="en-IN" sz="2000" dirty="0"/>
              <a:t>The graph here shows the difference between Actual Price vs Predicted Price when the model was trained for 24 epochs.</a:t>
            </a:r>
          </a:p>
          <a:p>
            <a:endParaRPr lang="en-IN" sz="2000" dirty="0"/>
          </a:p>
          <a:p>
            <a:r>
              <a:rPr lang="en-IN" sz="2000" dirty="0"/>
              <a:t>The accuracy rate at 50 epochs is 91 percent.</a:t>
            </a:r>
          </a:p>
          <a:p>
            <a:endParaRPr lang="en-IN" sz="2000" dirty="0"/>
          </a:p>
          <a:p>
            <a:endParaRPr lang="en-IN" sz="2400" dirty="0"/>
          </a:p>
        </p:txBody>
      </p:sp>
    </p:spTree>
    <p:extLst>
      <p:ext uri="{BB962C8B-B14F-4D97-AF65-F5344CB8AC3E}">
        <p14:creationId xmlns:p14="http://schemas.microsoft.com/office/powerpoint/2010/main" val="194281309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55</TotalTime>
  <Words>455</Words>
  <Application>Microsoft Office PowerPoint</Application>
  <PresentationFormat>Widescreen</PresentationFormat>
  <Paragraphs>35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Slice</vt:lpstr>
      <vt:lpstr>STOCK MARKET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dc:title>
  <dc:creator>Abhinav  Sharma [B TECH IN  DATA SCIENCE AND ENGINEERING - 2020]</dc:creator>
  <cp:lastModifiedBy>Abhinav Sharma</cp:lastModifiedBy>
  <cp:revision>3</cp:revision>
  <dcterms:created xsi:type="dcterms:W3CDTF">2022-11-22T09:10:23Z</dcterms:created>
  <dcterms:modified xsi:type="dcterms:W3CDTF">2023-10-23T16:44:43Z</dcterms:modified>
</cp:coreProperties>
</file>