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3.png" ContentType="image/png"/>
  <Override PartName="/ppt/media/image1.jpeg" ContentType="image/jpeg"/>
  <Override PartName="/ppt/media/image4.jpeg" ContentType="image/jpeg"/>
  <Override PartName="/ppt/media/image2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84200" y="916920"/>
            <a:ext cx="5823000" cy="120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84200" y="916920"/>
            <a:ext cx="5823000" cy="120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84200" y="916920"/>
            <a:ext cx="5823000" cy="120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84200" y="916920"/>
            <a:ext cx="5823000" cy="120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84200" y="916920"/>
            <a:ext cx="5823000" cy="120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84200" y="916920"/>
            <a:ext cx="5823000" cy="120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84200" y="916920"/>
            <a:ext cx="5823000" cy="120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184200" y="916920"/>
            <a:ext cx="5823000" cy="560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84200" y="916920"/>
            <a:ext cx="5823000" cy="120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84200" y="916920"/>
            <a:ext cx="5823000" cy="120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84200" y="916920"/>
            <a:ext cx="5823000" cy="120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84200" y="916920"/>
            <a:ext cx="5823000" cy="120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84200" y="916920"/>
            <a:ext cx="5823000" cy="120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84200" y="916920"/>
            <a:ext cx="5823000" cy="120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84200" y="916920"/>
            <a:ext cx="5823000" cy="120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84200" y="916920"/>
            <a:ext cx="5823000" cy="120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84200" y="916920"/>
            <a:ext cx="5823000" cy="120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84200" y="916920"/>
            <a:ext cx="5823000" cy="120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84200" y="916920"/>
            <a:ext cx="5823000" cy="560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84200" y="916920"/>
            <a:ext cx="5823000" cy="120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84200" y="916920"/>
            <a:ext cx="5823000" cy="120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84200" y="916920"/>
            <a:ext cx="5823000" cy="120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84200" y="916920"/>
            <a:ext cx="5823000" cy="12099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916920" y="1821240"/>
            <a:ext cx="10357920" cy="1836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1AF50BDB-09EC-45EB-BA56-37B050B6DDF3}" type="slidenum">
              <a:rPr b="0" lang="en-US" sz="14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84200" y="916920"/>
            <a:ext cx="5823000" cy="120996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ftr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E6C2AD57-00E4-4B35-9869-2CFF7CF7EB8C}" type="slidenum">
              <a:rPr b="0" lang="en-US" sz="14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84200" y="916920"/>
            <a:ext cx="5823000" cy="14583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6480" algn="ctr">
              <a:lnSpc>
                <a:spcPts val="1984"/>
              </a:lnSpc>
            </a:pPr>
            <a:r>
              <a:rPr b="0" lang="en-US" sz="4800" spc="-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Coursera</a:t>
            </a:r>
            <a:r>
              <a:rPr b="0" lang="en-US" sz="4800" spc="-11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48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Capstone</a:t>
            </a:r>
            <a:r>
              <a:rPr b="0" lang="en-US" sz="48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IBM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Applied </a:t>
            </a:r>
            <a:r>
              <a:rPr b="0" lang="en-US" sz="32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Science</a:t>
            </a:r>
            <a:r>
              <a:rPr b="0" lang="en-US" sz="32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Capstone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095200" y="2796120"/>
            <a:ext cx="8065440" cy="10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040" bIns="0"/>
          <a:p>
            <a:pPr marL="3258720" indent="-3246480">
              <a:lnSpc>
                <a:spcPts val="1221"/>
              </a:lnSpc>
            </a:pPr>
            <a:r>
              <a:rPr b="1" i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Opening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1" i="1" lang="en-US" sz="3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Shopping </a:t>
            </a:r>
            <a:r>
              <a:rPr b="1" i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Mall </a:t>
            </a: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</a:t>
            </a:r>
            <a:r>
              <a:rPr b="1" i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Kuala </a:t>
            </a:r>
            <a:r>
              <a:rPr b="1" i="1" lang="en-US" sz="32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Lumpur,  </a:t>
            </a:r>
            <a:r>
              <a:rPr b="1" i="1" lang="en-US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Malaysia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5044680" y="4640400"/>
            <a:ext cx="21718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65320" indent="-253080">
              <a:lnSpc>
                <a:spcPct val="125000"/>
              </a:lnSpc>
            </a:pP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By: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Manoj D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916920" y="730800"/>
            <a:ext cx="39009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US" sz="44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Business</a:t>
            </a:r>
            <a:r>
              <a:rPr b="0" lang="en-US" sz="4400" spc="-12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16920" y="1821240"/>
            <a:ext cx="10333800" cy="37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/>
          <a:p>
            <a:pPr marL="241200" indent="-228960">
              <a:lnSpc>
                <a:spcPts val="91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Location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shopping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mall is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important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decisions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determine whether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mall will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 or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2400" spc="-10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960">
              <a:lnSpc>
                <a:spcPts val="91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Objective: </a:t>
            </a:r>
            <a:r>
              <a:rPr b="0" lang="en-US" sz="2400" spc="-11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analyse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 locations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the city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Kuala </a:t>
            </a:r>
            <a:r>
              <a:rPr b="0" lang="en-US" sz="24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Lumpur, 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Malaysia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shopping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960">
              <a:lnSpc>
                <a:spcPts val="91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timely as the city is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currently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suffering from oversupply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shopping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Business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question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ts val="914"/>
              </a:lnSpc>
              <a:buClr>
                <a:srgbClr val="000000"/>
              </a:buClr>
              <a:buSzPct val="9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the city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Kuala </a:t>
            </a:r>
            <a:r>
              <a:rPr b="0" lang="en-US" sz="24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Lumpur,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Malaysia,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a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property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looking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shopping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mall,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where would you recommend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that they open</a:t>
            </a:r>
            <a:r>
              <a:rPr b="0" lang="en-US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916920" y="730800"/>
            <a:ext cx="10512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US" sz="44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</a:t>
            </a:r>
            <a:r>
              <a:rPr b="0" lang="en-US" sz="44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916920" y="1775520"/>
            <a:ext cx="9142200" cy="41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/>
          <a:p>
            <a:pPr marL="241200" indent="-228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r>
              <a:rPr b="0" lang="en-US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required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2440" indent="-243000">
              <a:lnSpc>
                <a:spcPct val="100000"/>
              </a:lnSpc>
              <a:buClr>
                <a:srgbClr val="000000"/>
              </a:buClr>
              <a:buSzPct val="95000"/>
              <a:buFont typeface="Wingdings" charset="2"/>
              <a:buChar char=""/>
            </a:pP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neighbourhoods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Kuala</a:t>
            </a:r>
            <a:r>
              <a:rPr b="0" lang="en-US" sz="2400" spc="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Lumpur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2440" indent="-243000">
              <a:lnSpc>
                <a:spcPct val="100000"/>
              </a:lnSpc>
              <a:buClr>
                <a:srgbClr val="000000"/>
              </a:buClr>
              <a:buSzPct val="95000"/>
              <a:buFont typeface="Wingdings" charset="2"/>
              <a:buChar char=""/>
            </a:pP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Latitude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longitude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coordinates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</a:t>
            </a:r>
            <a:r>
              <a:rPr b="0" lang="en-US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neighbourhoods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2440" indent="-243000">
              <a:lnSpc>
                <a:spcPct val="100000"/>
              </a:lnSpc>
              <a:buClr>
                <a:srgbClr val="000000"/>
              </a:buClr>
              <a:buSzPct val="95000"/>
              <a:buFont typeface="Wingdings" charset="2"/>
              <a:buChar char=""/>
            </a:pPr>
            <a:r>
              <a:rPr b="0" lang="en-US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Venue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data,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particularly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related to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shopping</a:t>
            </a:r>
            <a:r>
              <a:rPr b="0" lang="en-US" sz="2400" spc="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Sources </a:t>
            </a:r>
            <a:r>
              <a:rPr b="0" lang="en-US" sz="2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r>
              <a:rPr b="0" lang="en-US" sz="2800" spc="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ts val="914"/>
              </a:lnSpc>
              <a:buClr>
                <a:srgbClr val="000000"/>
              </a:buClr>
              <a:buSzPct val="9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Wikipedia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</a:t>
            </a:r>
            <a:r>
              <a:rPr b="0" lang="en-US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neighbourhoods  (</a:t>
            </a:r>
            <a:r>
              <a:rPr b="0" lang="en-US" sz="2400" spc="-9" strike="noStrike" u="heavy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https://en.wikipedia.org/wiki/Category:Suburbs_in_Kuala_Lumpur</a:t>
            </a:r>
            <a:r>
              <a:rPr b="0" lang="en-US" sz="2400" spc="-9" strike="noStrike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2440" indent="-243000">
              <a:lnSpc>
                <a:spcPct val="100000"/>
              </a:lnSpc>
              <a:buClr>
                <a:srgbClr val="000000"/>
              </a:buClr>
              <a:buSzPct val="95000"/>
              <a:buFont typeface="Wingdings" charset="2"/>
              <a:buChar char=""/>
            </a:pPr>
            <a:r>
              <a:rPr b="0" lang="en-US" sz="2400" spc="-4" strike="noStrike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Geocoder </a:t>
            </a:r>
            <a:r>
              <a:rPr b="0" lang="en-US" sz="2400" spc="-9" strike="noStrike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package </a:t>
            </a:r>
            <a:r>
              <a:rPr b="0" lang="en-US" sz="2400" spc="-18" strike="noStrike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for </a:t>
            </a:r>
            <a:r>
              <a:rPr b="0" lang="en-US" sz="2400" spc="-4" strike="noStrike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latitude </a:t>
            </a:r>
            <a:r>
              <a:rPr b="0" lang="en-US" sz="2400" spc="-1" strike="noStrike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and longitude</a:t>
            </a:r>
            <a:r>
              <a:rPr b="0" lang="en-US" sz="2400" spc="-12" strike="noStrike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 coordinates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12440" indent="-243000">
              <a:lnSpc>
                <a:spcPct val="100000"/>
              </a:lnSpc>
              <a:buClr>
                <a:srgbClr val="000000"/>
              </a:buClr>
              <a:buSzPct val="95000"/>
              <a:buFont typeface="Wingdings" charset="2"/>
              <a:buChar char=""/>
            </a:pPr>
            <a:r>
              <a:rPr b="0" lang="en-US" sz="2400" spc="-12" strike="noStrike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Foursquare </a:t>
            </a:r>
            <a:r>
              <a:rPr b="0" lang="en-US" sz="2400" spc="-1" strike="noStrike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API </a:t>
            </a:r>
            <a:r>
              <a:rPr b="0" lang="en-US" sz="2400" spc="-18" strike="noStrike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for </a:t>
            </a:r>
            <a:r>
              <a:rPr b="0" lang="en-US" sz="2400" spc="-9" strike="noStrike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venue</a:t>
            </a:r>
            <a:r>
              <a:rPr b="0" lang="en-US" sz="2400" spc="32" strike="noStrike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 </a:t>
            </a:r>
            <a:r>
              <a:rPr b="0" lang="en-US" sz="2400" spc="-12" strike="noStrike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916920" y="730800"/>
            <a:ext cx="29937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US" sz="44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Methodology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16920" y="1729440"/>
            <a:ext cx="9042120" cy="36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040" bIns="0"/>
          <a:p>
            <a:pPr marL="241200" indent="-228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scraping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Wikipedia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page </a:t>
            </a:r>
            <a:r>
              <a:rPr b="0" lang="en-US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neighbourhoods</a:t>
            </a:r>
            <a:r>
              <a:rPr b="0" lang="en-US" sz="24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latitude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longitude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coordinates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Geocoder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Foursquare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API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venue</a:t>
            </a:r>
            <a:r>
              <a:rPr b="0" lang="en-US" sz="24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960">
              <a:lnSpc>
                <a:spcPts val="91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Group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neighbourhood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taking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mean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frequency of  occurrence of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venue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category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Filter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venue category by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Shopping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 on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k-means</a:t>
            </a:r>
            <a:r>
              <a:rPr b="0" lang="en-US" sz="24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Visualize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a map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</a:t>
            </a:r>
            <a:r>
              <a:rPr b="0" lang="en-US" sz="24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916920" y="730800"/>
            <a:ext cx="1598040" cy="13543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US" sz="4400" spc="-11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</a:t>
            </a:r>
            <a:r>
              <a:rPr b="0" lang="en-US" sz="44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</a:t>
            </a:r>
            <a:r>
              <a:rPr b="0" lang="en-US" sz="4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r>
              <a:rPr b="0" lang="en-US" sz="4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</a:t>
            </a:r>
            <a:r>
              <a:rPr b="0" lang="en-US" sz="4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</a:t>
            </a:r>
            <a:r>
              <a:rPr b="0" lang="en-US" sz="44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916920" y="1821240"/>
            <a:ext cx="4650480" cy="41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/>
          <a:p>
            <a:pPr marL="241200" indent="-228960">
              <a:lnSpc>
                <a:spcPts val="91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Categorized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neighbourhoods 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into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clusters</a:t>
            </a:r>
            <a:r>
              <a:rPr b="0" lang="en-US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ts val="914"/>
              </a:lnSpc>
              <a:buClr>
                <a:srgbClr val="000000"/>
              </a:buClr>
              <a:buSzPct val="95000"/>
              <a:buFont typeface="Wingdings" charset="2"/>
              <a:buChar char=""/>
            </a:pP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0: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Neighbourhoods</a:t>
            </a:r>
            <a:r>
              <a:rPr b="0" lang="en-US" sz="2400" spc="-7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moderate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of shopping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ct val="90000"/>
              </a:lnSpc>
              <a:buClr>
                <a:srgbClr val="000000"/>
              </a:buClr>
              <a:buSzPct val="95000"/>
              <a:buFont typeface="Wingdings" charset="2"/>
              <a:buChar char=""/>
            </a:pP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1: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Neighbourhoods</a:t>
            </a:r>
            <a:r>
              <a:rPr b="0" lang="en-US" sz="24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existence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 shopping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98400" indent="-228240">
              <a:lnSpc>
                <a:spcPts val="914"/>
              </a:lnSpc>
              <a:buClr>
                <a:srgbClr val="000000"/>
              </a:buClr>
              <a:buSzPct val="95000"/>
              <a:buFont typeface="Wingdings" charset="2"/>
              <a:buChar char=""/>
            </a:pP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2: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Neighbourhoods</a:t>
            </a:r>
            <a:r>
              <a:rPr b="0" lang="en-US" sz="2400" spc="-7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concentration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shopping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289560" y="1879200"/>
            <a:ext cx="5388480" cy="4297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916920" y="730800"/>
            <a:ext cx="2337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US" sz="4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Discussion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916920" y="1729440"/>
            <a:ext cx="9797040" cy="22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040" bIns="0"/>
          <a:p>
            <a:pPr marL="241200" indent="-228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shopping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malls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concentrated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the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central area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</a:t>
            </a:r>
            <a:r>
              <a:rPr b="0" lang="en-US" sz="24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Highest number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and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moderate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</a:t>
            </a:r>
            <a:r>
              <a:rPr b="0" lang="en-US" sz="24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 very low number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shopping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mall in the</a:t>
            </a:r>
            <a:r>
              <a:rPr b="0" lang="en-US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neighbourhoods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960">
              <a:lnSpc>
                <a:spcPts val="91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Oversupply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shopping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malls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mostly happened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the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central area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US" sz="24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city,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the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suburb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area still </a:t>
            </a:r>
            <a:r>
              <a:rPr b="0" lang="en-US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</a:t>
            </a:r>
            <a:r>
              <a:rPr b="0" lang="en-US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few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shopping</a:t>
            </a:r>
            <a:r>
              <a:rPr b="0" lang="en-US" sz="2400" spc="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916920" y="730800"/>
            <a:ext cx="41450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US" sz="4400" spc="-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Recommendations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916920" y="1821240"/>
            <a:ext cx="10165320" cy="25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/>
          <a:p>
            <a:pPr marL="241200" indent="-228960">
              <a:lnSpc>
                <a:spcPts val="91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new shopping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malls in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neighbourhoods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with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little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 competition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960">
              <a:lnSpc>
                <a:spcPts val="91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also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neighbourhoods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 with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moderate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competition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</a:t>
            </a:r>
            <a:r>
              <a:rPr b="0" lang="en-US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 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unique selling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propositions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stand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</a:t>
            </a:r>
            <a:r>
              <a:rPr b="0" lang="en-US" sz="24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competition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960">
              <a:lnSpc>
                <a:spcPts val="91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Avoid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neighbourhoods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2,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already high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concentration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shopping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malls  and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intense</a:t>
            </a:r>
            <a:r>
              <a:rPr b="0" lang="en-US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competition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916920" y="730800"/>
            <a:ext cx="24418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US" sz="44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916920" y="1821240"/>
            <a:ext cx="9861120" cy="20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/>
          <a:p>
            <a:pPr marL="241200" indent="-228960" algn="just">
              <a:lnSpc>
                <a:spcPts val="91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Answer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business question: The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neighbourhoods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 </a:t>
            </a:r>
            <a:r>
              <a:rPr b="0" lang="en-US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preferred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locations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shopping</a:t>
            </a:r>
            <a:r>
              <a:rPr b="0" lang="en-US" sz="2400" spc="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1200" indent="-228960" algn="just">
              <a:lnSpc>
                <a:spcPts val="91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Findings of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help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relevant stakeholders to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capitalize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opportunities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potential locations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avoiding overcrowded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areas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 their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decisions </a:t>
            </a:r>
            <a:r>
              <a:rPr b="0" lang="en-US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0"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</a:t>
            </a:r>
            <a:r>
              <a:rPr b="0"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shopping</a:t>
            </a:r>
            <a:r>
              <a:rPr b="0" lang="en-US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916920" y="730800"/>
            <a:ext cx="2473560" cy="135432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US" sz="4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Thank</a:t>
            </a:r>
            <a:r>
              <a:rPr b="0" lang="en-US" sz="4400" spc="-1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b="0" lang="en-US" sz="44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you!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575440" y="1671840"/>
            <a:ext cx="7040520" cy="4023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LibreOffice/5.1.4.2$Windows_x86 LibreOffice_project/f99d75f39f1c57ebdd7ffc5f42867c12031db97a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2020-08-17T05:36:09Z</dcterms:created>
  <dc:creator>limchiahooi</dc:creator>
  <dc:description/>
  <dc:language>en-US</dc:language>
  <cp:lastModifiedBy/>
  <dcterms:modified xsi:type="dcterms:W3CDTF">2020-08-17T11:07:33Z</dcterms:modified>
  <cp:revision>1</cp:revision>
  <dc:subject/>
  <dc:title>Coursera Capstone IBM Applied Data Science Capstone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2019-01-15T00:00:00Z</vt:filetime>
  </property>
  <property fmtid="{D5CDD505-2E9C-101B-9397-08002B2CF9AE}" pid="4" name="Creator">
    <vt:lpwstr>Microsoft® PowerPoint® 2016</vt:lpwstr>
  </property>
  <property fmtid="{D5CDD505-2E9C-101B-9397-08002B2CF9AE}" pid="5" name="HyperlinksChanged">
    <vt:bool>0</vt:bool>
  </property>
  <property fmtid="{D5CDD505-2E9C-101B-9397-08002B2CF9AE}" pid="6" name="LastSaved">
    <vt:filetime>2020-08-17T00:00:00Z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