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71" r:id="rId2"/>
    <p:sldId id="272" r:id="rId3"/>
    <p:sldId id="273" r:id="rId4"/>
    <p:sldId id="274" r:id="rId5"/>
    <p:sldId id="275" r:id="rId6"/>
    <p:sldId id="276" r:id="rId7"/>
  </p:sldIdLst>
  <p:sldSz cx="18288000" cy="10287000"/>
  <p:notesSz cx="6858000" cy="9144000"/>
  <p:embeddedFontLst>
    <p:embeddedFont>
      <p:font typeface="Visby" panose="020B0604020202020204" charset="0"/>
      <p:regular r:id="rId9"/>
    </p:embeddedFont>
    <p:embeddedFont>
      <p:font typeface="Visby Bold" panose="020B0604020202020204" charset="0"/>
      <p:regular r:id="rId10"/>
    </p:embeddedFont>
    <p:embeddedFont>
      <p:font typeface="Visby Light" panose="020B0604020202020204" charset="0"/>
      <p:regular r:id="rId11"/>
    </p:embeddedFont>
    <p:embeddedFont>
      <p:font typeface="Visby Medium" panose="020B0604020202020204" charset="0"/>
      <p:regular r:id="rId12"/>
    </p:embeddedFont>
    <p:embeddedFont>
      <p:font typeface="Visby Semi-Bold" panose="020B0604020202020204" charset="0"/>
      <p:regular r:id="rId13"/>
    </p:embeddedFont>
    <p:embeddedFont>
      <p:font typeface="Visby Ultra-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jpeg"/><Relationship Id="rId16" Type="http://schemas.openxmlformats.org/officeDocument/2006/relationships/image" Target="../media/image16.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15.png"/><Relationship Id="rId10" Type="http://schemas.openxmlformats.org/officeDocument/2006/relationships/image" Target="../media/image22.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12.png"/><Relationship Id="rId17" Type="http://schemas.openxmlformats.org/officeDocument/2006/relationships/image" Target="../media/image4.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0.sv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image" Target="../media/image29.png"/><Relationship Id="rId19" Type="http://schemas.openxmlformats.org/officeDocument/2006/relationships/image" Target="../media/image19.png"/><Relationship Id="rId4" Type="http://schemas.openxmlformats.org/officeDocument/2006/relationships/image" Target="../media/image25.svg"/><Relationship Id="rId9" Type="http://schemas.openxmlformats.org/officeDocument/2006/relationships/image" Target="../media/image9.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4.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31.png"/><Relationship Id="rId5" Type="http://schemas.openxmlformats.org/officeDocument/2006/relationships/image" Target="../media/image29.png"/><Relationship Id="rId15" Type="http://schemas.openxmlformats.org/officeDocument/2006/relationships/image" Target="../media/image14.png"/><Relationship Id="rId10" Type="http://schemas.openxmlformats.org/officeDocument/2006/relationships/image" Target="../media/image27.png"/><Relationship Id="rId19" Type="http://schemas.openxmlformats.org/officeDocument/2006/relationships/image" Target="../media/image19.png"/><Relationship Id="rId4" Type="http://schemas.openxmlformats.org/officeDocument/2006/relationships/image" Target="../media/image3.svg"/><Relationship Id="rId9" Type="http://schemas.openxmlformats.org/officeDocument/2006/relationships/image" Target="../media/image9.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4.png"/><Relationship Id="rId18" Type="http://schemas.openxmlformats.org/officeDocument/2006/relationships/image" Target="../media/image4.png"/><Relationship Id="rId3" Type="http://schemas.openxmlformats.org/officeDocument/2006/relationships/image" Target="../media/image24.png"/><Relationship Id="rId7" Type="http://schemas.openxmlformats.org/officeDocument/2006/relationships/image" Target="../media/image32.png"/><Relationship Id="rId12" Type="http://schemas.openxmlformats.org/officeDocument/2006/relationships/image" Target="../media/image35.png"/><Relationship Id="rId17" Type="http://schemas.openxmlformats.org/officeDocument/2006/relationships/image" Target="../media/image37.png"/><Relationship Id="rId2" Type="http://schemas.openxmlformats.org/officeDocument/2006/relationships/image" Target="../media/image1.jpeg"/><Relationship Id="rId16" Type="http://schemas.openxmlformats.org/officeDocument/2006/relationships/image" Target="../media/image36.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25.svg"/><Relationship Id="rId9" Type="http://schemas.openxmlformats.org/officeDocument/2006/relationships/image" Target="../media/image34.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1.jpe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6.png"/><Relationship Id="rId5" Type="http://schemas.openxmlformats.org/officeDocument/2006/relationships/image" Target="../media/image7.png"/><Relationship Id="rId1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8" cy="10695974"/>
            <a:chOff x="0" y="0"/>
            <a:chExt cx="27035637" cy="14261299"/>
          </a:xfrm>
        </p:grpSpPr>
        <p:sp>
          <p:nvSpPr>
            <p:cNvPr id="3" name="Freeform 3"/>
            <p:cNvSpPr/>
            <p:nvPr/>
          </p:nvSpPr>
          <p:spPr>
            <a:xfrm>
              <a:off x="0" y="0"/>
              <a:ext cx="27035633" cy="14261337"/>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Freeform 4"/>
          <p:cNvSpPr/>
          <p:nvPr/>
        </p:nvSpPr>
        <p:spPr>
          <a:xfrm>
            <a:off x="-209118" y="9389060"/>
            <a:ext cx="18706238" cy="2022082"/>
          </a:xfrm>
          <a:custGeom>
            <a:avLst/>
            <a:gdLst/>
            <a:ahLst/>
            <a:cxnLst/>
            <a:rect l="l" t="t" r="r" b="b"/>
            <a:pathLst>
              <a:path w="18706238" h="2022082">
                <a:moveTo>
                  <a:pt x="0" y="0"/>
                </a:moveTo>
                <a:lnTo>
                  <a:pt x="18706238" y="0"/>
                </a:lnTo>
                <a:lnTo>
                  <a:pt x="18706238"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grpSp>
        <p:nvGrpSpPr>
          <p:cNvPr id="9" name="Group 9"/>
          <p:cNvGrpSpPr/>
          <p:nvPr/>
        </p:nvGrpSpPr>
        <p:grpSpPr>
          <a:xfrm>
            <a:off x="15215102" y="95290"/>
            <a:ext cx="2194396" cy="872781"/>
            <a:chOff x="0" y="0"/>
            <a:chExt cx="2925861" cy="1163708"/>
          </a:xfrm>
        </p:grpSpPr>
        <p:sp>
          <p:nvSpPr>
            <p:cNvPr id="10" name="Freeform 10"/>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5"/>
              <a:stretch>
                <a:fillRect t="-12586" r="-1" b="-12587"/>
              </a:stretch>
            </a:blipFill>
          </p:spPr>
        </p:sp>
      </p:grpSp>
      <p:sp>
        <p:nvSpPr>
          <p:cNvPr id="11" name="TextBox 11"/>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APM7-SH108 (390-405W)</a:t>
            </a:r>
          </a:p>
        </p:txBody>
      </p:sp>
      <p:sp>
        <p:nvSpPr>
          <p:cNvPr id="12" name="Freeform 12"/>
          <p:cNvSpPr/>
          <p:nvPr/>
        </p:nvSpPr>
        <p:spPr>
          <a:xfrm>
            <a:off x="12015768" y="2361487"/>
            <a:ext cx="7157409" cy="6749258"/>
          </a:xfrm>
          <a:custGeom>
            <a:avLst/>
            <a:gdLst/>
            <a:ahLst/>
            <a:cxnLst/>
            <a:rect l="l" t="t" r="r" b="b"/>
            <a:pathLst>
              <a:path w="7157409" h="6749258">
                <a:moveTo>
                  <a:pt x="0" y="0"/>
                </a:moveTo>
                <a:lnTo>
                  <a:pt x="7157409" y="0"/>
                </a:lnTo>
                <a:lnTo>
                  <a:pt x="7157409" y="6749258"/>
                </a:lnTo>
                <a:lnTo>
                  <a:pt x="0" y="67492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grpSp>
        <p:nvGrpSpPr>
          <p:cNvPr id="16" name="Group 16"/>
          <p:cNvGrpSpPr/>
          <p:nvPr/>
        </p:nvGrpSpPr>
        <p:grpSpPr>
          <a:xfrm>
            <a:off x="5260521" y="5150015"/>
            <a:ext cx="358649" cy="498382"/>
            <a:chOff x="0" y="0"/>
            <a:chExt cx="478198" cy="664509"/>
          </a:xfrm>
        </p:grpSpPr>
        <p:sp>
          <p:nvSpPr>
            <p:cNvPr id="17" name="Freeform 17"/>
            <p:cNvSpPr/>
            <p:nvPr/>
          </p:nvSpPr>
          <p:spPr>
            <a:xfrm>
              <a:off x="0" y="0"/>
              <a:ext cx="478155" cy="664464"/>
            </a:xfrm>
            <a:custGeom>
              <a:avLst/>
              <a:gdLst/>
              <a:ahLst/>
              <a:cxnLst/>
              <a:rect l="l" t="t" r="r" b="b"/>
              <a:pathLst>
                <a:path w="478155" h="664464">
                  <a:moveTo>
                    <a:pt x="0" y="0"/>
                  </a:moveTo>
                  <a:lnTo>
                    <a:pt x="478155" y="0"/>
                  </a:lnTo>
                  <a:lnTo>
                    <a:pt x="478155" y="664464"/>
                  </a:lnTo>
                  <a:lnTo>
                    <a:pt x="0" y="664464"/>
                  </a:lnTo>
                  <a:lnTo>
                    <a:pt x="0" y="0"/>
                  </a:lnTo>
                  <a:close/>
                </a:path>
              </a:pathLst>
            </a:custGeom>
            <a:blipFill>
              <a:blip r:embed="rId8"/>
              <a:stretch>
                <a:fillRect l="-239" r="-248" b="-6"/>
              </a:stretch>
            </a:blipFill>
          </p:spPr>
        </p:sp>
      </p:grpSp>
      <p:grpSp>
        <p:nvGrpSpPr>
          <p:cNvPr id="18" name="Group 18"/>
          <p:cNvGrpSpPr/>
          <p:nvPr/>
        </p:nvGrpSpPr>
        <p:grpSpPr>
          <a:xfrm>
            <a:off x="7945451" y="5202585"/>
            <a:ext cx="367964" cy="498382"/>
            <a:chOff x="0" y="0"/>
            <a:chExt cx="490619" cy="664509"/>
          </a:xfrm>
        </p:grpSpPr>
        <p:sp>
          <p:nvSpPr>
            <p:cNvPr id="19" name="Freeform 19"/>
            <p:cNvSpPr/>
            <p:nvPr/>
          </p:nvSpPr>
          <p:spPr>
            <a:xfrm>
              <a:off x="0" y="0"/>
              <a:ext cx="490601" cy="664464"/>
            </a:xfrm>
            <a:custGeom>
              <a:avLst/>
              <a:gdLst/>
              <a:ahLst/>
              <a:cxnLst/>
              <a:rect l="l" t="t" r="r" b="b"/>
              <a:pathLst>
                <a:path w="490601" h="664464">
                  <a:moveTo>
                    <a:pt x="0" y="0"/>
                  </a:moveTo>
                  <a:lnTo>
                    <a:pt x="490601" y="0"/>
                  </a:lnTo>
                  <a:lnTo>
                    <a:pt x="490601" y="664464"/>
                  </a:lnTo>
                  <a:lnTo>
                    <a:pt x="0" y="664464"/>
                  </a:lnTo>
                  <a:lnTo>
                    <a:pt x="0" y="0"/>
                  </a:lnTo>
                  <a:close/>
                </a:path>
              </a:pathLst>
            </a:custGeom>
            <a:blipFill>
              <a:blip r:embed="rId9"/>
              <a:stretch>
                <a:fillRect l="-9" r="-13" b="-6"/>
              </a:stretch>
            </a:blipFill>
          </p:spPr>
        </p:sp>
      </p:grpSp>
      <p:sp>
        <p:nvSpPr>
          <p:cNvPr id="20" name="TextBox 20"/>
          <p:cNvSpPr txBox="1"/>
          <p:nvPr/>
        </p:nvSpPr>
        <p:spPr>
          <a:xfrm>
            <a:off x="5260521" y="2987853"/>
            <a:ext cx="5219638" cy="273181"/>
          </a:xfrm>
          <a:prstGeom prst="rect">
            <a:avLst/>
          </a:prstGeom>
        </p:spPr>
        <p:txBody>
          <a:bodyPr lIns="0" tIns="0" rIns="0" bIns="0" rtlCol="0" anchor="t">
            <a:spAutoFit/>
          </a:bodyPr>
          <a:lstStyle/>
          <a:p>
            <a:pPr algn="l">
              <a:lnSpc>
                <a:spcPts val="2200"/>
              </a:lnSpc>
            </a:pPr>
            <a:r>
              <a:rPr lang="en-US" sz="2365" dirty="0">
                <a:solidFill>
                  <a:srgbClr val="0D6874"/>
                </a:solidFill>
                <a:latin typeface="Visby Bold"/>
              </a:rPr>
              <a:t>APM7-SH108 Series</a:t>
            </a:r>
          </a:p>
        </p:txBody>
      </p:sp>
      <p:sp>
        <p:nvSpPr>
          <p:cNvPr id="21" name="TextBox 21"/>
          <p:cNvSpPr txBox="1"/>
          <p:nvPr/>
        </p:nvSpPr>
        <p:spPr>
          <a:xfrm>
            <a:off x="5260521" y="4289326"/>
            <a:ext cx="1564202"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390-405W</a:t>
            </a:r>
          </a:p>
        </p:txBody>
      </p:sp>
      <p:sp>
        <p:nvSpPr>
          <p:cNvPr id="22" name="TextBox 22"/>
          <p:cNvSpPr txBox="1"/>
          <p:nvPr/>
        </p:nvSpPr>
        <p:spPr>
          <a:xfrm>
            <a:off x="7288537" y="4289326"/>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20.74%</a:t>
            </a:r>
          </a:p>
        </p:txBody>
      </p:sp>
      <p:sp>
        <p:nvSpPr>
          <p:cNvPr id="23" name="TextBox 23"/>
          <p:cNvSpPr txBox="1"/>
          <p:nvPr/>
        </p:nvSpPr>
        <p:spPr>
          <a:xfrm>
            <a:off x="8840846" y="4289326"/>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0.55`%</a:t>
            </a:r>
          </a:p>
        </p:txBody>
      </p:sp>
      <p:sp>
        <p:nvSpPr>
          <p:cNvPr id="24" name="TextBox 24"/>
          <p:cNvSpPr txBox="1"/>
          <p:nvPr/>
        </p:nvSpPr>
        <p:spPr>
          <a:xfrm>
            <a:off x="5260521" y="3423105"/>
            <a:ext cx="5219638" cy="207016"/>
          </a:xfrm>
          <a:prstGeom prst="rect">
            <a:avLst/>
          </a:prstGeom>
        </p:spPr>
        <p:txBody>
          <a:bodyPr lIns="0" tIns="0" rIns="0" bIns="0" rtlCol="0" anchor="t">
            <a:spAutoFit/>
          </a:bodyPr>
          <a:lstStyle/>
          <a:p>
            <a:pPr algn="l">
              <a:lnSpc>
                <a:spcPts val="1576"/>
              </a:lnSpc>
            </a:pPr>
            <a:r>
              <a:rPr lang="en-US" sz="1576">
                <a:solidFill>
                  <a:srgbClr val="0D6874"/>
                </a:solidFill>
                <a:latin typeface="Visby Medium"/>
              </a:rPr>
              <a:t>10BB HALF-CELL Black Monocrystalline PERC PV Module</a:t>
            </a:r>
          </a:p>
        </p:txBody>
      </p:sp>
      <p:sp>
        <p:nvSpPr>
          <p:cNvPr id="25" name="TextBox 25"/>
          <p:cNvSpPr txBox="1"/>
          <p:nvPr/>
        </p:nvSpPr>
        <p:spPr>
          <a:xfrm>
            <a:off x="5260521" y="4612513"/>
            <a:ext cx="1789536" cy="162785"/>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POWER RANGE</a:t>
            </a:r>
          </a:p>
        </p:txBody>
      </p:sp>
      <p:sp>
        <p:nvSpPr>
          <p:cNvPr id="26" name="TextBox 26"/>
          <p:cNvSpPr txBox="1"/>
          <p:nvPr/>
        </p:nvSpPr>
        <p:spPr>
          <a:xfrm>
            <a:off x="5722419" y="5270205"/>
            <a:ext cx="1847476"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12 YEARS PRODUCT WARRANTY</a:t>
            </a:r>
          </a:p>
        </p:txBody>
      </p:sp>
      <p:sp>
        <p:nvSpPr>
          <p:cNvPr id="27" name="TextBox 27"/>
          <p:cNvSpPr txBox="1"/>
          <p:nvPr/>
        </p:nvSpPr>
        <p:spPr>
          <a:xfrm>
            <a:off x="7288537" y="4612513"/>
            <a:ext cx="1313829"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MAXIMUM EFFICIENCY</a:t>
            </a:r>
          </a:p>
        </p:txBody>
      </p:sp>
      <p:sp>
        <p:nvSpPr>
          <p:cNvPr id="28" name="TextBox 28"/>
          <p:cNvSpPr txBox="1"/>
          <p:nvPr/>
        </p:nvSpPr>
        <p:spPr>
          <a:xfrm>
            <a:off x="8840846" y="4612513"/>
            <a:ext cx="1639313" cy="325524"/>
          </a:xfrm>
          <a:prstGeom prst="rect">
            <a:avLst/>
          </a:prstGeom>
        </p:spPr>
        <p:txBody>
          <a:bodyPr lIns="0" tIns="0" rIns="0" bIns="0" rtlCol="0" anchor="t">
            <a:spAutoFit/>
          </a:bodyPr>
          <a:lstStyle/>
          <a:p>
            <a:pPr algn="l">
              <a:lnSpc>
                <a:spcPts val="1314"/>
              </a:lnSpc>
            </a:pPr>
            <a:r>
              <a:rPr lang="en-US" sz="1314">
                <a:solidFill>
                  <a:srgbClr val="0D6874"/>
                </a:solidFill>
                <a:latin typeface="Visby"/>
              </a:rPr>
              <a:t>YEARLY DEGRADATION</a:t>
            </a:r>
          </a:p>
        </p:txBody>
      </p:sp>
      <p:sp>
        <p:nvSpPr>
          <p:cNvPr id="29" name="TextBox 29"/>
          <p:cNvSpPr txBox="1"/>
          <p:nvPr/>
        </p:nvSpPr>
        <p:spPr>
          <a:xfrm>
            <a:off x="8412907" y="5322775"/>
            <a:ext cx="2067251"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25 YEARS OUTPUT GUARANTEE</a:t>
            </a:r>
          </a:p>
        </p:txBody>
      </p:sp>
      <p:grpSp>
        <p:nvGrpSpPr>
          <p:cNvPr id="30" name="Group 30"/>
          <p:cNvGrpSpPr/>
          <p:nvPr/>
        </p:nvGrpSpPr>
        <p:grpSpPr>
          <a:xfrm>
            <a:off x="5260521" y="6385494"/>
            <a:ext cx="3051033" cy="468176"/>
            <a:chOff x="0" y="0"/>
            <a:chExt cx="4068044" cy="624235"/>
          </a:xfrm>
        </p:grpSpPr>
        <p:sp>
          <p:nvSpPr>
            <p:cNvPr id="31" name="Freeform 31"/>
            <p:cNvSpPr/>
            <p:nvPr/>
          </p:nvSpPr>
          <p:spPr>
            <a:xfrm>
              <a:off x="0" y="0"/>
              <a:ext cx="4068064" cy="624205"/>
            </a:xfrm>
            <a:custGeom>
              <a:avLst/>
              <a:gdLst/>
              <a:ahLst/>
              <a:cxnLst/>
              <a:rect l="l" t="t" r="r" b="b"/>
              <a:pathLst>
                <a:path w="4068064" h="624205">
                  <a:moveTo>
                    <a:pt x="0" y="0"/>
                  </a:moveTo>
                  <a:lnTo>
                    <a:pt x="4068064" y="0"/>
                  </a:lnTo>
                  <a:lnTo>
                    <a:pt x="4068064" y="624205"/>
                  </a:lnTo>
                  <a:lnTo>
                    <a:pt x="0" y="624205"/>
                  </a:lnTo>
                  <a:lnTo>
                    <a:pt x="0" y="0"/>
                  </a:lnTo>
                  <a:close/>
                </a:path>
              </a:pathLst>
            </a:custGeom>
            <a:blipFill>
              <a:blip r:embed="rId10"/>
              <a:stretch>
                <a:fillRect t="-561" b="-566"/>
              </a:stretch>
            </a:blipFill>
          </p:spPr>
        </p:sp>
      </p:grpSp>
      <p:sp>
        <p:nvSpPr>
          <p:cNvPr id="32" name="TextBox 32"/>
          <p:cNvSpPr txBox="1"/>
          <p:nvPr/>
        </p:nvSpPr>
        <p:spPr>
          <a:xfrm>
            <a:off x="5260521" y="7011156"/>
            <a:ext cx="6761438" cy="1081204"/>
          </a:xfrm>
          <a:prstGeom prst="rect">
            <a:avLst/>
          </a:prstGeom>
        </p:spPr>
        <p:txBody>
          <a:bodyPr lIns="0" tIns="0" rIns="0" bIns="0" rtlCol="0" anchor="t">
            <a:spAutoFit/>
          </a:bodyPr>
          <a:lstStyle/>
          <a:p>
            <a:pPr algn="l">
              <a:lnSpc>
                <a:spcPts val="2043"/>
              </a:lnSpc>
            </a:pPr>
            <a:r>
              <a:rPr lang="en-US" sz="1362">
                <a:solidFill>
                  <a:srgbClr val="0D6874"/>
                </a:solidFill>
                <a:latin typeface="Visby Medium"/>
              </a:rPr>
              <a:t>IEC 61215/IEC 61730</a:t>
            </a:r>
          </a:p>
          <a:p>
            <a:pPr algn="l">
              <a:lnSpc>
                <a:spcPts val="2043"/>
              </a:lnSpc>
            </a:pPr>
            <a:r>
              <a:rPr lang="en-US" sz="1362">
                <a:solidFill>
                  <a:srgbClr val="0D6874"/>
                </a:solidFill>
                <a:latin typeface="Visby Medium"/>
              </a:rPr>
              <a:t>ISO 14001: Emvironmental Management System</a:t>
            </a:r>
          </a:p>
          <a:p>
            <a:pPr algn="l">
              <a:lnSpc>
                <a:spcPts val="2043"/>
              </a:lnSpc>
            </a:pPr>
            <a:r>
              <a:rPr lang="en-US" sz="1362">
                <a:solidFill>
                  <a:srgbClr val="0D6874"/>
                </a:solidFill>
                <a:latin typeface="Visby Medium"/>
              </a:rPr>
              <a:t>ISO 9001: Quality Management System</a:t>
            </a:r>
          </a:p>
          <a:p>
            <a:pPr algn="l">
              <a:lnSpc>
                <a:spcPts val="2043"/>
              </a:lnSpc>
            </a:pPr>
            <a:r>
              <a:rPr lang="en-US" sz="1362">
                <a:solidFill>
                  <a:srgbClr val="0D6874"/>
                </a:solidFill>
                <a:latin typeface="Visby Medium"/>
              </a:rPr>
              <a:t>ISO45001: Occupational Health and Safety Management System</a:t>
            </a:r>
          </a:p>
        </p:txBody>
      </p:sp>
      <p:sp>
        <p:nvSpPr>
          <p:cNvPr id="33" name="TextBox 33"/>
          <p:cNvSpPr txBox="1"/>
          <p:nvPr/>
        </p:nvSpPr>
        <p:spPr>
          <a:xfrm>
            <a:off x="5260521" y="8289002"/>
            <a:ext cx="5219638" cy="1080405"/>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grpSp>
        <p:nvGrpSpPr>
          <p:cNvPr id="34" name="Group 34"/>
          <p:cNvGrpSpPr/>
          <p:nvPr/>
        </p:nvGrpSpPr>
        <p:grpSpPr>
          <a:xfrm>
            <a:off x="1028700" y="7157705"/>
            <a:ext cx="3816642" cy="2100595"/>
            <a:chOff x="0" y="0"/>
            <a:chExt cx="5088856" cy="2800793"/>
          </a:xfrm>
        </p:grpSpPr>
        <p:sp>
          <p:nvSpPr>
            <p:cNvPr id="35" name="Freeform 35"/>
            <p:cNvSpPr/>
            <p:nvPr/>
          </p:nvSpPr>
          <p:spPr>
            <a:xfrm>
              <a:off x="0" y="0"/>
              <a:ext cx="5088890" cy="2800731"/>
            </a:xfrm>
            <a:custGeom>
              <a:avLst/>
              <a:gdLst/>
              <a:ahLst/>
              <a:cxnLst/>
              <a:rect l="l" t="t" r="r" b="b"/>
              <a:pathLst>
                <a:path w="5088890" h="2800731">
                  <a:moveTo>
                    <a:pt x="0" y="0"/>
                  </a:moveTo>
                  <a:lnTo>
                    <a:pt x="5088890" y="0"/>
                  </a:lnTo>
                  <a:lnTo>
                    <a:pt x="5088890" y="2800731"/>
                  </a:lnTo>
                  <a:lnTo>
                    <a:pt x="0" y="2800731"/>
                  </a:lnTo>
                  <a:lnTo>
                    <a:pt x="0" y="0"/>
                  </a:lnTo>
                  <a:close/>
                </a:path>
              </a:pathLst>
            </a:custGeom>
            <a:blipFill>
              <a:blip r:embed="rId11"/>
              <a:stretch>
                <a:fillRect l="-1" b="-2"/>
              </a:stretch>
            </a:blipFill>
          </p:spPr>
        </p:sp>
      </p:grpSp>
      <p:grpSp>
        <p:nvGrpSpPr>
          <p:cNvPr id="36" name="Group 36"/>
          <p:cNvGrpSpPr/>
          <p:nvPr/>
        </p:nvGrpSpPr>
        <p:grpSpPr>
          <a:xfrm>
            <a:off x="1579716" y="2694808"/>
            <a:ext cx="2714610" cy="4107419"/>
            <a:chOff x="0" y="0"/>
            <a:chExt cx="3619480" cy="5476559"/>
          </a:xfrm>
        </p:grpSpPr>
        <p:sp>
          <p:nvSpPr>
            <p:cNvPr id="37" name="Freeform 37"/>
            <p:cNvSpPr/>
            <p:nvPr/>
          </p:nvSpPr>
          <p:spPr>
            <a:xfrm>
              <a:off x="0" y="0"/>
              <a:ext cx="3619500" cy="5476494"/>
            </a:xfrm>
            <a:custGeom>
              <a:avLst/>
              <a:gdLst/>
              <a:ahLst/>
              <a:cxnLst/>
              <a:rect l="l" t="t" r="r" b="b"/>
              <a:pathLst>
                <a:path w="3619500" h="5476494">
                  <a:moveTo>
                    <a:pt x="0" y="0"/>
                  </a:moveTo>
                  <a:lnTo>
                    <a:pt x="3619500" y="0"/>
                  </a:lnTo>
                  <a:lnTo>
                    <a:pt x="3619500" y="5476494"/>
                  </a:lnTo>
                  <a:lnTo>
                    <a:pt x="0" y="5476494"/>
                  </a:lnTo>
                  <a:lnTo>
                    <a:pt x="0" y="0"/>
                  </a:lnTo>
                  <a:close/>
                </a:path>
              </a:pathLst>
            </a:custGeom>
            <a:blipFill>
              <a:blip r:embed="rId12"/>
              <a:stretch>
                <a:fillRect t="-42" b="-43"/>
              </a:stretch>
            </a:blipFill>
          </p:spPr>
        </p:sp>
      </p:grpSp>
      <p:grpSp>
        <p:nvGrpSpPr>
          <p:cNvPr id="38" name="Group 38"/>
          <p:cNvGrpSpPr/>
          <p:nvPr/>
        </p:nvGrpSpPr>
        <p:grpSpPr>
          <a:xfrm>
            <a:off x="12555359" y="3545655"/>
            <a:ext cx="330401" cy="333879"/>
            <a:chOff x="0" y="0"/>
            <a:chExt cx="440535" cy="445172"/>
          </a:xfrm>
        </p:grpSpPr>
        <p:sp>
          <p:nvSpPr>
            <p:cNvPr id="39" name="Freeform 39"/>
            <p:cNvSpPr/>
            <p:nvPr/>
          </p:nvSpPr>
          <p:spPr>
            <a:xfrm>
              <a:off x="0" y="0"/>
              <a:ext cx="440563" cy="445135"/>
            </a:xfrm>
            <a:custGeom>
              <a:avLst/>
              <a:gdLst/>
              <a:ahLst/>
              <a:cxnLst/>
              <a:rect l="l" t="t" r="r" b="b"/>
              <a:pathLst>
                <a:path w="440563" h="445135">
                  <a:moveTo>
                    <a:pt x="0" y="0"/>
                  </a:moveTo>
                  <a:lnTo>
                    <a:pt x="440563" y="0"/>
                  </a:lnTo>
                  <a:lnTo>
                    <a:pt x="440563" y="445135"/>
                  </a:lnTo>
                  <a:lnTo>
                    <a:pt x="0" y="445135"/>
                  </a:lnTo>
                  <a:lnTo>
                    <a:pt x="0" y="0"/>
                  </a:lnTo>
                  <a:close/>
                </a:path>
              </a:pathLst>
            </a:custGeom>
            <a:blipFill>
              <a:blip r:embed="rId13"/>
              <a:stretch>
                <a:fillRect t="-347" r="6" b="-355"/>
              </a:stretch>
            </a:blipFill>
          </p:spPr>
        </p:sp>
      </p:grpSp>
      <p:grpSp>
        <p:nvGrpSpPr>
          <p:cNvPr id="40" name="Group 40"/>
          <p:cNvGrpSpPr/>
          <p:nvPr/>
        </p:nvGrpSpPr>
        <p:grpSpPr>
          <a:xfrm>
            <a:off x="12555359" y="4324071"/>
            <a:ext cx="330401" cy="330401"/>
            <a:chOff x="0" y="0"/>
            <a:chExt cx="440535" cy="440535"/>
          </a:xfrm>
        </p:grpSpPr>
        <p:sp>
          <p:nvSpPr>
            <p:cNvPr id="41" name="Freeform 41"/>
            <p:cNvSpPr/>
            <p:nvPr/>
          </p:nvSpPr>
          <p:spPr>
            <a:xfrm>
              <a:off x="0" y="0"/>
              <a:ext cx="440563" cy="440563"/>
            </a:xfrm>
            <a:custGeom>
              <a:avLst/>
              <a:gdLst/>
              <a:ahLst/>
              <a:cxnLst/>
              <a:rect l="l" t="t" r="r" b="b"/>
              <a:pathLst>
                <a:path w="440563" h="440563">
                  <a:moveTo>
                    <a:pt x="0" y="0"/>
                  </a:moveTo>
                  <a:lnTo>
                    <a:pt x="440563" y="0"/>
                  </a:lnTo>
                  <a:lnTo>
                    <a:pt x="440563" y="440563"/>
                  </a:lnTo>
                  <a:lnTo>
                    <a:pt x="0" y="440563"/>
                  </a:lnTo>
                  <a:lnTo>
                    <a:pt x="0" y="0"/>
                  </a:lnTo>
                  <a:close/>
                </a:path>
              </a:pathLst>
            </a:custGeom>
            <a:blipFill>
              <a:blip r:embed="rId14"/>
              <a:stretch>
                <a:fillRect r="6" b="6"/>
              </a:stretch>
            </a:blipFill>
          </p:spPr>
        </p:sp>
      </p:grpSp>
      <p:grpSp>
        <p:nvGrpSpPr>
          <p:cNvPr id="42" name="Group 42"/>
          <p:cNvGrpSpPr/>
          <p:nvPr/>
        </p:nvGrpSpPr>
        <p:grpSpPr>
          <a:xfrm>
            <a:off x="12555359" y="5985674"/>
            <a:ext cx="330401" cy="307040"/>
            <a:chOff x="0" y="0"/>
            <a:chExt cx="440535" cy="409387"/>
          </a:xfrm>
        </p:grpSpPr>
        <p:sp>
          <p:nvSpPr>
            <p:cNvPr id="43" name="Freeform 43"/>
            <p:cNvSpPr/>
            <p:nvPr/>
          </p:nvSpPr>
          <p:spPr>
            <a:xfrm>
              <a:off x="0" y="0"/>
              <a:ext cx="440563" cy="409448"/>
            </a:xfrm>
            <a:custGeom>
              <a:avLst/>
              <a:gdLst/>
              <a:ahLst/>
              <a:cxnLst/>
              <a:rect l="l" t="t" r="r" b="b"/>
              <a:pathLst>
                <a:path w="440563" h="409448">
                  <a:moveTo>
                    <a:pt x="0" y="0"/>
                  </a:moveTo>
                  <a:lnTo>
                    <a:pt x="440563" y="0"/>
                  </a:lnTo>
                  <a:lnTo>
                    <a:pt x="440563" y="409448"/>
                  </a:lnTo>
                  <a:lnTo>
                    <a:pt x="0" y="409448"/>
                  </a:lnTo>
                  <a:lnTo>
                    <a:pt x="0" y="0"/>
                  </a:lnTo>
                  <a:close/>
                </a:path>
              </a:pathLst>
            </a:custGeom>
            <a:blipFill>
              <a:blip r:embed="rId15"/>
              <a:stretch>
                <a:fillRect t="-217" r="6" b="-202"/>
              </a:stretch>
            </a:blipFill>
          </p:spPr>
        </p:sp>
      </p:grpSp>
      <p:grpSp>
        <p:nvGrpSpPr>
          <p:cNvPr id="44" name="Group 44"/>
          <p:cNvGrpSpPr/>
          <p:nvPr/>
        </p:nvGrpSpPr>
        <p:grpSpPr>
          <a:xfrm>
            <a:off x="12598380" y="6651421"/>
            <a:ext cx="244359" cy="330401"/>
            <a:chOff x="0" y="0"/>
            <a:chExt cx="325812" cy="440535"/>
          </a:xfrm>
        </p:grpSpPr>
        <p:sp>
          <p:nvSpPr>
            <p:cNvPr id="45" name="Freeform 45"/>
            <p:cNvSpPr/>
            <p:nvPr/>
          </p:nvSpPr>
          <p:spPr>
            <a:xfrm>
              <a:off x="0" y="0"/>
              <a:ext cx="325755" cy="440563"/>
            </a:xfrm>
            <a:custGeom>
              <a:avLst/>
              <a:gdLst/>
              <a:ahLst/>
              <a:cxnLst/>
              <a:rect l="l" t="t" r="r" b="b"/>
              <a:pathLst>
                <a:path w="325755" h="440563">
                  <a:moveTo>
                    <a:pt x="0" y="0"/>
                  </a:moveTo>
                  <a:lnTo>
                    <a:pt x="325755" y="0"/>
                  </a:lnTo>
                  <a:lnTo>
                    <a:pt x="325755" y="440563"/>
                  </a:lnTo>
                  <a:lnTo>
                    <a:pt x="0" y="440563"/>
                  </a:lnTo>
                  <a:lnTo>
                    <a:pt x="0" y="0"/>
                  </a:lnTo>
                  <a:close/>
                </a:path>
              </a:pathLst>
            </a:custGeom>
            <a:blipFill>
              <a:blip r:embed="rId16"/>
              <a:stretch>
                <a:fillRect l="-121" r="-138" b="6"/>
              </a:stretch>
            </a:blipFill>
          </p:spPr>
        </p:sp>
      </p:grpSp>
      <p:grpSp>
        <p:nvGrpSpPr>
          <p:cNvPr id="46" name="Group 46"/>
          <p:cNvGrpSpPr/>
          <p:nvPr/>
        </p:nvGrpSpPr>
        <p:grpSpPr>
          <a:xfrm>
            <a:off x="12598380" y="7464578"/>
            <a:ext cx="244359" cy="268795"/>
            <a:chOff x="0" y="0"/>
            <a:chExt cx="325812" cy="358393"/>
          </a:xfrm>
        </p:grpSpPr>
        <p:sp>
          <p:nvSpPr>
            <p:cNvPr id="47" name="Freeform 47"/>
            <p:cNvSpPr/>
            <p:nvPr/>
          </p:nvSpPr>
          <p:spPr>
            <a:xfrm>
              <a:off x="0" y="0"/>
              <a:ext cx="325755" cy="358394"/>
            </a:xfrm>
            <a:custGeom>
              <a:avLst/>
              <a:gdLst/>
              <a:ahLst/>
              <a:cxnLst/>
              <a:rect l="l" t="t" r="r" b="b"/>
              <a:pathLst>
                <a:path w="325755" h="358394">
                  <a:moveTo>
                    <a:pt x="0" y="0"/>
                  </a:moveTo>
                  <a:lnTo>
                    <a:pt x="325755" y="0"/>
                  </a:lnTo>
                  <a:lnTo>
                    <a:pt x="325755" y="358394"/>
                  </a:lnTo>
                  <a:lnTo>
                    <a:pt x="0" y="358394"/>
                  </a:lnTo>
                  <a:lnTo>
                    <a:pt x="0" y="0"/>
                  </a:lnTo>
                  <a:close/>
                </a:path>
              </a:pathLst>
            </a:custGeom>
            <a:blipFill>
              <a:blip r:embed="rId17"/>
              <a:stretch>
                <a:fillRect t="-324" r="-17" b="-324"/>
              </a:stretch>
            </a:blipFill>
          </p:spPr>
        </p:sp>
      </p:grpSp>
      <p:grpSp>
        <p:nvGrpSpPr>
          <p:cNvPr id="48" name="Group 48"/>
          <p:cNvGrpSpPr/>
          <p:nvPr/>
        </p:nvGrpSpPr>
        <p:grpSpPr>
          <a:xfrm>
            <a:off x="12555359" y="5151221"/>
            <a:ext cx="330401" cy="330401"/>
            <a:chOff x="0" y="0"/>
            <a:chExt cx="440535" cy="440535"/>
          </a:xfrm>
        </p:grpSpPr>
        <p:sp>
          <p:nvSpPr>
            <p:cNvPr id="49" name="Freeform 49"/>
            <p:cNvSpPr/>
            <p:nvPr/>
          </p:nvSpPr>
          <p:spPr>
            <a:xfrm>
              <a:off x="0" y="0"/>
              <a:ext cx="440563" cy="440563"/>
            </a:xfrm>
            <a:custGeom>
              <a:avLst/>
              <a:gdLst/>
              <a:ahLst/>
              <a:cxnLst/>
              <a:rect l="l" t="t" r="r" b="b"/>
              <a:pathLst>
                <a:path w="440563" h="440563">
                  <a:moveTo>
                    <a:pt x="0" y="0"/>
                  </a:moveTo>
                  <a:lnTo>
                    <a:pt x="440563" y="0"/>
                  </a:lnTo>
                  <a:lnTo>
                    <a:pt x="440563" y="440563"/>
                  </a:lnTo>
                  <a:lnTo>
                    <a:pt x="0" y="440563"/>
                  </a:lnTo>
                  <a:lnTo>
                    <a:pt x="0" y="0"/>
                  </a:lnTo>
                  <a:close/>
                </a:path>
              </a:pathLst>
            </a:custGeom>
            <a:blipFill>
              <a:blip r:embed="rId18"/>
              <a:stretch>
                <a:fillRect r="6" b="6"/>
              </a:stretch>
            </a:blipFill>
          </p:spPr>
        </p:sp>
      </p:grpSp>
      <p:sp>
        <p:nvSpPr>
          <p:cNvPr id="50" name="TextBox 50"/>
          <p:cNvSpPr txBox="1"/>
          <p:nvPr/>
        </p:nvSpPr>
        <p:spPr>
          <a:xfrm>
            <a:off x="13090997" y="3718569"/>
            <a:ext cx="424821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MBB Technology reduce the distance between busbars and finger grid line which is benefit to power increase.</a:t>
            </a:r>
          </a:p>
        </p:txBody>
      </p:sp>
      <p:sp>
        <p:nvSpPr>
          <p:cNvPr id="51" name="TextBox 51"/>
          <p:cNvSpPr txBox="1"/>
          <p:nvPr/>
        </p:nvSpPr>
        <p:spPr>
          <a:xfrm>
            <a:off x="13090997" y="4505697"/>
            <a:ext cx="424821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Ensured PID resistance through the quality control of cell manufacturing process and raw materials.</a:t>
            </a:r>
          </a:p>
        </p:txBody>
      </p:sp>
      <p:sp>
        <p:nvSpPr>
          <p:cNvPr id="52" name="TextBox 52"/>
          <p:cNvSpPr txBox="1"/>
          <p:nvPr/>
        </p:nvSpPr>
        <p:spPr>
          <a:xfrm>
            <a:off x="13090997" y="3431355"/>
            <a:ext cx="424821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Excellent Cells Efficiency</a:t>
            </a:r>
          </a:p>
        </p:txBody>
      </p:sp>
      <p:sp>
        <p:nvSpPr>
          <p:cNvPr id="53" name="TextBox 53"/>
          <p:cNvSpPr txBox="1"/>
          <p:nvPr/>
        </p:nvSpPr>
        <p:spPr>
          <a:xfrm>
            <a:off x="13090997" y="4209771"/>
            <a:ext cx="424821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Anti PID</a:t>
            </a:r>
          </a:p>
        </p:txBody>
      </p:sp>
      <p:sp>
        <p:nvSpPr>
          <p:cNvPr id="54" name="TextBox 54"/>
          <p:cNvSpPr txBox="1"/>
          <p:nvPr/>
        </p:nvSpPr>
        <p:spPr>
          <a:xfrm>
            <a:off x="13050657" y="5352221"/>
            <a:ext cx="428855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Compared to conventional modules, this full black modules have a more uniform apperance and superior aesthetics.</a:t>
            </a:r>
          </a:p>
        </p:txBody>
      </p:sp>
      <p:sp>
        <p:nvSpPr>
          <p:cNvPr id="55" name="TextBox 55"/>
          <p:cNvSpPr txBox="1"/>
          <p:nvPr/>
        </p:nvSpPr>
        <p:spPr>
          <a:xfrm>
            <a:off x="13050657" y="6181999"/>
            <a:ext cx="428855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More power output in weak light condition, such as haze, cloudy, and early morning.</a:t>
            </a:r>
          </a:p>
        </p:txBody>
      </p:sp>
      <p:sp>
        <p:nvSpPr>
          <p:cNvPr id="56" name="TextBox 56"/>
          <p:cNvSpPr txBox="1"/>
          <p:nvPr/>
        </p:nvSpPr>
        <p:spPr>
          <a:xfrm>
            <a:off x="13050657" y="6852421"/>
            <a:ext cx="428855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Resistant to harsh environment such as salt, ammonia sand, high temperature and high humidity envirnment.</a:t>
            </a:r>
          </a:p>
        </p:txBody>
      </p:sp>
      <p:sp>
        <p:nvSpPr>
          <p:cNvPr id="57" name="TextBox 57"/>
          <p:cNvSpPr txBox="1"/>
          <p:nvPr/>
        </p:nvSpPr>
        <p:spPr>
          <a:xfrm>
            <a:off x="13050657" y="7665578"/>
            <a:ext cx="4288551" cy="410689"/>
          </a:xfrm>
          <a:prstGeom prst="rect">
            <a:avLst/>
          </a:prstGeom>
        </p:spPr>
        <p:txBody>
          <a:bodyPr lIns="0" tIns="0" rIns="0" bIns="0" rtlCol="0" anchor="t">
            <a:spAutoFit/>
          </a:bodyPr>
          <a:lstStyle/>
          <a:p>
            <a:pPr algn="l">
              <a:lnSpc>
                <a:spcPts val="1463"/>
              </a:lnSpc>
            </a:pPr>
            <a:r>
              <a:rPr lang="en-US" sz="975">
                <a:solidFill>
                  <a:srgbClr val="0D6874"/>
                </a:solidFill>
                <a:latin typeface="Visby"/>
              </a:rPr>
              <a:t>Warranted reliability and stringent quality assurance well beyond certified requirements.</a:t>
            </a:r>
          </a:p>
        </p:txBody>
      </p:sp>
      <p:sp>
        <p:nvSpPr>
          <p:cNvPr id="58" name="TextBox 58"/>
          <p:cNvSpPr txBox="1"/>
          <p:nvPr/>
        </p:nvSpPr>
        <p:spPr>
          <a:xfrm>
            <a:off x="13050657" y="5036921"/>
            <a:ext cx="428855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Improved Aesthetics</a:t>
            </a:r>
          </a:p>
        </p:txBody>
      </p:sp>
      <p:sp>
        <p:nvSpPr>
          <p:cNvPr id="59" name="TextBox 59"/>
          <p:cNvSpPr txBox="1"/>
          <p:nvPr/>
        </p:nvSpPr>
        <p:spPr>
          <a:xfrm>
            <a:off x="13050657" y="5871374"/>
            <a:ext cx="428855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Better Weak Illumination Response</a:t>
            </a:r>
          </a:p>
        </p:txBody>
      </p:sp>
      <p:sp>
        <p:nvSpPr>
          <p:cNvPr id="60" name="TextBox 60"/>
          <p:cNvSpPr txBox="1"/>
          <p:nvPr/>
        </p:nvSpPr>
        <p:spPr>
          <a:xfrm>
            <a:off x="13050657" y="6537121"/>
            <a:ext cx="428855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Adapt To Harsh Outdoor Environment</a:t>
            </a:r>
          </a:p>
        </p:txBody>
      </p:sp>
      <p:sp>
        <p:nvSpPr>
          <p:cNvPr id="61" name="TextBox 61"/>
          <p:cNvSpPr txBox="1"/>
          <p:nvPr/>
        </p:nvSpPr>
        <p:spPr>
          <a:xfrm>
            <a:off x="13050657" y="7350278"/>
            <a:ext cx="4288551" cy="352752"/>
          </a:xfrm>
          <a:prstGeom prst="rect">
            <a:avLst/>
          </a:prstGeom>
        </p:spPr>
        <p:txBody>
          <a:bodyPr lIns="0" tIns="0" rIns="0" bIns="0" rtlCol="0" anchor="t">
            <a:spAutoFit/>
          </a:bodyPr>
          <a:lstStyle/>
          <a:p>
            <a:pPr algn="l">
              <a:lnSpc>
                <a:spcPts val="2349"/>
              </a:lnSpc>
            </a:pPr>
            <a:r>
              <a:rPr lang="en-US" sz="1566">
                <a:solidFill>
                  <a:srgbClr val="0D6874"/>
                </a:solidFill>
                <a:latin typeface="Visby Semi-Bold"/>
              </a:rPr>
              <a:t>Excellent Quality Management System</a:t>
            </a:r>
          </a:p>
        </p:txBody>
      </p:sp>
      <p:grpSp>
        <p:nvGrpSpPr>
          <p:cNvPr id="62" name="Group 14">
            <a:extLst>
              <a:ext uri="{FF2B5EF4-FFF2-40B4-BE49-F238E27FC236}">
                <a16:creationId xmlns:a16="http://schemas.microsoft.com/office/drawing/2014/main" id="{FEDAAEBD-4EF9-00FF-2E68-7C7B65BEA12E}"/>
              </a:ext>
            </a:extLst>
          </p:cNvPr>
          <p:cNvGrpSpPr/>
          <p:nvPr/>
        </p:nvGrpSpPr>
        <p:grpSpPr>
          <a:xfrm>
            <a:off x="5248003" y="3909690"/>
            <a:ext cx="5214194" cy="25037"/>
            <a:chOff x="0" y="0"/>
            <a:chExt cx="6952259" cy="33382"/>
          </a:xfrm>
        </p:grpSpPr>
        <p:sp>
          <p:nvSpPr>
            <p:cNvPr id="63" name="Freeform 15">
              <a:extLst>
                <a:ext uri="{FF2B5EF4-FFF2-40B4-BE49-F238E27FC236}">
                  <a16:creationId xmlns:a16="http://schemas.microsoft.com/office/drawing/2014/main" id="{1E14A8FE-D09E-21AC-FB4F-993A02FCBF21}"/>
                </a:ext>
              </a:extLst>
            </p:cNvPr>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pic>
        <p:nvPicPr>
          <p:cNvPr id="64" name="Picture 63">
            <a:extLst>
              <a:ext uri="{FF2B5EF4-FFF2-40B4-BE49-F238E27FC236}">
                <a16:creationId xmlns:a16="http://schemas.microsoft.com/office/drawing/2014/main" id="{424059E3-5014-BC4B-656F-75DCC19932D5}"/>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65" name="Picture 64">
            <a:extLst>
              <a:ext uri="{FF2B5EF4-FFF2-40B4-BE49-F238E27FC236}">
                <a16:creationId xmlns:a16="http://schemas.microsoft.com/office/drawing/2014/main" id="{E4B3BAE8-A9FF-7CF8-51F8-E13C44C977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8" cy="10695974"/>
            <a:chOff x="0" y="0"/>
            <a:chExt cx="27035637" cy="14261299"/>
          </a:xfrm>
        </p:grpSpPr>
        <p:sp>
          <p:nvSpPr>
            <p:cNvPr id="3" name="Freeform 3"/>
            <p:cNvSpPr/>
            <p:nvPr/>
          </p:nvSpPr>
          <p:spPr>
            <a:xfrm>
              <a:off x="0" y="0"/>
              <a:ext cx="27035633" cy="14261337"/>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Freeform 4"/>
          <p:cNvSpPr/>
          <p:nvPr/>
        </p:nvSpPr>
        <p:spPr>
          <a:xfrm>
            <a:off x="-209118" y="9389060"/>
            <a:ext cx="18706238" cy="2022082"/>
          </a:xfrm>
          <a:custGeom>
            <a:avLst/>
            <a:gdLst/>
            <a:ahLst/>
            <a:cxnLst/>
            <a:rect l="l" t="t" r="r" b="b"/>
            <a:pathLst>
              <a:path w="18706238" h="2022082">
                <a:moveTo>
                  <a:pt x="0" y="0"/>
                </a:moveTo>
                <a:lnTo>
                  <a:pt x="18706238" y="0"/>
                </a:lnTo>
                <a:lnTo>
                  <a:pt x="18706238"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sp>
        <p:nvSpPr>
          <p:cNvPr id="11" name="TextBox 11"/>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APM7-SH120 (435-440W)</a:t>
            </a:r>
          </a:p>
        </p:txBody>
      </p:sp>
      <p:sp>
        <p:nvSpPr>
          <p:cNvPr id="12" name="Freeform 12"/>
          <p:cNvSpPr/>
          <p:nvPr/>
        </p:nvSpPr>
        <p:spPr>
          <a:xfrm>
            <a:off x="12015768" y="2361487"/>
            <a:ext cx="7157409" cy="6749258"/>
          </a:xfrm>
          <a:custGeom>
            <a:avLst/>
            <a:gdLst/>
            <a:ahLst/>
            <a:cxnLst/>
            <a:rect l="l" t="t" r="r" b="b"/>
            <a:pathLst>
              <a:path w="7157409" h="6749258">
                <a:moveTo>
                  <a:pt x="0" y="0"/>
                </a:moveTo>
                <a:lnTo>
                  <a:pt x="7157409" y="0"/>
                </a:lnTo>
                <a:lnTo>
                  <a:pt x="7157409" y="6749258"/>
                </a:lnTo>
                <a:lnTo>
                  <a:pt x="0" y="67492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grpSp>
        <p:nvGrpSpPr>
          <p:cNvPr id="14" name="Group 14"/>
          <p:cNvGrpSpPr/>
          <p:nvPr/>
        </p:nvGrpSpPr>
        <p:grpSpPr>
          <a:xfrm>
            <a:off x="5248003" y="3909690"/>
            <a:ext cx="5214194" cy="25037"/>
            <a:chOff x="0" y="0"/>
            <a:chExt cx="6952259" cy="33382"/>
          </a:xfrm>
        </p:grpSpPr>
        <p:sp>
          <p:nvSpPr>
            <p:cNvPr id="15" name="Freeform 15"/>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grpSp>
        <p:nvGrpSpPr>
          <p:cNvPr id="16" name="Group 16"/>
          <p:cNvGrpSpPr/>
          <p:nvPr/>
        </p:nvGrpSpPr>
        <p:grpSpPr>
          <a:xfrm>
            <a:off x="5260521" y="5202585"/>
            <a:ext cx="358649" cy="498382"/>
            <a:chOff x="0" y="0"/>
            <a:chExt cx="478198" cy="664509"/>
          </a:xfrm>
        </p:grpSpPr>
        <p:sp>
          <p:nvSpPr>
            <p:cNvPr id="17" name="Freeform 17"/>
            <p:cNvSpPr/>
            <p:nvPr/>
          </p:nvSpPr>
          <p:spPr>
            <a:xfrm>
              <a:off x="0" y="0"/>
              <a:ext cx="478155" cy="664464"/>
            </a:xfrm>
            <a:custGeom>
              <a:avLst/>
              <a:gdLst/>
              <a:ahLst/>
              <a:cxnLst/>
              <a:rect l="l" t="t" r="r" b="b"/>
              <a:pathLst>
                <a:path w="478155" h="664464">
                  <a:moveTo>
                    <a:pt x="0" y="0"/>
                  </a:moveTo>
                  <a:lnTo>
                    <a:pt x="478155" y="0"/>
                  </a:lnTo>
                  <a:lnTo>
                    <a:pt x="478155" y="664464"/>
                  </a:lnTo>
                  <a:lnTo>
                    <a:pt x="0" y="664464"/>
                  </a:lnTo>
                  <a:lnTo>
                    <a:pt x="0" y="0"/>
                  </a:lnTo>
                  <a:close/>
                </a:path>
              </a:pathLst>
            </a:custGeom>
            <a:blipFill>
              <a:blip r:embed="rId7"/>
              <a:stretch>
                <a:fillRect l="-239" r="-248" b="-6"/>
              </a:stretch>
            </a:blipFill>
          </p:spPr>
        </p:sp>
      </p:grpSp>
      <p:grpSp>
        <p:nvGrpSpPr>
          <p:cNvPr id="18" name="Group 18"/>
          <p:cNvGrpSpPr/>
          <p:nvPr/>
        </p:nvGrpSpPr>
        <p:grpSpPr>
          <a:xfrm>
            <a:off x="7945451" y="5202585"/>
            <a:ext cx="367964" cy="498382"/>
            <a:chOff x="0" y="0"/>
            <a:chExt cx="490619" cy="664509"/>
          </a:xfrm>
        </p:grpSpPr>
        <p:sp>
          <p:nvSpPr>
            <p:cNvPr id="19" name="Freeform 19"/>
            <p:cNvSpPr/>
            <p:nvPr/>
          </p:nvSpPr>
          <p:spPr>
            <a:xfrm>
              <a:off x="0" y="0"/>
              <a:ext cx="490601" cy="664464"/>
            </a:xfrm>
            <a:custGeom>
              <a:avLst/>
              <a:gdLst/>
              <a:ahLst/>
              <a:cxnLst/>
              <a:rect l="l" t="t" r="r" b="b"/>
              <a:pathLst>
                <a:path w="490601" h="664464">
                  <a:moveTo>
                    <a:pt x="0" y="0"/>
                  </a:moveTo>
                  <a:lnTo>
                    <a:pt x="490601" y="0"/>
                  </a:lnTo>
                  <a:lnTo>
                    <a:pt x="490601" y="664464"/>
                  </a:lnTo>
                  <a:lnTo>
                    <a:pt x="0" y="664464"/>
                  </a:lnTo>
                  <a:lnTo>
                    <a:pt x="0" y="0"/>
                  </a:lnTo>
                  <a:close/>
                </a:path>
              </a:pathLst>
            </a:custGeom>
            <a:blipFill>
              <a:blip r:embed="rId8"/>
              <a:stretch>
                <a:fillRect l="-9" r="-13" b="-6"/>
              </a:stretch>
            </a:blipFill>
          </p:spPr>
        </p:sp>
      </p:grpSp>
      <p:sp>
        <p:nvSpPr>
          <p:cNvPr id="20" name="TextBox 20"/>
          <p:cNvSpPr txBox="1"/>
          <p:nvPr/>
        </p:nvSpPr>
        <p:spPr>
          <a:xfrm>
            <a:off x="5260521" y="2987853"/>
            <a:ext cx="5219638" cy="273181"/>
          </a:xfrm>
          <a:prstGeom prst="rect">
            <a:avLst/>
          </a:prstGeom>
        </p:spPr>
        <p:txBody>
          <a:bodyPr lIns="0" tIns="0" rIns="0" bIns="0" rtlCol="0" anchor="t">
            <a:spAutoFit/>
          </a:bodyPr>
          <a:lstStyle/>
          <a:p>
            <a:pPr algn="l">
              <a:lnSpc>
                <a:spcPts val="2200"/>
              </a:lnSpc>
            </a:pPr>
            <a:r>
              <a:rPr lang="en-US" sz="2365" dirty="0">
                <a:solidFill>
                  <a:srgbClr val="0D6874"/>
                </a:solidFill>
                <a:latin typeface="Visby Bold"/>
              </a:rPr>
              <a:t>APM7-SH120 Series</a:t>
            </a:r>
          </a:p>
        </p:txBody>
      </p:sp>
      <p:sp>
        <p:nvSpPr>
          <p:cNvPr id="21" name="TextBox 21"/>
          <p:cNvSpPr txBox="1"/>
          <p:nvPr/>
        </p:nvSpPr>
        <p:spPr>
          <a:xfrm>
            <a:off x="5260521" y="4305300"/>
            <a:ext cx="1564202" cy="226256"/>
          </a:xfrm>
          <a:prstGeom prst="rect">
            <a:avLst/>
          </a:prstGeom>
        </p:spPr>
        <p:txBody>
          <a:bodyPr lIns="0" tIns="0" rIns="0" bIns="0" rtlCol="0" anchor="t">
            <a:spAutoFit/>
          </a:bodyPr>
          <a:lstStyle/>
          <a:p>
            <a:pPr algn="l">
              <a:lnSpc>
                <a:spcPts val="1833"/>
              </a:lnSpc>
            </a:pPr>
            <a:r>
              <a:rPr lang="en-US" sz="1971" dirty="0">
                <a:solidFill>
                  <a:srgbClr val="0D6874"/>
                </a:solidFill>
                <a:latin typeface="Visby Bold"/>
              </a:rPr>
              <a:t>435-450W</a:t>
            </a:r>
          </a:p>
        </p:txBody>
      </p:sp>
      <p:sp>
        <p:nvSpPr>
          <p:cNvPr id="22" name="TextBox 22"/>
          <p:cNvSpPr txBox="1"/>
          <p:nvPr/>
        </p:nvSpPr>
        <p:spPr>
          <a:xfrm>
            <a:off x="7288537" y="4305300"/>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20.85%</a:t>
            </a:r>
          </a:p>
        </p:txBody>
      </p:sp>
      <p:sp>
        <p:nvSpPr>
          <p:cNvPr id="23" name="TextBox 23"/>
          <p:cNvSpPr txBox="1"/>
          <p:nvPr/>
        </p:nvSpPr>
        <p:spPr>
          <a:xfrm>
            <a:off x="8840846" y="4305300"/>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0.55%</a:t>
            </a:r>
          </a:p>
        </p:txBody>
      </p:sp>
      <p:sp>
        <p:nvSpPr>
          <p:cNvPr id="24" name="TextBox 24"/>
          <p:cNvSpPr txBox="1"/>
          <p:nvPr/>
        </p:nvSpPr>
        <p:spPr>
          <a:xfrm>
            <a:off x="5260521" y="3423105"/>
            <a:ext cx="5219638" cy="207016"/>
          </a:xfrm>
          <a:prstGeom prst="rect">
            <a:avLst/>
          </a:prstGeom>
        </p:spPr>
        <p:txBody>
          <a:bodyPr lIns="0" tIns="0" rIns="0" bIns="0" rtlCol="0" anchor="t">
            <a:spAutoFit/>
          </a:bodyPr>
          <a:lstStyle/>
          <a:p>
            <a:pPr algn="l">
              <a:lnSpc>
                <a:spcPts val="1576"/>
              </a:lnSpc>
            </a:pPr>
            <a:r>
              <a:rPr lang="en-US" sz="1576" dirty="0">
                <a:solidFill>
                  <a:srgbClr val="0D6874"/>
                </a:solidFill>
                <a:latin typeface="Visby Medium"/>
              </a:rPr>
              <a:t>10BB HALF-CELL Black Monocrystalline PERC PV Module</a:t>
            </a:r>
          </a:p>
        </p:txBody>
      </p:sp>
      <p:sp>
        <p:nvSpPr>
          <p:cNvPr id="25" name="TextBox 25"/>
          <p:cNvSpPr txBox="1"/>
          <p:nvPr/>
        </p:nvSpPr>
        <p:spPr>
          <a:xfrm>
            <a:off x="5260521" y="4628487"/>
            <a:ext cx="1789536" cy="162785"/>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POWER RANGE</a:t>
            </a:r>
          </a:p>
        </p:txBody>
      </p:sp>
      <p:sp>
        <p:nvSpPr>
          <p:cNvPr id="26" name="TextBox 26"/>
          <p:cNvSpPr txBox="1"/>
          <p:nvPr/>
        </p:nvSpPr>
        <p:spPr>
          <a:xfrm>
            <a:off x="5722419" y="5322775"/>
            <a:ext cx="1847476"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12 YEARS PRODUCT WARRANTY</a:t>
            </a:r>
          </a:p>
        </p:txBody>
      </p:sp>
      <p:sp>
        <p:nvSpPr>
          <p:cNvPr id="27" name="TextBox 27"/>
          <p:cNvSpPr txBox="1"/>
          <p:nvPr/>
        </p:nvSpPr>
        <p:spPr>
          <a:xfrm>
            <a:off x="8412907" y="5322775"/>
            <a:ext cx="2067251"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25 YEARS OUTPUT GUARANTEE</a:t>
            </a:r>
          </a:p>
        </p:txBody>
      </p:sp>
      <p:sp>
        <p:nvSpPr>
          <p:cNvPr id="28" name="TextBox 28"/>
          <p:cNvSpPr txBox="1"/>
          <p:nvPr/>
        </p:nvSpPr>
        <p:spPr>
          <a:xfrm>
            <a:off x="7288537" y="4628487"/>
            <a:ext cx="1313829"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MAXIMUM EFFICIENCY</a:t>
            </a:r>
          </a:p>
        </p:txBody>
      </p:sp>
      <p:sp>
        <p:nvSpPr>
          <p:cNvPr id="29" name="TextBox 29"/>
          <p:cNvSpPr txBox="1"/>
          <p:nvPr/>
        </p:nvSpPr>
        <p:spPr>
          <a:xfrm>
            <a:off x="8840846" y="4628487"/>
            <a:ext cx="1639313" cy="325524"/>
          </a:xfrm>
          <a:prstGeom prst="rect">
            <a:avLst/>
          </a:prstGeom>
        </p:spPr>
        <p:txBody>
          <a:bodyPr lIns="0" tIns="0" rIns="0" bIns="0" rtlCol="0" anchor="t">
            <a:spAutoFit/>
          </a:bodyPr>
          <a:lstStyle/>
          <a:p>
            <a:pPr algn="l">
              <a:lnSpc>
                <a:spcPts val="1314"/>
              </a:lnSpc>
            </a:pPr>
            <a:r>
              <a:rPr lang="en-US" sz="1314">
                <a:solidFill>
                  <a:srgbClr val="0D6874"/>
                </a:solidFill>
                <a:latin typeface="Visby"/>
              </a:rPr>
              <a:t>YEARLY DEGRADATION</a:t>
            </a:r>
          </a:p>
        </p:txBody>
      </p:sp>
      <p:grpSp>
        <p:nvGrpSpPr>
          <p:cNvPr id="30" name="Group 30"/>
          <p:cNvGrpSpPr/>
          <p:nvPr/>
        </p:nvGrpSpPr>
        <p:grpSpPr>
          <a:xfrm>
            <a:off x="5260521" y="6385494"/>
            <a:ext cx="3051033" cy="468176"/>
            <a:chOff x="0" y="0"/>
            <a:chExt cx="4068044" cy="624235"/>
          </a:xfrm>
        </p:grpSpPr>
        <p:sp>
          <p:nvSpPr>
            <p:cNvPr id="31" name="Freeform 31"/>
            <p:cNvSpPr/>
            <p:nvPr/>
          </p:nvSpPr>
          <p:spPr>
            <a:xfrm>
              <a:off x="0" y="0"/>
              <a:ext cx="4068064" cy="624205"/>
            </a:xfrm>
            <a:custGeom>
              <a:avLst/>
              <a:gdLst/>
              <a:ahLst/>
              <a:cxnLst/>
              <a:rect l="l" t="t" r="r" b="b"/>
              <a:pathLst>
                <a:path w="4068064" h="624205">
                  <a:moveTo>
                    <a:pt x="0" y="0"/>
                  </a:moveTo>
                  <a:lnTo>
                    <a:pt x="4068064" y="0"/>
                  </a:lnTo>
                  <a:lnTo>
                    <a:pt x="4068064" y="624205"/>
                  </a:lnTo>
                  <a:lnTo>
                    <a:pt x="0" y="624205"/>
                  </a:lnTo>
                  <a:lnTo>
                    <a:pt x="0" y="0"/>
                  </a:lnTo>
                  <a:close/>
                </a:path>
              </a:pathLst>
            </a:custGeom>
            <a:blipFill>
              <a:blip r:embed="rId9"/>
              <a:stretch>
                <a:fillRect t="-561" b="-566"/>
              </a:stretch>
            </a:blipFill>
          </p:spPr>
        </p:sp>
      </p:grpSp>
      <p:sp>
        <p:nvSpPr>
          <p:cNvPr id="32" name="TextBox 32"/>
          <p:cNvSpPr txBox="1"/>
          <p:nvPr/>
        </p:nvSpPr>
        <p:spPr>
          <a:xfrm>
            <a:off x="5260521" y="7011156"/>
            <a:ext cx="5419599" cy="1081204"/>
          </a:xfrm>
          <a:prstGeom prst="rect">
            <a:avLst/>
          </a:prstGeom>
        </p:spPr>
        <p:txBody>
          <a:bodyPr lIns="0" tIns="0" rIns="0" bIns="0" rtlCol="0" anchor="t">
            <a:spAutoFit/>
          </a:bodyPr>
          <a:lstStyle/>
          <a:p>
            <a:pPr algn="l">
              <a:lnSpc>
                <a:spcPts val="2043"/>
              </a:lnSpc>
            </a:pPr>
            <a:r>
              <a:rPr lang="en-US" sz="1362">
                <a:solidFill>
                  <a:srgbClr val="0D6874"/>
                </a:solidFill>
                <a:latin typeface="Visby Medium"/>
              </a:rPr>
              <a:t>IEC 61215/IEC 61730</a:t>
            </a:r>
          </a:p>
          <a:p>
            <a:pPr algn="l">
              <a:lnSpc>
                <a:spcPts val="2043"/>
              </a:lnSpc>
            </a:pPr>
            <a:r>
              <a:rPr lang="en-US" sz="1362">
                <a:solidFill>
                  <a:srgbClr val="0D6874"/>
                </a:solidFill>
                <a:latin typeface="Visby Medium"/>
              </a:rPr>
              <a:t>ISO 14001: Emvironmental Management System</a:t>
            </a:r>
          </a:p>
          <a:p>
            <a:pPr algn="l">
              <a:lnSpc>
                <a:spcPts val="2043"/>
              </a:lnSpc>
            </a:pPr>
            <a:r>
              <a:rPr lang="en-US" sz="1362">
                <a:solidFill>
                  <a:srgbClr val="0D6874"/>
                </a:solidFill>
                <a:latin typeface="Visby Medium"/>
              </a:rPr>
              <a:t>ISO 9001: Quality Management System</a:t>
            </a:r>
          </a:p>
          <a:p>
            <a:pPr algn="l">
              <a:lnSpc>
                <a:spcPts val="2043"/>
              </a:lnSpc>
            </a:pPr>
            <a:r>
              <a:rPr lang="en-US" sz="1362">
                <a:solidFill>
                  <a:srgbClr val="0D6874"/>
                </a:solidFill>
                <a:latin typeface="Visby Medium"/>
              </a:rPr>
              <a:t>ISO45001: Occupational Health and Safety Management System</a:t>
            </a:r>
          </a:p>
        </p:txBody>
      </p:sp>
      <p:sp>
        <p:nvSpPr>
          <p:cNvPr id="33" name="TextBox 33"/>
          <p:cNvSpPr txBox="1"/>
          <p:nvPr/>
        </p:nvSpPr>
        <p:spPr>
          <a:xfrm>
            <a:off x="5260521" y="8289002"/>
            <a:ext cx="5219638" cy="1081205"/>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grpSp>
        <p:nvGrpSpPr>
          <p:cNvPr id="34" name="Group 34"/>
          <p:cNvGrpSpPr/>
          <p:nvPr/>
        </p:nvGrpSpPr>
        <p:grpSpPr>
          <a:xfrm>
            <a:off x="1029431" y="7588349"/>
            <a:ext cx="3055163" cy="1669951"/>
            <a:chOff x="0" y="0"/>
            <a:chExt cx="4073551" cy="2226601"/>
          </a:xfrm>
        </p:grpSpPr>
        <p:sp>
          <p:nvSpPr>
            <p:cNvPr id="35" name="Freeform 35"/>
            <p:cNvSpPr/>
            <p:nvPr/>
          </p:nvSpPr>
          <p:spPr>
            <a:xfrm>
              <a:off x="0" y="0"/>
              <a:ext cx="4073525" cy="2226564"/>
            </a:xfrm>
            <a:custGeom>
              <a:avLst/>
              <a:gdLst/>
              <a:ahLst/>
              <a:cxnLst/>
              <a:rect l="l" t="t" r="r" b="b"/>
              <a:pathLst>
                <a:path w="4073525" h="2226564">
                  <a:moveTo>
                    <a:pt x="0" y="0"/>
                  </a:moveTo>
                  <a:lnTo>
                    <a:pt x="4073525" y="0"/>
                  </a:lnTo>
                  <a:lnTo>
                    <a:pt x="4073525" y="2226564"/>
                  </a:lnTo>
                  <a:lnTo>
                    <a:pt x="0" y="2226564"/>
                  </a:lnTo>
                  <a:lnTo>
                    <a:pt x="0" y="0"/>
                  </a:lnTo>
                  <a:close/>
                </a:path>
              </a:pathLst>
            </a:custGeom>
            <a:blipFill>
              <a:blip r:embed="rId10"/>
              <a:stretch>
                <a:fillRect t="-52" b="-53"/>
              </a:stretch>
            </a:blipFill>
          </p:spPr>
        </p:sp>
      </p:grpSp>
      <p:grpSp>
        <p:nvGrpSpPr>
          <p:cNvPr id="36" name="Group 36"/>
          <p:cNvGrpSpPr/>
          <p:nvPr/>
        </p:nvGrpSpPr>
        <p:grpSpPr>
          <a:xfrm>
            <a:off x="1301880" y="2694940"/>
            <a:ext cx="2510265" cy="4414430"/>
            <a:chOff x="0" y="0"/>
            <a:chExt cx="3347020" cy="5885907"/>
          </a:xfrm>
        </p:grpSpPr>
        <p:sp>
          <p:nvSpPr>
            <p:cNvPr id="37" name="Freeform 37"/>
            <p:cNvSpPr/>
            <p:nvPr/>
          </p:nvSpPr>
          <p:spPr>
            <a:xfrm>
              <a:off x="0" y="0"/>
              <a:ext cx="3346958" cy="5885942"/>
            </a:xfrm>
            <a:custGeom>
              <a:avLst/>
              <a:gdLst/>
              <a:ahLst/>
              <a:cxnLst/>
              <a:rect l="l" t="t" r="r" b="b"/>
              <a:pathLst>
                <a:path w="3346958" h="5885942">
                  <a:moveTo>
                    <a:pt x="0" y="0"/>
                  </a:moveTo>
                  <a:lnTo>
                    <a:pt x="3346958" y="0"/>
                  </a:lnTo>
                  <a:lnTo>
                    <a:pt x="3346958" y="5885942"/>
                  </a:lnTo>
                  <a:lnTo>
                    <a:pt x="0" y="5885942"/>
                  </a:lnTo>
                  <a:lnTo>
                    <a:pt x="0" y="0"/>
                  </a:lnTo>
                  <a:close/>
                </a:path>
              </a:pathLst>
            </a:custGeom>
            <a:blipFill>
              <a:blip r:embed="rId11"/>
              <a:stretch>
                <a:fillRect t="-1" r="-1" b="-1"/>
              </a:stretch>
            </a:blipFill>
          </p:spPr>
        </p:sp>
      </p:grpSp>
      <p:grpSp>
        <p:nvGrpSpPr>
          <p:cNvPr id="38" name="Group 38"/>
          <p:cNvGrpSpPr/>
          <p:nvPr/>
        </p:nvGrpSpPr>
        <p:grpSpPr>
          <a:xfrm>
            <a:off x="12555359" y="3546884"/>
            <a:ext cx="319028" cy="322386"/>
            <a:chOff x="0" y="0"/>
            <a:chExt cx="425371" cy="429848"/>
          </a:xfrm>
        </p:grpSpPr>
        <p:sp>
          <p:nvSpPr>
            <p:cNvPr id="39" name="Freeform 39"/>
            <p:cNvSpPr/>
            <p:nvPr/>
          </p:nvSpPr>
          <p:spPr>
            <a:xfrm>
              <a:off x="0" y="0"/>
              <a:ext cx="425323" cy="429895"/>
            </a:xfrm>
            <a:custGeom>
              <a:avLst/>
              <a:gdLst/>
              <a:ahLst/>
              <a:cxnLst/>
              <a:rect l="l" t="t" r="r" b="b"/>
              <a:pathLst>
                <a:path w="425323" h="429895">
                  <a:moveTo>
                    <a:pt x="0" y="0"/>
                  </a:moveTo>
                  <a:lnTo>
                    <a:pt x="425323" y="0"/>
                  </a:lnTo>
                  <a:lnTo>
                    <a:pt x="425323" y="429895"/>
                  </a:lnTo>
                  <a:lnTo>
                    <a:pt x="0" y="429895"/>
                  </a:lnTo>
                  <a:lnTo>
                    <a:pt x="0" y="0"/>
                  </a:lnTo>
                  <a:close/>
                </a:path>
              </a:pathLst>
            </a:custGeom>
            <a:blipFill>
              <a:blip r:embed="rId12"/>
              <a:stretch>
                <a:fillRect t="-347" r="-11" b="-336"/>
              </a:stretch>
            </a:blipFill>
          </p:spPr>
        </p:sp>
      </p:grpSp>
      <p:grpSp>
        <p:nvGrpSpPr>
          <p:cNvPr id="40" name="Group 40"/>
          <p:cNvGrpSpPr/>
          <p:nvPr/>
        </p:nvGrpSpPr>
        <p:grpSpPr>
          <a:xfrm>
            <a:off x="12555359" y="4379694"/>
            <a:ext cx="319028" cy="319028"/>
            <a:chOff x="0" y="0"/>
            <a:chExt cx="425371" cy="425371"/>
          </a:xfrm>
        </p:grpSpPr>
        <p:sp>
          <p:nvSpPr>
            <p:cNvPr id="41" name="Freeform 41"/>
            <p:cNvSpPr/>
            <p:nvPr/>
          </p:nvSpPr>
          <p:spPr>
            <a:xfrm>
              <a:off x="0" y="0"/>
              <a:ext cx="425323" cy="425323"/>
            </a:xfrm>
            <a:custGeom>
              <a:avLst/>
              <a:gdLst/>
              <a:ahLst/>
              <a:cxnLst/>
              <a:rect l="l" t="t" r="r" b="b"/>
              <a:pathLst>
                <a:path w="425323" h="425323">
                  <a:moveTo>
                    <a:pt x="0" y="0"/>
                  </a:moveTo>
                  <a:lnTo>
                    <a:pt x="425323" y="0"/>
                  </a:lnTo>
                  <a:lnTo>
                    <a:pt x="425323" y="425323"/>
                  </a:lnTo>
                  <a:lnTo>
                    <a:pt x="0" y="425323"/>
                  </a:lnTo>
                  <a:lnTo>
                    <a:pt x="0" y="0"/>
                  </a:lnTo>
                  <a:close/>
                </a:path>
              </a:pathLst>
            </a:custGeom>
            <a:blipFill>
              <a:blip r:embed="rId13"/>
              <a:stretch>
                <a:fillRect r="-11" b="-11"/>
              </a:stretch>
            </a:blipFill>
          </p:spPr>
        </p:sp>
      </p:grpSp>
      <p:grpSp>
        <p:nvGrpSpPr>
          <p:cNvPr id="42" name="Group 42"/>
          <p:cNvGrpSpPr/>
          <p:nvPr/>
        </p:nvGrpSpPr>
        <p:grpSpPr>
          <a:xfrm>
            <a:off x="12555359" y="5980404"/>
            <a:ext cx="319028" cy="296470"/>
            <a:chOff x="0" y="0"/>
            <a:chExt cx="425371" cy="395293"/>
          </a:xfrm>
        </p:grpSpPr>
        <p:sp>
          <p:nvSpPr>
            <p:cNvPr id="43" name="Freeform 43"/>
            <p:cNvSpPr/>
            <p:nvPr/>
          </p:nvSpPr>
          <p:spPr>
            <a:xfrm>
              <a:off x="0" y="0"/>
              <a:ext cx="425323" cy="395351"/>
            </a:xfrm>
            <a:custGeom>
              <a:avLst/>
              <a:gdLst/>
              <a:ahLst/>
              <a:cxnLst/>
              <a:rect l="l" t="t" r="r" b="b"/>
              <a:pathLst>
                <a:path w="425323" h="395351">
                  <a:moveTo>
                    <a:pt x="0" y="0"/>
                  </a:moveTo>
                  <a:lnTo>
                    <a:pt x="425323" y="0"/>
                  </a:lnTo>
                  <a:lnTo>
                    <a:pt x="425323" y="395351"/>
                  </a:lnTo>
                  <a:lnTo>
                    <a:pt x="0" y="395351"/>
                  </a:lnTo>
                  <a:lnTo>
                    <a:pt x="0" y="0"/>
                  </a:lnTo>
                  <a:close/>
                </a:path>
              </a:pathLst>
            </a:custGeom>
            <a:blipFill>
              <a:blip r:embed="rId14"/>
              <a:stretch>
                <a:fillRect t="-217" r="-11" b="-202"/>
              </a:stretch>
            </a:blipFill>
          </p:spPr>
        </p:sp>
      </p:grpSp>
      <p:grpSp>
        <p:nvGrpSpPr>
          <p:cNvPr id="44" name="Group 44"/>
          <p:cNvGrpSpPr/>
          <p:nvPr/>
        </p:nvGrpSpPr>
        <p:grpSpPr>
          <a:xfrm>
            <a:off x="12596899" y="6623233"/>
            <a:ext cx="235947" cy="319028"/>
            <a:chOff x="0" y="0"/>
            <a:chExt cx="314596" cy="425371"/>
          </a:xfrm>
        </p:grpSpPr>
        <p:sp>
          <p:nvSpPr>
            <p:cNvPr id="45" name="Freeform 45"/>
            <p:cNvSpPr/>
            <p:nvPr/>
          </p:nvSpPr>
          <p:spPr>
            <a:xfrm>
              <a:off x="0" y="0"/>
              <a:ext cx="314579" cy="425323"/>
            </a:xfrm>
            <a:custGeom>
              <a:avLst/>
              <a:gdLst/>
              <a:ahLst/>
              <a:cxnLst/>
              <a:rect l="l" t="t" r="r" b="b"/>
              <a:pathLst>
                <a:path w="314579" h="425323">
                  <a:moveTo>
                    <a:pt x="0" y="0"/>
                  </a:moveTo>
                  <a:lnTo>
                    <a:pt x="314579" y="0"/>
                  </a:lnTo>
                  <a:lnTo>
                    <a:pt x="314579" y="425323"/>
                  </a:lnTo>
                  <a:lnTo>
                    <a:pt x="0" y="425323"/>
                  </a:lnTo>
                  <a:lnTo>
                    <a:pt x="0" y="0"/>
                  </a:lnTo>
                  <a:close/>
                </a:path>
              </a:pathLst>
            </a:custGeom>
            <a:blipFill>
              <a:blip r:embed="rId15"/>
              <a:stretch>
                <a:fillRect l="-121" r="-126" b="-11"/>
              </a:stretch>
            </a:blipFill>
          </p:spPr>
        </p:sp>
      </p:grpSp>
      <p:grpSp>
        <p:nvGrpSpPr>
          <p:cNvPr id="46" name="Group 46"/>
          <p:cNvGrpSpPr/>
          <p:nvPr/>
        </p:nvGrpSpPr>
        <p:grpSpPr>
          <a:xfrm>
            <a:off x="12596899" y="7408398"/>
            <a:ext cx="235947" cy="259542"/>
            <a:chOff x="0" y="0"/>
            <a:chExt cx="314596" cy="346056"/>
          </a:xfrm>
        </p:grpSpPr>
        <p:sp>
          <p:nvSpPr>
            <p:cNvPr id="47" name="Freeform 47"/>
            <p:cNvSpPr/>
            <p:nvPr/>
          </p:nvSpPr>
          <p:spPr>
            <a:xfrm>
              <a:off x="0" y="0"/>
              <a:ext cx="314579" cy="346075"/>
            </a:xfrm>
            <a:custGeom>
              <a:avLst/>
              <a:gdLst/>
              <a:ahLst/>
              <a:cxnLst/>
              <a:rect l="l" t="t" r="r" b="b"/>
              <a:pathLst>
                <a:path w="314579" h="346075">
                  <a:moveTo>
                    <a:pt x="0" y="0"/>
                  </a:moveTo>
                  <a:lnTo>
                    <a:pt x="314579" y="0"/>
                  </a:lnTo>
                  <a:lnTo>
                    <a:pt x="314579" y="346075"/>
                  </a:lnTo>
                  <a:lnTo>
                    <a:pt x="0" y="346075"/>
                  </a:lnTo>
                  <a:lnTo>
                    <a:pt x="0" y="0"/>
                  </a:lnTo>
                  <a:close/>
                </a:path>
              </a:pathLst>
            </a:custGeom>
            <a:blipFill>
              <a:blip r:embed="rId16"/>
              <a:stretch>
                <a:fillRect t="-324" r="-5" b="-319"/>
              </a:stretch>
            </a:blipFill>
          </p:spPr>
        </p:sp>
      </p:grpSp>
      <p:grpSp>
        <p:nvGrpSpPr>
          <p:cNvPr id="48" name="Group 48"/>
          <p:cNvGrpSpPr/>
          <p:nvPr/>
        </p:nvGrpSpPr>
        <p:grpSpPr>
          <a:xfrm>
            <a:off x="12555359" y="5174678"/>
            <a:ext cx="319028" cy="319028"/>
            <a:chOff x="0" y="0"/>
            <a:chExt cx="425371" cy="425371"/>
          </a:xfrm>
        </p:grpSpPr>
        <p:sp>
          <p:nvSpPr>
            <p:cNvPr id="49" name="Freeform 49"/>
            <p:cNvSpPr/>
            <p:nvPr/>
          </p:nvSpPr>
          <p:spPr>
            <a:xfrm>
              <a:off x="0" y="0"/>
              <a:ext cx="425323" cy="425323"/>
            </a:xfrm>
            <a:custGeom>
              <a:avLst/>
              <a:gdLst/>
              <a:ahLst/>
              <a:cxnLst/>
              <a:rect l="l" t="t" r="r" b="b"/>
              <a:pathLst>
                <a:path w="425323" h="425323">
                  <a:moveTo>
                    <a:pt x="0" y="0"/>
                  </a:moveTo>
                  <a:lnTo>
                    <a:pt x="425323" y="0"/>
                  </a:lnTo>
                  <a:lnTo>
                    <a:pt x="425323" y="425323"/>
                  </a:lnTo>
                  <a:lnTo>
                    <a:pt x="0" y="425323"/>
                  </a:lnTo>
                  <a:lnTo>
                    <a:pt x="0" y="0"/>
                  </a:lnTo>
                  <a:close/>
                </a:path>
              </a:pathLst>
            </a:custGeom>
            <a:blipFill>
              <a:blip r:embed="rId17"/>
              <a:stretch>
                <a:fillRect r="-11" b="-11"/>
              </a:stretch>
            </a:blipFill>
          </p:spPr>
        </p:sp>
      </p:grpSp>
      <p:sp>
        <p:nvSpPr>
          <p:cNvPr id="50" name="TextBox 50"/>
          <p:cNvSpPr txBox="1"/>
          <p:nvPr/>
        </p:nvSpPr>
        <p:spPr>
          <a:xfrm>
            <a:off x="13072558" y="3741547"/>
            <a:ext cx="4186742"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MBB Technology reduce the distance between busbars and finger grid line which is benefit to power increase.</a:t>
            </a:r>
          </a:p>
        </p:txBody>
      </p:sp>
      <p:sp>
        <p:nvSpPr>
          <p:cNvPr id="51" name="TextBox 51"/>
          <p:cNvSpPr txBox="1"/>
          <p:nvPr/>
        </p:nvSpPr>
        <p:spPr>
          <a:xfrm>
            <a:off x="13072558" y="4574357"/>
            <a:ext cx="4186742"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Ensured PID resistance through the quality control of cell manufacturing process and raw materials.</a:t>
            </a:r>
          </a:p>
        </p:txBody>
      </p:sp>
      <p:sp>
        <p:nvSpPr>
          <p:cNvPr id="52" name="TextBox 52"/>
          <p:cNvSpPr txBox="1"/>
          <p:nvPr/>
        </p:nvSpPr>
        <p:spPr>
          <a:xfrm>
            <a:off x="13072558" y="3432584"/>
            <a:ext cx="4186742"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Excellent Cells Efficiency</a:t>
            </a:r>
          </a:p>
        </p:txBody>
      </p:sp>
      <p:sp>
        <p:nvSpPr>
          <p:cNvPr id="53" name="TextBox 53"/>
          <p:cNvSpPr txBox="1"/>
          <p:nvPr/>
        </p:nvSpPr>
        <p:spPr>
          <a:xfrm>
            <a:off x="13072558" y="4265394"/>
            <a:ext cx="1976675"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Anti PID</a:t>
            </a:r>
          </a:p>
        </p:txBody>
      </p:sp>
      <p:sp>
        <p:nvSpPr>
          <p:cNvPr id="54" name="TextBox 54"/>
          <p:cNvSpPr txBox="1"/>
          <p:nvPr/>
        </p:nvSpPr>
        <p:spPr>
          <a:xfrm>
            <a:off x="13033606" y="5366684"/>
            <a:ext cx="4225694"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Compared to conventional modules, this full black modules have a more uniform apperance and superior aesthetics.</a:t>
            </a:r>
          </a:p>
        </p:txBody>
      </p:sp>
      <p:sp>
        <p:nvSpPr>
          <p:cNvPr id="55" name="TextBox 55"/>
          <p:cNvSpPr txBox="1"/>
          <p:nvPr/>
        </p:nvSpPr>
        <p:spPr>
          <a:xfrm>
            <a:off x="13033606" y="6157950"/>
            <a:ext cx="4225694"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More power output in weak light condition, such as haze, cloudy, and early morning.</a:t>
            </a:r>
          </a:p>
        </p:txBody>
      </p:sp>
      <p:sp>
        <p:nvSpPr>
          <p:cNvPr id="56" name="TextBox 56"/>
          <p:cNvSpPr txBox="1"/>
          <p:nvPr/>
        </p:nvSpPr>
        <p:spPr>
          <a:xfrm>
            <a:off x="13033606" y="6820116"/>
            <a:ext cx="4225694"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Resistant to harsh environment such as salt, ammonia sand, high temperature and high humidity envirnment.</a:t>
            </a:r>
          </a:p>
        </p:txBody>
      </p:sp>
      <p:sp>
        <p:nvSpPr>
          <p:cNvPr id="57" name="TextBox 57"/>
          <p:cNvSpPr txBox="1"/>
          <p:nvPr/>
        </p:nvSpPr>
        <p:spPr>
          <a:xfrm>
            <a:off x="13033606" y="7605280"/>
            <a:ext cx="4225694" cy="405384"/>
          </a:xfrm>
          <a:prstGeom prst="rect">
            <a:avLst/>
          </a:prstGeom>
        </p:spPr>
        <p:txBody>
          <a:bodyPr lIns="0" tIns="0" rIns="0" bIns="0" rtlCol="0" anchor="t">
            <a:spAutoFit/>
          </a:bodyPr>
          <a:lstStyle/>
          <a:p>
            <a:pPr algn="l">
              <a:lnSpc>
                <a:spcPts val="1439"/>
              </a:lnSpc>
            </a:pPr>
            <a:r>
              <a:rPr lang="en-US" sz="959">
                <a:solidFill>
                  <a:srgbClr val="0D6874"/>
                </a:solidFill>
                <a:latin typeface="Visby"/>
              </a:rPr>
              <a:t>Warranted reliability and stringent quality assurance well beyond certified requirements.</a:t>
            </a:r>
          </a:p>
        </p:txBody>
      </p:sp>
      <p:sp>
        <p:nvSpPr>
          <p:cNvPr id="58" name="TextBox 58"/>
          <p:cNvSpPr txBox="1"/>
          <p:nvPr/>
        </p:nvSpPr>
        <p:spPr>
          <a:xfrm>
            <a:off x="13033606" y="5060378"/>
            <a:ext cx="1976675"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Improved Aesthetics</a:t>
            </a:r>
          </a:p>
        </p:txBody>
      </p:sp>
      <p:sp>
        <p:nvSpPr>
          <p:cNvPr id="59" name="TextBox 59"/>
          <p:cNvSpPr txBox="1"/>
          <p:nvPr/>
        </p:nvSpPr>
        <p:spPr>
          <a:xfrm>
            <a:off x="13033606" y="5866104"/>
            <a:ext cx="4225694"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Better Weak Illumination Response</a:t>
            </a:r>
          </a:p>
        </p:txBody>
      </p:sp>
      <p:sp>
        <p:nvSpPr>
          <p:cNvPr id="60" name="TextBox 60"/>
          <p:cNvSpPr txBox="1"/>
          <p:nvPr/>
        </p:nvSpPr>
        <p:spPr>
          <a:xfrm>
            <a:off x="13033606" y="6508933"/>
            <a:ext cx="4225694"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Adapt To Harsh Outdoor Environment</a:t>
            </a:r>
          </a:p>
        </p:txBody>
      </p:sp>
      <p:sp>
        <p:nvSpPr>
          <p:cNvPr id="61" name="TextBox 61"/>
          <p:cNvSpPr txBox="1"/>
          <p:nvPr/>
        </p:nvSpPr>
        <p:spPr>
          <a:xfrm>
            <a:off x="13033606" y="7294098"/>
            <a:ext cx="4225694" cy="348996"/>
          </a:xfrm>
          <a:prstGeom prst="rect">
            <a:avLst/>
          </a:prstGeom>
        </p:spPr>
        <p:txBody>
          <a:bodyPr lIns="0" tIns="0" rIns="0" bIns="0" rtlCol="0" anchor="t">
            <a:spAutoFit/>
          </a:bodyPr>
          <a:lstStyle/>
          <a:p>
            <a:pPr algn="l">
              <a:lnSpc>
                <a:spcPts val="2309"/>
              </a:lnSpc>
            </a:pPr>
            <a:r>
              <a:rPr lang="en-US" sz="1539">
                <a:solidFill>
                  <a:srgbClr val="0D6874"/>
                </a:solidFill>
                <a:latin typeface="Visby Semi-Bold"/>
              </a:rPr>
              <a:t>Excellent Quality Management System</a:t>
            </a:r>
          </a:p>
        </p:txBody>
      </p:sp>
      <p:grpSp>
        <p:nvGrpSpPr>
          <p:cNvPr id="62" name="Group 9">
            <a:extLst>
              <a:ext uri="{FF2B5EF4-FFF2-40B4-BE49-F238E27FC236}">
                <a16:creationId xmlns:a16="http://schemas.microsoft.com/office/drawing/2014/main" id="{526FE82F-19DD-FF07-9732-D4CAE0DFAE89}"/>
              </a:ext>
            </a:extLst>
          </p:cNvPr>
          <p:cNvGrpSpPr/>
          <p:nvPr/>
        </p:nvGrpSpPr>
        <p:grpSpPr>
          <a:xfrm>
            <a:off x="15215102" y="95290"/>
            <a:ext cx="2194396" cy="872781"/>
            <a:chOff x="0" y="0"/>
            <a:chExt cx="2925861" cy="1163708"/>
          </a:xfrm>
        </p:grpSpPr>
        <p:sp>
          <p:nvSpPr>
            <p:cNvPr id="63" name="Freeform 10">
              <a:extLst>
                <a:ext uri="{FF2B5EF4-FFF2-40B4-BE49-F238E27FC236}">
                  <a16:creationId xmlns:a16="http://schemas.microsoft.com/office/drawing/2014/main" id="{FD49C5E6-8B5F-C362-8C24-03D4A33FFA70}"/>
                </a:ext>
              </a:extLst>
            </p:cNvPr>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18"/>
              <a:stretch>
                <a:fillRect t="-12586" r="-1" b="-12587"/>
              </a:stretch>
            </a:blipFill>
          </p:spPr>
        </p:sp>
      </p:grpSp>
      <p:pic>
        <p:nvPicPr>
          <p:cNvPr id="64" name="Picture 63">
            <a:extLst>
              <a:ext uri="{FF2B5EF4-FFF2-40B4-BE49-F238E27FC236}">
                <a16:creationId xmlns:a16="http://schemas.microsoft.com/office/drawing/2014/main" id="{7C31DDE0-42A7-BB5E-B723-81E3D128FC4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65" name="Picture 64">
            <a:extLst>
              <a:ext uri="{FF2B5EF4-FFF2-40B4-BE49-F238E27FC236}">
                <a16:creationId xmlns:a16="http://schemas.microsoft.com/office/drawing/2014/main" id="{25FC44AE-D488-FAE8-E4DC-D440F614ADA5}"/>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5" cy="10696002"/>
            <a:chOff x="0" y="0"/>
            <a:chExt cx="27035633" cy="14261336"/>
          </a:xfrm>
        </p:grpSpPr>
        <p:sp>
          <p:nvSpPr>
            <p:cNvPr id="3" name="Freeform 3"/>
            <p:cNvSpPr/>
            <p:nvPr/>
          </p:nvSpPr>
          <p:spPr>
            <a:xfrm>
              <a:off x="0" y="0"/>
              <a:ext cx="27035633" cy="14261336"/>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TextBox 4"/>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APM7-SHLDD144 (530-555W)</a:t>
            </a:r>
          </a:p>
        </p:txBody>
      </p:sp>
      <p:sp>
        <p:nvSpPr>
          <p:cNvPr id="5" name="Freeform 5"/>
          <p:cNvSpPr/>
          <p:nvPr/>
        </p:nvSpPr>
        <p:spPr>
          <a:xfrm>
            <a:off x="0" y="9389060"/>
            <a:ext cx="18288000" cy="2022082"/>
          </a:xfrm>
          <a:custGeom>
            <a:avLst/>
            <a:gdLst/>
            <a:ahLst/>
            <a:cxnLst/>
            <a:rect l="l" t="t" r="r" b="b"/>
            <a:pathLst>
              <a:path w="18288000" h="2022082">
                <a:moveTo>
                  <a:pt x="0" y="0"/>
                </a:moveTo>
                <a:lnTo>
                  <a:pt x="18288000" y="0"/>
                </a:lnTo>
                <a:lnTo>
                  <a:pt x="18288000"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grpSp>
        <p:nvGrpSpPr>
          <p:cNvPr id="14" name="Group 14"/>
          <p:cNvGrpSpPr/>
          <p:nvPr/>
        </p:nvGrpSpPr>
        <p:grpSpPr>
          <a:xfrm>
            <a:off x="5260521" y="5142862"/>
            <a:ext cx="360755" cy="501309"/>
            <a:chOff x="0" y="0"/>
            <a:chExt cx="481007" cy="668412"/>
          </a:xfrm>
        </p:grpSpPr>
        <p:sp>
          <p:nvSpPr>
            <p:cNvPr id="15" name="Freeform 15"/>
            <p:cNvSpPr/>
            <p:nvPr/>
          </p:nvSpPr>
          <p:spPr>
            <a:xfrm>
              <a:off x="0" y="0"/>
              <a:ext cx="480949" cy="668401"/>
            </a:xfrm>
            <a:custGeom>
              <a:avLst/>
              <a:gdLst/>
              <a:ahLst/>
              <a:cxnLst/>
              <a:rect l="l" t="t" r="r" b="b"/>
              <a:pathLst>
                <a:path w="480949" h="668401">
                  <a:moveTo>
                    <a:pt x="0" y="0"/>
                  </a:moveTo>
                  <a:lnTo>
                    <a:pt x="480949" y="0"/>
                  </a:lnTo>
                  <a:lnTo>
                    <a:pt x="480949" y="668401"/>
                  </a:lnTo>
                  <a:lnTo>
                    <a:pt x="0" y="668401"/>
                  </a:lnTo>
                  <a:lnTo>
                    <a:pt x="0" y="0"/>
                  </a:lnTo>
                  <a:close/>
                </a:path>
              </a:pathLst>
            </a:custGeom>
            <a:blipFill>
              <a:blip r:embed="rId5"/>
              <a:stretch>
                <a:fillRect l="-239" r="-251" b="-1"/>
              </a:stretch>
            </a:blipFill>
          </p:spPr>
        </p:sp>
      </p:grpSp>
      <p:grpSp>
        <p:nvGrpSpPr>
          <p:cNvPr id="16" name="Group 16"/>
          <p:cNvGrpSpPr/>
          <p:nvPr/>
        </p:nvGrpSpPr>
        <p:grpSpPr>
          <a:xfrm>
            <a:off x="7961222" y="5159307"/>
            <a:ext cx="361313" cy="489374"/>
            <a:chOff x="0" y="0"/>
            <a:chExt cx="481751" cy="652499"/>
          </a:xfrm>
        </p:grpSpPr>
        <p:sp>
          <p:nvSpPr>
            <p:cNvPr id="17" name="Freeform 17"/>
            <p:cNvSpPr/>
            <p:nvPr/>
          </p:nvSpPr>
          <p:spPr>
            <a:xfrm>
              <a:off x="0" y="0"/>
              <a:ext cx="481711" cy="652526"/>
            </a:xfrm>
            <a:custGeom>
              <a:avLst/>
              <a:gdLst/>
              <a:ahLst/>
              <a:cxnLst/>
              <a:rect l="l" t="t" r="r" b="b"/>
              <a:pathLst>
                <a:path w="481711" h="652526">
                  <a:moveTo>
                    <a:pt x="0" y="0"/>
                  </a:moveTo>
                  <a:lnTo>
                    <a:pt x="481711" y="0"/>
                  </a:lnTo>
                  <a:lnTo>
                    <a:pt x="481711" y="652526"/>
                  </a:lnTo>
                  <a:lnTo>
                    <a:pt x="0" y="652526"/>
                  </a:lnTo>
                  <a:lnTo>
                    <a:pt x="0" y="0"/>
                  </a:lnTo>
                  <a:close/>
                </a:path>
              </a:pathLst>
            </a:custGeom>
            <a:blipFill>
              <a:blip r:embed="rId6"/>
              <a:stretch>
                <a:fillRect l="-9" r="-18" b="4"/>
              </a:stretch>
            </a:blipFill>
          </p:spPr>
        </p:sp>
      </p:grpSp>
      <p:sp>
        <p:nvSpPr>
          <p:cNvPr id="19" name="TextBox 19"/>
          <p:cNvSpPr txBox="1"/>
          <p:nvPr/>
        </p:nvSpPr>
        <p:spPr>
          <a:xfrm>
            <a:off x="5260521" y="4305300"/>
            <a:ext cx="1573389" cy="199402"/>
          </a:xfrm>
          <a:prstGeom prst="rect">
            <a:avLst/>
          </a:prstGeom>
        </p:spPr>
        <p:txBody>
          <a:bodyPr lIns="0" tIns="0" rIns="0" bIns="0" rtlCol="0" anchor="t">
            <a:spAutoFit/>
          </a:bodyPr>
          <a:lstStyle/>
          <a:p>
            <a:pPr algn="l">
              <a:lnSpc>
                <a:spcPts val="1843"/>
              </a:lnSpc>
            </a:pPr>
            <a:r>
              <a:rPr lang="en-US" sz="1982" dirty="0">
                <a:solidFill>
                  <a:srgbClr val="0D6874"/>
                </a:solidFill>
                <a:latin typeface="Visby Bold"/>
              </a:rPr>
              <a:t>535-555W</a:t>
            </a:r>
          </a:p>
        </p:txBody>
      </p:sp>
      <p:sp>
        <p:nvSpPr>
          <p:cNvPr id="20" name="TextBox 20"/>
          <p:cNvSpPr txBox="1"/>
          <p:nvPr/>
        </p:nvSpPr>
        <p:spPr>
          <a:xfrm>
            <a:off x="7300449" y="4305300"/>
            <a:ext cx="1321546" cy="199402"/>
          </a:xfrm>
          <a:prstGeom prst="rect">
            <a:avLst/>
          </a:prstGeom>
        </p:spPr>
        <p:txBody>
          <a:bodyPr lIns="0" tIns="0" rIns="0" bIns="0" rtlCol="0" anchor="t">
            <a:spAutoFit/>
          </a:bodyPr>
          <a:lstStyle/>
          <a:p>
            <a:pPr algn="l">
              <a:lnSpc>
                <a:spcPts val="1843"/>
              </a:lnSpc>
            </a:pPr>
            <a:r>
              <a:rPr lang="en-US" sz="1982">
                <a:solidFill>
                  <a:srgbClr val="0D6874"/>
                </a:solidFill>
                <a:latin typeface="Visby Bold"/>
              </a:rPr>
              <a:t>21.48%</a:t>
            </a:r>
          </a:p>
        </p:txBody>
      </p:sp>
      <p:sp>
        <p:nvSpPr>
          <p:cNvPr id="21" name="TextBox 21"/>
          <p:cNvSpPr txBox="1"/>
          <p:nvPr/>
        </p:nvSpPr>
        <p:spPr>
          <a:xfrm>
            <a:off x="8861876" y="4305300"/>
            <a:ext cx="1321546" cy="199402"/>
          </a:xfrm>
          <a:prstGeom prst="rect">
            <a:avLst/>
          </a:prstGeom>
        </p:spPr>
        <p:txBody>
          <a:bodyPr lIns="0" tIns="0" rIns="0" bIns="0" rtlCol="0" anchor="t">
            <a:spAutoFit/>
          </a:bodyPr>
          <a:lstStyle/>
          <a:p>
            <a:pPr algn="l">
              <a:lnSpc>
                <a:spcPts val="1843"/>
              </a:lnSpc>
            </a:pPr>
            <a:r>
              <a:rPr lang="en-US" sz="1982">
                <a:solidFill>
                  <a:srgbClr val="0D6874"/>
                </a:solidFill>
                <a:latin typeface="Visby Bold"/>
              </a:rPr>
              <a:t>0.45%</a:t>
            </a:r>
          </a:p>
        </p:txBody>
      </p:sp>
      <p:sp>
        <p:nvSpPr>
          <p:cNvPr id="23" name="TextBox 23"/>
          <p:cNvSpPr txBox="1"/>
          <p:nvPr/>
        </p:nvSpPr>
        <p:spPr>
          <a:xfrm>
            <a:off x="5260521" y="4606769"/>
            <a:ext cx="1800048" cy="159174"/>
          </a:xfrm>
          <a:prstGeom prst="rect">
            <a:avLst/>
          </a:prstGeom>
        </p:spPr>
        <p:txBody>
          <a:bodyPr lIns="0" tIns="0" rIns="0" bIns="0" rtlCol="0" anchor="t">
            <a:spAutoFit/>
          </a:bodyPr>
          <a:lstStyle/>
          <a:p>
            <a:pPr algn="l">
              <a:lnSpc>
                <a:spcPts val="1322"/>
              </a:lnSpc>
            </a:pPr>
            <a:r>
              <a:rPr lang="en-US" sz="1322">
                <a:solidFill>
                  <a:srgbClr val="0D6874"/>
                </a:solidFill>
                <a:latin typeface="Visby Medium"/>
              </a:rPr>
              <a:t>POWER RANGE</a:t>
            </a:r>
          </a:p>
        </p:txBody>
      </p:sp>
      <p:sp>
        <p:nvSpPr>
          <p:cNvPr id="24" name="TextBox 24"/>
          <p:cNvSpPr txBox="1"/>
          <p:nvPr/>
        </p:nvSpPr>
        <p:spPr>
          <a:xfrm>
            <a:off x="5725132" y="5268325"/>
            <a:ext cx="1858328" cy="322869"/>
          </a:xfrm>
          <a:prstGeom prst="rect">
            <a:avLst/>
          </a:prstGeom>
        </p:spPr>
        <p:txBody>
          <a:bodyPr lIns="0" tIns="0" rIns="0" bIns="0" rtlCol="0" anchor="t">
            <a:spAutoFit/>
          </a:bodyPr>
          <a:lstStyle/>
          <a:p>
            <a:pPr algn="l">
              <a:lnSpc>
                <a:spcPts val="1322"/>
              </a:lnSpc>
            </a:pPr>
            <a:r>
              <a:rPr lang="en-US" sz="1322">
                <a:solidFill>
                  <a:srgbClr val="0D6874"/>
                </a:solidFill>
                <a:latin typeface="Visby Medium"/>
              </a:rPr>
              <a:t>12 YEARS PRODUCT WARRANTY</a:t>
            </a:r>
          </a:p>
        </p:txBody>
      </p:sp>
      <p:sp>
        <p:nvSpPr>
          <p:cNvPr id="25" name="TextBox 25"/>
          <p:cNvSpPr txBox="1"/>
          <p:nvPr/>
        </p:nvSpPr>
        <p:spPr>
          <a:xfrm>
            <a:off x="8431423" y="5268325"/>
            <a:ext cx="2079394" cy="322869"/>
          </a:xfrm>
          <a:prstGeom prst="rect">
            <a:avLst/>
          </a:prstGeom>
        </p:spPr>
        <p:txBody>
          <a:bodyPr lIns="0" tIns="0" rIns="0" bIns="0" rtlCol="0" anchor="t">
            <a:spAutoFit/>
          </a:bodyPr>
          <a:lstStyle/>
          <a:p>
            <a:pPr algn="l">
              <a:lnSpc>
                <a:spcPts val="1322"/>
              </a:lnSpc>
            </a:pPr>
            <a:r>
              <a:rPr lang="en-US" sz="1322">
                <a:solidFill>
                  <a:srgbClr val="0D6874"/>
                </a:solidFill>
                <a:latin typeface="Visby Medium"/>
              </a:rPr>
              <a:t>30 YEARS OUTPUT GUARANTEE</a:t>
            </a:r>
          </a:p>
        </p:txBody>
      </p:sp>
      <p:sp>
        <p:nvSpPr>
          <p:cNvPr id="26" name="TextBox 26"/>
          <p:cNvSpPr txBox="1"/>
          <p:nvPr/>
        </p:nvSpPr>
        <p:spPr>
          <a:xfrm>
            <a:off x="7300449" y="4606769"/>
            <a:ext cx="1321546" cy="322869"/>
          </a:xfrm>
          <a:prstGeom prst="rect">
            <a:avLst/>
          </a:prstGeom>
        </p:spPr>
        <p:txBody>
          <a:bodyPr lIns="0" tIns="0" rIns="0" bIns="0" rtlCol="0" anchor="t">
            <a:spAutoFit/>
          </a:bodyPr>
          <a:lstStyle/>
          <a:p>
            <a:pPr algn="l">
              <a:lnSpc>
                <a:spcPts val="1322"/>
              </a:lnSpc>
            </a:pPr>
            <a:r>
              <a:rPr lang="en-US" sz="1322">
                <a:solidFill>
                  <a:srgbClr val="0D6874"/>
                </a:solidFill>
                <a:latin typeface="Visby Medium"/>
              </a:rPr>
              <a:t>MAXIMUM EFFICIENCY</a:t>
            </a:r>
          </a:p>
        </p:txBody>
      </p:sp>
      <p:sp>
        <p:nvSpPr>
          <p:cNvPr id="27" name="TextBox 27"/>
          <p:cNvSpPr txBox="1"/>
          <p:nvPr/>
        </p:nvSpPr>
        <p:spPr>
          <a:xfrm>
            <a:off x="8861876" y="4606769"/>
            <a:ext cx="1648942" cy="322869"/>
          </a:xfrm>
          <a:prstGeom prst="rect">
            <a:avLst/>
          </a:prstGeom>
        </p:spPr>
        <p:txBody>
          <a:bodyPr lIns="0" tIns="0" rIns="0" bIns="0" rtlCol="0" anchor="t">
            <a:spAutoFit/>
          </a:bodyPr>
          <a:lstStyle/>
          <a:p>
            <a:pPr algn="l">
              <a:lnSpc>
                <a:spcPts val="1322"/>
              </a:lnSpc>
            </a:pPr>
            <a:r>
              <a:rPr lang="en-US" sz="1322">
                <a:solidFill>
                  <a:srgbClr val="0D6874"/>
                </a:solidFill>
                <a:latin typeface="Visby"/>
              </a:rPr>
              <a:t>YEARLY DEGRADATION</a:t>
            </a:r>
          </a:p>
        </p:txBody>
      </p:sp>
      <p:grpSp>
        <p:nvGrpSpPr>
          <p:cNvPr id="28" name="Group 28"/>
          <p:cNvGrpSpPr/>
          <p:nvPr/>
        </p:nvGrpSpPr>
        <p:grpSpPr>
          <a:xfrm>
            <a:off x="1681980" y="2740113"/>
            <a:ext cx="2081472" cy="5386832"/>
            <a:chOff x="0" y="0"/>
            <a:chExt cx="2775296" cy="7182443"/>
          </a:xfrm>
        </p:grpSpPr>
        <p:sp>
          <p:nvSpPr>
            <p:cNvPr id="29" name="Freeform 29"/>
            <p:cNvSpPr/>
            <p:nvPr/>
          </p:nvSpPr>
          <p:spPr>
            <a:xfrm>
              <a:off x="0" y="0"/>
              <a:ext cx="2775331" cy="7182485"/>
            </a:xfrm>
            <a:custGeom>
              <a:avLst/>
              <a:gdLst/>
              <a:ahLst/>
              <a:cxnLst/>
              <a:rect l="l" t="t" r="r" b="b"/>
              <a:pathLst>
                <a:path w="2775331" h="7182485">
                  <a:moveTo>
                    <a:pt x="0" y="0"/>
                  </a:moveTo>
                  <a:lnTo>
                    <a:pt x="2775331" y="0"/>
                  </a:lnTo>
                  <a:lnTo>
                    <a:pt x="2775331" y="7182485"/>
                  </a:lnTo>
                  <a:lnTo>
                    <a:pt x="0" y="7182485"/>
                  </a:lnTo>
                  <a:lnTo>
                    <a:pt x="0" y="0"/>
                  </a:lnTo>
                  <a:close/>
                </a:path>
              </a:pathLst>
            </a:custGeom>
            <a:blipFill>
              <a:blip r:embed="rId7"/>
              <a:stretch>
                <a:fillRect l="-34" r="-33"/>
              </a:stretch>
            </a:blipFill>
          </p:spPr>
        </p:sp>
      </p:grpSp>
      <p:grpSp>
        <p:nvGrpSpPr>
          <p:cNvPr id="30" name="Group 30"/>
          <p:cNvGrpSpPr/>
          <p:nvPr/>
        </p:nvGrpSpPr>
        <p:grpSpPr>
          <a:xfrm>
            <a:off x="1028700" y="7508432"/>
            <a:ext cx="3757468" cy="1749868"/>
            <a:chOff x="0" y="0"/>
            <a:chExt cx="5009957" cy="2333157"/>
          </a:xfrm>
        </p:grpSpPr>
        <p:sp>
          <p:nvSpPr>
            <p:cNvPr id="31" name="Freeform 31"/>
            <p:cNvSpPr/>
            <p:nvPr/>
          </p:nvSpPr>
          <p:spPr>
            <a:xfrm>
              <a:off x="0" y="0"/>
              <a:ext cx="5009896" cy="2333117"/>
            </a:xfrm>
            <a:custGeom>
              <a:avLst/>
              <a:gdLst/>
              <a:ahLst/>
              <a:cxnLst/>
              <a:rect l="l" t="t" r="r" b="b"/>
              <a:pathLst>
                <a:path w="5009896" h="2333117">
                  <a:moveTo>
                    <a:pt x="0" y="0"/>
                  </a:moveTo>
                  <a:lnTo>
                    <a:pt x="5009896" y="0"/>
                  </a:lnTo>
                  <a:lnTo>
                    <a:pt x="5009896" y="2333117"/>
                  </a:lnTo>
                  <a:lnTo>
                    <a:pt x="0" y="2333117"/>
                  </a:lnTo>
                  <a:lnTo>
                    <a:pt x="0" y="0"/>
                  </a:lnTo>
                  <a:close/>
                </a:path>
              </a:pathLst>
            </a:custGeom>
            <a:blipFill>
              <a:blip r:embed="rId8"/>
              <a:stretch>
                <a:fillRect t="-132" r="-1" b="-133"/>
              </a:stretch>
            </a:blipFill>
          </p:spPr>
        </p:sp>
      </p:grpSp>
      <p:sp>
        <p:nvSpPr>
          <p:cNvPr id="32" name="TextBox 32"/>
          <p:cNvSpPr txBox="1"/>
          <p:nvPr/>
        </p:nvSpPr>
        <p:spPr>
          <a:xfrm>
            <a:off x="5260521" y="7011156"/>
            <a:ext cx="6761438" cy="1081204"/>
          </a:xfrm>
          <a:prstGeom prst="rect">
            <a:avLst/>
          </a:prstGeom>
        </p:spPr>
        <p:txBody>
          <a:bodyPr lIns="0" tIns="0" rIns="0" bIns="0" rtlCol="0" anchor="t">
            <a:spAutoFit/>
          </a:bodyPr>
          <a:lstStyle/>
          <a:p>
            <a:pPr algn="l">
              <a:lnSpc>
                <a:spcPts val="2043"/>
              </a:lnSpc>
            </a:pPr>
            <a:r>
              <a:rPr lang="en-US" sz="1362">
                <a:solidFill>
                  <a:srgbClr val="0D6874"/>
                </a:solidFill>
                <a:latin typeface="Visby Medium"/>
              </a:rPr>
              <a:t>IEC 61215/IEC 61730/IEC 61701/IEC 62716/UL6 1730</a:t>
            </a:r>
          </a:p>
          <a:p>
            <a:pPr algn="l">
              <a:lnSpc>
                <a:spcPts val="2043"/>
              </a:lnSpc>
            </a:pPr>
            <a:r>
              <a:rPr lang="en-US" sz="1362">
                <a:solidFill>
                  <a:srgbClr val="0D6874"/>
                </a:solidFill>
                <a:latin typeface="Visby Medium"/>
              </a:rPr>
              <a:t>ISO 14001: Emvironmental Management System</a:t>
            </a:r>
          </a:p>
          <a:p>
            <a:pPr algn="l">
              <a:lnSpc>
                <a:spcPts val="2043"/>
              </a:lnSpc>
            </a:pPr>
            <a:r>
              <a:rPr lang="en-US" sz="1362">
                <a:solidFill>
                  <a:srgbClr val="0D6874"/>
                </a:solidFill>
                <a:latin typeface="Visby Medium"/>
              </a:rPr>
              <a:t>ISO 9001: Quality Management System</a:t>
            </a:r>
          </a:p>
          <a:p>
            <a:pPr algn="l">
              <a:lnSpc>
                <a:spcPts val="2043"/>
              </a:lnSpc>
            </a:pPr>
            <a:r>
              <a:rPr lang="en-US" sz="1362">
                <a:solidFill>
                  <a:srgbClr val="0D6874"/>
                </a:solidFill>
                <a:latin typeface="Visby Medium"/>
              </a:rPr>
              <a:t>ISO45001: Occupational Health and Safety Management System</a:t>
            </a:r>
          </a:p>
        </p:txBody>
      </p:sp>
      <p:sp>
        <p:nvSpPr>
          <p:cNvPr id="33" name="TextBox 33"/>
          <p:cNvSpPr txBox="1"/>
          <p:nvPr/>
        </p:nvSpPr>
        <p:spPr>
          <a:xfrm>
            <a:off x="5260521" y="8289002"/>
            <a:ext cx="5250297" cy="1081205"/>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grpSp>
        <p:nvGrpSpPr>
          <p:cNvPr id="34" name="Group 34"/>
          <p:cNvGrpSpPr/>
          <p:nvPr/>
        </p:nvGrpSpPr>
        <p:grpSpPr>
          <a:xfrm>
            <a:off x="5260521" y="6385494"/>
            <a:ext cx="3051033" cy="468176"/>
            <a:chOff x="0" y="0"/>
            <a:chExt cx="4068044" cy="624235"/>
          </a:xfrm>
        </p:grpSpPr>
        <p:sp>
          <p:nvSpPr>
            <p:cNvPr id="35" name="Freeform 35"/>
            <p:cNvSpPr/>
            <p:nvPr/>
          </p:nvSpPr>
          <p:spPr>
            <a:xfrm>
              <a:off x="0" y="0"/>
              <a:ext cx="4068064" cy="624205"/>
            </a:xfrm>
            <a:custGeom>
              <a:avLst/>
              <a:gdLst/>
              <a:ahLst/>
              <a:cxnLst/>
              <a:rect l="l" t="t" r="r" b="b"/>
              <a:pathLst>
                <a:path w="4068064" h="624205">
                  <a:moveTo>
                    <a:pt x="0" y="0"/>
                  </a:moveTo>
                  <a:lnTo>
                    <a:pt x="4068064" y="0"/>
                  </a:lnTo>
                  <a:lnTo>
                    <a:pt x="4068064" y="624205"/>
                  </a:lnTo>
                  <a:lnTo>
                    <a:pt x="0" y="624205"/>
                  </a:lnTo>
                  <a:lnTo>
                    <a:pt x="0" y="0"/>
                  </a:lnTo>
                  <a:close/>
                </a:path>
              </a:pathLst>
            </a:custGeom>
            <a:blipFill>
              <a:blip r:embed="rId9"/>
              <a:stretch>
                <a:fillRect t="-561" b="-566"/>
              </a:stretch>
            </a:blipFill>
          </p:spPr>
        </p:sp>
      </p:grpSp>
      <p:sp>
        <p:nvSpPr>
          <p:cNvPr id="36" name="Freeform 36"/>
          <p:cNvSpPr/>
          <p:nvPr/>
        </p:nvSpPr>
        <p:spPr>
          <a:xfrm>
            <a:off x="12015768" y="2361487"/>
            <a:ext cx="7157409" cy="6749258"/>
          </a:xfrm>
          <a:custGeom>
            <a:avLst/>
            <a:gdLst/>
            <a:ahLst/>
            <a:cxnLst/>
            <a:rect l="l" t="t" r="r" b="b"/>
            <a:pathLst>
              <a:path w="7157409" h="6749258">
                <a:moveTo>
                  <a:pt x="0" y="0"/>
                </a:moveTo>
                <a:lnTo>
                  <a:pt x="7157409" y="0"/>
                </a:lnTo>
                <a:lnTo>
                  <a:pt x="7157409" y="6749258"/>
                </a:lnTo>
                <a:lnTo>
                  <a:pt x="0" y="674925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37" name="Group 37"/>
          <p:cNvGrpSpPr/>
          <p:nvPr/>
        </p:nvGrpSpPr>
        <p:grpSpPr>
          <a:xfrm>
            <a:off x="12555359" y="3614235"/>
            <a:ext cx="450353" cy="455093"/>
            <a:chOff x="0" y="0"/>
            <a:chExt cx="600471" cy="606791"/>
          </a:xfrm>
        </p:grpSpPr>
        <p:sp>
          <p:nvSpPr>
            <p:cNvPr id="38" name="Freeform 38"/>
            <p:cNvSpPr/>
            <p:nvPr/>
          </p:nvSpPr>
          <p:spPr>
            <a:xfrm>
              <a:off x="0" y="0"/>
              <a:ext cx="600456" cy="606806"/>
            </a:xfrm>
            <a:custGeom>
              <a:avLst/>
              <a:gdLst/>
              <a:ahLst/>
              <a:cxnLst/>
              <a:rect l="l" t="t" r="r" b="b"/>
              <a:pathLst>
                <a:path w="600456" h="606806">
                  <a:moveTo>
                    <a:pt x="0" y="0"/>
                  </a:moveTo>
                  <a:lnTo>
                    <a:pt x="600456" y="0"/>
                  </a:lnTo>
                  <a:lnTo>
                    <a:pt x="600456" y="606806"/>
                  </a:lnTo>
                  <a:lnTo>
                    <a:pt x="0" y="606806"/>
                  </a:lnTo>
                  <a:lnTo>
                    <a:pt x="0" y="0"/>
                  </a:lnTo>
                  <a:close/>
                </a:path>
              </a:pathLst>
            </a:custGeom>
            <a:blipFill>
              <a:blip r:embed="rId12"/>
              <a:stretch>
                <a:fillRect t="-347" r="-2" b="-344"/>
              </a:stretch>
            </a:blipFill>
          </p:spPr>
        </p:sp>
      </p:grpSp>
      <p:grpSp>
        <p:nvGrpSpPr>
          <p:cNvPr id="39" name="Group 39"/>
          <p:cNvGrpSpPr/>
          <p:nvPr/>
        </p:nvGrpSpPr>
        <p:grpSpPr>
          <a:xfrm>
            <a:off x="12555359" y="4602780"/>
            <a:ext cx="450353" cy="450353"/>
            <a:chOff x="0" y="0"/>
            <a:chExt cx="600471" cy="600471"/>
          </a:xfrm>
        </p:grpSpPr>
        <p:sp>
          <p:nvSpPr>
            <p:cNvPr id="40" name="Freeform 40"/>
            <p:cNvSpPr/>
            <p:nvPr/>
          </p:nvSpPr>
          <p:spPr>
            <a:xfrm>
              <a:off x="0" y="0"/>
              <a:ext cx="600456" cy="600456"/>
            </a:xfrm>
            <a:custGeom>
              <a:avLst/>
              <a:gdLst/>
              <a:ahLst/>
              <a:cxnLst/>
              <a:rect l="l" t="t" r="r" b="b"/>
              <a:pathLst>
                <a:path w="600456" h="600456">
                  <a:moveTo>
                    <a:pt x="0" y="0"/>
                  </a:moveTo>
                  <a:lnTo>
                    <a:pt x="600456" y="0"/>
                  </a:lnTo>
                  <a:lnTo>
                    <a:pt x="600456" y="600456"/>
                  </a:lnTo>
                  <a:lnTo>
                    <a:pt x="0" y="600456"/>
                  </a:lnTo>
                  <a:lnTo>
                    <a:pt x="0" y="0"/>
                  </a:lnTo>
                  <a:close/>
                </a:path>
              </a:pathLst>
            </a:custGeom>
            <a:blipFill>
              <a:blip r:embed="rId13"/>
              <a:stretch>
                <a:fillRect r="-2" b="-2"/>
              </a:stretch>
            </a:blipFill>
          </p:spPr>
        </p:sp>
      </p:grpSp>
      <p:grpSp>
        <p:nvGrpSpPr>
          <p:cNvPr id="41" name="Group 41"/>
          <p:cNvGrpSpPr/>
          <p:nvPr/>
        </p:nvGrpSpPr>
        <p:grpSpPr>
          <a:xfrm>
            <a:off x="12555359" y="5660796"/>
            <a:ext cx="333073" cy="366381"/>
            <a:chOff x="0" y="0"/>
            <a:chExt cx="444097" cy="488508"/>
          </a:xfrm>
        </p:grpSpPr>
        <p:sp>
          <p:nvSpPr>
            <p:cNvPr id="42" name="Freeform 42"/>
            <p:cNvSpPr/>
            <p:nvPr/>
          </p:nvSpPr>
          <p:spPr>
            <a:xfrm>
              <a:off x="0" y="0"/>
              <a:ext cx="444119" cy="488569"/>
            </a:xfrm>
            <a:custGeom>
              <a:avLst/>
              <a:gdLst/>
              <a:ahLst/>
              <a:cxnLst/>
              <a:rect l="l" t="t" r="r" b="b"/>
              <a:pathLst>
                <a:path w="444119" h="488569">
                  <a:moveTo>
                    <a:pt x="0" y="0"/>
                  </a:moveTo>
                  <a:lnTo>
                    <a:pt x="444119" y="0"/>
                  </a:lnTo>
                  <a:lnTo>
                    <a:pt x="444119" y="488569"/>
                  </a:lnTo>
                  <a:lnTo>
                    <a:pt x="0" y="488569"/>
                  </a:lnTo>
                  <a:lnTo>
                    <a:pt x="0" y="0"/>
                  </a:lnTo>
                  <a:close/>
                </a:path>
              </a:pathLst>
            </a:custGeom>
            <a:blipFill>
              <a:blip r:embed="rId14"/>
              <a:stretch>
                <a:fillRect t="-324" r="4" b="-312"/>
              </a:stretch>
            </a:blipFill>
          </p:spPr>
        </p:sp>
      </p:grpSp>
      <p:grpSp>
        <p:nvGrpSpPr>
          <p:cNvPr id="43" name="Group 43"/>
          <p:cNvGrpSpPr/>
          <p:nvPr/>
        </p:nvGrpSpPr>
        <p:grpSpPr>
          <a:xfrm>
            <a:off x="12555359" y="6769879"/>
            <a:ext cx="450353" cy="418510"/>
            <a:chOff x="0" y="0"/>
            <a:chExt cx="600471" cy="558013"/>
          </a:xfrm>
        </p:grpSpPr>
        <p:sp>
          <p:nvSpPr>
            <p:cNvPr id="44" name="Freeform 44"/>
            <p:cNvSpPr/>
            <p:nvPr/>
          </p:nvSpPr>
          <p:spPr>
            <a:xfrm>
              <a:off x="0" y="0"/>
              <a:ext cx="600456" cy="558038"/>
            </a:xfrm>
            <a:custGeom>
              <a:avLst/>
              <a:gdLst/>
              <a:ahLst/>
              <a:cxnLst/>
              <a:rect l="l" t="t" r="r" b="b"/>
              <a:pathLst>
                <a:path w="600456" h="558038">
                  <a:moveTo>
                    <a:pt x="0" y="0"/>
                  </a:moveTo>
                  <a:lnTo>
                    <a:pt x="600456" y="0"/>
                  </a:lnTo>
                  <a:lnTo>
                    <a:pt x="600456" y="558038"/>
                  </a:lnTo>
                  <a:lnTo>
                    <a:pt x="0" y="558038"/>
                  </a:lnTo>
                  <a:lnTo>
                    <a:pt x="0" y="0"/>
                  </a:lnTo>
                  <a:close/>
                </a:path>
              </a:pathLst>
            </a:custGeom>
            <a:blipFill>
              <a:blip r:embed="rId15"/>
              <a:stretch>
                <a:fillRect t="-217" r="-2" b="-212"/>
              </a:stretch>
            </a:blipFill>
          </p:spPr>
        </p:sp>
      </p:grpSp>
      <p:grpSp>
        <p:nvGrpSpPr>
          <p:cNvPr id="45" name="Group 45"/>
          <p:cNvGrpSpPr/>
          <p:nvPr/>
        </p:nvGrpSpPr>
        <p:grpSpPr>
          <a:xfrm>
            <a:off x="12613999" y="7744299"/>
            <a:ext cx="333073" cy="450353"/>
            <a:chOff x="0" y="0"/>
            <a:chExt cx="444097" cy="600471"/>
          </a:xfrm>
        </p:grpSpPr>
        <p:sp>
          <p:nvSpPr>
            <p:cNvPr id="46" name="Freeform 46"/>
            <p:cNvSpPr/>
            <p:nvPr/>
          </p:nvSpPr>
          <p:spPr>
            <a:xfrm>
              <a:off x="0" y="0"/>
              <a:ext cx="444119" cy="600456"/>
            </a:xfrm>
            <a:custGeom>
              <a:avLst/>
              <a:gdLst/>
              <a:ahLst/>
              <a:cxnLst/>
              <a:rect l="l" t="t" r="r" b="b"/>
              <a:pathLst>
                <a:path w="444119" h="600456">
                  <a:moveTo>
                    <a:pt x="0" y="0"/>
                  </a:moveTo>
                  <a:lnTo>
                    <a:pt x="444119" y="0"/>
                  </a:lnTo>
                  <a:lnTo>
                    <a:pt x="444119" y="600456"/>
                  </a:lnTo>
                  <a:lnTo>
                    <a:pt x="0" y="600456"/>
                  </a:lnTo>
                  <a:lnTo>
                    <a:pt x="0" y="0"/>
                  </a:lnTo>
                  <a:close/>
                </a:path>
              </a:pathLst>
            </a:custGeom>
            <a:blipFill>
              <a:blip r:embed="rId16"/>
              <a:stretch>
                <a:fillRect l="-121" r="-116" b="-2"/>
              </a:stretch>
            </a:blipFill>
          </p:spPr>
        </p:sp>
      </p:grpSp>
      <p:sp>
        <p:nvSpPr>
          <p:cNvPr id="47" name="TextBox 47"/>
          <p:cNvSpPr txBox="1"/>
          <p:nvPr/>
        </p:nvSpPr>
        <p:spPr>
          <a:xfrm>
            <a:off x="13230473" y="6995489"/>
            <a:ext cx="4317384" cy="489761"/>
          </a:xfrm>
          <a:prstGeom prst="rect">
            <a:avLst/>
          </a:prstGeom>
        </p:spPr>
        <p:txBody>
          <a:bodyPr lIns="0" tIns="0" rIns="0" bIns="0" rtlCol="0" anchor="t">
            <a:spAutoFit/>
          </a:bodyPr>
          <a:lstStyle/>
          <a:p>
            <a:pPr algn="l">
              <a:lnSpc>
                <a:spcPts val="1810"/>
              </a:lnSpc>
            </a:pPr>
            <a:r>
              <a:rPr lang="en-US" sz="1207">
                <a:solidFill>
                  <a:srgbClr val="0D6874"/>
                </a:solidFill>
                <a:latin typeface="Visby"/>
              </a:rPr>
              <a:t>More power output in weak light condition, such as haze, cloudy, and early morning.</a:t>
            </a:r>
          </a:p>
        </p:txBody>
      </p:sp>
      <p:sp>
        <p:nvSpPr>
          <p:cNvPr id="48" name="TextBox 48"/>
          <p:cNvSpPr txBox="1"/>
          <p:nvPr/>
        </p:nvSpPr>
        <p:spPr>
          <a:xfrm>
            <a:off x="13230473" y="7969909"/>
            <a:ext cx="4317384" cy="489761"/>
          </a:xfrm>
          <a:prstGeom prst="rect">
            <a:avLst/>
          </a:prstGeom>
        </p:spPr>
        <p:txBody>
          <a:bodyPr lIns="0" tIns="0" rIns="0" bIns="0" rtlCol="0" anchor="t">
            <a:spAutoFit/>
          </a:bodyPr>
          <a:lstStyle/>
          <a:p>
            <a:pPr algn="l">
              <a:lnSpc>
                <a:spcPts val="1810"/>
              </a:lnSpc>
            </a:pPr>
            <a:r>
              <a:rPr lang="en-US" sz="1207">
                <a:solidFill>
                  <a:srgbClr val="0D6874"/>
                </a:solidFill>
                <a:latin typeface="Visby"/>
              </a:rPr>
              <a:t>Resistant to harsh environment such as salt, ammonia sand, high temperature and high humidity envirnment.</a:t>
            </a:r>
          </a:p>
        </p:txBody>
      </p:sp>
      <p:sp>
        <p:nvSpPr>
          <p:cNvPr id="49" name="TextBox 49"/>
          <p:cNvSpPr txBox="1"/>
          <p:nvPr/>
        </p:nvSpPr>
        <p:spPr>
          <a:xfrm>
            <a:off x="13230473" y="6674629"/>
            <a:ext cx="3404425" cy="325200"/>
          </a:xfrm>
          <a:prstGeom prst="rect">
            <a:avLst/>
          </a:prstGeom>
        </p:spPr>
        <p:txBody>
          <a:bodyPr lIns="0" tIns="0" rIns="0" bIns="0" rtlCol="0" anchor="t">
            <a:spAutoFit/>
          </a:bodyPr>
          <a:lstStyle/>
          <a:p>
            <a:pPr algn="l">
              <a:lnSpc>
                <a:spcPts val="2262"/>
              </a:lnSpc>
            </a:pPr>
            <a:r>
              <a:rPr lang="en-US" sz="1507">
                <a:solidFill>
                  <a:srgbClr val="0D6874"/>
                </a:solidFill>
                <a:latin typeface="Visby Semi-Bold"/>
              </a:rPr>
              <a:t>Better Weak Illumination Response</a:t>
            </a:r>
          </a:p>
        </p:txBody>
      </p:sp>
      <p:sp>
        <p:nvSpPr>
          <p:cNvPr id="50" name="TextBox 50"/>
          <p:cNvSpPr txBox="1"/>
          <p:nvPr/>
        </p:nvSpPr>
        <p:spPr>
          <a:xfrm>
            <a:off x="13230473" y="7649049"/>
            <a:ext cx="3537710" cy="325200"/>
          </a:xfrm>
          <a:prstGeom prst="rect">
            <a:avLst/>
          </a:prstGeom>
        </p:spPr>
        <p:txBody>
          <a:bodyPr lIns="0" tIns="0" rIns="0" bIns="0" rtlCol="0" anchor="t">
            <a:spAutoFit/>
          </a:bodyPr>
          <a:lstStyle/>
          <a:p>
            <a:pPr algn="l">
              <a:lnSpc>
                <a:spcPts val="2262"/>
              </a:lnSpc>
            </a:pPr>
            <a:r>
              <a:rPr lang="en-US" sz="1507">
                <a:solidFill>
                  <a:srgbClr val="0D6874"/>
                </a:solidFill>
                <a:latin typeface="Visby Semi-Bold"/>
              </a:rPr>
              <a:t>Adapt To Harsh Outdoor Environment</a:t>
            </a:r>
          </a:p>
        </p:txBody>
      </p:sp>
      <p:sp>
        <p:nvSpPr>
          <p:cNvPr id="51" name="TextBox 51"/>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sp>
        <p:nvSpPr>
          <p:cNvPr id="52" name="TextBox 52"/>
          <p:cNvSpPr txBox="1"/>
          <p:nvPr/>
        </p:nvSpPr>
        <p:spPr>
          <a:xfrm>
            <a:off x="13285459" y="3839845"/>
            <a:ext cx="4262399" cy="489761"/>
          </a:xfrm>
          <a:prstGeom prst="rect">
            <a:avLst/>
          </a:prstGeom>
        </p:spPr>
        <p:txBody>
          <a:bodyPr lIns="0" tIns="0" rIns="0" bIns="0" rtlCol="0" anchor="t">
            <a:spAutoFit/>
          </a:bodyPr>
          <a:lstStyle/>
          <a:p>
            <a:pPr algn="l">
              <a:lnSpc>
                <a:spcPts val="1810"/>
              </a:lnSpc>
            </a:pPr>
            <a:r>
              <a:rPr lang="en-US" sz="1207">
                <a:solidFill>
                  <a:srgbClr val="0D6874"/>
                </a:solidFill>
                <a:latin typeface="Visby"/>
              </a:rPr>
              <a:t>MBB Technology reduce the distance between busbars and finger grid line which is benefit to power increase.</a:t>
            </a:r>
          </a:p>
        </p:txBody>
      </p:sp>
      <p:sp>
        <p:nvSpPr>
          <p:cNvPr id="53" name="TextBox 53"/>
          <p:cNvSpPr txBox="1"/>
          <p:nvPr/>
        </p:nvSpPr>
        <p:spPr>
          <a:xfrm>
            <a:off x="13285459" y="4828390"/>
            <a:ext cx="4262399" cy="489761"/>
          </a:xfrm>
          <a:prstGeom prst="rect">
            <a:avLst/>
          </a:prstGeom>
        </p:spPr>
        <p:txBody>
          <a:bodyPr lIns="0" tIns="0" rIns="0" bIns="0" rtlCol="0" anchor="t">
            <a:spAutoFit/>
          </a:bodyPr>
          <a:lstStyle/>
          <a:p>
            <a:pPr algn="l">
              <a:lnSpc>
                <a:spcPts val="1810"/>
              </a:lnSpc>
            </a:pPr>
            <a:r>
              <a:rPr lang="en-US" sz="1207">
                <a:solidFill>
                  <a:srgbClr val="0D6874"/>
                </a:solidFill>
                <a:latin typeface="Visby"/>
              </a:rPr>
              <a:t>Ensured PID resistance through the quality control of cell manufacturing process and raw materials.</a:t>
            </a:r>
          </a:p>
        </p:txBody>
      </p:sp>
      <p:sp>
        <p:nvSpPr>
          <p:cNvPr id="54" name="TextBox 54"/>
          <p:cNvSpPr txBox="1"/>
          <p:nvPr/>
        </p:nvSpPr>
        <p:spPr>
          <a:xfrm>
            <a:off x="13285459" y="3518985"/>
            <a:ext cx="4088029" cy="325200"/>
          </a:xfrm>
          <a:prstGeom prst="rect">
            <a:avLst/>
          </a:prstGeom>
        </p:spPr>
        <p:txBody>
          <a:bodyPr lIns="0" tIns="0" rIns="0" bIns="0" rtlCol="0" anchor="t">
            <a:spAutoFit/>
          </a:bodyPr>
          <a:lstStyle/>
          <a:p>
            <a:pPr algn="l">
              <a:lnSpc>
                <a:spcPts val="2262"/>
              </a:lnSpc>
            </a:pPr>
            <a:r>
              <a:rPr lang="en-US" sz="1507">
                <a:solidFill>
                  <a:srgbClr val="0D6874"/>
                </a:solidFill>
                <a:latin typeface="Visby Semi-Bold"/>
              </a:rPr>
              <a:t>Excellent Cells Efficiency</a:t>
            </a:r>
          </a:p>
        </p:txBody>
      </p:sp>
      <p:sp>
        <p:nvSpPr>
          <p:cNvPr id="55" name="TextBox 55"/>
          <p:cNvSpPr txBox="1"/>
          <p:nvPr/>
        </p:nvSpPr>
        <p:spPr>
          <a:xfrm>
            <a:off x="13285459" y="4507530"/>
            <a:ext cx="4262399" cy="325200"/>
          </a:xfrm>
          <a:prstGeom prst="rect">
            <a:avLst/>
          </a:prstGeom>
        </p:spPr>
        <p:txBody>
          <a:bodyPr lIns="0" tIns="0" rIns="0" bIns="0" rtlCol="0" anchor="t">
            <a:spAutoFit/>
          </a:bodyPr>
          <a:lstStyle/>
          <a:p>
            <a:pPr algn="l">
              <a:lnSpc>
                <a:spcPts val="2262"/>
              </a:lnSpc>
            </a:pPr>
            <a:r>
              <a:rPr lang="en-US" sz="1507">
                <a:solidFill>
                  <a:srgbClr val="0D6874"/>
                </a:solidFill>
                <a:latin typeface="Visby Semi-Bold"/>
              </a:rPr>
              <a:t>Anti PID</a:t>
            </a:r>
          </a:p>
        </p:txBody>
      </p:sp>
      <p:sp>
        <p:nvSpPr>
          <p:cNvPr id="56" name="TextBox 56"/>
          <p:cNvSpPr txBox="1"/>
          <p:nvPr/>
        </p:nvSpPr>
        <p:spPr>
          <a:xfrm>
            <a:off x="13285459" y="5886406"/>
            <a:ext cx="4262399" cy="489761"/>
          </a:xfrm>
          <a:prstGeom prst="rect">
            <a:avLst/>
          </a:prstGeom>
        </p:spPr>
        <p:txBody>
          <a:bodyPr lIns="0" tIns="0" rIns="0" bIns="0" rtlCol="0" anchor="t">
            <a:spAutoFit/>
          </a:bodyPr>
          <a:lstStyle/>
          <a:p>
            <a:pPr algn="l">
              <a:lnSpc>
                <a:spcPts val="1810"/>
              </a:lnSpc>
            </a:pPr>
            <a:r>
              <a:rPr lang="en-US" sz="1207">
                <a:solidFill>
                  <a:srgbClr val="0D6874"/>
                </a:solidFill>
                <a:latin typeface="Visby"/>
              </a:rPr>
              <a:t>Warranted reliability and stringent quality assurance well beyond certified requirements.</a:t>
            </a:r>
          </a:p>
        </p:txBody>
      </p:sp>
      <p:sp>
        <p:nvSpPr>
          <p:cNvPr id="57" name="TextBox 57"/>
          <p:cNvSpPr txBox="1"/>
          <p:nvPr/>
        </p:nvSpPr>
        <p:spPr>
          <a:xfrm>
            <a:off x="13285459" y="5565546"/>
            <a:ext cx="3537710" cy="325200"/>
          </a:xfrm>
          <a:prstGeom prst="rect">
            <a:avLst/>
          </a:prstGeom>
        </p:spPr>
        <p:txBody>
          <a:bodyPr lIns="0" tIns="0" rIns="0" bIns="0" rtlCol="0" anchor="t">
            <a:spAutoFit/>
          </a:bodyPr>
          <a:lstStyle/>
          <a:p>
            <a:pPr algn="l">
              <a:lnSpc>
                <a:spcPts val="2262"/>
              </a:lnSpc>
            </a:pPr>
            <a:r>
              <a:rPr lang="en-US" sz="1507">
                <a:solidFill>
                  <a:srgbClr val="0D6874"/>
                </a:solidFill>
                <a:latin typeface="Visby Semi-Bold"/>
              </a:rPr>
              <a:t>Excellent Quality Management System</a:t>
            </a:r>
          </a:p>
        </p:txBody>
      </p:sp>
      <p:sp>
        <p:nvSpPr>
          <p:cNvPr id="58" name="TextBox 20"/>
          <p:cNvSpPr txBox="1"/>
          <p:nvPr/>
        </p:nvSpPr>
        <p:spPr>
          <a:xfrm>
            <a:off x="5260521" y="2987853"/>
            <a:ext cx="5219638" cy="282129"/>
          </a:xfrm>
          <a:prstGeom prst="rect">
            <a:avLst/>
          </a:prstGeom>
        </p:spPr>
        <p:txBody>
          <a:bodyPr lIns="0" tIns="0" rIns="0" bIns="0" rtlCol="0" anchor="t">
            <a:spAutoFit/>
          </a:bodyPr>
          <a:lstStyle/>
          <a:p>
            <a:pPr algn="l">
              <a:lnSpc>
                <a:spcPts val="2213"/>
              </a:lnSpc>
            </a:pPr>
            <a:r>
              <a:rPr lang="en-US" sz="2370" dirty="0">
                <a:solidFill>
                  <a:srgbClr val="0D6874"/>
                </a:solidFill>
                <a:latin typeface="Visby Bold"/>
              </a:rPr>
              <a:t>APM-SHLDD144 Series</a:t>
            </a:r>
          </a:p>
        </p:txBody>
      </p:sp>
      <p:sp>
        <p:nvSpPr>
          <p:cNvPr id="59" name="TextBox 24"/>
          <p:cNvSpPr txBox="1"/>
          <p:nvPr/>
        </p:nvSpPr>
        <p:spPr>
          <a:xfrm>
            <a:off x="5260521" y="3423105"/>
            <a:ext cx="5219638" cy="410369"/>
          </a:xfrm>
          <a:prstGeom prst="rect">
            <a:avLst/>
          </a:prstGeom>
        </p:spPr>
        <p:txBody>
          <a:bodyPr lIns="0" tIns="0" rIns="0" bIns="0" rtlCol="0" anchor="t">
            <a:spAutoFit/>
          </a:bodyPr>
          <a:lstStyle/>
          <a:p>
            <a:pPr algn="l">
              <a:lnSpc>
                <a:spcPts val="1586"/>
              </a:lnSpc>
            </a:pPr>
            <a:r>
              <a:rPr lang="en-US" sz="1580" dirty="0">
                <a:solidFill>
                  <a:srgbClr val="0D6874"/>
                </a:solidFill>
                <a:latin typeface="Visby Medium"/>
              </a:rPr>
              <a:t>10BB HALF-CELL Double Glass </a:t>
            </a:r>
            <a:r>
              <a:rPr lang="en-US" sz="1580" dirty="0" err="1">
                <a:solidFill>
                  <a:srgbClr val="0D6874"/>
                </a:solidFill>
                <a:latin typeface="Visby Medium"/>
              </a:rPr>
              <a:t>Monocrystaliline</a:t>
            </a:r>
            <a:r>
              <a:rPr lang="en-US" sz="1580" dirty="0">
                <a:solidFill>
                  <a:srgbClr val="0D6874"/>
                </a:solidFill>
                <a:latin typeface="Visby Medium"/>
              </a:rPr>
              <a:t> PERC PV Module</a:t>
            </a:r>
          </a:p>
        </p:txBody>
      </p:sp>
      <p:grpSp>
        <p:nvGrpSpPr>
          <p:cNvPr id="62" name="Group 14">
            <a:extLst>
              <a:ext uri="{FF2B5EF4-FFF2-40B4-BE49-F238E27FC236}">
                <a16:creationId xmlns:a16="http://schemas.microsoft.com/office/drawing/2014/main" id="{FEDAAEBD-4EF9-00FF-2E68-7C7B65BEA12E}"/>
              </a:ext>
            </a:extLst>
          </p:cNvPr>
          <p:cNvGrpSpPr/>
          <p:nvPr/>
        </p:nvGrpSpPr>
        <p:grpSpPr>
          <a:xfrm>
            <a:off x="5248003" y="3909690"/>
            <a:ext cx="5214194" cy="25037"/>
            <a:chOff x="0" y="0"/>
            <a:chExt cx="6952259" cy="33382"/>
          </a:xfrm>
        </p:grpSpPr>
        <p:sp>
          <p:nvSpPr>
            <p:cNvPr id="63" name="Freeform 15">
              <a:extLst>
                <a:ext uri="{FF2B5EF4-FFF2-40B4-BE49-F238E27FC236}">
                  <a16:creationId xmlns:a16="http://schemas.microsoft.com/office/drawing/2014/main" id="{1E14A8FE-D09E-21AC-FB4F-993A02FCBF21}"/>
                </a:ext>
              </a:extLst>
            </p:cNvPr>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grpSp>
        <p:nvGrpSpPr>
          <p:cNvPr id="12" name="Group 9">
            <a:extLst>
              <a:ext uri="{FF2B5EF4-FFF2-40B4-BE49-F238E27FC236}">
                <a16:creationId xmlns:a16="http://schemas.microsoft.com/office/drawing/2014/main" id="{398B088F-9AFF-71BB-D3CC-96AF2F53D608}"/>
              </a:ext>
            </a:extLst>
          </p:cNvPr>
          <p:cNvGrpSpPr/>
          <p:nvPr/>
        </p:nvGrpSpPr>
        <p:grpSpPr>
          <a:xfrm>
            <a:off x="15215102" y="95290"/>
            <a:ext cx="2194396" cy="872781"/>
            <a:chOff x="0" y="0"/>
            <a:chExt cx="2925861" cy="1163708"/>
          </a:xfrm>
        </p:grpSpPr>
        <p:sp>
          <p:nvSpPr>
            <p:cNvPr id="13" name="Freeform 10">
              <a:extLst>
                <a:ext uri="{FF2B5EF4-FFF2-40B4-BE49-F238E27FC236}">
                  <a16:creationId xmlns:a16="http://schemas.microsoft.com/office/drawing/2014/main" id="{0E174E71-E50F-D4A5-211B-A38788EA7CA4}"/>
                </a:ext>
              </a:extLst>
            </p:cNvPr>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17"/>
              <a:stretch>
                <a:fillRect t="-12586" r="-1" b="-12587"/>
              </a:stretch>
            </a:blipFill>
          </p:spPr>
        </p:sp>
      </p:grpSp>
      <p:pic>
        <p:nvPicPr>
          <p:cNvPr id="18" name="Picture 17">
            <a:extLst>
              <a:ext uri="{FF2B5EF4-FFF2-40B4-BE49-F238E27FC236}">
                <a16:creationId xmlns:a16="http://schemas.microsoft.com/office/drawing/2014/main" id="{2C0FD081-FDE2-4E50-631F-6E568AFE7DA5}"/>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22" name="Picture 21">
            <a:extLst>
              <a:ext uri="{FF2B5EF4-FFF2-40B4-BE49-F238E27FC236}">
                <a16:creationId xmlns:a16="http://schemas.microsoft.com/office/drawing/2014/main" id="{B0BA63BF-0132-2795-EE3B-2353EA3606D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8" cy="10695974"/>
            <a:chOff x="0" y="0"/>
            <a:chExt cx="27035637" cy="14261299"/>
          </a:xfrm>
        </p:grpSpPr>
        <p:sp>
          <p:nvSpPr>
            <p:cNvPr id="3" name="Freeform 3"/>
            <p:cNvSpPr/>
            <p:nvPr/>
          </p:nvSpPr>
          <p:spPr>
            <a:xfrm>
              <a:off x="0" y="0"/>
              <a:ext cx="27035633" cy="14261337"/>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Freeform 4"/>
          <p:cNvSpPr/>
          <p:nvPr/>
        </p:nvSpPr>
        <p:spPr>
          <a:xfrm>
            <a:off x="-209118" y="9389060"/>
            <a:ext cx="18706238" cy="2022082"/>
          </a:xfrm>
          <a:custGeom>
            <a:avLst/>
            <a:gdLst/>
            <a:ahLst/>
            <a:cxnLst/>
            <a:rect l="l" t="t" r="r" b="b"/>
            <a:pathLst>
              <a:path w="18706238" h="2022082">
                <a:moveTo>
                  <a:pt x="0" y="0"/>
                </a:moveTo>
                <a:lnTo>
                  <a:pt x="18706238" y="0"/>
                </a:lnTo>
                <a:lnTo>
                  <a:pt x="18706238"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sp>
        <p:nvSpPr>
          <p:cNvPr id="11" name="TextBox 11"/>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APM7-SH144 (530-555W)</a:t>
            </a:r>
          </a:p>
        </p:txBody>
      </p:sp>
      <p:sp>
        <p:nvSpPr>
          <p:cNvPr id="12" name="Freeform 12"/>
          <p:cNvSpPr/>
          <p:nvPr/>
        </p:nvSpPr>
        <p:spPr>
          <a:xfrm>
            <a:off x="12015768" y="2361487"/>
            <a:ext cx="7157409" cy="6749258"/>
          </a:xfrm>
          <a:custGeom>
            <a:avLst/>
            <a:gdLst/>
            <a:ahLst/>
            <a:cxnLst/>
            <a:rect l="l" t="t" r="r" b="b"/>
            <a:pathLst>
              <a:path w="7157409" h="6749258">
                <a:moveTo>
                  <a:pt x="0" y="0"/>
                </a:moveTo>
                <a:lnTo>
                  <a:pt x="7157409" y="0"/>
                </a:lnTo>
                <a:lnTo>
                  <a:pt x="7157409" y="6749258"/>
                </a:lnTo>
                <a:lnTo>
                  <a:pt x="0" y="67492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grpSp>
        <p:nvGrpSpPr>
          <p:cNvPr id="14" name="Group 14"/>
          <p:cNvGrpSpPr/>
          <p:nvPr/>
        </p:nvGrpSpPr>
        <p:grpSpPr>
          <a:xfrm>
            <a:off x="5248003" y="3972283"/>
            <a:ext cx="5214194" cy="25037"/>
            <a:chOff x="0" y="0"/>
            <a:chExt cx="6952259" cy="33382"/>
          </a:xfrm>
        </p:grpSpPr>
        <p:sp>
          <p:nvSpPr>
            <p:cNvPr id="15" name="Freeform 15"/>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grpSp>
        <p:nvGrpSpPr>
          <p:cNvPr id="16" name="Group 16"/>
          <p:cNvGrpSpPr/>
          <p:nvPr/>
        </p:nvGrpSpPr>
        <p:grpSpPr>
          <a:xfrm>
            <a:off x="5260521" y="5150015"/>
            <a:ext cx="358649" cy="498382"/>
            <a:chOff x="0" y="0"/>
            <a:chExt cx="478198" cy="664509"/>
          </a:xfrm>
        </p:grpSpPr>
        <p:sp>
          <p:nvSpPr>
            <p:cNvPr id="17" name="Freeform 17"/>
            <p:cNvSpPr/>
            <p:nvPr/>
          </p:nvSpPr>
          <p:spPr>
            <a:xfrm>
              <a:off x="0" y="0"/>
              <a:ext cx="478155" cy="664464"/>
            </a:xfrm>
            <a:custGeom>
              <a:avLst/>
              <a:gdLst/>
              <a:ahLst/>
              <a:cxnLst/>
              <a:rect l="l" t="t" r="r" b="b"/>
              <a:pathLst>
                <a:path w="478155" h="664464">
                  <a:moveTo>
                    <a:pt x="0" y="0"/>
                  </a:moveTo>
                  <a:lnTo>
                    <a:pt x="478155" y="0"/>
                  </a:lnTo>
                  <a:lnTo>
                    <a:pt x="478155" y="664464"/>
                  </a:lnTo>
                  <a:lnTo>
                    <a:pt x="0" y="664464"/>
                  </a:lnTo>
                  <a:lnTo>
                    <a:pt x="0" y="0"/>
                  </a:lnTo>
                  <a:close/>
                </a:path>
              </a:pathLst>
            </a:custGeom>
            <a:blipFill>
              <a:blip r:embed="rId7"/>
              <a:stretch>
                <a:fillRect l="-239" r="-248" b="-6"/>
              </a:stretch>
            </a:blipFill>
          </p:spPr>
        </p:sp>
      </p:grpSp>
      <p:grpSp>
        <p:nvGrpSpPr>
          <p:cNvPr id="18" name="Group 18"/>
          <p:cNvGrpSpPr/>
          <p:nvPr/>
        </p:nvGrpSpPr>
        <p:grpSpPr>
          <a:xfrm>
            <a:off x="7945451" y="5202585"/>
            <a:ext cx="367964" cy="498382"/>
            <a:chOff x="0" y="0"/>
            <a:chExt cx="490619" cy="664509"/>
          </a:xfrm>
        </p:grpSpPr>
        <p:sp>
          <p:nvSpPr>
            <p:cNvPr id="19" name="Freeform 19"/>
            <p:cNvSpPr/>
            <p:nvPr/>
          </p:nvSpPr>
          <p:spPr>
            <a:xfrm>
              <a:off x="0" y="0"/>
              <a:ext cx="490601" cy="664464"/>
            </a:xfrm>
            <a:custGeom>
              <a:avLst/>
              <a:gdLst/>
              <a:ahLst/>
              <a:cxnLst/>
              <a:rect l="l" t="t" r="r" b="b"/>
              <a:pathLst>
                <a:path w="490601" h="664464">
                  <a:moveTo>
                    <a:pt x="0" y="0"/>
                  </a:moveTo>
                  <a:lnTo>
                    <a:pt x="490601" y="0"/>
                  </a:lnTo>
                  <a:lnTo>
                    <a:pt x="490601" y="664464"/>
                  </a:lnTo>
                  <a:lnTo>
                    <a:pt x="0" y="664464"/>
                  </a:lnTo>
                  <a:lnTo>
                    <a:pt x="0" y="0"/>
                  </a:lnTo>
                  <a:close/>
                </a:path>
              </a:pathLst>
            </a:custGeom>
            <a:blipFill>
              <a:blip r:embed="rId8"/>
              <a:stretch>
                <a:fillRect l="-9" r="-13" b="-6"/>
              </a:stretch>
            </a:blipFill>
          </p:spPr>
        </p:sp>
      </p:grpSp>
      <p:sp>
        <p:nvSpPr>
          <p:cNvPr id="20" name="TextBox 20"/>
          <p:cNvSpPr txBox="1"/>
          <p:nvPr/>
        </p:nvSpPr>
        <p:spPr>
          <a:xfrm>
            <a:off x="5260521" y="2987853"/>
            <a:ext cx="5219638" cy="273181"/>
          </a:xfrm>
          <a:prstGeom prst="rect">
            <a:avLst/>
          </a:prstGeom>
        </p:spPr>
        <p:txBody>
          <a:bodyPr lIns="0" tIns="0" rIns="0" bIns="0" rtlCol="0" anchor="t">
            <a:spAutoFit/>
          </a:bodyPr>
          <a:lstStyle/>
          <a:p>
            <a:pPr algn="l">
              <a:lnSpc>
                <a:spcPts val="2200"/>
              </a:lnSpc>
            </a:pPr>
            <a:r>
              <a:rPr lang="en-US" sz="2365">
                <a:solidFill>
                  <a:srgbClr val="0D6874"/>
                </a:solidFill>
                <a:latin typeface="Visby Bold"/>
              </a:rPr>
              <a:t>APM7-SH144 Series</a:t>
            </a:r>
          </a:p>
        </p:txBody>
      </p:sp>
      <p:sp>
        <p:nvSpPr>
          <p:cNvPr id="21" name="TextBox 21"/>
          <p:cNvSpPr txBox="1"/>
          <p:nvPr/>
        </p:nvSpPr>
        <p:spPr>
          <a:xfrm>
            <a:off x="5260521" y="4289326"/>
            <a:ext cx="1564202"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530-555W</a:t>
            </a:r>
          </a:p>
        </p:txBody>
      </p:sp>
      <p:sp>
        <p:nvSpPr>
          <p:cNvPr id="22" name="TextBox 22"/>
          <p:cNvSpPr txBox="1"/>
          <p:nvPr/>
        </p:nvSpPr>
        <p:spPr>
          <a:xfrm>
            <a:off x="7288537" y="4289326"/>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21.48%</a:t>
            </a:r>
          </a:p>
        </p:txBody>
      </p:sp>
      <p:sp>
        <p:nvSpPr>
          <p:cNvPr id="23" name="TextBox 23"/>
          <p:cNvSpPr txBox="1"/>
          <p:nvPr/>
        </p:nvSpPr>
        <p:spPr>
          <a:xfrm>
            <a:off x="8840846" y="4289326"/>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0.55`%</a:t>
            </a:r>
          </a:p>
        </p:txBody>
      </p:sp>
      <p:sp>
        <p:nvSpPr>
          <p:cNvPr id="24" name="TextBox 24"/>
          <p:cNvSpPr txBox="1"/>
          <p:nvPr/>
        </p:nvSpPr>
        <p:spPr>
          <a:xfrm>
            <a:off x="5260521" y="4612513"/>
            <a:ext cx="1789536" cy="162785"/>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POWER RANGE</a:t>
            </a:r>
          </a:p>
        </p:txBody>
      </p:sp>
      <p:sp>
        <p:nvSpPr>
          <p:cNvPr id="25" name="TextBox 25"/>
          <p:cNvSpPr txBox="1"/>
          <p:nvPr/>
        </p:nvSpPr>
        <p:spPr>
          <a:xfrm>
            <a:off x="5722419" y="5270205"/>
            <a:ext cx="1847476"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12 YEARS PRODUCT WARRANTY</a:t>
            </a:r>
          </a:p>
        </p:txBody>
      </p:sp>
      <p:sp>
        <p:nvSpPr>
          <p:cNvPr id="26" name="TextBox 26"/>
          <p:cNvSpPr txBox="1"/>
          <p:nvPr/>
        </p:nvSpPr>
        <p:spPr>
          <a:xfrm>
            <a:off x="7288537" y="4612513"/>
            <a:ext cx="1313829"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MAXIMUM EFFICIENCY</a:t>
            </a:r>
          </a:p>
        </p:txBody>
      </p:sp>
      <p:sp>
        <p:nvSpPr>
          <p:cNvPr id="27" name="TextBox 27"/>
          <p:cNvSpPr txBox="1"/>
          <p:nvPr/>
        </p:nvSpPr>
        <p:spPr>
          <a:xfrm>
            <a:off x="8840846" y="4612513"/>
            <a:ext cx="1639313" cy="325524"/>
          </a:xfrm>
          <a:prstGeom prst="rect">
            <a:avLst/>
          </a:prstGeom>
        </p:spPr>
        <p:txBody>
          <a:bodyPr lIns="0" tIns="0" rIns="0" bIns="0" rtlCol="0" anchor="t">
            <a:spAutoFit/>
          </a:bodyPr>
          <a:lstStyle/>
          <a:p>
            <a:pPr algn="l">
              <a:lnSpc>
                <a:spcPts val="1314"/>
              </a:lnSpc>
            </a:pPr>
            <a:r>
              <a:rPr lang="en-US" sz="1314">
                <a:solidFill>
                  <a:srgbClr val="0D6874"/>
                </a:solidFill>
                <a:latin typeface="Visby"/>
              </a:rPr>
              <a:t>YEARLY DEGRADATION</a:t>
            </a:r>
          </a:p>
        </p:txBody>
      </p:sp>
      <p:sp>
        <p:nvSpPr>
          <p:cNvPr id="28" name="TextBox 28"/>
          <p:cNvSpPr txBox="1"/>
          <p:nvPr/>
        </p:nvSpPr>
        <p:spPr>
          <a:xfrm>
            <a:off x="8412907" y="5322775"/>
            <a:ext cx="2067251"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25 YEARS OUTPUT GUARANTEE</a:t>
            </a:r>
          </a:p>
        </p:txBody>
      </p:sp>
      <p:sp>
        <p:nvSpPr>
          <p:cNvPr id="29" name="TextBox 29"/>
          <p:cNvSpPr txBox="1"/>
          <p:nvPr/>
        </p:nvSpPr>
        <p:spPr>
          <a:xfrm>
            <a:off x="5260521" y="3423105"/>
            <a:ext cx="5219638" cy="207016"/>
          </a:xfrm>
          <a:prstGeom prst="rect">
            <a:avLst/>
          </a:prstGeom>
        </p:spPr>
        <p:txBody>
          <a:bodyPr lIns="0" tIns="0" rIns="0" bIns="0" rtlCol="0" anchor="t">
            <a:spAutoFit/>
          </a:bodyPr>
          <a:lstStyle/>
          <a:p>
            <a:pPr algn="l">
              <a:lnSpc>
                <a:spcPts val="1576"/>
              </a:lnSpc>
            </a:pPr>
            <a:r>
              <a:rPr lang="en-US" sz="1576">
                <a:solidFill>
                  <a:srgbClr val="0D6874"/>
                </a:solidFill>
                <a:latin typeface="Visby Medium"/>
              </a:rPr>
              <a:t>10BB HALF-CELL Monocrystalline PERC PV Module</a:t>
            </a:r>
          </a:p>
        </p:txBody>
      </p:sp>
      <p:grpSp>
        <p:nvGrpSpPr>
          <p:cNvPr id="30" name="Group 30"/>
          <p:cNvGrpSpPr/>
          <p:nvPr/>
        </p:nvGrpSpPr>
        <p:grpSpPr>
          <a:xfrm>
            <a:off x="5260521" y="6385494"/>
            <a:ext cx="3051033" cy="468176"/>
            <a:chOff x="0" y="0"/>
            <a:chExt cx="4068044" cy="624235"/>
          </a:xfrm>
        </p:grpSpPr>
        <p:sp>
          <p:nvSpPr>
            <p:cNvPr id="31" name="Freeform 31"/>
            <p:cNvSpPr/>
            <p:nvPr/>
          </p:nvSpPr>
          <p:spPr>
            <a:xfrm>
              <a:off x="0" y="0"/>
              <a:ext cx="4068064" cy="624205"/>
            </a:xfrm>
            <a:custGeom>
              <a:avLst/>
              <a:gdLst/>
              <a:ahLst/>
              <a:cxnLst/>
              <a:rect l="l" t="t" r="r" b="b"/>
              <a:pathLst>
                <a:path w="4068064" h="624205">
                  <a:moveTo>
                    <a:pt x="0" y="0"/>
                  </a:moveTo>
                  <a:lnTo>
                    <a:pt x="4068064" y="0"/>
                  </a:lnTo>
                  <a:lnTo>
                    <a:pt x="4068064" y="624205"/>
                  </a:lnTo>
                  <a:lnTo>
                    <a:pt x="0" y="624205"/>
                  </a:lnTo>
                  <a:lnTo>
                    <a:pt x="0" y="0"/>
                  </a:lnTo>
                  <a:close/>
                </a:path>
              </a:pathLst>
            </a:custGeom>
            <a:blipFill>
              <a:blip r:embed="rId9"/>
              <a:stretch>
                <a:fillRect t="-561" b="-566"/>
              </a:stretch>
            </a:blipFill>
          </p:spPr>
        </p:sp>
      </p:grpSp>
      <p:sp>
        <p:nvSpPr>
          <p:cNvPr id="32" name="TextBox 32"/>
          <p:cNvSpPr txBox="1"/>
          <p:nvPr/>
        </p:nvSpPr>
        <p:spPr>
          <a:xfrm>
            <a:off x="5260521" y="7011156"/>
            <a:ext cx="6761438" cy="1081204"/>
          </a:xfrm>
          <a:prstGeom prst="rect">
            <a:avLst/>
          </a:prstGeom>
        </p:spPr>
        <p:txBody>
          <a:bodyPr lIns="0" tIns="0" rIns="0" bIns="0" rtlCol="0" anchor="t">
            <a:spAutoFit/>
          </a:bodyPr>
          <a:lstStyle/>
          <a:p>
            <a:pPr algn="l">
              <a:lnSpc>
                <a:spcPts val="2043"/>
              </a:lnSpc>
            </a:pPr>
            <a:r>
              <a:rPr lang="en-US" sz="1362">
                <a:solidFill>
                  <a:srgbClr val="0D6874"/>
                </a:solidFill>
                <a:latin typeface="Visby Medium"/>
              </a:rPr>
              <a:t>IEC 61215/IEC 61730</a:t>
            </a:r>
          </a:p>
          <a:p>
            <a:pPr algn="l">
              <a:lnSpc>
                <a:spcPts val="2043"/>
              </a:lnSpc>
            </a:pPr>
            <a:r>
              <a:rPr lang="en-US" sz="1362">
                <a:solidFill>
                  <a:srgbClr val="0D6874"/>
                </a:solidFill>
                <a:latin typeface="Visby Medium"/>
              </a:rPr>
              <a:t>ISO 14001: Emvironmental Management System</a:t>
            </a:r>
          </a:p>
          <a:p>
            <a:pPr algn="l">
              <a:lnSpc>
                <a:spcPts val="2043"/>
              </a:lnSpc>
            </a:pPr>
            <a:r>
              <a:rPr lang="en-US" sz="1362">
                <a:solidFill>
                  <a:srgbClr val="0D6874"/>
                </a:solidFill>
                <a:latin typeface="Visby Medium"/>
              </a:rPr>
              <a:t>ISO 9001: Quality Management System</a:t>
            </a:r>
          </a:p>
          <a:p>
            <a:pPr algn="l">
              <a:lnSpc>
                <a:spcPts val="2043"/>
              </a:lnSpc>
            </a:pPr>
            <a:r>
              <a:rPr lang="en-US" sz="1362">
                <a:solidFill>
                  <a:srgbClr val="0D6874"/>
                </a:solidFill>
                <a:latin typeface="Visby Medium"/>
              </a:rPr>
              <a:t>ISO45001: Occupational Health and Safety Management System</a:t>
            </a:r>
          </a:p>
        </p:txBody>
      </p:sp>
      <p:sp>
        <p:nvSpPr>
          <p:cNvPr id="33" name="TextBox 33"/>
          <p:cNvSpPr txBox="1"/>
          <p:nvPr/>
        </p:nvSpPr>
        <p:spPr>
          <a:xfrm>
            <a:off x="5260521" y="8289002"/>
            <a:ext cx="5219638" cy="1080405"/>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grpSp>
        <p:nvGrpSpPr>
          <p:cNvPr id="34" name="Group 34"/>
          <p:cNvGrpSpPr/>
          <p:nvPr/>
        </p:nvGrpSpPr>
        <p:grpSpPr>
          <a:xfrm>
            <a:off x="1789009" y="2694808"/>
            <a:ext cx="2158569" cy="5586358"/>
            <a:chOff x="0" y="0"/>
            <a:chExt cx="2878092" cy="7448477"/>
          </a:xfrm>
        </p:grpSpPr>
        <p:sp>
          <p:nvSpPr>
            <p:cNvPr id="35" name="Freeform 35"/>
            <p:cNvSpPr/>
            <p:nvPr/>
          </p:nvSpPr>
          <p:spPr>
            <a:xfrm>
              <a:off x="0" y="0"/>
              <a:ext cx="2878074" cy="7448423"/>
            </a:xfrm>
            <a:custGeom>
              <a:avLst/>
              <a:gdLst/>
              <a:ahLst/>
              <a:cxnLst/>
              <a:rect l="l" t="t" r="r" b="b"/>
              <a:pathLst>
                <a:path w="2878074" h="7448423">
                  <a:moveTo>
                    <a:pt x="0" y="0"/>
                  </a:moveTo>
                  <a:lnTo>
                    <a:pt x="2878074" y="0"/>
                  </a:lnTo>
                  <a:lnTo>
                    <a:pt x="2878074" y="7448423"/>
                  </a:lnTo>
                  <a:lnTo>
                    <a:pt x="0" y="7448423"/>
                  </a:lnTo>
                  <a:lnTo>
                    <a:pt x="0" y="0"/>
                  </a:lnTo>
                  <a:close/>
                </a:path>
              </a:pathLst>
            </a:custGeom>
            <a:blipFill>
              <a:blip r:embed="rId10"/>
              <a:stretch>
                <a:fillRect l="-34" r="-35"/>
              </a:stretch>
            </a:blipFill>
          </p:spPr>
        </p:sp>
      </p:grpSp>
      <p:grpSp>
        <p:nvGrpSpPr>
          <p:cNvPr id="36" name="Group 36"/>
          <p:cNvGrpSpPr/>
          <p:nvPr/>
        </p:nvGrpSpPr>
        <p:grpSpPr>
          <a:xfrm>
            <a:off x="1081726" y="7347822"/>
            <a:ext cx="3573135" cy="1910478"/>
            <a:chOff x="0" y="0"/>
            <a:chExt cx="4764180" cy="2547304"/>
          </a:xfrm>
        </p:grpSpPr>
        <p:sp>
          <p:nvSpPr>
            <p:cNvPr id="37" name="Freeform 37"/>
            <p:cNvSpPr/>
            <p:nvPr/>
          </p:nvSpPr>
          <p:spPr>
            <a:xfrm>
              <a:off x="0" y="0"/>
              <a:ext cx="4764151" cy="2547366"/>
            </a:xfrm>
            <a:custGeom>
              <a:avLst/>
              <a:gdLst/>
              <a:ahLst/>
              <a:cxnLst/>
              <a:rect l="l" t="t" r="r" b="b"/>
              <a:pathLst>
                <a:path w="4764151" h="2547366">
                  <a:moveTo>
                    <a:pt x="0" y="0"/>
                  </a:moveTo>
                  <a:lnTo>
                    <a:pt x="4764151" y="0"/>
                  </a:lnTo>
                  <a:lnTo>
                    <a:pt x="4764151" y="2547366"/>
                  </a:lnTo>
                  <a:lnTo>
                    <a:pt x="0" y="2547366"/>
                  </a:lnTo>
                  <a:lnTo>
                    <a:pt x="0" y="0"/>
                  </a:lnTo>
                  <a:close/>
                </a:path>
              </a:pathLst>
            </a:custGeom>
            <a:blipFill>
              <a:blip r:embed="rId11"/>
              <a:stretch>
                <a:fillRect t="-96" b="-94"/>
              </a:stretch>
            </a:blipFill>
          </p:spPr>
        </p:sp>
      </p:grpSp>
      <p:grpSp>
        <p:nvGrpSpPr>
          <p:cNvPr id="38" name="Group 38"/>
          <p:cNvGrpSpPr/>
          <p:nvPr/>
        </p:nvGrpSpPr>
        <p:grpSpPr>
          <a:xfrm>
            <a:off x="12555359" y="3659597"/>
            <a:ext cx="436750" cy="441347"/>
            <a:chOff x="0" y="0"/>
            <a:chExt cx="582333" cy="588463"/>
          </a:xfrm>
        </p:grpSpPr>
        <p:sp>
          <p:nvSpPr>
            <p:cNvPr id="39" name="Freeform 39"/>
            <p:cNvSpPr/>
            <p:nvPr/>
          </p:nvSpPr>
          <p:spPr>
            <a:xfrm>
              <a:off x="0" y="0"/>
              <a:ext cx="582295" cy="588518"/>
            </a:xfrm>
            <a:custGeom>
              <a:avLst/>
              <a:gdLst/>
              <a:ahLst/>
              <a:cxnLst/>
              <a:rect l="l" t="t" r="r" b="b"/>
              <a:pathLst>
                <a:path w="582295" h="588518">
                  <a:moveTo>
                    <a:pt x="0" y="0"/>
                  </a:moveTo>
                  <a:lnTo>
                    <a:pt x="582295" y="0"/>
                  </a:lnTo>
                  <a:lnTo>
                    <a:pt x="582295" y="588518"/>
                  </a:lnTo>
                  <a:lnTo>
                    <a:pt x="0" y="588518"/>
                  </a:lnTo>
                  <a:lnTo>
                    <a:pt x="0" y="0"/>
                  </a:lnTo>
                  <a:close/>
                </a:path>
              </a:pathLst>
            </a:custGeom>
            <a:blipFill>
              <a:blip r:embed="rId12"/>
              <a:stretch>
                <a:fillRect t="-347" r="-6" b="-337"/>
              </a:stretch>
            </a:blipFill>
          </p:spPr>
        </p:sp>
      </p:grpSp>
      <p:grpSp>
        <p:nvGrpSpPr>
          <p:cNvPr id="40" name="Group 40"/>
          <p:cNvGrpSpPr/>
          <p:nvPr/>
        </p:nvGrpSpPr>
        <p:grpSpPr>
          <a:xfrm>
            <a:off x="12555359" y="4799716"/>
            <a:ext cx="436750" cy="436750"/>
            <a:chOff x="0" y="0"/>
            <a:chExt cx="582333" cy="582333"/>
          </a:xfrm>
        </p:grpSpPr>
        <p:sp>
          <p:nvSpPr>
            <p:cNvPr id="41" name="Freeform 41"/>
            <p:cNvSpPr/>
            <p:nvPr/>
          </p:nvSpPr>
          <p:spPr>
            <a:xfrm>
              <a:off x="0" y="0"/>
              <a:ext cx="582295" cy="582295"/>
            </a:xfrm>
            <a:custGeom>
              <a:avLst/>
              <a:gdLst/>
              <a:ahLst/>
              <a:cxnLst/>
              <a:rect l="l" t="t" r="r" b="b"/>
              <a:pathLst>
                <a:path w="582295" h="582295">
                  <a:moveTo>
                    <a:pt x="0" y="0"/>
                  </a:moveTo>
                  <a:lnTo>
                    <a:pt x="582295" y="0"/>
                  </a:lnTo>
                  <a:lnTo>
                    <a:pt x="582295" y="582295"/>
                  </a:lnTo>
                  <a:lnTo>
                    <a:pt x="0" y="582295"/>
                  </a:lnTo>
                  <a:lnTo>
                    <a:pt x="0" y="0"/>
                  </a:lnTo>
                  <a:close/>
                </a:path>
              </a:pathLst>
            </a:custGeom>
            <a:blipFill>
              <a:blip r:embed="rId13"/>
              <a:stretch>
                <a:fillRect r="-6" b="-6"/>
              </a:stretch>
            </a:blipFill>
          </p:spPr>
        </p:sp>
      </p:grpSp>
      <p:grpSp>
        <p:nvGrpSpPr>
          <p:cNvPr id="42" name="Group 42"/>
          <p:cNvGrpSpPr/>
          <p:nvPr/>
        </p:nvGrpSpPr>
        <p:grpSpPr>
          <a:xfrm>
            <a:off x="12555359" y="5798280"/>
            <a:ext cx="436750" cy="480425"/>
            <a:chOff x="0" y="0"/>
            <a:chExt cx="582333" cy="640567"/>
          </a:xfrm>
        </p:grpSpPr>
        <p:sp>
          <p:nvSpPr>
            <p:cNvPr id="43" name="Freeform 43"/>
            <p:cNvSpPr/>
            <p:nvPr/>
          </p:nvSpPr>
          <p:spPr>
            <a:xfrm>
              <a:off x="0" y="0"/>
              <a:ext cx="582295" cy="640588"/>
            </a:xfrm>
            <a:custGeom>
              <a:avLst/>
              <a:gdLst/>
              <a:ahLst/>
              <a:cxnLst/>
              <a:rect l="l" t="t" r="r" b="b"/>
              <a:pathLst>
                <a:path w="582295" h="640588">
                  <a:moveTo>
                    <a:pt x="0" y="0"/>
                  </a:moveTo>
                  <a:lnTo>
                    <a:pt x="582295" y="0"/>
                  </a:lnTo>
                  <a:lnTo>
                    <a:pt x="582295" y="640588"/>
                  </a:lnTo>
                  <a:lnTo>
                    <a:pt x="0" y="640588"/>
                  </a:lnTo>
                  <a:lnTo>
                    <a:pt x="0" y="0"/>
                  </a:lnTo>
                  <a:close/>
                </a:path>
              </a:pathLst>
            </a:custGeom>
            <a:blipFill>
              <a:blip r:embed="rId14"/>
              <a:stretch>
                <a:fillRect t="-324" r="-6" b="-321"/>
              </a:stretch>
            </a:blipFill>
          </p:spPr>
        </p:sp>
      </p:grpSp>
      <p:grpSp>
        <p:nvGrpSpPr>
          <p:cNvPr id="44" name="Group 44"/>
          <p:cNvGrpSpPr/>
          <p:nvPr/>
        </p:nvGrpSpPr>
        <p:grpSpPr>
          <a:xfrm>
            <a:off x="12555359" y="6878997"/>
            <a:ext cx="436750" cy="405869"/>
            <a:chOff x="0" y="0"/>
            <a:chExt cx="582333" cy="541159"/>
          </a:xfrm>
        </p:grpSpPr>
        <p:sp>
          <p:nvSpPr>
            <p:cNvPr id="45" name="Freeform 45"/>
            <p:cNvSpPr/>
            <p:nvPr/>
          </p:nvSpPr>
          <p:spPr>
            <a:xfrm>
              <a:off x="0" y="0"/>
              <a:ext cx="582295" cy="541147"/>
            </a:xfrm>
            <a:custGeom>
              <a:avLst/>
              <a:gdLst/>
              <a:ahLst/>
              <a:cxnLst/>
              <a:rect l="l" t="t" r="r" b="b"/>
              <a:pathLst>
                <a:path w="582295" h="541147">
                  <a:moveTo>
                    <a:pt x="0" y="0"/>
                  </a:moveTo>
                  <a:lnTo>
                    <a:pt x="582295" y="0"/>
                  </a:lnTo>
                  <a:lnTo>
                    <a:pt x="582295" y="541147"/>
                  </a:lnTo>
                  <a:lnTo>
                    <a:pt x="0" y="541147"/>
                  </a:lnTo>
                  <a:lnTo>
                    <a:pt x="0" y="0"/>
                  </a:lnTo>
                  <a:close/>
                </a:path>
              </a:pathLst>
            </a:custGeom>
            <a:blipFill>
              <a:blip r:embed="rId15"/>
              <a:stretch>
                <a:fillRect t="-217" r="-6" b="-219"/>
              </a:stretch>
            </a:blipFill>
          </p:spPr>
        </p:sp>
      </p:grpSp>
      <p:grpSp>
        <p:nvGrpSpPr>
          <p:cNvPr id="46" name="Group 46"/>
          <p:cNvGrpSpPr/>
          <p:nvPr/>
        </p:nvGrpSpPr>
        <p:grpSpPr>
          <a:xfrm>
            <a:off x="12612228" y="7959714"/>
            <a:ext cx="323013" cy="436750"/>
            <a:chOff x="0" y="0"/>
            <a:chExt cx="430684" cy="582333"/>
          </a:xfrm>
        </p:grpSpPr>
        <p:sp>
          <p:nvSpPr>
            <p:cNvPr id="47" name="Freeform 47"/>
            <p:cNvSpPr/>
            <p:nvPr/>
          </p:nvSpPr>
          <p:spPr>
            <a:xfrm>
              <a:off x="0" y="0"/>
              <a:ext cx="430657" cy="582295"/>
            </a:xfrm>
            <a:custGeom>
              <a:avLst/>
              <a:gdLst/>
              <a:ahLst/>
              <a:cxnLst/>
              <a:rect l="l" t="t" r="r" b="b"/>
              <a:pathLst>
                <a:path w="430657" h="582295">
                  <a:moveTo>
                    <a:pt x="0" y="0"/>
                  </a:moveTo>
                  <a:lnTo>
                    <a:pt x="430657" y="0"/>
                  </a:lnTo>
                  <a:lnTo>
                    <a:pt x="430657" y="582295"/>
                  </a:lnTo>
                  <a:lnTo>
                    <a:pt x="0" y="582295"/>
                  </a:lnTo>
                  <a:lnTo>
                    <a:pt x="0" y="0"/>
                  </a:lnTo>
                  <a:close/>
                </a:path>
              </a:pathLst>
            </a:custGeom>
            <a:blipFill>
              <a:blip r:embed="rId16"/>
              <a:stretch>
                <a:fillRect l="-121" r="-127" b="-6"/>
              </a:stretch>
            </a:blipFill>
          </p:spPr>
        </p:sp>
      </p:grpSp>
      <p:sp>
        <p:nvSpPr>
          <p:cNvPr id="48" name="TextBox 48"/>
          <p:cNvSpPr txBox="1"/>
          <p:nvPr/>
        </p:nvSpPr>
        <p:spPr>
          <a:xfrm>
            <a:off x="13263406" y="7095490"/>
            <a:ext cx="3995894" cy="477270"/>
          </a:xfrm>
          <a:prstGeom prst="rect">
            <a:avLst/>
          </a:prstGeom>
        </p:spPr>
        <p:txBody>
          <a:bodyPr lIns="0" tIns="0" rIns="0" bIns="0" rtlCol="0" anchor="t">
            <a:spAutoFit/>
          </a:bodyPr>
          <a:lstStyle/>
          <a:p>
            <a:pPr algn="l">
              <a:lnSpc>
                <a:spcPts val="1755"/>
              </a:lnSpc>
            </a:pPr>
            <a:r>
              <a:rPr lang="en-US" sz="1170">
                <a:solidFill>
                  <a:srgbClr val="0D6874"/>
                </a:solidFill>
                <a:latin typeface="Visby"/>
              </a:rPr>
              <a:t>More power output in weak light condition, such as haze, cloudy, and early morning.</a:t>
            </a:r>
          </a:p>
        </p:txBody>
      </p:sp>
      <p:sp>
        <p:nvSpPr>
          <p:cNvPr id="49" name="TextBox 49"/>
          <p:cNvSpPr txBox="1"/>
          <p:nvPr/>
        </p:nvSpPr>
        <p:spPr>
          <a:xfrm>
            <a:off x="13263406" y="8176208"/>
            <a:ext cx="3995894" cy="477270"/>
          </a:xfrm>
          <a:prstGeom prst="rect">
            <a:avLst/>
          </a:prstGeom>
        </p:spPr>
        <p:txBody>
          <a:bodyPr lIns="0" tIns="0" rIns="0" bIns="0" rtlCol="0" anchor="t">
            <a:spAutoFit/>
          </a:bodyPr>
          <a:lstStyle/>
          <a:p>
            <a:pPr algn="l">
              <a:lnSpc>
                <a:spcPts val="1755"/>
              </a:lnSpc>
            </a:pPr>
            <a:r>
              <a:rPr lang="en-US" sz="1170">
                <a:solidFill>
                  <a:srgbClr val="0D6874"/>
                </a:solidFill>
                <a:latin typeface="Visby"/>
              </a:rPr>
              <a:t>Resistant to harsh environment such as salt, ammonia sand, high temperature and high humidity envirnment.</a:t>
            </a:r>
          </a:p>
        </p:txBody>
      </p:sp>
      <p:sp>
        <p:nvSpPr>
          <p:cNvPr id="50" name="TextBox 50"/>
          <p:cNvSpPr txBox="1"/>
          <p:nvPr/>
        </p:nvSpPr>
        <p:spPr>
          <a:xfrm>
            <a:off x="13263406" y="6783747"/>
            <a:ext cx="3301594" cy="318255"/>
          </a:xfrm>
          <a:prstGeom prst="rect">
            <a:avLst/>
          </a:prstGeom>
        </p:spPr>
        <p:txBody>
          <a:bodyPr lIns="0" tIns="0" rIns="0" bIns="0" rtlCol="0" anchor="t">
            <a:spAutoFit/>
          </a:bodyPr>
          <a:lstStyle/>
          <a:p>
            <a:pPr algn="l">
              <a:lnSpc>
                <a:spcPts val="2194"/>
              </a:lnSpc>
            </a:pPr>
            <a:r>
              <a:rPr lang="en-US" sz="1463">
                <a:solidFill>
                  <a:srgbClr val="0D6874"/>
                </a:solidFill>
                <a:latin typeface="Visby Semi-Bold"/>
              </a:rPr>
              <a:t>Better Weak Illumination Response</a:t>
            </a:r>
          </a:p>
        </p:txBody>
      </p:sp>
      <p:sp>
        <p:nvSpPr>
          <p:cNvPr id="51" name="TextBox 51"/>
          <p:cNvSpPr txBox="1"/>
          <p:nvPr/>
        </p:nvSpPr>
        <p:spPr>
          <a:xfrm>
            <a:off x="13263406" y="7864464"/>
            <a:ext cx="3430853" cy="318255"/>
          </a:xfrm>
          <a:prstGeom prst="rect">
            <a:avLst/>
          </a:prstGeom>
        </p:spPr>
        <p:txBody>
          <a:bodyPr lIns="0" tIns="0" rIns="0" bIns="0" rtlCol="0" anchor="t">
            <a:spAutoFit/>
          </a:bodyPr>
          <a:lstStyle/>
          <a:p>
            <a:pPr algn="l">
              <a:lnSpc>
                <a:spcPts val="2194"/>
              </a:lnSpc>
            </a:pPr>
            <a:r>
              <a:rPr lang="en-US" sz="1463">
                <a:solidFill>
                  <a:srgbClr val="0D6874"/>
                </a:solidFill>
                <a:latin typeface="Visby Semi-Bold"/>
              </a:rPr>
              <a:t>Adapt To Harsh Outdoor Environment</a:t>
            </a:r>
          </a:p>
        </p:txBody>
      </p:sp>
      <p:sp>
        <p:nvSpPr>
          <p:cNvPr id="52" name="TextBox 52"/>
          <p:cNvSpPr txBox="1"/>
          <p:nvPr/>
        </p:nvSpPr>
        <p:spPr>
          <a:xfrm>
            <a:off x="13263406" y="3876090"/>
            <a:ext cx="3995894" cy="477270"/>
          </a:xfrm>
          <a:prstGeom prst="rect">
            <a:avLst/>
          </a:prstGeom>
        </p:spPr>
        <p:txBody>
          <a:bodyPr lIns="0" tIns="0" rIns="0" bIns="0" rtlCol="0" anchor="t">
            <a:spAutoFit/>
          </a:bodyPr>
          <a:lstStyle/>
          <a:p>
            <a:pPr algn="l">
              <a:lnSpc>
                <a:spcPts val="1755"/>
              </a:lnSpc>
            </a:pPr>
            <a:r>
              <a:rPr lang="en-US" sz="1170">
                <a:solidFill>
                  <a:srgbClr val="0D6874"/>
                </a:solidFill>
                <a:latin typeface="Visby"/>
              </a:rPr>
              <a:t>MBB Technology reduce the distance between busbars and finger grid line which is benefit to power increase.</a:t>
            </a:r>
          </a:p>
        </p:txBody>
      </p:sp>
      <p:sp>
        <p:nvSpPr>
          <p:cNvPr id="53" name="TextBox 53"/>
          <p:cNvSpPr txBox="1"/>
          <p:nvPr/>
        </p:nvSpPr>
        <p:spPr>
          <a:xfrm>
            <a:off x="13263406" y="5016210"/>
            <a:ext cx="3995894" cy="477270"/>
          </a:xfrm>
          <a:prstGeom prst="rect">
            <a:avLst/>
          </a:prstGeom>
        </p:spPr>
        <p:txBody>
          <a:bodyPr lIns="0" tIns="0" rIns="0" bIns="0" rtlCol="0" anchor="t">
            <a:spAutoFit/>
          </a:bodyPr>
          <a:lstStyle/>
          <a:p>
            <a:pPr algn="l">
              <a:lnSpc>
                <a:spcPts val="1755"/>
              </a:lnSpc>
            </a:pPr>
            <a:r>
              <a:rPr lang="en-US" sz="1170">
                <a:solidFill>
                  <a:srgbClr val="0D6874"/>
                </a:solidFill>
                <a:latin typeface="Visby"/>
              </a:rPr>
              <a:t>Ensured PID resistance through the quality control of cell manufacturing process and raw materials.</a:t>
            </a:r>
          </a:p>
        </p:txBody>
      </p:sp>
      <p:sp>
        <p:nvSpPr>
          <p:cNvPr id="54" name="TextBox 54"/>
          <p:cNvSpPr txBox="1"/>
          <p:nvPr/>
        </p:nvSpPr>
        <p:spPr>
          <a:xfrm>
            <a:off x="13263406" y="3564347"/>
            <a:ext cx="2706075" cy="318255"/>
          </a:xfrm>
          <a:prstGeom prst="rect">
            <a:avLst/>
          </a:prstGeom>
        </p:spPr>
        <p:txBody>
          <a:bodyPr lIns="0" tIns="0" rIns="0" bIns="0" rtlCol="0" anchor="t">
            <a:spAutoFit/>
          </a:bodyPr>
          <a:lstStyle/>
          <a:p>
            <a:pPr algn="l">
              <a:lnSpc>
                <a:spcPts val="2194"/>
              </a:lnSpc>
            </a:pPr>
            <a:r>
              <a:rPr lang="en-US" sz="1463">
                <a:solidFill>
                  <a:srgbClr val="0D6874"/>
                </a:solidFill>
                <a:latin typeface="Visby Semi-Bold"/>
              </a:rPr>
              <a:t>Excellent Cells Efficiency</a:t>
            </a:r>
          </a:p>
        </p:txBody>
      </p:sp>
      <p:sp>
        <p:nvSpPr>
          <p:cNvPr id="55" name="TextBox 55"/>
          <p:cNvSpPr txBox="1"/>
          <p:nvPr/>
        </p:nvSpPr>
        <p:spPr>
          <a:xfrm>
            <a:off x="13263406" y="4704466"/>
            <a:ext cx="2706075" cy="318255"/>
          </a:xfrm>
          <a:prstGeom prst="rect">
            <a:avLst/>
          </a:prstGeom>
        </p:spPr>
        <p:txBody>
          <a:bodyPr lIns="0" tIns="0" rIns="0" bIns="0" rtlCol="0" anchor="t">
            <a:spAutoFit/>
          </a:bodyPr>
          <a:lstStyle/>
          <a:p>
            <a:pPr algn="l">
              <a:lnSpc>
                <a:spcPts val="2194"/>
              </a:lnSpc>
            </a:pPr>
            <a:r>
              <a:rPr lang="en-US" sz="1463">
                <a:solidFill>
                  <a:srgbClr val="0D6874"/>
                </a:solidFill>
                <a:latin typeface="Visby Semi-Bold"/>
              </a:rPr>
              <a:t>Anti PID</a:t>
            </a:r>
          </a:p>
        </p:txBody>
      </p:sp>
      <p:sp>
        <p:nvSpPr>
          <p:cNvPr id="56" name="TextBox 56"/>
          <p:cNvSpPr txBox="1"/>
          <p:nvPr/>
        </p:nvSpPr>
        <p:spPr>
          <a:xfrm>
            <a:off x="13263406" y="6014773"/>
            <a:ext cx="3995894" cy="477270"/>
          </a:xfrm>
          <a:prstGeom prst="rect">
            <a:avLst/>
          </a:prstGeom>
        </p:spPr>
        <p:txBody>
          <a:bodyPr lIns="0" tIns="0" rIns="0" bIns="0" rtlCol="0" anchor="t">
            <a:spAutoFit/>
          </a:bodyPr>
          <a:lstStyle/>
          <a:p>
            <a:pPr algn="l">
              <a:lnSpc>
                <a:spcPts val="1755"/>
              </a:lnSpc>
            </a:pPr>
            <a:r>
              <a:rPr lang="en-US" sz="1170">
                <a:solidFill>
                  <a:srgbClr val="0D6874"/>
                </a:solidFill>
                <a:latin typeface="Visby"/>
              </a:rPr>
              <a:t>Warranted reliability and stringent quality assurance well beyond certified requirements.</a:t>
            </a:r>
          </a:p>
        </p:txBody>
      </p:sp>
      <p:sp>
        <p:nvSpPr>
          <p:cNvPr id="57" name="TextBox 57"/>
          <p:cNvSpPr txBox="1"/>
          <p:nvPr/>
        </p:nvSpPr>
        <p:spPr>
          <a:xfrm>
            <a:off x="13263406" y="5703030"/>
            <a:ext cx="3430853" cy="318255"/>
          </a:xfrm>
          <a:prstGeom prst="rect">
            <a:avLst/>
          </a:prstGeom>
        </p:spPr>
        <p:txBody>
          <a:bodyPr lIns="0" tIns="0" rIns="0" bIns="0" rtlCol="0" anchor="t">
            <a:spAutoFit/>
          </a:bodyPr>
          <a:lstStyle/>
          <a:p>
            <a:pPr algn="l">
              <a:lnSpc>
                <a:spcPts val="2194"/>
              </a:lnSpc>
            </a:pPr>
            <a:r>
              <a:rPr lang="en-US" sz="1463">
                <a:solidFill>
                  <a:srgbClr val="0D6874"/>
                </a:solidFill>
                <a:latin typeface="Visby Semi-Bold"/>
              </a:rPr>
              <a:t>Excellent Quality Management System</a:t>
            </a:r>
          </a:p>
        </p:txBody>
      </p:sp>
      <p:grpSp>
        <p:nvGrpSpPr>
          <p:cNvPr id="58" name="Group 9">
            <a:extLst>
              <a:ext uri="{FF2B5EF4-FFF2-40B4-BE49-F238E27FC236}">
                <a16:creationId xmlns:a16="http://schemas.microsoft.com/office/drawing/2014/main" id="{A4A6E993-8050-C3D5-414A-969385591EEB}"/>
              </a:ext>
            </a:extLst>
          </p:cNvPr>
          <p:cNvGrpSpPr/>
          <p:nvPr/>
        </p:nvGrpSpPr>
        <p:grpSpPr>
          <a:xfrm>
            <a:off x="15215102" y="95290"/>
            <a:ext cx="2194396" cy="872781"/>
            <a:chOff x="0" y="0"/>
            <a:chExt cx="2925861" cy="1163708"/>
          </a:xfrm>
        </p:grpSpPr>
        <p:sp>
          <p:nvSpPr>
            <p:cNvPr id="59" name="Freeform 10">
              <a:extLst>
                <a:ext uri="{FF2B5EF4-FFF2-40B4-BE49-F238E27FC236}">
                  <a16:creationId xmlns:a16="http://schemas.microsoft.com/office/drawing/2014/main" id="{6E4CA15C-D922-ABB2-1EFE-41BE3DA210F6}"/>
                </a:ext>
              </a:extLst>
            </p:cNvPr>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17"/>
              <a:stretch>
                <a:fillRect t="-12586" r="-1" b="-12587"/>
              </a:stretch>
            </a:blipFill>
          </p:spPr>
        </p:sp>
      </p:grpSp>
      <p:pic>
        <p:nvPicPr>
          <p:cNvPr id="60" name="Picture 59">
            <a:extLst>
              <a:ext uri="{FF2B5EF4-FFF2-40B4-BE49-F238E27FC236}">
                <a16:creationId xmlns:a16="http://schemas.microsoft.com/office/drawing/2014/main" id="{2D90BC8A-5ABA-E6D7-1BCA-4F1B32F9FB6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61" name="Picture 60">
            <a:extLst>
              <a:ext uri="{FF2B5EF4-FFF2-40B4-BE49-F238E27FC236}">
                <a16:creationId xmlns:a16="http://schemas.microsoft.com/office/drawing/2014/main" id="{1C21C6DE-ED16-DFBF-C220-2AE6B5DA15E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8" cy="10695974"/>
            <a:chOff x="0" y="0"/>
            <a:chExt cx="27035637" cy="14261299"/>
          </a:xfrm>
        </p:grpSpPr>
        <p:sp>
          <p:nvSpPr>
            <p:cNvPr id="3" name="Freeform 3"/>
            <p:cNvSpPr/>
            <p:nvPr/>
          </p:nvSpPr>
          <p:spPr>
            <a:xfrm>
              <a:off x="0" y="0"/>
              <a:ext cx="27035633" cy="14261337"/>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Freeform 4"/>
          <p:cNvSpPr/>
          <p:nvPr/>
        </p:nvSpPr>
        <p:spPr>
          <a:xfrm>
            <a:off x="0" y="9389060"/>
            <a:ext cx="18288000" cy="2022082"/>
          </a:xfrm>
          <a:custGeom>
            <a:avLst/>
            <a:gdLst/>
            <a:ahLst/>
            <a:cxnLst/>
            <a:rect l="l" t="t" r="r" b="b"/>
            <a:pathLst>
              <a:path w="18288000" h="2022082">
                <a:moveTo>
                  <a:pt x="0" y="0"/>
                </a:moveTo>
                <a:lnTo>
                  <a:pt x="18288000" y="0"/>
                </a:lnTo>
                <a:lnTo>
                  <a:pt x="18288000"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sp>
        <p:nvSpPr>
          <p:cNvPr id="11" name="TextBox 11"/>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APM7-UHLDD144 (555-580W)</a:t>
            </a:r>
          </a:p>
        </p:txBody>
      </p:sp>
      <p:grpSp>
        <p:nvGrpSpPr>
          <p:cNvPr id="12" name="Group 12"/>
          <p:cNvGrpSpPr/>
          <p:nvPr/>
        </p:nvGrpSpPr>
        <p:grpSpPr>
          <a:xfrm>
            <a:off x="5248003" y="4097469"/>
            <a:ext cx="5214194" cy="25037"/>
            <a:chOff x="0" y="0"/>
            <a:chExt cx="6952259" cy="33382"/>
          </a:xfrm>
        </p:grpSpPr>
        <p:sp>
          <p:nvSpPr>
            <p:cNvPr id="13" name="Freeform 13"/>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grpSp>
        <p:nvGrpSpPr>
          <p:cNvPr id="14" name="Group 14"/>
          <p:cNvGrpSpPr/>
          <p:nvPr/>
        </p:nvGrpSpPr>
        <p:grpSpPr>
          <a:xfrm>
            <a:off x="5260521" y="5275201"/>
            <a:ext cx="358649" cy="498382"/>
            <a:chOff x="0" y="0"/>
            <a:chExt cx="478198" cy="664509"/>
          </a:xfrm>
        </p:grpSpPr>
        <p:sp>
          <p:nvSpPr>
            <p:cNvPr id="15" name="Freeform 15"/>
            <p:cNvSpPr/>
            <p:nvPr/>
          </p:nvSpPr>
          <p:spPr>
            <a:xfrm>
              <a:off x="0" y="0"/>
              <a:ext cx="478155" cy="664464"/>
            </a:xfrm>
            <a:custGeom>
              <a:avLst/>
              <a:gdLst/>
              <a:ahLst/>
              <a:cxnLst/>
              <a:rect l="l" t="t" r="r" b="b"/>
              <a:pathLst>
                <a:path w="478155" h="664464">
                  <a:moveTo>
                    <a:pt x="0" y="0"/>
                  </a:moveTo>
                  <a:lnTo>
                    <a:pt x="478155" y="0"/>
                  </a:lnTo>
                  <a:lnTo>
                    <a:pt x="478155" y="664464"/>
                  </a:lnTo>
                  <a:lnTo>
                    <a:pt x="0" y="664464"/>
                  </a:lnTo>
                  <a:lnTo>
                    <a:pt x="0" y="0"/>
                  </a:lnTo>
                  <a:close/>
                </a:path>
              </a:pathLst>
            </a:custGeom>
            <a:blipFill>
              <a:blip r:embed="rId5"/>
              <a:stretch>
                <a:fillRect l="-239" r="-248" b="-6"/>
              </a:stretch>
            </a:blipFill>
          </p:spPr>
        </p:sp>
      </p:grpSp>
      <p:grpSp>
        <p:nvGrpSpPr>
          <p:cNvPr id="16" name="Group 16"/>
          <p:cNvGrpSpPr/>
          <p:nvPr/>
        </p:nvGrpSpPr>
        <p:grpSpPr>
          <a:xfrm>
            <a:off x="7945451" y="5291550"/>
            <a:ext cx="359204" cy="486516"/>
            <a:chOff x="0" y="0"/>
            <a:chExt cx="478938" cy="648688"/>
          </a:xfrm>
        </p:grpSpPr>
        <p:sp>
          <p:nvSpPr>
            <p:cNvPr id="17" name="Freeform 17"/>
            <p:cNvSpPr/>
            <p:nvPr/>
          </p:nvSpPr>
          <p:spPr>
            <a:xfrm>
              <a:off x="0" y="0"/>
              <a:ext cx="478917" cy="648716"/>
            </a:xfrm>
            <a:custGeom>
              <a:avLst/>
              <a:gdLst/>
              <a:ahLst/>
              <a:cxnLst/>
              <a:rect l="l" t="t" r="r" b="b"/>
              <a:pathLst>
                <a:path w="478917" h="648716">
                  <a:moveTo>
                    <a:pt x="0" y="0"/>
                  </a:moveTo>
                  <a:lnTo>
                    <a:pt x="478917" y="0"/>
                  </a:lnTo>
                  <a:lnTo>
                    <a:pt x="478917" y="648716"/>
                  </a:lnTo>
                  <a:lnTo>
                    <a:pt x="0" y="648716"/>
                  </a:lnTo>
                  <a:lnTo>
                    <a:pt x="0" y="0"/>
                  </a:lnTo>
                  <a:close/>
                </a:path>
              </a:pathLst>
            </a:custGeom>
            <a:blipFill>
              <a:blip r:embed="rId6"/>
              <a:stretch>
                <a:fillRect l="-9" r="-14" b="4"/>
              </a:stretch>
            </a:blipFill>
          </p:spPr>
        </p:sp>
      </p:grpSp>
      <p:sp>
        <p:nvSpPr>
          <p:cNvPr id="18" name="TextBox 18"/>
          <p:cNvSpPr txBox="1"/>
          <p:nvPr/>
        </p:nvSpPr>
        <p:spPr>
          <a:xfrm>
            <a:off x="5260521" y="2987853"/>
            <a:ext cx="5219638" cy="273181"/>
          </a:xfrm>
          <a:prstGeom prst="rect">
            <a:avLst/>
          </a:prstGeom>
        </p:spPr>
        <p:txBody>
          <a:bodyPr lIns="0" tIns="0" rIns="0" bIns="0" rtlCol="0" anchor="t">
            <a:spAutoFit/>
          </a:bodyPr>
          <a:lstStyle/>
          <a:p>
            <a:pPr algn="l">
              <a:lnSpc>
                <a:spcPts val="2200"/>
              </a:lnSpc>
            </a:pPr>
            <a:r>
              <a:rPr lang="en-US" sz="2365">
                <a:solidFill>
                  <a:srgbClr val="0D6874"/>
                </a:solidFill>
                <a:latin typeface="Visby Bold"/>
              </a:rPr>
              <a:t>APM7-UHLDD144 Series</a:t>
            </a:r>
          </a:p>
        </p:txBody>
      </p:sp>
      <p:sp>
        <p:nvSpPr>
          <p:cNvPr id="19" name="TextBox 19"/>
          <p:cNvSpPr txBox="1"/>
          <p:nvPr/>
        </p:nvSpPr>
        <p:spPr>
          <a:xfrm>
            <a:off x="5260521" y="4414512"/>
            <a:ext cx="1564202"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555-580W</a:t>
            </a:r>
          </a:p>
        </p:txBody>
      </p:sp>
      <p:sp>
        <p:nvSpPr>
          <p:cNvPr id="20" name="TextBox 20"/>
          <p:cNvSpPr txBox="1"/>
          <p:nvPr/>
        </p:nvSpPr>
        <p:spPr>
          <a:xfrm>
            <a:off x="7288537" y="4414512"/>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22.44%</a:t>
            </a:r>
          </a:p>
        </p:txBody>
      </p:sp>
      <p:sp>
        <p:nvSpPr>
          <p:cNvPr id="21" name="TextBox 21"/>
          <p:cNvSpPr txBox="1"/>
          <p:nvPr/>
        </p:nvSpPr>
        <p:spPr>
          <a:xfrm>
            <a:off x="8840846" y="4414512"/>
            <a:ext cx="1313829" cy="226256"/>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0.40%</a:t>
            </a:r>
          </a:p>
        </p:txBody>
      </p:sp>
      <p:sp>
        <p:nvSpPr>
          <p:cNvPr id="22" name="TextBox 22"/>
          <p:cNvSpPr txBox="1"/>
          <p:nvPr/>
        </p:nvSpPr>
        <p:spPr>
          <a:xfrm>
            <a:off x="5260521" y="3423105"/>
            <a:ext cx="5219638" cy="407311"/>
          </a:xfrm>
          <a:prstGeom prst="rect">
            <a:avLst/>
          </a:prstGeom>
        </p:spPr>
        <p:txBody>
          <a:bodyPr lIns="0" tIns="0" rIns="0" bIns="0" rtlCol="0" anchor="t">
            <a:spAutoFit/>
          </a:bodyPr>
          <a:lstStyle/>
          <a:p>
            <a:pPr algn="l">
              <a:lnSpc>
                <a:spcPts val="1576"/>
              </a:lnSpc>
            </a:pPr>
            <a:r>
              <a:rPr lang="en-US" sz="1576">
                <a:solidFill>
                  <a:srgbClr val="0D6874"/>
                </a:solidFill>
                <a:latin typeface="Visby Medium"/>
              </a:rPr>
              <a:t>16BB HALF-CELL N-Type TOPConBifacial Doouble Glass Monocrystalline PV Module</a:t>
            </a:r>
          </a:p>
        </p:txBody>
      </p:sp>
      <p:sp>
        <p:nvSpPr>
          <p:cNvPr id="23" name="TextBox 23"/>
          <p:cNvSpPr txBox="1"/>
          <p:nvPr/>
        </p:nvSpPr>
        <p:spPr>
          <a:xfrm>
            <a:off x="5260521" y="4737699"/>
            <a:ext cx="1789536" cy="162785"/>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POWER RANGE</a:t>
            </a:r>
          </a:p>
        </p:txBody>
      </p:sp>
      <p:sp>
        <p:nvSpPr>
          <p:cNvPr id="24" name="TextBox 24"/>
          <p:cNvSpPr txBox="1"/>
          <p:nvPr/>
        </p:nvSpPr>
        <p:spPr>
          <a:xfrm>
            <a:off x="5722419" y="5395391"/>
            <a:ext cx="1847476"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12 YEARS PRODUCT WARRANTY</a:t>
            </a:r>
          </a:p>
        </p:txBody>
      </p:sp>
      <p:sp>
        <p:nvSpPr>
          <p:cNvPr id="25" name="TextBox 25"/>
          <p:cNvSpPr txBox="1"/>
          <p:nvPr/>
        </p:nvSpPr>
        <p:spPr>
          <a:xfrm>
            <a:off x="8412907" y="5395391"/>
            <a:ext cx="2067251"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30 YEARS OUTPUT GUARANTEE</a:t>
            </a:r>
          </a:p>
        </p:txBody>
      </p:sp>
      <p:sp>
        <p:nvSpPr>
          <p:cNvPr id="26" name="TextBox 26"/>
          <p:cNvSpPr txBox="1"/>
          <p:nvPr/>
        </p:nvSpPr>
        <p:spPr>
          <a:xfrm>
            <a:off x="7288537" y="4737699"/>
            <a:ext cx="1313829"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MAXIMUM EFFICIENCY</a:t>
            </a:r>
          </a:p>
        </p:txBody>
      </p:sp>
      <p:sp>
        <p:nvSpPr>
          <p:cNvPr id="27" name="TextBox 27"/>
          <p:cNvSpPr txBox="1"/>
          <p:nvPr/>
        </p:nvSpPr>
        <p:spPr>
          <a:xfrm>
            <a:off x="8840846" y="4737699"/>
            <a:ext cx="1639313" cy="325524"/>
          </a:xfrm>
          <a:prstGeom prst="rect">
            <a:avLst/>
          </a:prstGeom>
        </p:spPr>
        <p:txBody>
          <a:bodyPr lIns="0" tIns="0" rIns="0" bIns="0" rtlCol="0" anchor="t">
            <a:spAutoFit/>
          </a:bodyPr>
          <a:lstStyle/>
          <a:p>
            <a:pPr algn="l">
              <a:lnSpc>
                <a:spcPts val="1314"/>
              </a:lnSpc>
            </a:pPr>
            <a:r>
              <a:rPr lang="en-US" sz="1314">
                <a:solidFill>
                  <a:srgbClr val="0D6874"/>
                </a:solidFill>
                <a:latin typeface="Visby"/>
              </a:rPr>
              <a:t>YEARLY DEGRADATION</a:t>
            </a:r>
          </a:p>
        </p:txBody>
      </p:sp>
      <p:grpSp>
        <p:nvGrpSpPr>
          <p:cNvPr id="28" name="Group 28"/>
          <p:cNvGrpSpPr/>
          <p:nvPr/>
        </p:nvGrpSpPr>
        <p:grpSpPr>
          <a:xfrm>
            <a:off x="5260521" y="6385494"/>
            <a:ext cx="2163330" cy="467747"/>
            <a:chOff x="0" y="0"/>
            <a:chExt cx="2884440" cy="623663"/>
          </a:xfrm>
        </p:grpSpPr>
        <p:sp>
          <p:nvSpPr>
            <p:cNvPr id="29" name="Freeform 29"/>
            <p:cNvSpPr/>
            <p:nvPr/>
          </p:nvSpPr>
          <p:spPr>
            <a:xfrm>
              <a:off x="0" y="0"/>
              <a:ext cx="2884424" cy="623697"/>
            </a:xfrm>
            <a:custGeom>
              <a:avLst/>
              <a:gdLst/>
              <a:ahLst/>
              <a:cxnLst/>
              <a:rect l="l" t="t" r="r" b="b"/>
              <a:pathLst>
                <a:path w="2884424" h="623697">
                  <a:moveTo>
                    <a:pt x="0" y="0"/>
                  </a:moveTo>
                  <a:lnTo>
                    <a:pt x="2884424" y="0"/>
                  </a:lnTo>
                  <a:lnTo>
                    <a:pt x="2884424" y="623697"/>
                  </a:lnTo>
                  <a:lnTo>
                    <a:pt x="0" y="623697"/>
                  </a:lnTo>
                  <a:lnTo>
                    <a:pt x="0" y="0"/>
                  </a:lnTo>
                  <a:close/>
                </a:path>
              </a:pathLst>
            </a:custGeom>
            <a:blipFill>
              <a:blip r:embed="rId7"/>
              <a:stretch>
                <a:fillRect t="-307" b="-301"/>
              </a:stretch>
            </a:blipFill>
          </p:spPr>
        </p:sp>
      </p:grpSp>
      <p:sp>
        <p:nvSpPr>
          <p:cNvPr id="30" name="TextBox 30"/>
          <p:cNvSpPr txBox="1"/>
          <p:nvPr/>
        </p:nvSpPr>
        <p:spPr>
          <a:xfrm>
            <a:off x="5260521" y="7010496"/>
            <a:ext cx="6755247" cy="1080302"/>
          </a:xfrm>
          <a:prstGeom prst="rect">
            <a:avLst/>
          </a:prstGeom>
        </p:spPr>
        <p:txBody>
          <a:bodyPr lIns="0" tIns="0" rIns="0" bIns="0" rtlCol="0" anchor="t">
            <a:spAutoFit/>
          </a:bodyPr>
          <a:lstStyle/>
          <a:p>
            <a:pPr algn="l">
              <a:lnSpc>
                <a:spcPts val="2041"/>
              </a:lnSpc>
            </a:pPr>
            <a:r>
              <a:rPr lang="en-US" sz="1360">
                <a:solidFill>
                  <a:srgbClr val="0D6874"/>
                </a:solidFill>
                <a:latin typeface="Visby Medium"/>
              </a:rPr>
              <a:t>IEC 61215/IEC 61730</a:t>
            </a:r>
          </a:p>
          <a:p>
            <a:pPr algn="l">
              <a:lnSpc>
                <a:spcPts val="2041"/>
              </a:lnSpc>
            </a:pPr>
            <a:r>
              <a:rPr lang="en-US" sz="1360">
                <a:solidFill>
                  <a:srgbClr val="0D6874"/>
                </a:solidFill>
                <a:latin typeface="Visby Medium"/>
              </a:rPr>
              <a:t>ISO 14001: Emvironmental Management System</a:t>
            </a:r>
          </a:p>
          <a:p>
            <a:pPr algn="l">
              <a:lnSpc>
                <a:spcPts val="2041"/>
              </a:lnSpc>
            </a:pPr>
            <a:r>
              <a:rPr lang="en-US" sz="1360">
                <a:solidFill>
                  <a:srgbClr val="0D6874"/>
                </a:solidFill>
                <a:latin typeface="Visby Medium"/>
              </a:rPr>
              <a:t>ISO 9001: Quality Management System</a:t>
            </a:r>
          </a:p>
          <a:p>
            <a:pPr algn="l">
              <a:lnSpc>
                <a:spcPts val="2041"/>
              </a:lnSpc>
            </a:pPr>
            <a:r>
              <a:rPr lang="en-US" sz="1360">
                <a:solidFill>
                  <a:srgbClr val="0D6874"/>
                </a:solidFill>
                <a:latin typeface="Visby Medium"/>
              </a:rPr>
              <a:t>ISO45001: Occupational Health and Safety Management System</a:t>
            </a:r>
          </a:p>
        </p:txBody>
      </p:sp>
      <p:sp>
        <p:nvSpPr>
          <p:cNvPr id="31" name="TextBox 31"/>
          <p:cNvSpPr txBox="1"/>
          <p:nvPr/>
        </p:nvSpPr>
        <p:spPr>
          <a:xfrm>
            <a:off x="5260521" y="8287171"/>
            <a:ext cx="5219638" cy="1080303"/>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sp>
        <p:nvSpPr>
          <p:cNvPr id="32" name="Freeform 32"/>
          <p:cNvSpPr/>
          <p:nvPr/>
        </p:nvSpPr>
        <p:spPr>
          <a:xfrm>
            <a:off x="12015768" y="2361487"/>
            <a:ext cx="7157409" cy="6749258"/>
          </a:xfrm>
          <a:custGeom>
            <a:avLst/>
            <a:gdLst/>
            <a:ahLst/>
            <a:cxnLst/>
            <a:rect l="l" t="t" r="r" b="b"/>
            <a:pathLst>
              <a:path w="7157409" h="6749258">
                <a:moveTo>
                  <a:pt x="0" y="0"/>
                </a:moveTo>
                <a:lnTo>
                  <a:pt x="7157409" y="0"/>
                </a:lnTo>
                <a:lnTo>
                  <a:pt x="7157409" y="6749258"/>
                </a:lnTo>
                <a:lnTo>
                  <a:pt x="0" y="67492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3" name="TextBox 33"/>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grpSp>
        <p:nvGrpSpPr>
          <p:cNvPr id="34" name="Group 34"/>
          <p:cNvGrpSpPr/>
          <p:nvPr/>
        </p:nvGrpSpPr>
        <p:grpSpPr>
          <a:xfrm>
            <a:off x="12555359" y="3568646"/>
            <a:ext cx="356399" cy="360151"/>
            <a:chOff x="0" y="0"/>
            <a:chExt cx="475199" cy="480201"/>
          </a:xfrm>
        </p:grpSpPr>
        <p:sp>
          <p:nvSpPr>
            <p:cNvPr id="35" name="Freeform 35"/>
            <p:cNvSpPr/>
            <p:nvPr/>
          </p:nvSpPr>
          <p:spPr>
            <a:xfrm>
              <a:off x="0" y="0"/>
              <a:ext cx="475234" cy="480187"/>
            </a:xfrm>
            <a:custGeom>
              <a:avLst/>
              <a:gdLst/>
              <a:ahLst/>
              <a:cxnLst/>
              <a:rect l="l" t="t" r="r" b="b"/>
              <a:pathLst>
                <a:path w="475234" h="480187">
                  <a:moveTo>
                    <a:pt x="0" y="0"/>
                  </a:moveTo>
                  <a:lnTo>
                    <a:pt x="475234" y="0"/>
                  </a:lnTo>
                  <a:lnTo>
                    <a:pt x="475234" y="480187"/>
                  </a:lnTo>
                  <a:lnTo>
                    <a:pt x="0" y="480187"/>
                  </a:lnTo>
                  <a:lnTo>
                    <a:pt x="0" y="0"/>
                  </a:lnTo>
                  <a:close/>
                </a:path>
              </a:pathLst>
            </a:custGeom>
            <a:blipFill>
              <a:blip r:embed="rId10"/>
              <a:stretch>
                <a:fillRect t="-347" r="7" b="-350"/>
              </a:stretch>
            </a:blipFill>
          </p:spPr>
        </p:sp>
      </p:grpSp>
      <p:grpSp>
        <p:nvGrpSpPr>
          <p:cNvPr id="36" name="Group 36"/>
          <p:cNvGrpSpPr/>
          <p:nvPr/>
        </p:nvGrpSpPr>
        <p:grpSpPr>
          <a:xfrm>
            <a:off x="12555359" y="4364934"/>
            <a:ext cx="356399" cy="356399"/>
            <a:chOff x="0" y="0"/>
            <a:chExt cx="475199" cy="475199"/>
          </a:xfrm>
        </p:grpSpPr>
        <p:sp>
          <p:nvSpPr>
            <p:cNvPr id="37" name="Freeform 37"/>
            <p:cNvSpPr/>
            <p:nvPr/>
          </p:nvSpPr>
          <p:spPr>
            <a:xfrm>
              <a:off x="0" y="0"/>
              <a:ext cx="475234" cy="475234"/>
            </a:xfrm>
            <a:custGeom>
              <a:avLst/>
              <a:gdLst/>
              <a:ahLst/>
              <a:cxnLst/>
              <a:rect l="l" t="t" r="r" b="b"/>
              <a:pathLst>
                <a:path w="475234" h="475234">
                  <a:moveTo>
                    <a:pt x="0" y="0"/>
                  </a:moveTo>
                  <a:lnTo>
                    <a:pt x="475234" y="0"/>
                  </a:lnTo>
                  <a:lnTo>
                    <a:pt x="475234" y="475234"/>
                  </a:lnTo>
                  <a:lnTo>
                    <a:pt x="0" y="475234"/>
                  </a:lnTo>
                  <a:lnTo>
                    <a:pt x="0" y="0"/>
                  </a:lnTo>
                  <a:close/>
                </a:path>
              </a:pathLst>
            </a:custGeom>
            <a:blipFill>
              <a:blip r:embed="rId11"/>
              <a:stretch>
                <a:fillRect r="7" b="7"/>
              </a:stretch>
            </a:blipFill>
          </p:spPr>
        </p:sp>
      </p:grpSp>
      <p:grpSp>
        <p:nvGrpSpPr>
          <p:cNvPr id="38" name="Group 38"/>
          <p:cNvGrpSpPr/>
          <p:nvPr/>
        </p:nvGrpSpPr>
        <p:grpSpPr>
          <a:xfrm>
            <a:off x="12555359" y="5199260"/>
            <a:ext cx="356399" cy="374219"/>
            <a:chOff x="0" y="0"/>
            <a:chExt cx="475199" cy="498959"/>
          </a:xfrm>
        </p:grpSpPr>
        <p:sp>
          <p:nvSpPr>
            <p:cNvPr id="39" name="Freeform 39"/>
            <p:cNvSpPr/>
            <p:nvPr/>
          </p:nvSpPr>
          <p:spPr>
            <a:xfrm>
              <a:off x="0" y="0"/>
              <a:ext cx="475234" cy="498983"/>
            </a:xfrm>
            <a:custGeom>
              <a:avLst/>
              <a:gdLst/>
              <a:ahLst/>
              <a:cxnLst/>
              <a:rect l="l" t="t" r="r" b="b"/>
              <a:pathLst>
                <a:path w="475234" h="498983">
                  <a:moveTo>
                    <a:pt x="0" y="0"/>
                  </a:moveTo>
                  <a:lnTo>
                    <a:pt x="475234" y="0"/>
                  </a:lnTo>
                  <a:lnTo>
                    <a:pt x="475234" y="498983"/>
                  </a:lnTo>
                  <a:lnTo>
                    <a:pt x="0" y="498983"/>
                  </a:lnTo>
                  <a:lnTo>
                    <a:pt x="0" y="0"/>
                  </a:lnTo>
                  <a:close/>
                </a:path>
              </a:pathLst>
            </a:custGeom>
            <a:blipFill>
              <a:blip r:embed="rId12"/>
              <a:stretch>
                <a:fillRect t="-595" r="7" b="-590"/>
              </a:stretch>
            </a:blipFill>
          </p:spPr>
        </p:sp>
      </p:grpSp>
      <p:grpSp>
        <p:nvGrpSpPr>
          <p:cNvPr id="40" name="Group 40"/>
          <p:cNvGrpSpPr/>
          <p:nvPr/>
        </p:nvGrpSpPr>
        <p:grpSpPr>
          <a:xfrm>
            <a:off x="12555359" y="5813568"/>
            <a:ext cx="356399" cy="331199"/>
            <a:chOff x="0" y="0"/>
            <a:chExt cx="475199" cy="441599"/>
          </a:xfrm>
        </p:grpSpPr>
        <p:sp>
          <p:nvSpPr>
            <p:cNvPr id="41" name="Freeform 41"/>
            <p:cNvSpPr/>
            <p:nvPr/>
          </p:nvSpPr>
          <p:spPr>
            <a:xfrm>
              <a:off x="0" y="0"/>
              <a:ext cx="475234" cy="441579"/>
            </a:xfrm>
            <a:custGeom>
              <a:avLst/>
              <a:gdLst/>
              <a:ahLst/>
              <a:cxnLst/>
              <a:rect l="l" t="t" r="r" b="b"/>
              <a:pathLst>
                <a:path w="475234" h="441579">
                  <a:moveTo>
                    <a:pt x="0" y="0"/>
                  </a:moveTo>
                  <a:lnTo>
                    <a:pt x="475234" y="0"/>
                  </a:lnTo>
                  <a:lnTo>
                    <a:pt x="475234" y="441579"/>
                  </a:lnTo>
                  <a:lnTo>
                    <a:pt x="0" y="441579"/>
                  </a:lnTo>
                  <a:lnTo>
                    <a:pt x="0" y="0"/>
                  </a:lnTo>
                  <a:close/>
                </a:path>
              </a:pathLst>
            </a:custGeom>
            <a:blipFill>
              <a:blip r:embed="rId13"/>
              <a:stretch>
                <a:fillRect t="-217" r="7" b="-221"/>
              </a:stretch>
            </a:blipFill>
          </p:spPr>
        </p:sp>
      </p:grpSp>
      <p:grpSp>
        <p:nvGrpSpPr>
          <p:cNvPr id="42" name="Group 42"/>
          <p:cNvGrpSpPr/>
          <p:nvPr/>
        </p:nvGrpSpPr>
        <p:grpSpPr>
          <a:xfrm>
            <a:off x="12601765" y="6577905"/>
            <a:ext cx="263587" cy="356399"/>
            <a:chOff x="0" y="0"/>
            <a:chExt cx="351449" cy="475199"/>
          </a:xfrm>
        </p:grpSpPr>
        <p:sp>
          <p:nvSpPr>
            <p:cNvPr id="43" name="Freeform 43"/>
            <p:cNvSpPr/>
            <p:nvPr/>
          </p:nvSpPr>
          <p:spPr>
            <a:xfrm>
              <a:off x="0" y="0"/>
              <a:ext cx="351409" cy="475234"/>
            </a:xfrm>
            <a:custGeom>
              <a:avLst/>
              <a:gdLst/>
              <a:ahLst/>
              <a:cxnLst/>
              <a:rect l="l" t="t" r="r" b="b"/>
              <a:pathLst>
                <a:path w="351409" h="475234">
                  <a:moveTo>
                    <a:pt x="0" y="0"/>
                  </a:moveTo>
                  <a:lnTo>
                    <a:pt x="351409" y="0"/>
                  </a:lnTo>
                  <a:lnTo>
                    <a:pt x="351409" y="475234"/>
                  </a:lnTo>
                  <a:lnTo>
                    <a:pt x="0" y="475234"/>
                  </a:lnTo>
                  <a:lnTo>
                    <a:pt x="0" y="0"/>
                  </a:lnTo>
                  <a:close/>
                </a:path>
              </a:pathLst>
            </a:custGeom>
            <a:blipFill>
              <a:blip r:embed="rId14"/>
              <a:stretch>
                <a:fillRect l="-121" r="-132" b="7"/>
              </a:stretch>
            </a:blipFill>
          </p:spPr>
        </p:sp>
      </p:grpSp>
      <p:grpSp>
        <p:nvGrpSpPr>
          <p:cNvPr id="44" name="Group 44"/>
          <p:cNvGrpSpPr/>
          <p:nvPr/>
        </p:nvGrpSpPr>
        <p:grpSpPr>
          <a:xfrm>
            <a:off x="12601765" y="7374193"/>
            <a:ext cx="263587" cy="289945"/>
            <a:chOff x="0" y="0"/>
            <a:chExt cx="351449" cy="386593"/>
          </a:xfrm>
        </p:grpSpPr>
        <p:sp>
          <p:nvSpPr>
            <p:cNvPr id="45" name="Freeform 45"/>
            <p:cNvSpPr/>
            <p:nvPr/>
          </p:nvSpPr>
          <p:spPr>
            <a:xfrm>
              <a:off x="0" y="0"/>
              <a:ext cx="351409" cy="386588"/>
            </a:xfrm>
            <a:custGeom>
              <a:avLst/>
              <a:gdLst/>
              <a:ahLst/>
              <a:cxnLst/>
              <a:rect l="l" t="t" r="r" b="b"/>
              <a:pathLst>
                <a:path w="351409" h="386588">
                  <a:moveTo>
                    <a:pt x="0" y="0"/>
                  </a:moveTo>
                  <a:lnTo>
                    <a:pt x="351409" y="0"/>
                  </a:lnTo>
                  <a:lnTo>
                    <a:pt x="351409" y="386588"/>
                  </a:lnTo>
                  <a:lnTo>
                    <a:pt x="0" y="386588"/>
                  </a:lnTo>
                  <a:lnTo>
                    <a:pt x="0" y="0"/>
                  </a:lnTo>
                  <a:close/>
                </a:path>
              </a:pathLst>
            </a:custGeom>
            <a:blipFill>
              <a:blip r:embed="rId15"/>
              <a:stretch>
                <a:fillRect t="-324" r="-11" b="-326"/>
              </a:stretch>
            </a:blipFill>
          </p:spPr>
        </p:sp>
      </p:grpSp>
      <p:sp>
        <p:nvSpPr>
          <p:cNvPr id="46" name="TextBox 46"/>
          <p:cNvSpPr txBox="1"/>
          <p:nvPr/>
        </p:nvSpPr>
        <p:spPr>
          <a:xfrm>
            <a:off x="13089629" y="3731292"/>
            <a:ext cx="4126157" cy="403764"/>
          </a:xfrm>
          <a:prstGeom prst="rect">
            <a:avLst/>
          </a:prstGeom>
        </p:spPr>
        <p:txBody>
          <a:bodyPr lIns="0" tIns="0" rIns="0" bIns="0" rtlCol="0" anchor="t">
            <a:spAutoFit/>
          </a:bodyPr>
          <a:lstStyle/>
          <a:p>
            <a:pPr algn="l">
              <a:lnSpc>
                <a:spcPts val="1432"/>
              </a:lnSpc>
            </a:pPr>
            <a:r>
              <a:rPr lang="en-US" sz="955">
                <a:solidFill>
                  <a:srgbClr val="0D6874"/>
                </a:solidFill>
                <a:latin typeface="Visby"/>
              </a:rPr>
              <a:t>MBB Technology reduce the distance between busbars and finger grid line which is benefit to power increase.</a:t>
            </a:r>
          </a:p>
        </p:txBody>
      </p:sp>
      <p:sp>
        <p:nvSpPr>
          <p:cNvPr id="47" name="TextBox 47"/>
          <p:cNvSpPr txBox="1"/>
          <p:nvPr/>
        </p:nvSpPr>
        <p:spPr>
          <a:xfrm>
            <a:off x="13089629" y="4527579"/>
            <a:ext cx="4126157" cy="403764"/>
          </a:xfrm>
          <a:prstGeom prst="rect">
            <a:avLst/>
          </a:prstGeom>
        </p:spPr>
        <p:txBody>
          <a:bodyPr lIns="0" tIns="0" rIns="0" bIns="0" rtlCol="0" anchor="t">
            <a:spAutoFit/>
          </a:bodyPr>
          <a:lstStyle/>
          <a:p>
            <a:pPr algn="l">
              <a:lnSpc>
                <a:spcPts val="1432"/>
              </a:lnSpc>
            </a:pPr>
            <a:r>
              <a:rPr lang="en-US" sz="955">
                <a:solidFill>
                  <a:srgbClr val="0D6874"/>
                </a:solidFill>
                <a:latin typeface="Visby"/>
              </a:rPr>
              <a:t>Ensured PID resistance through the quality control of cell manufacturing process and raw materials.</a:t>
            </a:r>
          </a:p>
        </p:txBody>
      </p:sp>
      <p:sp>
        <p:nvSpPr>
          <p:cNvPr id="48" name="TextBox 48"/>
          <p:cNvSpPr txBox="1"/>
          <p:nvPr/>
        </p:nvSpPr>
        <p:spPr>
          <a:xfrm>
            <a:off x="13089629" y="3454346"/>
            <a:ext cx="4582481"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Excellent Cells Efficiency</a:t>
            </a:r>
          </a:p>
        </p:txBody>
      </p:sp>
      <p:sp>
        <p:nvSpPr>
          <p:cNvPr id="49" name="TextBox 49"/>
          <p:cNvSpPr txBox="1"/>
          <p:nvPr/>
        </p:nvSpPr>
        <p:spPr>
          <a:xfrm>
            <a:off x="13089629" y="4250634"/>
            <a:ext cx="2208227"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Anti PID</a:t>
            </a:r>
          </a:p>
        </p:txBody>
      </p:sp>
      <p:sp>
        <p:nvSpPr>
          <p:cNvPr id="50" name="TextBox 50"/>
          <p:cNvSpPr txBox="1"/>
          <p:nvPr/>
        </p:nvSpPr>
        <p:spPr>
          <a:xfrm>
            <a:off x="13089629" y="5361905"/>
            <a:ext cx="4169671" cy="221784"/>
          </a:xfrm>
          <a:prstGeom prst="rect">
            <a:avLst/>
          </a:prstGeom>
        </p:spPr>
        <p:txBody>
          <a:bodyPr lIns="0" tIns="0" rIns="0" bIns="0" rtlCol="0" anchor="t">
            <a:spAutoFit/>
          </a:bodyPr>
          <a:lstStyle/>
          <a:p>
            <a:pPr algn="l">
              <a:lnSpc>
                <a:spcPts val="1432"/>
              </a:lnSpc>
            </a:pPr>
            <a:r>
              <a:rPr lang="en-US" sz="955">
                <a:solidFill>
                  <a:srgbClr val="0D6874"/>
                </a:solidFill>
                <a:latin typeface="Visby"/>
              </a:rPr>
              <a:t>Up to 25% additional power gain from back side depending on albedo.</a:t>
            </a:r>
          </a:p>
        </p:txBody>
      </p:sp>
      <p:sp>
        <p:nvSpPr>
          <p:cNvPr id="51" name="TextBox 51"/>
          <p:cNvSpPr txBox="1"/>
          <p:nvPr/>
        </p:nvSpPr>
        <p:spPr>
          <a:xfrm>
            <a:off x="13089629" y="5976213"/>
            <a:ext cx="4169671" cy="403764"/>
          </a:xfrm>
          <a:prstGeom prst="rect">
            <a:avLst/>
          </a:prstGeom>
        </p:spPr>
        <p:txBody>
          <a:bodyPr lIns="0" tIns="0" rIns="0" bIns="0" rtlCol="0" anchor="t">
            <a:spAutoFit/>
          </a:bodyPr>
          <a:lstStyle/>
          <a:p>
            <a:pPr algn="l">
              <a:lnSpc>
                <a:spcPts val="1432"/>
              </a:lnSpc>
            </a:pPr>
            <a:r>
              <a:rPr lang="en-US" sz="955">
                <a:solidFill>
                  <a:srgbClr val="0D6874"/>
                </a:solidFill>
                <a:latin typeface="Visby"/>
              </a:rPr>
              <a:t>More power output in weak light condition, such as haze, cloudy, and early morning.</a:t>
            </a:r>
          </a:p>
        </p:txBody>
      </p:sp>
      <p:sp>
        <p:nvSpPr>
          <p:cNvPr id="52" name="TextBox 52"/>
          <p:cNvSpPr txBox="1"/>
          <p:nvPr/>
        </p:nvSpPr>
        <p:spPr>
          <a:xfrm>
            <a:off x="13089629" y="6740551"/>
            <a:ext cx="4169671" cy="403764"/>
          </a:xfrm>
          <a:prstGeom prst="rect">
            <a:avLst/>
          </a:prstGeom>
        </p:spPr>
        <p:txBody>
          <a:bodyPr lIns="0" tIns="0" rIns="0" bIns="0" rtlCol="0" anchor="t">
            <a:spAutoFit/>
          </a:bodyPr>
          <a:lstStyle/>
          <a:p>
            <a:pPr algn="l">
              <a:lnSpc>
                <a:spcPts val="1432"/>
              </a:lnSpc>
            </a:pPr>
            <a:r>
              <a:rPr lang="en-US" sz="955">
                <a:solidFill>
                  <a:srgbClr val="0D6874"/>
                </a:solidFill>
                <a:latin typeface="Visby"/>
              </a:rPr>
              <a:t>Resistant to harsh environment such as salt, ammonia sand, high temperature and high humidity envirnment.</a:t>
            </a:r>
          </a:p>
        </p:txBody>
      </p:sp>
      <p:sp>
        <p:nvSpPr>
          <p:cNvPr id="53" name="TextBox 53"/>
          <p:cNvSpPr txBox="1"/>
          <p:nvPr/>
        </p:nvSpPr>
        <p:spPr>
          <a:xfrm>
            <a:off x="13089629" y="7536838"/>
            <a:ext cx="4169671" cy="403764"/>
          </a:xfrm>
          <a:prstGeom prst="rect">
            <a:avLst/>
          </a:prstGeom>
        </p:spPr>
        <p:txBody>
          <a:bodyPr lIns="0" tIns="0" rIns="0" bIns="0" rtlCol="0" anchor="t">
            <a:spAutoFit/>
          </a:bodyPr>
          <a:lstStyle/>
          <a:p>
            <a:pPr algn="l">
              <a:lnSpc>
                <a:spcPts val="1432"/>
              </a:lnSpc>
            </a:pPr>
            <a:r>
              <a:rPr lang="en-US" sz="955">
                <a:solidFill>
                  <a:srgbClr val="0D6874"/>
                </a:solidFill>
                <a:latin typeface="Visby"/>
              </a:rPr>
              <a:t>Warranted reliability and stringent quality assurance well beyond certified requirements.</a:t>
            </a:r>
          </a:p>
        </p:txBody>
      </p:sp>
      <p:sp>
        <p:nvSpPr>
          <p:cNvPr id="54" name="TextBox 54"/>
          <p:cNvSpPr txBox="1"/>
          <p:nvPr/>
        </p:nvSpPr>
        <p:spPr>
          <a:xfrm>
            <a:off x="13089629" y="5084960"/>
            <a:ext cx="2208227"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Bifacial Technology</a:t>
            </a:r>
          </a:p>
        </p:txBody>
      </p:sp>
      <p:sp>
        <p:nvSpPr>
          <p:cNvPr id="55" name="TextBox 55"/>
          <p:cNvSpPr txBox="1"/>
          <p:nvPr/>
        </p:nvSpPr>
        <p:spPr>
          <a:xfrm>
            <a:off x="13089629" y="5699268"/>
            <a:ext cx="4625995"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Better Weak Illumination Response</a:t>
            </a:r>
          </a:p>
        </p:txBody>
      </p:sp>
      <p:sp>
        <p:nvSpPr>
          <p:cNvPr id="56" name="TextBox 56"/>
          <p:cNvSpPr txBox="1"/>
          <p:nvPr/>
        </p:nvSpPr>
        <p:spPr>
          <a:xfrm>
            <a:off x="13089629" y="6463605"/>
            <a:ext cx="4625995"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Adapt To Harsh Outdoor Environment</a:t>
            </a:r>
          </a:p>
        </p:txBody>
      </p:sp>
      <p:sp>
        <p:nvSpPr>
          <p:cNvPr id="57" name="TextBox 57"/>
          <p:cNvSpPr txBox="1"/>
          <p:nvPr/>
        </p:nvSpPr>
        <p:spPr>
          <a:xfrm>
            <a:off x="13089629" y="7259893"/>
            <a:ext cx="4625995"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Excellent Quality Management System</a:t>
            </a:r>
          </a:p>
        </p:txBody>
      </p:sp>
      <p:grpSp>
        <p:nvGrpSpPr>
          <p:cNvPr id="58" name="Group 58"/>
          <p:cNvGrpSpPr/>
          <p:nvPr/>
        </p:nvGrpSpPr>
        <p:grpSpPr>
          <a:xfrm>
            <a:off x="1266255" y="2694940"/>
            <a:ext cx="2780549" cy="4620466"/>
            <a:chOff x="0" y="0"/>
            <a:chExt cx="3707399" cy="6160621"/>
          </a:xfrm>
        </p:grpSpPr>
        <p:sp>
          <p:nvSpPr>
            <p:cNvPr id="59" name="Freeform 59"/>
            <p:cNvSpPr/>
            <p:nvPr/>
          </p:nvSpPr>
          <p:spPr>
            <a:xfrm>
              <a:off x="0" y="0"/>
              <a:ext cx="3707384" cy="6160643"/>
            </a:xfrm>
            <a:custGeom>
              <a:avLst/>
              <a:gdLst/>
              <a:ahLst/>
              <a:cxnLst/>
              <a:rect l="l" t="t" r="r" b="b"/>
              <a:pathLst>
                <a:path w="3707384" h="6160643">
                  <a:moveTo>
                    <a:pt x="0" y="0"/>
                  </a:moveTo>
                  <a:lnTo>
                    <a:pt x="3707384" y="0"/>
                  </a:lnTo>
                  <a:lnTo>
                    <a:pt x="3707384" y="6160643"/>
                  </a:lnTo>
                  <a:lnTo>
                    <a:pt x="0" y="6160643"/>
                  </a:lnTo>
                  <a:lnTo>
                    <a:pt x="0" y="0"/>
                  </a:lnTo>
                  <a:close/>
                </a:path>
              </a:pathLst>
            </a:custGeom>
            <a:blipFill>
              <a:blip r:embed="rId16"/>
              <a:stretch>
                <a:fillRect l="-37" r="-37"/>
              </a:stretch>
            </a:blipFill>
          </p:spPr>
        </p:sp>
      </p:grpSp>
      <p:grpSp>
        <p:nvGrpSpPr>
          <p:cNvPr id="60" name="Group 60"/>
          <p:cNvGrpSpPr/>
          <p:nvPr/>
        </p:nvGrpSpPr>
        <p:grpSpPr>
          <a:xfrm>
            <a:off x="1064829" y="7566618"/>
            <a:ext cx="3183402" cy="1691682"/>
            <a:chOff x="0" y="0"/>
            <a:chExt cx="4244536" cy="2255576"/>
          </a:xfrm>
        </p:grpSpPr>
        <p:sp>
          <p:nvSpPr>
            <p:cNvPr id="61" name="Freeform 61"/>
            <p:cNvSpPr/>
            <p:nvPr/>
          </p:nvSpPr>
          <p:spPr>
            <a:xfrm>
              <a:off x="0" y="0"/>
              <a:ext cx="4244594" cy="2255520"/>
            </a:xfrm>
            <a:custGeom>
              <a:avLst/>
              <a:gdLst/>
              <a:ahLst/>
              <a:cxnLst/>
              <a:rect l="l" t="t" r="r" b="b"/>
              <a:pathLst>
                <a:path w="4244594" h="2255520">
                  <a:moveTo>
                    <a:pt x="0" y="0"/>
                  </a:moveTo>
                  <a:lnTo>
                    <a:pt x="4244594" y="0"/>
                  </a:lnTo>
                  <a:lnTo>
                    <a:pt x="4244594" y="2255520"/>
                  </a:lnTo>
                  <a:lnTo>
                    <a:pt x="0" y="2255520"/>
                  </a:lnTo>
                  <a:lnTo>
                    <a:pt x="0" y="0"/>
                  </a:lnTo>
                  <a:close/>
                </a:path>
              </a:pathLst>
            </a:custGeom>
            <a:blipFill>
              <a:blip r:embed="rId17"/>
              <a:stretch>
                <a:fillRect l="-2" r="-1" b="-2"/>
              </a:stretch>
            </a:blipFill>
          </p:spPr>
        </p:sp>
      </p:grpSp>
      <p:grpSp>
        <p:nvGrpSpPr>
          <p:cNvPr id="62" name="Group 9">
            <a:extLst>
              <a:ext uri="{FF2B5EF4-FFF2-40B4-BE49-F238E27FC236}">
                <a16:creationId xmlns:a16="http://schemas.microsoft.com/office/drawing/2014/main" id="{F469B7FC-69CF-4855-3D82-787069CC7482}"/>
              </a:ext>
            </a:extLst>
          </p:cNvPr>
          <p:cNvGrpSpPr/>
          <p:nvPr/>
        </p:nvGrpSpPr>
        <p:grpSpPr>
          <a:xfrm>
            <a:off x="15215102" y="95290"/>
            <a:ext cx="2194396" cy="872781"/>
            <a:chOff x="0" y="0"/>
            <a:chExt cx="2925861" cy="1163708"/>
          </a:xfrm>
        </p:grpSpPr>
        <p:sp>
          <p:nvSpPr>
            <p:cNvPr id="63" name="Freeform 10">
              <a:extLst>
                <a:ext uri="{FF2B5EF4-FFF2-40B4-BE49-F238E27FC236}">
                  <a16:creationId xmlns:a16="http://schemas.microsoft.com/office/drawing/2014/main" id="{CB9821CC-DB60-FE45-76BF-00844BCCE3FC}"/>
                </a:ext>
              </a:extLst>
            </p:cNvPr>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18"/>
              <a:stretch>
                <a:fillRect t="-12586" r="-1" b="-12587"/>
              </a:stretch>
            </a:blipFill>
          </p:spPr>
        </p:sp>
      </p:grpSp>
      <p:pic>
        <p:nvPicPr>
          <p:cNvPr id="64" name="Picture 63">
            <a:extLst>
              <a:ext uri="{FF2B5EF4-FFF2-40B4-BE49-F238E27FC236}">
                <a16:creationId xmlns:a16="http://schemas.microsoft.com/office/drawing/2014/main" id="{898C7104-A2DA-C2F3-C84E-7702F33DE45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65" name="Picture 64">
            <a:extLst>
              <a:ext uri="{FF2B5EF4-FFF2-40B4-BE49-F238E27FC236}">
                <a16:creationId xmlns:a16="http://schemas.microsoft.com/office/drawing/2014/main" id="{E7EF1B44-4CD0-6A2C-C39A-115D7C6B465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6874"/>
        </a:solidFill>
        <a:effectLst/>
      </p:bgPr>
    </p:bg>
    <p:spTree>
      <p:nvGrpSpPr>
        <p:cNvPr id="1" name=""/>
        <p:cNvGrpSpPr/>
        <p:nvPr/>
      </p:nvGrpSpPr>
      <p:grpSpPr>
        <a:xfrm>
          <a:off x="0" y="0"/>
          <a:ext cx="0" cy="0"/>
          <a:chOff x="0" y="0"/>
          <a:chExt cx="0" cy="0"/>
        </a:xfrm>
      </p:grpSpPr>
      <p:grpSp>
        <p:nvGrpSpPr>
          <p:cNvPr id="2" name="Group 2"/>
          <p:cNvGrpSpPr/>
          <p:nvPr/>
        </p:nvGrpSpPr>
        <p:grpSpPr>
          <a:xfrm>
            <a:off x="-994364" y="-204487"/>
            <a:ext cx="20276728" cy="10695974"/>
            <a:chOff x="0" y="0"/>
            <a:chExt cx="27035637" cy="14261299"/>
          </a:xfrm>
        </p:grpSpPr>
        <p:sp>
          <p:nvSpPr>
            <p:cNvPr id="3" name="Freeform 3"/>
            <p:cNvSpPr/>
            <p:nvPr/>
          </p:nvSpPr>
          <p:spPr>
            <a:xfrm>
              <a:off x="0" y="0"/>
              <a:ext cx="27035633" cy="14261337"/>
            </a:xfrm>
            <a:custGeom>
              <a:avLst/>
              <a:gdLst/>
              <a:ahLst/>
              <a:cxnLst/>
              <a:rect l="l" t="t" r="r" b="b"/>
              <a:pathLst>
                <a:path w="27035633" h="14261337">
                  <a:moveTo>
                    <a:pt x="0" y="0"/>
                  </a:moveTo>
                  <a:lnTo>
                    <a:pt x="27035633" y="0"/>
                  </a:lnTo>
                  <a:lnTo>
                    <a:pt x="27035633" y="14261337"/>
                  </a:lnTo>
                  <a:lnTo>
                    <a:pt x="0" y="14261337"/>
                  </a:lnTo>
                  <a:lnTo>
                    <a:pt x="0" y="0"/>
                  </a:lnTo>
                  <a:close/>
                </a:path>
              </a:pathLst>
            </a:custGeom>
            <a:blipFill>
              <a:blip r:embed="rId2"/>
              <a:stretch>
                <a:fillRect l="-28" r="-28"/>
              </a:stretch>
            </a:blipFill>
          </p:spPr>
        </p:sp>
      </p:grpSp>
      <p:sp>
        <p:nvSpPr>
          <p:cNvPr id="4" name="Freeform 4"/>
          <p:cNvSpPr/>
          <p:nvPr/>
        </p:nvSpPr>
        <p:spPr>
          <a:xfrm>
            <a:off x="-209118" y="9389060"/>
            <a:ext cx="18706238" cy="2022082"/>
          </a:xfrm>
          <a:custGeom>
            <a:avLst/>
            <a:gdLst/>
            <a:ahLst/>
            <a:cxnLst/>
            <a:rect l="l" t="t" r="r" b="b"/>
            <a:pathLst>
              <a:path w="18706238" h="2022082">
                <a:moveTo>
                  <a:pt x="0" y="0"/>
                </a:moveTo>
                <a:lnTo>
                  <a:pt x="18706238" y="0"/>
                </a:lnTo>
                <a:lnTo>
                  <a:pt x="18706238" y="2022082"/>
                </a:lnTo>
                <a:lnTo>
                  <a:pt x="0" y="202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5243830" y="3967936"/>
            <a:ext cx="5222540" cy="33382"/>
            <a:chOff x="0" y="0"/>
            <a:chExt cx="6963387" cy="44509"/>
          </a:xfrm>
        </p:grpSpPr>
        <p:sp>
          <p:nvSpPr>
            <p:cNvPr id="10" name="Freeform 10"/>
            <p:cNvSpPr/>
            <p:nvPr/>
          </p:nvSpPr>
          <p:spPr>
            <a:xfrm>
              <a:off x="22225" y="0"/>
              <a:ext cx="6918960" cy="44450"/>
            </a:xfrm>
            <a:custGeom>
              <a:avLst/>
              <a:gdLst/>
              <a:ahLst/>
              <a:cxnLst/>
              <a:rect l="l" t="t" r="r" b="b"/>
              <a:pathLst>
                <a:path w="6918960" h="44450">
                  <a:moveTo>
                    <a:pt x="0" y="0"/>
                  </a:moveTo>
                  <a:lnTo>
                    <a:pt x="6918960" y="0"/>
                  </a:lnTo>
                  <a:lnTo>
                    <a:pt x="6918960" y="44450"/>
                  </a:lnTo>
                  <a:lnTo>
                    <a:pt x="0" y="44450"/>
                  </a:lnTo>
                  <a:close/>
                </a:path>
              </a:pathLst>
            </a:custGeom>
            <a:solidFill>
              <a:srgbClr val="FBB514"/>
            </a:solidFill>
          </p:spPr>
        </p:sp>
      </p:grpSp>
      <p:grpSp>
        <p:nvGrpSpPr>
          <p:cNvPr id="11" name="Group 11"/>
          <p:cNvGrpSpPr/>
          <p:nvPr/>
        </p:nvGrpSpPr>
        <p:grpSpPr>
          <a:xfrm>
            <a:off x="5260521" y="5149841"/>
            <a:ext cx="358649" cy="498382"/>
            <a:chOff x="0" y="0"/>
            <a:chExt cx="478199" cy="664509"/>
          </a:xfrm>
        </p:grpSpPr>
        <p:sp>
          <p:nvSpPr>
            <p:cNvPr id="12" name="Freeform 12"/>
            <p:cNvSpPr/>
            <p:nvPr/>
          </p:nvSpPr>
          <p:spPr>
            <a:xfrm>
              <a:off x="0" y="0"/>
              <a:ext cx="478155" cy="664464"/>
            </a:xfrm>
            <a:custGeom>
              <a:avLst/>
              <a:gdLst/>
              <a:ahLst/>
              <a:cxnLst/>
              <a:rect l="l" t="t" r="r" b="b"/>
              <a:pathLst>
                <a:path w="478155" h="664464">
                  <a:moveTo>
                    <a:pt x="0" y="0"/>
                  </a:moveTo>
                  <a:lnTo>
                    <a:pt x="478155" y="0"/>
                  </a:lnTo>
                  <a:lnTo>
                    <a:pt x="478155" y="664464"/>
                  </a:lnTo>
                  <a:lnTo>
                    <a:pt x="0" y="664464"/>
                  </a:lnTo>
                  <a:lnTo>
                    <a:pt x="0" y="0"/>
                  </a:lnTo>
                  <a:close/>
                </a:path>
              </a:pathLst>
            </a:custGeom>
            <a:blipFill>
              <a:blip r:embed="rId5"/>
              <a:stretch>
                <a:fillRect l="-239" r="-248" b="-6"/>
              </a:stretch>
            </a:blipFill>
          </p:spPr>
        </p:sp>
      </p:grpSp>
      <p:sp>
        <p:nvSpPr>
          <p:cNvPr id="13" name="TextBox 13"/>
          <p:cNvSpPr txBox="1"/>
          <p:nvPr/>
        </p:nvSpPr>
        <p:spPr>
          <a:xfrm>
            <a:off x="5260521" y="2987853"/>
            <a:ext cx="5219638" cy="234504"/>
          </a:xfrm>
          <a:prstGeom prst="rect">
            <a:avLst/>
          </a:prstGeom>
        </p:spPr>
        <p:txBody>
          <a:bodyPr lIns="0" tIns="0" rIns="0" bIns="0" rtlCol="0" anchor="t">
            <a:spAutoFit/>
          </a:bodyPr>
          <a:lstStyle/>
          <a:p>
            <a:pPr algn="l">
              <a:lnSpc>
                <a:spcPts val="2200"/>
              </a:lnSpc>
            </a:pPr>
            <a:r>
              <a:rPr lang="en-US" sz="2365">
                <a:solidFill>
                  <a:srgbClr val="0D6874"/>
                </a:solidFill>
                <a:latin typeface="Visby Bold"/>
              </a:rPr>
              <a:t>APM8-TPLDD132 Series </a:t>
            </a:r>
          </a:p>
        </p:txBody>
      </p:sp>
      <p:sp>
        <p:nvSpPr>
          <p:cNvPr id="14" name="TextBox 14"/>
          <p:cNvSpPr txBox="1"/>
          <p:nvPr/>
        </p:nvSpPr>
        <p:spPr>
          <a:xfrm>
            <a:off x="5260521" y="4289152"/>
            <a:ext cx="1564202" cy="226082"/>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645-670W</a:t>
            </a:r>
          </a:p>
        </p:txBody>
      </p:sp>
      <p:sp>
        <p:nvSpPr>
          <p:cNvPr id="15" name="TextBox 15"/>
          <p:cNvSpPr txBox="1"/>
          <p:nvPr/>
        </p:nvSpPr>
        <p:spPr>
          <a:xfrm>
            <a:off x="7288537" y="4289152"/>
            <a:ext cx="1313829" cy="226082"/>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21.57%</a:t>
            </a:r>
          </a:p>
        </p:txBody>
      </p:sp>
      <p:sp>
        <p:nvSpPr>
          <p:cNvPr id="16" name="TextBox 16"/>
          <p:cNvSpPr txBox="1"/>
          <p:nvPr/>
        </p:nvSpPr>
        <p:spPr>
          <a:xfrm>
            <a:off x="8840846" y="4289152"/>
            <a:ext cx="1313829" cy="192732"/>
          </a:xfrm>
          <a:prstGeom prst="rect">
            <a:avLst/>
          </a:prstGeom>
        </p:spPr>
        <p:txBody>
          <a:bodyPr lIns="0" tIns="0" rIns="0" bIns="0" rtlCol="0" anchor="t">
            <a:spAutoFit/>
          </a:bodyPr>
          <a:lstStyle/>
          <a:p>
            <a:pPr algn="l">
              <a:lnSpc>
                <a:spcPts val="1833"/>
              </a:lnSpc>
            </a:pPr>
            <a:r>
              <a:rPr lang="en-US" sz="1971">
                <a:solidFill>
                  <a:srgbClr val="0D6874"/>
                </a:solidFill>
                <a:latin typeface="Visby Bold"/>
              </a:rPr>
              <a:t>0.45`%</a:t>
            </a:r>
          </a:p>
        </p:txBody>
      </p:sp>
      <p:sp>
        <p:nvSpPr>
          <p:cNvPr id="17" name="TextBox 17"/>
          <p:cNvSpPr txBox="1"/>
          <p:nvPr/>
        </p:nvSpPr>
        <p:spPr>
          <a:xfrm>
            <a:off x="5260521" y="4612339"/>
            <a:ext cx="1789536" cy="162785"/>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POWER RANGE</a:t>
            </a:r>
          </a:p>
        </p:txBody>
      </p:sp>
      <p:sp>
        <p:nvSpPr>
          <p:cNvPr id="18" name="TextBox 18"/>
          <p:cNvSpPr txBox="1"/>
          <p:nvPr/>
        </p:nvSpPr>
        <p:spPr>
          <a:xfrm>
            <a:off x="5722419" y="5270031"/>
            <a:ext cx="1847476"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12 YEARS PRODUCT WARRANTY</a:t>
            </a:r>
          </a:p>
        </p:txBody>
      </p:sp>
      <p:sp>
        <p:nvSpPr>
          <p:cNvPr id="19" name="TextBox 19"/>
          <p:cNvSpPr txBox="1"/>
          <p:nvPr/>
        </p:nvSpPr>
        <p:spPr>
          <a:xfrm>
            <a:off x="7288537" y="4612339"/>
            <a:ext cx="1313829" cy="325524"/>
          </a:xfrm>
          <a:prstGeom prst="rect">
            <a:avLst/>
          </a:prstGeom>
        </p:spPr>
        <p:txBody>
          <a:bodyPr lIns="0" tIns="0" rIns="0" bIns="0" rtlCol="0" anchor="t">
            <a:spAutoFit/>
          </a:bodyPr>
          <a:lstStyle/>
          <a:p>
            <a:pPr algn="l">
              <a:lnSpc>
                <a:spcPts val="1314"/>
              </a:lnSpc>
            </a:pPr>
            <a:r>
              <a:rPr lang="en-US" sz="1314">
                <a:solidFill>
                  <a:srgbClr val="0D6874"/>
                </a:solidFill>
                <a:latin typeface="Visby Medium"/>
              </a:rPr>
              <a:t>MAXIMUM EFFICIENCY</a:t>
            </a:r>
          </a:p>
        </p:txBody>
      </p:sp>
      <p:sp>
        <p:nvSpPr>
          <p:cNvPr id="20" name="TextBox 20"/>
          <p:cNvSpPr txBox="1"/>
          <p:nvPr/>
        </p:nvSpPr>
        <p:spPr>
          <a:xfrm>
            <a:off x="8840846" y="4612339"/>
            <a:ext cx="1639313" cy="325524"/>
          </a:xfrm>
          <a:prstGeom prst="rect">
            <a:avLst/>
          </a:prstGeom>
        </p:spPr>
        <p:txBody>
          <a:bodyPr lIns="0" tIns="0" rIns="0" bIns="0" rtlCol="0" anchor="t">
            <a:spAutoFit/>
          </a:bodyPr>
          <a:lstStyle/>
          <a:p>
            <a:pPr algn="l">
              <a:lnSpc>
                <a:spcPts val="1314"/>
              </a:lnSpc>
            </a:pPr>
            <a:r>
              <a:rPr lang="en-US" sz="1314">
                <a:solidFill>
                  <a:srgbClr val="0D6874"/>
                </a:solidFill>
                <a:latin typeface="Visby"/>
              </a:rPr>
              <a:t>YEARLY DEGRADATION</a:t>
            </a:r>
          </a:p>
        </p:txBody>
      </p:sp>
      <p:sp>
        <p:nvSpPr>
          <p:cNvPr id="21" name="TextBox 21"/>
          <p:cNvSpPr txBox="1"/>
          <p:nvPr/>
        </p:nvSpPr>
        <p:spPr>
          <a:xfrm>
            <a:off x="5260521" y="3423062"/>
            <a:ext cx="5219638" cy="391319"/>
          </a:xfrm>
          <a:prstGeom prst="rect">
            <a:avLst/>
          </a:prstGeom>
        </p:spPr>
        <p:txBody>
          <a:bodyPr lIns="0" tIns="0" rIns="0" bIns="0" rtlCol="0" anchor="t">
            <a:spAutoFit/>
          </a:bodyPr>
          <a:lstStyle/>
          <a:p>
            <a:pPr algn="l">
              <a:lnSpc>
                <a:spcPts val="1576"/>
              </a:lnSpc>
            </a:pPr>
            <a:r>
              <a:rPr lang="en-US" sz="1576">
                <a:solidFill>
                  <a:srgbClr val="0D6874"/>
                </a:solidFill>
                <a:latin typeface="Visby Medium"/>
              </a:rPr>
              <a:t>12BB HALF-CELL Bifacial  Double Glass Monocrystalline</a:t>
            </a:r>
          </a:p>
          <a:p>
            <a:pPr algn="l">
              <a:lnSpc>
                <a:spcPts val="1576"/>
              </a:lnSpc>
            </a:pPr>
            <a:r>
              <a:rPr lang="en-US" sz="1576">
                <a:solidFill>
                  <a:srgbClr val="0D6874"/>
                </a:solidFill>
                <a:latin typeface="Visby Medium"/>
              </a:rPr>
              <a:t> PERC PV Module</a:t>
            </a:r>
          </a:p>
        </p:txBody>
      </p:sp>
      <p:sp>
        <p:nvSpPr>
          <p:cNvPr id="22" name="TextBox 22"/>
          <p:cNvSpPr txBox="1"/>
          <p:nvPr/>
        </p:nvSpPr>
        <p:spPr>
          <a:xfrm>
            <a:off x="1028700" y="9917119"/>
            <a:ext cx="4437001" cy="205184"/>
          </a:xfrm>
          <a:prstGeom prst="rect">
            <a:avLst/>
          </a:prstGeom>
        </p:spPr>
        <p:txBody>
          <a:bodyPr lIns="0" tIns="0" rIns="0" bIns="0" rtlCol="0" anchor="t">
            <a:spAutoFit/>
          </a:bodyPr>
          <a:lstStyle/>
          <a:p>
            <a:pPr algn="l">
              <a:lnSpc>
                <a:spcPts val="1567"/>
              </a:lnSpc>
            </a:pPr>
            <a:r>
              <a:rPr lang="en-US" sz="1600" spc="136" dirty="0" err="1">
                <a:solidFill>
                  <a:srgbClr val="FFFFFF"/>
                </a:solidFill>
                <a:latin typeface="Visby Bold"/>
              </a:rPr>
              <a:t>KarMiTECH</a:t>
            </a:r>
            <a:r>
              <a:rPr lang="en-US" sz="1600" spc="136" dirty="0">
                <a:solidFill>
                  <a:srgbClr val="FFFFFF"/>
                </a:solidFill>
                <a:latin typeface="Visby Bold"/>
              </a:rPr>
              <a:t> POWER</a:t>
            </a:r>
          </a:p>
        </p:txBody>
      </p:sp>
      <p:sp>
        <p:nvSpPr>
          <p:cNvPr id="24" name="TextBox 24"/>
          <p:cNvSpPr txBox="1"/>
          <p:nvPr/>
        </p:nvSpPr>
        <p:spPr>
          <a:xfrm>
            <a:off x="1028700" y="1844548"/>
            <a:ext cx="16230600" cy="577081"/>
          </a:xfrm>
          <a:prstGeom prst="rect">
            <a:avLst/>
          </a:prstGeom>
        </p:spPr>
        <p:txBody>
          <a:bodyPr lIns="0" tIns="0" rIns="0" bIns="0" rtlCol="0" anchor="t">
            <a:spAutoFit/>
          </a:bodyPr>
          <a:lstStyle/>
          <a:p>
            <a:pPr algn="l">
              <a:lnSpc>
                <a:spcPts val="4464"/>
              </a:lnSpc>
            </a:pPr>
            <a:r>
              <a:rPr lang="en-US" sz="4800" dirty="0">
                <a:solidFill>
                  <a:srgbClr val="0D6874"/>
                </a:solidFill>
                <a:latin typeface="Visby Bold"/>
              </a:rPr>
              <a:t>APM8-TPLDD132 Series  (645-670W)</a:t>
            </a:r>
          </a:p>
        </p:txBody>
      </p:sp>
      <p:sp>
        <p:nvSpPr>
          <p:cNvPr id="25" name="TextBox 25"/>
          <p:cNvSpPr txBox="1"/>
          <p:nvPr/>
        </p:nvSpPr>
        <p:spPr>
          <a:xfrm>
            <a:off x="5260521" y="7011156"/>
            <a:ext cx="6761438" cy="1042641"/>
          </a:xfrm>
          <a:prstGeom prst="rect">
            <a:avLst/>
          </a:prstGeom>
        </p:spPr>
        <p:txBody>
          <a:bodyPr lIns="0" tIns="0" rIns="0" bIns="0" rtlCol="0" anchor="t">
            <a:spAutoFit/>
          </a:bodyPr>
          <a:lstStyle/>
          <a:p>
            <a:pPr algn="l">
              <a:lnSpc>
                <a:spcPts val="2043"/>
              </a:lnSpc>
            </a:pPr>
            <a:r>
              <a:rPr lang="en-US" sz="1362">
                <a:solidFill>
                  <a:srgbClr val="0D6874"/>
                </a:solidFill>
                <a:latin typeface="Visby Medium"/>
              </a:rPr>
              <a:t>IEC 61215/IEC 61730/UL 61730 </a:t>
            </a:r>
          </a:p>
          <a:p>
            <a:pPr algn="l">
              <a:lnSpc>
                <a:spcPts val="2043"/>
              </a:lnSpc>
            </a:pPr>
            <a:r>
              <a:rPr lang="en-US" sz="1362">
                <a:solidFill>
                  <a:srgbClr val="0D6874"/>
                </a:solidFill>
                <a:latin typeface="Visby Medium"/>
              </a:rPr>
              <a:t>ISO 14001: Environmental Management System</a:t>
            </a:r>
          </a:p>
          <a:p>
            <a:pPr algn="l">
              <a:lnSpc>
                <a:spcPts val="2043"/>
              </a:lnSpc>
            </a:pPr>
            <a:r>
              <a:rPr lang="en-US" sz="1362">
                <a:solidFill>
                  <a:srgbClr val="0D6874"/>
                </a:solidFill>
                <a:latin typeface="Visby Medium"/>
              </a:rPr>
              <a:t>ISO 9001: Quality Management System</a:t>
            </a:r>
          </a:p>
          <a:p>
            <a:pPr algn="l">
              <a:lnSpc>
                <a:spcPts val="2043"/>
              </a:lnSpc>
            </a:pPr>
            <a:r>
              <a:rPr lang="en-US" sz="1362">
                <a:solidFill>
                  <a:srgbClr val="0D6874"/>
                </a:solidFill>
                <a:latin typeface="Visby Medium"/>
              </a:rPr>
              <a:t>ISO45001: Occupational Health and Safety Management System</a:t>
            </a:r>
          </a:p>
        </p:txBody>
      </p:sp>
      <p:sp>
        <p:nvSpPr>
          <p:cNvPr id="26" name="TextBox 26"/>
          <p:cNvSpPr txBox="1"/>
          <p:nvPr/>
        </p:nvSpPr>
        <p:spPr>
          <a:xfrm>
            <a:off x="5260521" y="8289002"/>
            <a:ext cx="5219638" cy="1080405"/>
          </a:xfrm>
          <a:prstGeom prst="rect">
            <a:avLst/>
          </a:prstGeom>
        </p:spPr>
        <p:txBody>
          <a:bodyPr lIns="0" tIns="0" rIns="0" bIns="0" rtlCol="0" anchor="t">
            <a:spAutoFit/>
          </a:bodyPr>
          <a:lstStyle/>
          <a:p>
            <a:pPr algn="l">
              <a:lnSpc>
                <a:spcPts val="2043"/>
              </a:lnSpc>
            </a:pPr>
            <a:r>
              <a:rPr lang="en-US" sz="1362">
                <a:solidFill>
                  <a:srgbClr val="0D6874"/>
                </a:solidFill>
                <a:latin typeface="Visby Light"/>
              </a:rPr>
              <a:t>*As there are different certification requirements in different markets. Please contact your local Apollo sales representative for the specific certificates applicable to the products in the region in which the products are to be used.</a:t>
            </a:r>
          </a:p>
        </p:txBody>
      </p:sp>
      <p:grpSp>
        <p:nvGrpSpPr>
          <p:cNvPr id="27" name="Group 27"/>
          <p:cNvGrpSpPr/>
          <p:nvPr/>
        </p:nvGrpSpPr>
        <p:grpSpPr>
          <a:xfrm>
            <a:off x="7961222" y="5186926"/>
            <a:ext cx="361313" cy="489374"/>
            <a:chOff x="0" y="0"/>
            <a:chExt cx="481751" cy="652499"/>
          </a:xfrm>
        </p:grpSpPr>
        <p:sp>
          <p:nvSpPr>
            <p:cNvPr id="28" name="Freeform 28"/>
            <p:cNvSpPr/>
            <p:nvPr/>
          </p:nvSpPr>
          <p:spPr>
            <a:xfrm>
              <a:off x="0" y="0"/>
              <a:ext cx="481711" cy="652526"/>
            </a:xfrm>
            <a:custGeom>
              <a:avLst/>
              <a:gdLst/>
              <a:ahLst/>
              <a:cxnLst/>
              <a:rect l="l" t="t" r="r" b="b"/>
              <a:pathLst>
                <a:path w="481711" h="652526">
                  <a:moveTo>
                    <a:pt x="0" y="0"/>
                  </a:moveTo>
                  <a:lnTo>
                    <a:pt x="481711" y="0"/>
                  </a:lnTo>
                  <a:lnTo>
                    <a:pt x="481711" y="652526"/>
                  </a:lnTo>
                  <a:lnTo>
                    <a:pt x="0" y="652526"/>
                  </a:lnTo>
                  <a:lnTo>
                    <a:pt x="0" y="0"/>
                  </a:lnTo>
                  <a:close/>
                </a:path>
              </a:pathLst>
            </a:custGeom>
            <a:blipFill>
              <a:blip r:embed="rId6"/>
              <a:stretch>
                <a:fillRect l="-9" r="-18" b="4"/>
              </a:stretch>
            </a:blipFill>
          </p:spPr>
        </p:sp>
      </p:grpSp>
      <p:sp>
        <p:nvSpPr>
          <p:cNvPr id="29" name="TextBox 29"/>
          <p:cNvSpPr txBox="1"/>
          <p:nvPr/>
        </p:nvSpPr>
        <p:spPr>
          <a:xfrm>
            <a:off x="8431423" y="5295944"/>
            <a:ext cx="2079394" cy="322869"/>
          </a:xfrm>
          <a:prstGeom prst="rect">
            <a:avLst/>
          </a:prstGeom>
        </p:spPr>
        <p:txBody>
          <a:bodyPr lIns="0" tIns="0" rIns="0" bIns="0" rtlCol="0" anchor="t">
            <a:spAutoFit/>
          </a:bodyPr>
          <a:lstStyle/>
          <a:p>
            <a:pPr algn="l">
              <a:lnSpc>
                <a:spcPts val="1322"/>
              </a:lnSpc>
            </a:pPr>
            <a:r>
              <a:rPr lang="en-US" sz="1322">
                <a:solidFill>
                  <a:srgbClr val="0D6874"/>
                </a:solidFill>
                <a:latin typeface="Visby Medium"/>
              </a:rPr>
              <a:t>30 YEARS OUTPUT GUARANTEE</a:t>
            </a:r>
          </a:p>
        </p:txBody>
      </p:sp>
      <p:sp>
        <p:nvSpPr>
          <p:cNvPr id="31" name="Freeform 31"/>
          <p:cNvSpPr/>
          <p:nvPr/>
        </p:nvSpPr>
        <p:spPr>
          <a:xfrm>
            <a:off x="5260521" y="6385494"/>
            <a:ext cx="2207038" cy="468154"/>
          </a:xfrm>
          <a:custGeom>
            <a:avLst/>
            <a:gdLst/>
            <a:ahLst/>
            <a:cxnLst/>
            <a:rect l="l" t="t" r="r" b="b"/>
            <a:pathLst>
              <a:path w="2942717" h="624205">
                <a:moveTo>
                  <a:pt x="0" y="0"/>
                </a:moveTo>
                <a:lnTo>
                  <a:pt x="2942717" y="0"/>
                </a:lnTo>
                <a:lnTo>
                  <a:pt x="2942717" y="624205"/>
                </a:lnTo>
                <a:lnTo>
                  <a:pt x="0" y="624205"/>
                </a:lnTo>
                <a:lnTo>
                  <a:pt x="0" y="0"/>
                </a:lnTo>
                <a:close/>
              </a:path>
            </a:pathLst>
          </a:custGeom>
          <a:blipFill>
            <a:blip r:embed="rId7"/>
            <a:stretch>
              <a:fillRect l="-1" r="-36703" b="-4"/>
            </a:stretch>
          </a:blipFill>
        </p:spPr>
      </p:sp>
      <p:sp>
        <p:nvSpPr>
          <p:cNvPr id="32" name="Freeform 32"/>
          <p:cNvSpPr/>
          <p:nvPr/>
        </p:nvSpPr>
        <p:spPr>
          <a:xfrm>
            <a:off x="874845" y="2713858"/>
            <a:ext cx="3989320" cy="6655549"/>
          </a:xfrm>
          <a:custGeom>
            <a:avLst/>
            <a:gdLst/>
            <a:ahLst/>
            <a:cxnLst/>
            <a:rect l="l" t="t" r="r" b="b"/>
            <a:pathLst>
              <a:path w="3989320" h="6655549">
                <a:moveTo>
                  <a:pt x="0" y="0"/>
                </a:moveTo>
                <a:lnTo>
                  <a:pt x="3989320" y="0"/>
                </a:lnTo>
                <a:lnTo>
                  <a:pt x="3989320" y="6655549"/>
                </a:lnTo>
                <a:lnTo>
                  <a:pt x="0" y="6655549"/>
                </a:lnTo>
                <a:lnTo>
                  <a:pt x="0" y="0"/>
                </a:lnTo>
                <a:close/>
              </a:path>
            </a:pathLst>
          </a:custGeom>
          <a:blipFill>
            <a:blip r:embed="rId8"/>
            <a:stretch>
              <a:fillRect/>
            </a:stretch>
          </a:blipFill>
        </p:spPr>
      </p:sp>
      <p:grpSp>
        <p:nvGrpSpPr>
          <p:cNvPr id="33" name="Group 33"/>
          <p:cNvGrpSpPr/>
          <p:nvPr/>
        </p:nvGrpSpPr>
        <p:grpSpPr>
          <a:xfrm>
            <a:off x="12015768" y="2713858"/>
            <a:ext cx="7157409" cy="6544442"/>
            <a:chOff x="0" y="0"/>
            <a:chExt cx="9543212" cy="8725923"/>
          </a:xfrm>
        </p:grpSpPr>
        <p:sp>
          <p:nvSpPr>
            <p:cNvPr id="34" name="Freeform 34"/>
            <p:cNvSpPr/>
            <p:nvPr/>
          </p:nvSpPr>
          <p:spPr>
            <a:xfrm>
              <a:off x="0" y="0"/>
              <a:ext cx="9543161" cy="8725916"/>
            </a:xfrm>
            <a:custGeom>
              <a:avLst/>
              <a:gdLst/>
              <a:ahLst/>
              <a:cxnLst/>
              <a:rect l="l" t="t" r="r" b="b"/>
              <a:pathLst>
                <a:path w="9543161" h="8725916">
                  <a:moveTo>
                    <a:pt x="0" y="0"/>
                  </a:moveTo>
                  <a:lnTo>
                    <a:pt x="9543161" y="0"/>
                  </a:lnTo>
                  <a:lnTo>
                    <a:pt x="9543161" y="8725916"/>
                  </a:lnTo>
                  <a:lnTo>
                    <a:pt x="0" y="8725916"/>
                  </a:lnTo>
                  <a:close/>
                </a:path>
              </a:pathLst>
            </a:custGeom>
            <a:solidFill>
              <a:srgbClr val="FBB514"/>
            </a:solidFill>
          </p:spPr>
        </p:sp>
      </p:grpSp>
      <p:grpSp>
        <p:nvGrpSpPr>
          <p:cNvPr id="35" name="Group 35"/>
          <p:cNvGrpSpPr/>
          <p:nvPr/>
        </p:nvGrpSpPr>
        <p:grpSpPr>
          <a:xfrm>
            <a:off x="12555359" y="3659597"/>
            <a:ext cx="397285" cy="401467"/>
            <a:chOff x="0" y="0"/>
            <a:chExt cx="529713" cy="535289"/>
          </a:xfrm>
        </p:grpSpPr>
        <p:sp>
          <p:nvSpPr>
            <p:cNvPr id="36" name="Freeform 36"/>
            <p:cNvSpPr/>
            <p:nvPr/>
          </p:nvSpPr>
          <p:spPr>
            <a:xfrm>
              <a:off x="0" y="0"/>
              <a:ext cx="529717" cy="535305"/>
            </a:xfrm>
            <a:custGeom>
              <a:avLst/>
              <a:gdLst/>
              <a:ahLst/>
              <a:cxnLst/>
              <a:rect l="l" t="t" r="r" b="b"/>
              <a:pathLst>
                <a:path w="529717" h="535305">
                  <a:moveTo>
                    <a:pt x="0" y="0"/>
                  </a:moveTo>
                  <a:lnTo>
                    <a:pt x="529717" y="0"/>
                  </a:lnTo>
                  <a:lnTo>
                    <a:pt x="529717" y="535305"/>
                  </a:lnTo>
                  <a:lnTo>
                    <a:pt x="0" y="535305"/>
                  </a:lnTo>
                  <a:lnTo>
                    <a:pt x="0" y="0"/>
                  </a:lnTo>
                  <a:close/>
                </a:path>
              </a:pathLst>
            </a:custGeom>
            <a:blipFill>
              <a:blip r:embed="rId9"/>
              <a:stretch>
                <a:fillRect t="-347" b="-344"/>
              </a:stretch>
            </a:blipFill>
          </p:spPr>
        </p:sp>
      </p:grpSp>
      <p:grpSp>
        <p:nvGrpSpPr>
          <p:cNvPr id="37" name="Group 37"/>
          <p:cNvGrpSpPr/>
          <p:nvPr/>
        </p:nvGrpSpPr>
        <p:grpSpPr>
          <a:xfrm>
            <a:off x="12555359" y="4696694"/>
            <a:ext cx="397285" cy="397285"/>
            <a:chOff x="0" y="0"/>
            <a:chExt cx="529713" cy="529713"/>
          </a:xfrm>
        </p:grpSpPr>
        <p:sp>
          <p:nvSpPr>
            <p:cNvPr id="38" name="Freeform 38"/>
            <p:cNvSpPr/>
            <p:nvPr/>
          </p:nvSpPr>
          <p:spPr>
            <a:xfrm>
              <a:off x="0" y="0"/>
              <a:ext cx="529717" cy="529717"/>
            </a:xfrm>
            <a:custGeom>
              <a:avLst/>
              <a:gdLst/>
              <a:ahLst/>
              <a:cxnLst/>
              <a:rect l="l" t="t" r="r" b="b"/>
              <a:pathLst>
                <a:path w="529717" h="529717">
                  <a:moveTo>
                    <a:pt x="0" y="0"/>
                  </a:moveTo>
                  <a:lnTo>
                    <a:pt x="529717" y="0"/>
                  </a:lnTo>
                  <a:lnTo>
                    <a:pt x="529717" y="529717"/>
                  </a:lnTo>
                  <a:lnTo>
                    <a:pt x="0" y="529717"/>
                  </a:lnTo>
                  <a:lnTo>
                    <a:pt x="0" y="0"/>
                  </a:lnTo>
                  <a:close/>
                </a:path>
              </a:pathLst>
            </a:custGeom>
            <a:blipFill>
              <a:blip r:embed="rId10"/>
              <a:stretch>
                <a:fillRect/>
              </a:stretch>
            </a:blipFill>
          </p:spPr>
        </p:sp>
      </p:grpSp>
      <p:grpSp>
        <p:nvGrpSpPr>
          <p:cNvPr id="39" name="Group 39"/>
          <p:cNvGrpSpPr/>
          <p:nvPr/>
        </p:nvGrpSpPr>
        <p:grpSpPr>
          <a:xfrm>
            <a:off x="12555359" y="5605026"/>
            <a:ext cx="397285" cy="437013"/>
            <a:chOff x="0" y="0"/>
            <a:chExt cx="529713" cy="582684"/>
          </a:xfrm>
        </p:grpSpPr>
        <p:sp>
          <p:nvSpPr>
            <p:cNvPr id="40" name="Freeform 40"/>
            <p:cNvSpPr/>
            <p:nvPr/>
          </p:nvSpPr>
          <p:spPr>
            <a:xfrm>
              <a:off x="0" y="0"/>
              <a:ext cx="529717" cy="582676"/>
            </a:xfrm>
            <a:custGeom>
              <a:avLst/>
              <a:gdLst/>
              <a:ahLst/>
              <a:cxnLst/>
              <a:rect l="l" t="t" r="r" b="b"/>
              <a:pathLst>
                <a:path w="529717" h="582676">
                  <a:moveTo>
                    <a:pt x="0" y="0"/>
                  </a:moveTo>
                  <a:lnTo>
                    <a:pt x="529717" y="0"/>
                  </a:lnTo>
                  <a:lnTo>
                    <a:pt x="529717" y="582676"/>
                  </a:lnTo>
                  <a:lnTo>
                    <a:pt x="0" y="582676"/>
                  </a:lnTo>
                  <a:lnTo>
                    <a:pt x="0" y="0"/>
                  </a:lnTo>
                  <a:close/>
                </a:path>
              </a:pathLst>
            </a:custGeom>
            <a:blipFill>
              <a:blip r:embed="rId11"/>
              <a:stretch>
                <a:fillRect t="-324" b="-326"/>
              </a:stretch>
            </a:blipFill>
          </p:spPr>
        </p:sp>
      </p:grpSp>
      <p:grpSp>
        <p:nvGrpSpPr>
          <p:cNvPr id="41" name="Group 41"/>
          <p:cNvGrpSpPr/>
          <p:nvPr/>
        </p:nvGrpSpPr>
        <p:grpSpPr>
          <a:xfrm>
            <a:off x="12555359" y="6588088"/>
            <a:ext cx="397285" cy="369194"/>
            <a:chOff x="0" y="0"/>
            <a:chExt cx="529713" cy="492259"/>
          </a:xfrm>
        </p:grpSpPr>
        <p:sp>
          <p:nvSpPr>
            <p:cNvPr id="42" name="Freeform 42"/>
            <p:cNvSpPr/>
            <p:nvPr/>
          </p:nvSpPr>
          <p:spPr>
            <a:xfrm>
              <a:off x="0" y="0"/>
              <a:ext cx="529717" cy="492252"/>
            </a:xfrm>
            <a:custGeom>
              <a:avLst/>
              <a:gdLst/>
              <a:ahLst/>
              <a:cxnLst/>
              <a:rect l="l" t="t" r="r" b="b"/>
              <a:pathLst>
                <a:path w="529717" h="492252">
                  <a:moveTo>
                    <a:pt x="0" y="0"/>
                  </a:moveTo>
                  <a:lnTo>
                    <a:pt x="529717" y="0"/>
                  </a:lnTo>
                  <a:lnTo>
                    <a:pt x="529717" y="492252"/>
                  </a:lnTo>
                  <a:lnTo>
                    <a:pt x="0" y="492252"/>
                  </a:lnTo>
                  <a:lnTo>
                    <a:pt x="0" y="0"/>
                  </a:lnTo>
                  <a:close/>
                </a:path>
              </a:pathLst>
            </a:custGeom>
            <a:blipFill>
              <a:blip r:embed="rId12"/>
              <a:stretch>
                <a:fillRect t="-217" b="-218"/>
              </a:stretch>
            </a:blipFill>
          </p:spPr>
        </p:sp>
      </p:grpSp>
      <p:grpSp>
        <p:nvGrpSpPr>
          <p:cNvPr id="43" name="Group 43"/>
          <p:cNvGrpSpPr/>
          <p:nvPr/>
        </p:nvGrpSpPr>
        <p:grpSpPr>
          <a:xfrm>
            <a:off x="12607089" y="7571150"/>
            <a:ext cx="293825" cy="397285"/>
            <a:chOff x="0" y="0"/>
            <a:chExt cx="391767" cy="529713"/>
          </a:xfrm>
        </p:grpSpPr>
        <p:sp>
          <p:nvSpPr>
            <p:cNvPr id="44" name="Freeform 44"/>
            <p:cNvSpPr/>
            <p:nvPr/>
          </p:nvSpPr>
          <p:spPr>
            <a:xfrm>
              <a:off x="0" y="0"/>
              <a:ext cx="391795" cy="529717"/>
            </a:xfrm>
            <a:custGeom>
              <a:avLst/>
              <a:gdLst/>
              <a:ahLst/>
              <a:cxnLst/>
              <a:rect l="l" t="t" r="r" b="b"/>
              <a:pathLst>
                <a:path w="391795" h="529717">
                  <a:moveTo>
                    <a:pt x="0" y="0"/>
                  </a:moveTo>
                  <a:lnTo>
                    <a:pt x="391795" y="0"/>
                  </a:lnTo>
                  <a:lnTo>
                    <a:pt x="391795" y="529717"/>
                  </a:lnTo>
                  <a:lnTo>
                    <a:pt x="0" y="529717"/>
                  </a:lnTo>
                  <a:lnTo>
                    <a:pt x="0" y="0"/>
                  </a:lnTo>
                  <a:close/>
                </a:path>
              </a:pathLst>
            </a:custGeom>
            <a:blipFill>
              <a:blip r:embed="rId13"/>
              <a:stretch>
                <a:fillRect l="-121" r="-114"/>
              </a:stretch>
            </a:blipFill>
          </p:spPr>
        </p:sp>
      </p:grpSp>
      <p:sp>
        <p:nvSpPr>
          <p:cNvPr id="45" name="TextBox 45"/>
          <p:cNvSpPr txBox="1"/>
          <p:nvPr/>
        </p:nvSpPr>
        <p:spPr>
          <a:xfrm>
            <a:off x="12555359" y="3087631"/>
            <a:ext cx="2342565" cy="266261"/>
          </a:xfrm>
          <a:prstGeom prst="rect">
            <a:avLst/>
          </a:prstGeom>
        </p:spPr>
        <p:txBody>
          <a:bodyPr lIns="0" tIns="0" rIns="0" bIns="0" rtlCol="0" anchor="t">
            <a:spAutoFit/>
          </a:bodyPr>
          <a:lstStyle/>
          <a:p>
            <a:pPr algn="l">
              <a:lnSpc>
                <a:spcPts val="2465"/>
              </a:lnSpc>
            </a:pPr>
            <a:r>
              <a:rPr lang="en-US" sz="2651">
                <a:solidFill>
                  <a:srgbClr val="0D6874"/>
                </a:solidFill>
                <a:latin typeface="Visby Ultra-Bold"/>
              </a:rPr>
              <a:t>Key Features</a:t>
            </a:r>
          </a:p>
        </p:txBody>
      </p:sp>
      <p:sp>
        <p:nvSpPr>
          <p:cNvPr id="46" name="TextBox 46"/>
          <p:cNvSpPr txBox="1"/>
          <p:nvPr/>
        </p:nvSpPr>
        <p:spPr>
          <a:xfrm>
            <a:off x="13199426" y="6797183"/>
            <a:ext cx="4059874" cy="421978"/>
          </a:xfrm>
          <a:prstGeom prst="rect">
            <a:avLst/>
          </a:prstGeom>
        </p:spPr>
        <p:txBody>
          <a:bodyPr lIns="0" tIns="0" rIns="0" bIns="0" rtlCol="0" anchor="t">
            <a:spAutoFit/>
          </a:bodyPr>
          <a:lstStyle/>
          <a:p>
            <a:pPr algn="l">
              <a:lnSpc>
                <a:spcPts val="1596"/>
              </a:lnSpc>
            </a:pPr>
            <a:r>
              <a:rPr lang="en-US" sz="1064">
                <a:solidFill>
                  <a:srgbClr val="0D6874"/>
                </a:solidFill>
                <a:latin typeface="Visby"/>
              </a:rPr>
              <a:t>More power output in weak light condition, such as haze, cloudy, and early morning.</a:t>
            </a:r>
          </a:p>
        </p:txBody>
      </p:sp>
      <p:sp>
        <p:nvSpPr>
          <p:cNvPr id="47" name="TextBox 47"/>
          <p:cNvSpPr txBox="1"/>
          <p:nvPr/>
        </p:nvSpPr>
        <p:spPr>
          <a:xfrm>
            <a:off x="13199426" y="7780246"/>
            <a:ext cx="4059874" cy="421978"/>
          </a:xfrm>
          <a:prstGeom prst="rect">
            <a:avLst/>
          </a:prstGeom>
        </p:spPr>
        <p:txBody>
          <a:bodyPr lIns="0" tIns="0" rIns="0" bIns="0" rtlCol="0" anchor="t">
            <a:spAutoFit/>
          </a:bodyPr>
          <a:lstStyle/>
          <a:p>
            <a:pPr algn="l">
              <a:lnSpc>
                <a:spcPts val="1596"/>
              </a:lnSpc>
            </a:pPr>
            <a:r>
              <a:rPr lang="en-US" sz="1064">
                <a:solidFill>
                  <a:srgbClr val="0D6874"/>
                </a:solidFill>
                <a:latin typeface="Visby"/>
              </a:rPr>
              <a:t>Resistant to harsh environment such as salt, ammonia sand, high temperature and high humidity envirnment.</a:t>
            </a:r>
          </a:p>
        </p:txBody>
      </p:sp>
      <p:sp>
        <p:nvSpPr>
          <p:cNvPr id="48" name="TextBox 48"/>
          <p:cNvSpPr txBox="1"/>
          <p:nvPr/>
        </p:nvSpPr>
        <p:spPr>
          <a:xfrm>
            <a:off x="13199426" y="6511888"/>
            <a:ext cx="3003258" cy="279054"/>
          </a:xfrm>
          <a:prstGeom prst="rect">
            <a:avLst/>
          </a:prstGeom>
        </p:spPr>
        <p:txBody>
          <a:bodyPr lIns="0" tIns="0" rIns="0" bIns="0" rtlCol="0" anchor="t">
            <a:spAutoFit/>
          </a:bodyPr>
          <a:lstStyle/>
          <a:p>
            <a:pPr algn="l">
              <a:lnSpc>
                <a:spcPts val="1995"/>
              </a:lnSpc>
            </a:pPr>
            <a:r>
              <a:rPr lang="en-US" sz="1330">
                <a:solidFill>
                  <a:srgbClr val="0D6874"/>
                </a:solidFill>
                <a:latin typeface="Visby Semi-Bold"/>
              </a:rPr>
              <a:t>Better Weak Illumination Response</a:t>
            </a:r>
          </a:p>
        </p:txBody>
      </p:sp>
      <p:sp>
        <p:nvSpPr>
          <p:cNvPr id="49" name="TextBox 49"/>
          <p:cNvSpPr txBox="1"/>
          <p:nvPr/>
        </p:nvSpPr>
        <p:spPr>
          <a:xfrm>
            <a:off x="13199426" y="7494950"/>
            <a:ext cx="3120837" cy="279054"/>
          </a:xfrm>
          <a:prstGeom prst="rect">
            <a:avLst/>
          </a:prstGeom>
        </p:spPr>
        <p:txBody>
          <a:bodyPr lIns="0" tIns="0" rIns="0" bIns="0" rtlCol="0" anchor="t">
            <a:spAutoFit/>
          </a:bodyPr>
          <a:lstStyle/>
          <a:p>
            <a:pPr algn="l">
              <a:lnSpc>
                <a:spcPts val="1995"/>
              </a:lnSpc>
            </a:pPr>
            <a:r>
              <a:rPr lang="en-US" sz="1330">
                <a:solidFill>
                  <a:srgbClr val="0D6874"/>
                </a:solidFill>
                <a:latin typeface="Visby Semi-Bold"/>
              </a:rPr>
              <a:t>Adapt To Harsh Outdoor Environment</a:t>
            </a:r>
          </a:p>
        </p:txBody>
      </p:sp>
      <p:sp>
        <p:nvSpPr>
          <p:cNvPr id="50" name="TextBox 50"/>
          <p:cNvSpPr txBox="1"/>
          <p:nvPr/>
        </p:nvSpPr>
        <p:spPr>
          <a:xfrm>
            <a:off x="13199426" y="3868692"/>
            <a:ext cx="4059874" cy="421978"/>
          </a:xfrm>
          <a:prstGeom prst="rect">
            <a:avLst/>
          </a:prstGeom>
        </p:spPr>
        <p:txBody>
          <a:bodyPr lIns="0" tIns="0" rIns="0" bIns="0" rtlCol="0" anchor="t">
            <a:spAutoFit/>
          </a:bodyPr>
          <a:lstStyle/>
          <a:p>
            <a:pPr algn="l">
              <a:lnSpc>
                <a:spcPts val="1596"/>
              </a:lnSpc>
            </a:pPr>
            <a:r>
              <a:rPr lang="en-US" sz="1064">
                <a:solidFill>
                  <a:srgbClr val="0D6874"/>
                </a:solidFill>
                <a:latin typeface="Visby"/>
              </a:rPr>
              <a:t>MBB Technology reduce the distance between busbars and finger grid line which is benefit to power increase.</a:t>
            </a:r>
          </a:p>
        </p:txBody>
      </p:sp>
      <p:sp>
        <p:nvSpPr>
          <p:cNvPr id="51" name="TextBox 51"/>
          <p:cNvSpPr txBox="1"/>
          <p:nvPr/>
        </p:nvSpPr>
        <p:spPr>
          <a:xfrm>
            <a:off x="13199426" y="4905789"/>
            <a:ext cx="4059874" cy="421978"/>
          </a:xfrm>
          <a:prstGeom prst="rect">
            <a:avLst/>
          </a:prstGeom>
        </p:spPr>
        <p:txBody>
          <a:bodyPr lIns="0" tIns="0" rIns="0" bIns="0" rtlCol="0" anchor="t">
            <a:spAutoFit/>
          </a:bodyPr>
          <a:lstStyle/>
          <a:p>
            <a:pPr algn="l">
              <a:lnSpc>
                <a:spcPts val="1596"/>
              </a:lnSpc>
            </a:pPr>
            <a:r>
              <a:rPr lang="en-US" sz="1064">
                <a:solidFill>
                  <a:srgbClr val="0D6874"/>
                </a:solidFill>
                <a:latin typeface="Visby"/>
              </a:rPr>
              <a:t>Ensured PID resistance through the quality control of cell manufacturing process and raw materials.</a:t>
            </a:r>
          </a:p>
        </p:txBody>
      </p:sp>
      <p:sp>
        <p:nvSpPr>
          <p:cNvPr id="52" name="TextBox 52"/>
          <p:cNvSpPr txBox="1"/>
          <p:nvPr/>
        </p:nvSpPr>
        <p:spPr>
          <a:xfrm>
            <a:off x="13199426" y="3583397"/>
            <a:ext cx="2461551" cy="279054"/>
          </a:xfrm>
          <a:prstGeom prst="rect">
            <a:avLst/>
          </a:prstGeom>
        </p:spPr>
        <p:txBody>
          <a:bodyPr lIns="0" tIns="0" rIns="0" bIns="0" rtlCol="0" anchor="t">
            <a:spAutoFit/>
          </a:bodyPr>
          <a:lstStyle/>
          <a:p>
            <a:pPr algn="l">
              <a:lnSpc>
                <a:spcPts val="1995"/>
              </a:lnSpc>
            </a:pPr>
            <a:r>
              <a:rPr lang="en-US" sz="1330">
                <a:solidFill>
                  <a:srgbClr val="0D6874"/>
                </a:solidFill>
                <a:latin typeface="Visby Semi-Bold"/>
              </a:rPr>
              <a:t>Excellent Cells Efficiency</a:t>
            </a:r>
          </a:p>
        </p:txBody>
      </p:sp>
      <p:sp>
        <p:nvSpPr>
          <p:cNvPr id="53" name="TextBox 53"/>
          <p:cNvSpPr txBox="1"/>
          <p:nvPr/>
        </p:nvSpPr>
        <p:spPr>
          <a:xfrm>
            <a:off x="13199426" y="4620494"/>
            <a:ext cx="2461551" cy="279054"/>
          </a:xfrm>
          <a:prstGeom prst="rect">
            <a:avLst/>
          </a:prstGeom>
        </p:spPr>
        <p:txBody>
          <a:bodyPr lIns="0" tIns="0" rIns="0" bIns="0" rtlCol="0" anchor="t">
            <a:spAutoFit/>
          </a:bodyPr>
          <a:lstStyle/>
          <a:p>
            <a:pPr algn="l">
              <a:lnSpc>
                <a:spcPts val="1995"/>
              </a:lnSpc>
            </a:pPr>
            <a:r>
              <a:rPr lang="en-US" sz="1330">
                <a:solidFill>
                  <a:srgbClr val="0D6874"/>
                </a:solidFill>
                <a:latin typeface="Visby Semi-Bold"/>
              </a:rPr>
              <a:t>Anti PID</a:t>
            </a:r>
          </a:p>
        </p:txBody>
      </p:sp>
      <p:sp>
        <p:nvSpPr>
          <p:cNvPr id="54" name="TextBox 54"/>
          <p:cNvSpPr txBox="1"/>
          <p:nvPr/>
        </p:nvSpPr>
        <p:spPr>
          <a:xfrm>
            <a:off x="13199426" y="5814121"/>
            <a:ext cx="4059874" cy="421978"/>
          </a:xfrm>
          <a:prstGeom prst="rect">
            <a:avLst/>
          </a:prstGeom>
        </p:spPr>
        <p:txBody>
          <a:bodyPr lIns="0" tIns="0" rIns="0" bIns="0" rtlCol="0" anchor="t">
            <a:spAutoFit/>
          </a:bodyPr>
          <a:lstStyle/>
          <a:p>
            <a:pPr algn="l">
              <a:lnSpc>
                <a:spcPts val="1596"/>
              </a:lnSpc>
            </a:pPr>
            <a:r>
              <a:rPr lang="en-US" sz="1064">
                <a:solidFill>
                  <a:srgbClr val="0D6874"/>
                </a:solidFill>
                <a:latin typeface="Visby"/>
              </a:rPr>
              <a:t>Warranted reliability and stringent quality assurance well beyond certified requirements.</a:t>
            </a:r>
          </a:p>
        </p:txBody>
      </p:sp>
      <p:sp>
        <p:nvSpPr>
          <p:cNvPr id="55" name="TextBox 55"/>
          <p:cNvSpPr txBox="1"/>
          <p:nvPr/>
        </p:nvSpPr>
        <p:spPr>
          <a:xfrm>
            <a:off x="13199426" y="5528826"/>
            <a:ext cx="3120837" cy="279054"/>
          </a:xfrm>
          <a:prstGeom prst="rect">
            <a:avLst/>
          </a:prstGeom>
        </p:spPr>
        <p:txBody>
          <a:bodyPr lIns="0" tIns="0" rIns="0" bIns="0" rtlCol="0" anchor="t">
            <a:spAutoFit/>
          </a:bodyPr>
          <a:lstStyle/>
          <a:p>
            <a:pPr algn="l">
              <a:lnSpc>
                <a:spcPts val="1995"/>
              </a:lnSpc>
            </a:pPr>
            <a:r>
              <a:rPr lang="en-US" sz="1330">
                <a:solidFill>
                  <a:srgbClr val="0D6874"/>
                </a:solidFill>
                <a:latin typeface="Visby Semi-Bold"/>
              </a:rPr>
              <a:t>Excellent Quality Management System</a:t>
            </a:r>
          </a:p>
        </p:txBody>
      </p:sp>
      <p:grpSp>
        <p:nvGrpSpPr>
          <p:cNvPr id="56" name="Group 56"/>
          <p:cNvGrpSpPr/>
          <p:nvPr/>
        </p:nvGrpSpPr>
        <p:grpSpPr>
          <a:xfrm>
            <a:off x="12607089" y="8526701"/>
            <a:ext cx="356399" cy="374219"/>
            <a:chOff x="0" y="0"/>
            <a:chExt cx="475199" cy="498959"/>
          </a:xfrm>
        </p:grpSpPr>
        <p:sp>
          <p:nvSpPr>
            <p:cNvPr id="57" name="Freeform 57"/>
            <p:cNvSpPr/>
            <p:nvPr/>
          </p:nvSpPr>
          <p:spPr>
            <a:xfrm>
              <a:off x="0" y="0"/>
              <a:ext cx="475234" cy="498983"/>
            </a:xfrm>
            <a:custGeom>
              <a:avLst/>
              <a:gdLst/>
              <a:ahLst/>
              <a:cxnLst/>
              <a:rect l="l" t="t" r="r" b="b"/>
              <a:pathLst>
                <a:path w="475234" h="498983">
                  <a:moveTo>
                    <a:pt x="0" y="0"/>
                  </a:moveTo>
                  <a:lnTo>
                    <a:pt x="475234" y="0"/>
                  </a:lnTo>
                  <a:lnTo>
                    <a:pt x="475234" y="498983"/>
                  </a:lnTo>
                  <a:lnTo>
                    <a:pt x="0" y="498983"/>
                  </a:lnTo>
                  <a:lnTo>
                    <a:pt x="0" y="0"/>
                  </a:lnTo>
                  <a:close/>
                </a:path>
              </a:pathLst>
            </a:custGeom>
            <a:blipFill>
              <a:blip r:embed="rId14"/>
              <a:stretch>
                <a:fillRect t="-595" r="7" b="-590"/>
              </a:stretch>
            </a:blipFill>
          </p:spPr>
        </p:sp>
      </p:grpSp>
      <p:sp>
        <p:nvSpPr>
          <p:cNvPr id="58" name="TextBox 58"/>
          <p:cNvSpPr txBox="1"/>
          <p:nvPr/>
        </p:nvSpPr>
        <p:spPr>
          <a:xfrm>
            <a:off x="13141359" y="8689346"/>
            <a:ext cx="4169671" cy="221784"/>
          </a:xfrm>
          <a:prstGeom prst="rect">
            <a:avLst/>
          </a:prstGeom>
        </p:spPr>
        <p:txBody>
          <a:bodyPr lIns="0" tIns="0" rIns="0" bIns="0" rtlCol="0" anchor="t">
            <a:spAutoFit/>
          </a:bodyPr>
          <a:lstStyle/>
          <a:p>
            <a:pPr algn="l">
              <a:lnSpc>
                <a:spcPts val="1432"/>
              </a:lnSpc>
            </a:pPr>
            <a:r>
              <a:rPr lang="en-US" sz="955">
                <a:solidFill>
                  <a:srgbClr val="0D6874"/>
                </a:solidFill>
                <a:latin typeface="Visby"/>
              </a:rPr>
              <a:t>Up to 25% additional power gain from back side depending on albedo.</a:t>
            </a:r>
          </a:p>
        </p:txBody>
      </p:sp>
      <p:sp>
        <p:nvSpPr>
          <p:cNvPr id="59" name="TextBox 59"/>
          <p:cNvSpPr txBox="1"/>
          <p:nvPr/>
        </p:nvSpPr>
        <p:spPr>
          <a:xfrm>
            <a:off x="13141359" y="8412401"/>
            <a:ext cx="2208227" cy="348358"/>
          </a:xfrm>
          <a:prstGeom prst="rect">
            <a:avLst/>
          </a:prstGeom>
        </p:spPr>
        <p:txBody>
          <a:bodyPr lIns="0" tIns="0" rIns="0" bIns="0" rtlCol="0" anchor="t">
            <a:spAutoFit/>
          </a:bodyPr>
          <a:lstStyle/>
          <a:p>
            <a:pPr algn="l">
              <a:lnSpc>
                <a:spcPts val="2302"/>
              </a:lnSpc>
            </a:pPr>
            <a:r>
              <a:rPr lang="en-US" sz="1534">
                <a:solidFill>
                  <a:srgbClr val="0D6874"/>
                </a:solidFill>
                <a:latin typeface="Visby Semi-Bold"/>
              </a:rPr>
              <a:t>Bifacial Technology</a:t>
            </a:r>
          </a:p>
        </p:txBody>
      </p:sp>
      <p:grpSp>
        <p:nvGrpSpPr>
          <p:cNvPr id="30" name="Group 9">
            <a:extLst>
              <a:ext uri="{FF2B5EF4-FFF2-40B4-BE49-F238E27FC236}">
                <a16:creationId xmlns:a16="http://schemas.microsoft.com/office/drawing/2014/main" id="{5D62C9E0-26F7-7BF4-9232-C4363269DFD9}"/>
              </a:ext>
            </a:extLst>
          </p:cNvPr>
          <p:cNvGrpSpPr/>
          <p:nvPr/>
        </p:nvGrpSpPr>
        <p:grpSpPr>
          <a:xfrm>
            <a:off x="15215102" y="95290"/>
            <a:ext cx="2194396" cy="872781"/>
            <a:chOff x="0" y="0"/>
            <a:chExt cx="2925861" cy="1163708"/>
          </a:xfrm>
        </p:grpSpPr>
        <p:sp>
          <p:nvSpPr>
            <p:cNvPr id="60" name="Freeform 10">
              <a:extLst>
                <a:ext uri="{FF2B5EF4-FFF2-40B4-BE49-F238E27FC236}">
                  <a16:creationId xmlns:a16="http://schemas.microsoft.com/office/drawing/2014/main" id="{D6530518-7CCA-33F1-8A06-5D9155DF5B99}"/>
                </a:ext>
              </a:extLst>
            </p:cNvPr>
            <p:cNvSpPr/>
            <p:nvPr/>
          </p:nvSpPr>
          <p:spPr>
            <a:xfrm>
              <a:off x="0" y="0"/>
              <a:ext cx="2925826" cy="1163701"/>
            </a:xfrm>
            <a:custGeom>
              <a:avLst/>
              <a:gdLst/>
              <a:ahLst/>
              <a:cxnLst/>
              <a:rect l="l" t="t" r="r" b="b"/>
              <a:pathLst>
                <a:path w="2925826" h="1163701">
                  <a:moveTo>
                    <a:pt x="0" y="0"/>
                  </a:moveTo>
                  <a:lnTo>
                    <a:pt x="2925826" y="0"/>
                  </a:lnTo>
                  <a:lnTo>
                    <a:pt x="2925826" y="1163701"/>
                  </a:lnTo>
                  <a:lnTo>
                    <a:pt x="0" y="1163701"/>
                  </a:lnTo>
                  <a:lnTo>
                    <a:pt x="0" y="0"/>
                  </a:lnTo>
                  <a:close/>
                </a:path>
              </a:pathLst>
            </a:custGeom>
            <a:blipFill>
              <a:blip r:embed="rId15"/>
              <a:stretch>
                <a:fillRect t="-12586" r="-1" b="-12587"/>
              </a:stretch>
            </a:blipFill>
          </p:spPr>
        </p:sp>
      </p:grpSp>
      <p:pic>
        <p:nvPicPr>
          <p:cNvPr id="61" name="Picture 60">
            <a:extLst>
              <a:ext uri="{FF2B5EF4-FFF2-40B4-BE49-F238E27FC236}">
                <a16:creationId xmlns:a16="http://schemas.microsoft.com/office/drawing/2014/main" id="{C7479D29-8500-D88E-E704-154D21E827D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4768" y="-619074"/>
            <a:ext cx="4445484" cy="2340377"/>
          </a:xfrm>
          <a:prstGeom prst="rect">
            <a:avLst/>
          </a:prstGeom>
        </p:spPr>
      </p:pic>
      <p:pic>
        <p:nvPicPr>
          <p:cNvPr id="62" name="Picture 61">
            <a:extLst>
              <a:ext uri="{FF2B5EF4-FFF2-40B4-BE49-F238E27FC236}">
                <a16:creationId xmlns:a16="http://schemas.microsoft.com/office/drawing/2014/main" id="{A547D38F-2E88-0C22-6EAB-556B34568ECF}"/>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73994" y="-526428"/>
            <a:ext cx="1628011" cy="20351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1272</Words>
  <Application>Microsoft Office PowerPoint</Application>
  <PresentationFormat>Custom</PresentationFormat>
  <Paragraphs>177</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Visby Ultra-Bold</vt:lpstr>
      <vt:lpstr>Visby</vt:lpstr>
      <vt:lpstr>Visby Bold</vt:lpstr>
      <vt:lpstr>Arial</vt:lpstr>
      <vt:lpstr>Visby Light</vt:lpstr>
      <vt:lpstr>Visby Medium</vt:lpstr>
      <vt:lpstr>Calibri</vt:lpstr>
      <vt:lpstr>Visby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公司简介.pptx</dc:title>
  <dc:creator>USER</dc:creator>
  <cp:lastModifiedBy>USER</cp:lastModifiedBy>
  <cp:revision>12</cp:revision>
  <dcterms:created xsi:type="dcterms:W3CDTF">2006-08-16T00:00:00Z</dcterms:created>
  <dcterms:modified xsi:type="dcterms:W3CDTF">2024-08-22T08:13:28Z</dcterms:modified>
  <dc:identifier>DAF5dFYH3jI</dc:identifier>
</cp:coreProperties>
</file>