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>
        <p:scale>
          <a:sx n="100" d="100"/>
          <a:sy n="100" d="100"/>
        </p:scale>
        <p:origin x="8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879-A963-4F1A-AA28-4A6C02C3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E6F0-E4C0-431B-B67F-6C48F90D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9929-F47F-425D-8E49-5F7DF272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1F67-ECE9-4DAB-B73B-4072896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F3A1-0361-40CC-9E2C-6CDC1B2E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78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985B-B6F1-4961-B0F4-676F3727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A227-CB76-4C21-BBD3-8E63ED71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3ECF-464A-4D9B-BB25-7F98A4C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2D66-D673-4916-AABE-021313CD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3B9A-ED6E-4EBC-8AF8-6CCF6C9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8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FD644-80BA-4939-A213-32CB2133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6856-9054-4C3A-9C44-F3F5604D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53D7-D871-4FBF-9348-4FF6A40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798E-BAB3-446E-B66C-664AE12D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C818-FBED-4A2C-9786-01230FD5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FBEA-65B9-413B-88CD-0307420C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31DC-14B6-45B6-9484-51A8E36C7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FAF4-CA0D-4623-BBA9-1BC5BD2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BF34-F516-433E-B04F-5FB2200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89E6-F2DB-44AC-9EFF-A72D03C4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6C9-F436-4802-A959-C445DB59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6F1A-528B-4F52-980A-463408C6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710A-0725-48A0-B4F8-55956C3F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8104-544D-4753-8390-B0542B85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3CB1-E88E-408C-B0E0-3A450CC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AC87-A6D0-4E1E-8D20-82E0499B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6AC-BB06-406B-93B5-1AA23C8BB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313-E310-4FF8-8FD2-17268C74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CA1E-103D-47B7-8951-0E2C449C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2562-2B5B-4699-A302-C8D87C5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34C5-8950-40B5-9565-E0DEBCC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3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8919-C6DE-4E1E-88B9-DD62978D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7DBC-6D9F-4EBC-9EF8-A454F348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B053-8C22-4418-8D78-05559A97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07CF-C86D-4F62-BD7F-8B5165E37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A181D-F936-4E46-8BC3-CEADDCB00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BF92-886F-4849-9F73-6153D331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1798-A10E-43EA-A9C5-CDA164E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091B9-8F0C-4424-A3ED-6A056D87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BEF3-6905-45CB-AED6-8B54F675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08C30-9D3E-48F1-A108-8E5B2AD5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3863F-BD33-404E-8EA6-23A6ACF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7DAF-C0A6-46FA-9FE3-E41F4DA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1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8E63D-7543-4505-A673-04A34418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3B7B2-BED6-4BCA-B698-3B07C8EA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B0475-E257-44B3-95AA-C41BB20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7FD-58D1-4CC4-B3E8-1320D228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608A-4CDB-41EA-881E-6F946827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F8F77-1344-4518-92B3-BDF7105D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87DF-A578-4AD7-8B24-6EFE2786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074D-ED0D-43A2-A7E2-5F69B113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C4D4A-8BE2-40C7-B033-CB867E5E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7A4C-8181-44E6-8BBA-F1F1C2E3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0FECC-145D-41CB-A8FD-E279D6CC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9E56-F82A-4005-B808-0779A045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3AB6-DE74-4127-8254-1D96C659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72F4-B9D9-4620-9EA2-653E8494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0310-CFD8-4D39-B6AB-4D8B6772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D670A-2DB9-44DA-BD78-EE53DEDE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2C63-4AAD-444E-BAA4-D91E41EB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8C86-AD97-415B-B8AF-945018401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CA57-A381-4F96-ACB6-3EFA35B812ED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B16E-1623-4699-B538-9C25C2434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339-AB20-4A05-9987-18EA4882E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07F4-67C3-4F87-85F1-A6B1E52B0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B1395-25F5-4DE8-8ACF-2735B4554BC8}"/>
              </a:ext>
            </a:extLst>
          </p:cNvPr>
          <p:cNvGrpSpPr/>
          <p:nvPr/>
        </p:nvGrpSpPr>
        <p:grpSpPr>
          <a:xfrm>
            <a:off x="1074766" y="697963"/>
            <a:ext cx="3066438" cy="2591805"/>
            <a:chOff x="922366" y="545563"/>
            <a:chExt cx="3066438" cy="2591805"/>
          </a:xfrm>
        </p:grpSpPr>
        <p:sp>
          <p:nvSpPr>
            <p:cNvPr id="14" name="Scroll: Vertical 13">
              <a:extLst>
                <a:ext uri="{FF2B5EF4-FFF2-40B4-BE49-F238E27FC236}">
                  <a16:creationId xmlns:a16="http://schemas.microsoft.com/office/drawing/2014/main" id="{8EBFCB72-101D-4549-BEB9-2D8E2C89CCA8}"/>
                </a:ext>
              </a:extLst>
            </p:cNvPr>
            <p:cNvSpPr/>
            <p:nvPr/>
          </p:nvSpPr>
          <p:spPr>
            <a:xfrm>
              <a:off x="922366" y="545563"/>
              <a:ext cx="3066438" cy="2591805"/>
            </a:xfrm>
            <a:prstGeom prst="verticalScroll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Freestyle Script" panose="030804020302050B0404" pitchFamily="66" charset="0"/>
                </a:rPr>
                <a:t>List of important XBRL Building Blocks:</a:t>
              </a:r>
            </a:p>
            <a:p>
              <a:pPr algn="ctr"/>
              <a:endParaRPr lang="en-US" dirty="0">
                <a:latin typeface="Freestyle Script" panose="030804020302050B0404" pitchFamily="66" charset="0"/>
              </a:endParaRPr>
            </a:p>
            <a:p>
              <a:r>
                <a:rPr lang="en-US" dirty="0"/>
                <a:t>    Instance Document</a:t>
              </a:r>
            </a:p>
            <a:p>
              <a:r>
                <a:rPr lang="en-US" dirty="0"/>
                <a:t>    Taxonomy</a:t>
              </a:r>
            </a:p>
            <a:p>
              <a:r>
                <a:rPr lang="en-US" dirty="0"/>
                <a:t>    XBRL Specification</a:t>
              </a:r>
            </a:p>
            <a:p>
              <a:r>
                <a:rPr lang="en-US" dirty="0"/>
                <a:t>    XML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CC72C5-93B7-4D86-915F-7B5EC055B3B6}"/>
                </a:ext>
              </a:extLst>
            </p:cNvPr>
            <p:cNvSpPr txBox="1"/>
            <p:nvPr/>
          </p:nvSpPr>
          <p:spPr>
            <a:xfrm>
              <a:off x="1209888" y="1808072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6D3590-AC93-44B0-918D-260DE917A071}"/>
                </a:ext>
              </a:extLst>
            </p:cNvPr>
            <p:cNvSpPr txBox="1"/>
            <p:nvPr/>
          </p:nvSpPr>
          <p:spPr>
            <a:xfrm>
              <a:off x="1209888" y="2356204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5BC67-D431-4B28-9223-99258EBCDEA1}"/>
                </a:ext>
              </a:extLst>
            </p:cNvPr>
            <p:cNvSpPr txBox="1"/>
            <p:nvPr/>
          </p:nvSpPr>
          <p:spPr>
            <a:xfrm>
              <a:off x="1209888" y="2082138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1BF40E-1EE5-42DF-A686-9B2E0A279DE3}"/>
                </a:ext>
              </a:extLst>
            </p:cNvPr>
            <p:cNvSpPr txBox="1"/>
            <p:nvPr/>
          </p:nvSpPr>
          <p:spPr>
            <a:xfrm>
              <a:off x="1209888" y="2630271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D80800-5C5D-4641-81EC-0EA7656667B4}"/>
              </a:ext>
            </a:extLst>
          </p:cNvPr>
          <p:cNvGrpSpPr/>
          <p:nvPr/>
        </p:nvGrpSpPr>
        <p:grpSpPr>
          <a:xfrm>
            <a:off x="4227629" y="697963"/>
            <a:ext cx="3066438" cy="2591805"/>
            <a:chOff x="4227629" y="697963"/>
            <a:chExt cx="3066438" cy="2591805"/>
          </a:xfrm>
        </p:grpSpPr>
        <p:sp>
          <p:nvSpPr>
            <p:cNvPr id="4" name="Scroll: Vertical 3">
              <a:extLst>
                <a:ext uri="{FF2B5EF4-FFF2-40B4-BE49-F238E27FC236}">
                  <a16:creationId xmlns:a16="http://schemas.microsoft.com/office/drawing/2014/main" id="{5AF84CFC-3086-4052-96C0-EA23DB671A8A}"/>
                </a:ext>
              </a:extLst>
            </p:cNvPr>
            <p:cNvSpPr/>
            <p:nvPr/>
          </p:nvSpPr>
          <p:spPr>
            <a:xfrm>
              <a:off x="4227629" y="697963"/>
              <a:ext cx="3066438" cy="2591805"/>
            </a:xfrm>
            <a:prstGeom prst="verticalScroll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Freestyle Script" panose="030804020302050B0404" pitchFamily="66" charset="0"/>
                </a:rPr>
                <a:t>List of important XBRL Building Blocks:</a:t>
              </a:r>
            </a:p>
            <a:p>
              <a:pPr algn="ctr"/>
              <a:endParaRPr lang="en-US" dirty="0">
                <a:latin typeface="Freestyle Script" panose="030804020302050B0404" pitchFamily="66" charset="0"/>
              </a:endParaRPr>
            </a:p>
            <a:p>
              <a:r>
                <a:rPr lang="en-US" dirty="0"/>
                <a:t>    Instance Document</a:t>
              </a:r>
            </a:p>
            <a:p>
              <a:r>
                <a:rPr lang="en-US" dirty="0"/>
                <a:t>    Taxonomy</a:t>
              </a:r>
            </a:p>
            <a:p>
              <a:r>
                <a:rPr lang="en-US" dirty="0"/>
                <a:t>    XBRL Specification</a:t>
              </a:r>
            </a:p>
            <a:p>
              <a:r>
                <a:rPr lang="en-US" dirty="0"/>
                <a:t>    XML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3307A7-398A-4BE3-9C40-5DC9BA6B40FD}"/>
                </a:ext>
              </a:extLst>
            </p:cNvPr>
            <p:cNvSpPr txBox="1"/>
            <p:nvPr/>
          </p:nvSpPr>
          <p:spPr>
            <a:xfrm>
              <a:off x="4515151" y="1960472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506CAE-583A-451C-B7F2-77D7C166D4FD}"/>
                </a:ext>
              </a:extLst>
            </p:cNvPr>
            <p:cNvSpPr txBox="1"/>
            <p:nvPr/>
          </p:nvSpPr>
          <p:spPr>
            <a:xfrm>
              <a:off x="4515151" y="2508604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EACAC-8391-4850-A99A-B4B302B9B0A1}"/>
                </a:ext>
              </a:extLst>
            </p:cNvPr>
            <p:cNvSpPr txBox="1"/>
            <p:nvPr/>
          </p:nvSpPr>
          <p:spPr>
            <a:xfrm>
              <a:off x="4515151" y="2234538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7037C-F917-4B6A-950C-E5C54BD5F577}"/>
                </a:ext>
              </a:extLst>
            </p:cNvPr>
            <p:cNvSpPr txBox="1"/>
            <p:nvPr/>
          </p:nvSpPr>
          <p:spPr>
            <a:xfrm>
              <a:off x="4515151" y="2782671"/>
              <a:ext cx="383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❌</a:t>
              </a:r>
              <a:endParaRPr lang="de-DE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8B6166-F6CC-43A1-B72F-E49A66A3EE2A}"/>
                </a:ext>
              </a:extLst>
            </p:cNvPr>
            <p:cNvSpPr txBox="1"/>
            <p:nvPr/>
          </p:nvSpPr>
          <p:spPr>
            <a:xfrm>
              <a:off x="4515151" y="2783590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✅</a:t>
              </a:r>
              <a:endParaRPr lang="de-DE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75B617-D2E5-4BC5-A64D-8D641B0E9C0A}"/>
              </a:ext>
            </a:extLst>
          </p:cNvPr>
          <p:cNvGrpSpPr/>
          <p:nvPr/>
        </p:nvGrpSpPr>
        <p:grpSpPr>
          <a:xfrm>
            <a:off x="7581589" y="697963"/>
            <a:ext cx="3066438" cy="2591805"/>
            <a:chOff x="7581589" y="697963"/>
            <a:chExt cx="3066438" cy="25918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FFBC27-69AB-4B63-A6FE-57E804377138}"/>
                </a:ext>
              </a:extLst>
            </p:cNvPr>
            <p:cNvGrpSpPr/>
            <p:nvPr/>
          </p:nvGrpSpPr>
          <p:grpSpPr>
            <a:xfrm>
              <a:off x="7581589" y="697963"/>
              <a:ext cx="3066438" cy="2591805"/>
              <a:chOff x="4227629" y="697963"/>
              <a:chExt cx="3066438" cy="2591805"/>
            </a:xfrm>
          </p:grpSpPr>
          <p:sp>
            <p:nvSpPr>
              <p:cNvPr id="21" name="Scroll: Vertical 20">
                <a:extLst>
                  <a:ext uri="{FF2B5EF4-FFF2-40B4-BE49-F238E27FC236}">
                    <a16:creationId xmlns:a16="http://schemas.microsoft.com/office/drawing/2014/main" id="{4499697E-28BA-4289-A2E1-4A8808C18FF8}"/>
                  </a:ext>
                </a:extLst>
              </p:cNvPr>
              <p:cNvSpPr/>
              <p:nvPr/>
            </p:nvSpPr>
            <p:spPr>
              <a:xfrm>
                <a:off x="4227629" y="697963"/>
                <a:ext cx="3066438" cy="2591805"/>
              </a:xfrm>
              <a:prstGeom prst="verticalScroll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latin typeface="Freestyle Script" panose="030804020302050B0404" pitchFamily="66" charset="0"/>
                  </a:rPr>
                  <a:t>List of important XBRL Building Blocks:</a:t>
                </a:r>
              </a:p>
              <a:p>
                <a:pPr algn="ctr"/>
                <a:endParaRPr lang="en-US" dirty="0">
                  <a:latin typeface="Freestyle Script" panose="030804020302050B0404" pitchFamily="66" charset="0"/>
                </a:endParaRPr>
              </a:p>
              <a:p>
                <a:r>
                  <a:rPr lang="en-US" dirty="0"/>
                  <a:t>    Instance Document</a:t>
                </a:r>
              </a:p>
              <a:p>
                <a:r>
                  <a:rPr lang="en-US" dirty="0"/>
                  <a:t>    Taxonomy</a:t>
                </a:r>
              </a:p>
              <a:p>
                <a:r>
                  <a:rPr lang="en-US" dirty="0"/>
                  <a:t>    XBRL Specification</a:t>
                </a:r>
              </a:p>
              <a:p>
                <a:r>
                  <a:rPr lang="en-US" dirty="0"/>
                  <a:t>    XML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B2EF49-7ADA-4015-8317-D93F92FBE656}"/>
                  </a:ext>
                </a:extLst>
              </p:cNvPr>
              <p:cNvSpPr txBox="1"/>
              <p:nvPr/>
            </p:nvSpPr>
            <p:spPr>
              <a:xfrm>
                <a:off x="4515151" y="1960472"/>
                <a:ext cx="383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❌</a:t>
                </a:r>
                <a:endParaRPr lang="de-DE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D0F206-F7C3-4588-9481-60AFB22BAE7C}"/>
                  </a:ext>
                </a:extLst>
              </p:cNvPr>
              <p:cNvSpPr txBox="1"/>
              <p:nvPr/>
            </p:nvSpPr>
            <p:spPr>
              <a:xfrm>
                <a:off x="4515151" y="2508604"/>
                <a:ext cx="383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❌</a:t>
                </a:r>
                <a:endParaRPr lang="de-DE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9862EE-91CC-4FC6-B614-714A81D8E263}"/>
                  </a:ext>
                </a:extLst>
              </p:cNvPr>
              <p:cNvSpPr txBox="1"/>
              <p:nvPr/>
            </p:nvSpPr>
            <p:spPr>
              <a:xfrm>
                <a:off x="4515151" y="2234538"/>
                <a:ext cx="383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❌</a:t>
                </a:r>
                <a:endParaRPr lang="de-DE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3BEED4-421D-4A5A-830B-63E626B20B93}"/>
                  </a:ext>
                </a:extLst>
              </p:cNvPr>
              <p:cNvSpPr txBox="1"/>
              <p:nvPr/>
            </p:nvSpPr>
            <p:spPr>
              <a:xfrm>
                <a:off x="4515151" y="2782671"/>
                <a:ext cx="383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❌</a:t>
                </a:r>
                <a:endParaRPr lang="de-DE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FBF5E0-8E09-4621-98D0-91C6FA4A6A56}"/>
                  </a:ext>
                </a:extLst>
              </p:cNvPr>
              <p:cNvSpPr txBox="1"/>
              <p:nvPr/>
            </p:nvSpPr>
            <p:spPr>
              <a:xfrm>
                <a:off x="4515151" y="2783590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✅</a:t>
                </a:r>
                <a:endParaRPr lang="de-DE" sz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DA089F-76B1-4DCC-8765-661D876FAE58}"/>
                </a:ext>
              </a:extLst>
            </p:cNvPr>
            <p:cNvSpPr txBox="1"/>
            <p:nvPr/>
          </p:nvSpPr>
          <p:spPr>
            <a:xfrm>
              <a:off x="7869111" y="2506679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✅</a:t>
              </a:r>
              <a:endParaRPr lang="de-DE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653CB6-260B-4DA5-AE5B-C9090BCF480A}"/>
              </a:ext>
            </a:extLst>
          </p:cNvPr>
          <p:cNvGrpSpPr/>
          <p:nvPr/>
        </p:nvGrpSpPr>
        <p:grpSpPr>
          <a:xfrm>
            <a:off x="2230755" y="3584336"/>
            <a:ext cx="3066438" cy="2591805"/>
            <a:chOff x="1161191" y="3429000"/>
            <a:chExt cx="3066438" cy="25918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BF1388-C751-427A-BE6F-BAA438D39513}"/>
                </a:ext>
              </a:extLst>
            </p:cNvPr>
            <p:cNvGrpSpPr/>
            <p:nvPr/>
          </p:nvGrpSpPr>
          <p:grpSpPr>
            <a:xfrm>
              <a:off x="1161191" y="3429000"/>
              <a:ext cx="3066438" cy="2591805"/>
              <a:chOff x="7581589" y="697963"/>
              <a:chExt cx="3066438" cy="25918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01022E7-3E41-4536-9878-678F67090A8D}"/>
                  </a:ext>
                </a:extLst>
              </p:cNvPr>
              <p:cNvGrpSpPr/>
              <p:nvPr/>
            </p:nvGrpSpPr>
            <p:grpSpPr>
              <a:xfrm>
                <a:off x="7581589" y="697963"/>
                <a:ext cx="3066438" cy="2591805"/>
                <a:chOff x="4227629" y="697963"/>
                <a:chExt cx="3066438" cy="2591805"/>
              </a:xfrm>
            </p:grpSpPr>
            <p:sp>
              <p:nvSpPr>
                <p:cNvPr id="32" name="Scroll: Vertical 31">
                  <a:extLst>
                    <a:ext uri="{FF2B5EF4-FFF2-40B4-BE49-F238E27FC236}">
                      <a16:creationId xmlns:a16="http://schemas.microsoft.com/office/drawing/2014/main" id="{B65DE244-C912-4358-84F5-7D6C31C194CF}"/>
                    </a:ext>
                  </a:extLst>
                </p:cNvPr>
                <p:cNvSpPr/>
                <p:nvPr/>
              </p:nvSpPr>
              <p:spPr>
                <a:xfrm>
                  <a:off x="4227629" y="697963"/>
                  <a:ext cx="3066438" cy="2591805"/>
                </a:xfrm>
                <a:prstGeom prst="verticalScroll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000" b="1" dirty="0">
                      <a:latin typeface="Freestyle Script" panose="030804020302050B0404" pitchFamily="66" charset="0"/>
                    </a:rPr>
                    <a:t>List of important XBRL Building Blocks:</a:t>
                  </a:r>
                </a:p>
                <a:p>
                  <a:pPr algn="ctr"/>
                  <a:endParaRPr lang="en-US" dirty="0">
                    <a:latin typeface="Freestyle Script" panose="030804020302050B0404" pitchFamily="66" charset="0"/>
                  </a:endParaRPr>
                </a:p>
                <a:p>
                  <a:r>
                    <a:rPr lang="en-US" dirty="0"/>
                    <a:t>    Instance Document</a:t>
                  </a:r>
                </a:p>
                <a:p>
                  <a:r>
                    <a:rPr lang="en-US" dirty="0"/>
                    <a:t>    Taxonomy</a:t>
                  </a:r>
                </a:p>
                <a:p>
                  <a:r>
                    <a:rPr lang="en-US" dirty="0"/>
                    <a:t>    XBRL Specification</a:t>
                  </a:r>
                </a:p>
                <a:p>
                  <a:r>
                    <a:rPr lang="en-US" dirty="0"/>
                    <a:t>    XML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BFCCA52-E0D0-446F-A094-45FE81FC548C}"/>
                    </a:ext>
                  </a:extLst>
                </p:cNvPr>
                <p:cNvSpPr txBox="1"/>
                <p:nvPr/>
              </p:nvSpPr>
              <p:spPr>
                <a:xfrm>
                  <a:off x="4515151" y="1960472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B809E0-8465-4C12-A64D-99F6CE4B6362}"/>
                    </a:ext>
                  </a:extLst>
                </p:cNvPr>
                <p:cNvSpPr txBox="1"/>
                <p:nvPr/>
              </p:nvSpPr>
              <p:spPr>
                <a:xfrm>
                  <a:off x="4515151" y="2508604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A32527F-06C4-42A7-B7FB-915658DF4189}"/>
                    </a:ext>
                  </a:extLst>
                </p:cNvPr>
                <p:cNvSpPr txBox="1"/>
                <p:nvPr/>
              </p:nvSpPr>
              <p:spPr>
                <a:xfrm>
                  <a:off x="4515151" y="2234538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580CD5E-F55F-4246-B3C6-51AA73D8DE36}"/>
                    </a:ext>
                  </a:extLst>
                </p:cNvPr>
                <p:cNvSpPr txBox="1"/>
                <p:nvPr/>
              </p:nvSpPr>
              <p:spPr>
                <a:xfrm>
                  <a:off x="4515151" y="2782671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A8838A-46B8-4393-8637-92BB00E292FA}"/>
                    </a:ext>
                  </a:extLst>
                </p:cNvPr>
                <p:cNvSpPr txBox="1"/>
                <p:nvPr/>
              </p:nvSpPr>
              <p:spPr>
                <a:xfrm>
                  <a:off x="4515151" y="2783590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✅</a:t>
                  </a:r>
                  <a:endParaRPr lang="de-DE" sz="12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461A9A-E714-42B7-8C89-25A272A869E3}"/>
                  </a:ext>
                </a:extLst>
              </p:cNvPr>
              <p:cNvSpPr txBox="1"/>
              <p:nvPr/>
            </p:nvSpPr>
            <p:spPr>
              <a:xfrm>
                <a:off x="7869111" y="2506679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✅</a:t>
                </a:r>
                <a:endParaRPr lang="de-DE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9EC9DA-0ECB-47DD-8786-F085A289BB58}"/>
                </a:ext>
              </a:extLst>
            </p:cNvPr>
            <p:cNvSpPr txBox="1"/>
            <p:nvPr/>
          </p:nvSpPr>
          <p:spPr>
            <a:xfrm>
              <a:off x="1448713" y="4688620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✅</a:t>
              </a:r>
              <a:endParaRPr lang="de-DE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C23032-CD04-435D-94A8-87616C68EC07}"/>
              </a:ext>
            </a:extLst>
          </p:cNvPr>
          <p:cNvGrpSpPr/>
          <p:nvPr/>
        </p:nvGrpSpPr>
        <p:grpSpPr>
          <a:xfrm>
            <a:off x="6152839" y="3568232"/>
            <a:ext cx="3066438" cy="2591805"/>
            <a:chOff x="5123591" y="3605789"/>
            <a:chExt cx="3066438" cy="25918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549281-5488-4BA0-82F4-9D269AC8ACD7}"/>
                </a:ext>
              </a:extLst>
            </p:cNvPr>
            <p:cNvGrpSpPr/>
            <p:nvPr/>
          </p:nvGrpSpPr>
          <p:grpSpPr>
            <a:xfrm>
              <a:off x="5123591" y="3605789"/>
              <a:ext cx="3066438" cy="2591805"/>
              <a:chOff x="7581589" y="697963"/>
              <a:chExt cx="3066438" cy="259180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9B20B15-7A3C-4C7D-878E-C89B445CEAB2}"/>
                  </a:ext>
                </a:extLst>
              </p:cNvPr>
              <p:cNvGrpSpPr/>
              <p:nvPr/>
            </p:nvGrpSpPr>
            <p:grpSpPr>
              <a:xfrm>
                <a:off x="7581589" y="697963"/>
                <a:ext cx="3066438" cy="2591805"/>
                <a:chOff x="4227629" y="697963"/>
                <a:chExt cx="3066438" cy="2591805"/>
              </a:xfrm>
            </p:grpSpPr>
            <p:sp>
              <p:nvSpPr>
                <p:cNvPr id="42" name="Scroll: Vertical 41">
                  <a:extLst>
                    <a:ext uri="{FF2B5EF4-FFF2-40B4-BE49-F238E27FC236}">
                      <a16:creationId xmlns:a16="http://schemas.microsoft.com/office/drawing/2014/main" id="{81C03B3F-000D-4247-ACAC-E0358D19DD85}"/>
                    </a:ext>
                  </a:extLst>
                </p:cNvPr>
                <p:cNvSpPr/>
                <p:nvPr/>
              </p:nvSpPr>
              <p:spPr>
                <a:xfrm>
                  <a:off x="4227629" y="697963"/>
                  <a:ext cx="3066438" cy="2591805"/>
                </a:xfrm>
                <a:prstGeom prst="verticalScroll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000" b="1" dirty="0">
                      <a:latin typeface="Freestyle Script" panose="030804020302050B0404" pitchFamily="66" charset="0"/>
                    </a:rPr>
                    <a:t>List of important XBRL Building Blocks:</a:t>
                  </a:r>
                </a:p>
                <a:p>
                  <a:pPr algn="ctr"/>
                  <a:endParaRPr lang="en-US" dirty="0">
                    <a:latin typeface="Freestyle Script" panose="030804020302050B0404" pitchFamily="66" charset="0"/>
                  </a:endParaRPr>
                </a:p>
                <a:p>
                  <a:r>
                    <a:rPr lang="en-US" dirty="0"/>
                    <a:t>    Instance Document</a:t>
                  </a:r>
                </a:p>
                <a:p>
                  <a:r>
                    <a:rPr lang="en-US" dirty="0"/>
                    <a:t>    Taxonomy</a:t>
                  </a:r>
                </a:p>
                <a:p>
                  <a:r>
                    <a:rPr lang="en-US" dirty="0"/>
                    <a:t>    XBRL Specification</a:t>
                  </a:r>
                </a:p>
                <a:p>
                  <a:r>
                    <a:rPr lang="en-US" dirty="0"/>
                    <a:t>    XML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7BD5A8A-B8BC-4573-9877-FC5E7CA0D932}"/>
                    </a:ext>
                  </a:extLst>
                </p:cNvPr>
                <p:cNvSpPr txBox="1"/>
                <p:nvPr/>
              </p:nvSpPr>
              <p:spPr>
                <a:xfrm>
                  <a:off x="4515151" y="1960472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E235C8A-B657-4661-A780-6C1AE7141FB4}"/>
                    </a:ext>
                  </a:extLst>
                </p:cNvPr>
                <p:cNvSpPr txBox="1"/>
                <p:nvPr/>
              </p:nvSpPr>
              <p:spPr>
                <a:xfrm>
                  <a:off x="4515151" y="2508604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393E99F-0378-4F7D-80B1-402ACD602F67}"/>
                    </a:ext>
                  </a:extLst>
                </p:cNvPr>
                <p:cNvSpPr txBox="1"/>
                <p:nvPr/>
              </p:nvSpPr>
              <p:spPr>
                <a:xfrm>
                  <a:off x="4515151" y="2234538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658B6D9-FFE1-4561-826B-11B1C2E1F294}"/>
                    </a:ext>
                  </a:extLst>
                </p:cNvPr>
                <p:cNvSpPr txBox="1"/>
                <p:nvPr/>
              </p:nvSpPr>
              <p:spPr>
                <a:xfrm>
                  <a:off x="4515151" y="2782671"/>
                  <a:ext cx="383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❌</a:t>
                  </a:r>
                  <a:endParaRPr lang="de-DE" sz="12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02B146-8DAA-42C5-9EDA-7CFFFF837F5A}"/>
                    </a:ext>
                  </a:extLst>
                </p:cNvPr>
                <p:cNvSpPr txBox="1"/>
                <p:nvPr/>
              </p:nvSpPr>
              <p:spPr>
                <a:xfrm>
                  <a:off x="4515151" y="2783590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✅</a:t>
                  </a:r>
                  <a:endParaRPr lang="de-DE" sz="1200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638F6A-DD48-49F1-A887-703E404F2645}"/>
                  </a:ext>
                </a:extLst>
              </p:cNvPr>
              <p:cNvSpPr txBox="1"/>
              <p:nvPr/>
            </p:nvSpPr>
            <p:spPr>
              <a:xfrm>
                <a:off x="7869111" y="2506679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✅</a:t>
                </a:r>
                <a:endParaRPr lang="de-DE" sz="12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2705AC-00B0-4AB2-89BE-FD9996F0595C}"/>
                </a:ext>
              </a:extLst>
            </p:cNvPr>
            <p:cNvSpPr txBox="1"/>
            <p:nvPr/>
          </p:nvSpPr>
          <p:spPr>
            <a:xfrm>
              <a:off x="5411113" y="4865409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✅</a:t>
              </a:r>
              <a:endParaRPr lang="de-DE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99EBD-0AEE-44BD-9AC6-B9A808C4D511}"/>
                </a:ext>
              </a:extLst>
            </p:cNvPr>
            <p:cNvSpPr txBox="1"/>
            <p:nvPr/>
          </p:nvSpPr>
          <p:spPr>
            <a:xfrm>
              <a:off x="5411113" y="5144333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✅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S</dc:creator>
  <cp:lastModifiedBy>Manu S</cp:lastModifiedBy>
  <cp:revision>2</cp:revision>
  <dcterms:created xsi:type="dcterms:W3CDTF">2021-07-01T21:06:49Z</dcterms:created>
  <dcterms:modified xsi:type="dcterms:W3CDTF">2021-07-01T21:17:08Z</dcterms:modified>
</cp:coreProperties>
</file>