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7:29.4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30.3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7:31.5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7:33.1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01.6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06.4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16.4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19.2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22.8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7:08:26.0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B41-3D5A-6B9B-8206-BCBA275A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CE8BA-117D-FC71-9D8B-01AB66C1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4B15-E183-8638-EF95-76278239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F7E8-EE0A-CBDD-B2FD-DCFD195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9D10-998E-A3A2-8251-923BC9E9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E37C-F5EA-EE66-32FE-8A798815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79267-E080-9D5D-35AA-6C680144B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FAB1-9177-70D1-1F35-8BB4A880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4D1D-AA35-4994-114C-DB1F1494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289B-7FB5-CA94-9186-A4F0C284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9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B747-189C-FA5F-7964-926C2087B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3B97F-7D13-4AD2-755E-7684B1B0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EE4C-3D77-C2CA-C4EF-C4DE17DB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1C38-66D7-AACC-0604-8151C117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30F2-1986-005D-1F1C-8BA6898A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5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E54C-D6D2-59E9-986D-D055FBAC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AEB7E-4314-79D1-0201-AE4BFC09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E5E1-89D2-7E87-C6AB-2A64BC80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4032-656F-EB0C-040A-E1B957E5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26B91-4586-B9FF-23C7-C21E2082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0F30-A6C8-BE84-5C21-B40595FD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3056-F603-B542-C4E2-AB1543D6C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1A1FF-2D7D-64BD-7702-C720E10F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6B23-DB8E-4AD0-BD0D-8BE62A35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379C-8A47-7237-8F40-B5E006DA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F20-41E0-785A-7ADF-43F58BC0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EB84-8CC6-74C6-A681-30B9F45F0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5003-07D3-009C-4E2B-B6CB8C56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DE994-1EC9-F36E-14AB-A0F73F0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DAB5-8A9E-7B36-E322-807A6920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D744F-172E-3011-D95D-59F6CA46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A52D-874A-600A-1A80-61129AAA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83233-379D-5C32-D16E-AEB02F7E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C1286-891A-6D55-BD73-5E50694E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BD91E-1B0B-19BA-EB54-6FB710E19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7DF36-2759-E4FA-A4AD-7B45A1EB2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C0F8C-3C2D-C77F-B529-0BC4F481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33AFC-A85A-F7F9-C5C8-39B54D8B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6724E-9034-9BFA-3750-F16C43A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25AE-C00D-88B7-7500-657628AE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E8682-5AD3-7670-E442-30BE2B91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72274-A580-6D1C-9C61-8F2EAC1D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748F5-E1D2-6B4F-FD78-AA744255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18430-35DD-D712-2124-04D12AB9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36FE8-8206-2624-CA29-03918541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CB287-B220-1AC7-FA7B-D70D43F2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4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BA4F-DFF4-6554-9677-72479F38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7170-0073-4613-10FA-19F0E8AA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4DF5-AA43-E2A3-34B2-F8482160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70B84-FB43-E6C3-8226-6DE03DC3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146D-6217-BF82-13EA-496EA5E5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EEAF-CE0B-8533-0BBE-94C62722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67D2-E668-77C4-EB06-44975822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70813-030C-617F-DD50-47F50401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CF4D7-1872-91FE-E8B4-BA830FB7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31FDA-3802-28EB-708D-840181A5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01AE-DCC8-5834-4184-CC5065A3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A804-0363-740D-848A-4B79B540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1E8A0-0D35-8017-B600-F7F51CC2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5A7-F850-A882-FDBE-36900FBB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2246-263F-8777-1236-AF48CAFE2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5BCF-AF43-48E9-85FD-FA5D0A619BC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85C7-B08F-BC5B-4550-6F0472CB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2A44-8BE9-0F38-EF46-ED810BE3C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30AF-E47C-43FB-96BD-F80005C1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4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customXml" Target="../ink/ink2.xml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customXml" Target="../ink/ink10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png"/><Relationship Id="rId33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customXml" Target="../ink/ink1.xml"/><Relationship Id="rId32" Type="http://schemas.openxmlformats.org/officeDocument/2006/relationships/customXml" Target="../ink/ink8.xm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customXml" Target="../ink/ink4.xm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customXml" Target="../ink/ink3.xml"/><Relationship Id="rId30" Type="http://schemas.openxmlformats.org/officeDocument/2006/relationships/customXml" Target="../ink/ink6.xml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E5E7-7624-CC75-8746-9868AC95B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98083"/>
            <a:ext cx="9144000" cy="869326"/>
          </a:xfrm>
        </p:spPr>
        <p:txBody>
          <a:bodyPr>
            <a:noAutofit/>
          </a:bodyPr>
          <a:lstStyle/>
          <a:p>
            <a:r>
              <a:rPr lang="en-US" sz="3200" b="1" dirty="0"/>
              <a:t>MECE FRAMEWORK FOR RETAIL DIE-CAST BUSINESS ANALYSIS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F5EADC5-BCC4-273A-7B25-EBA0834A96DF}"/>
              </a:ext>
            </a:extLst>
          </p:cNvPr>
          <p:cNvSpPr txBox="1">
            <a:spLocks/>
          </p:cNvSpPr>
          <p:nvPr/>
        </p:nvSpPr>
        <p:spPr>
          <a:xfrm>
            <a:off x="838200" y="179706"/>
            <a:ext cx="10515600" cy="8597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3" name="Circular Arrow 2">
            <a:extLst>
              <a:ext uri="{FF2B5EF4-FFF2-40B4-BE49-F238E27FC236}">
                <a16:creationId xmlns:a16="http://schemas.microsoft.com/office/drawing/2014/main" id="{010595B3-53DA-92DB-D316-D3F3A3B59A21}"/>
              </a:ext>
            </a:extLst>
          </p:cNvPr>
          <p:cNvSpPr/>
          <p:nvPr/>
        </p:nvSpPr>
        <p:spPr>
          <a:xfrm>
            <a:off x="4163237" y="2099044"/>
            <a:ext cx="3940480" cy="3941507"/>
          </a:xfrm>
          <a:prstGeom prst="circularArrow">
            <a:avLst>
              <a:gd name="adj1" fmla="val 4668"/>
              <a:gd name="adj2" fmla="val 272909"/>
              <a:gd name="adj3" fmla="val 12840990"/>
              <a:gd name="adj4" fmla="val 18024320"/>
              <a:gd name="adj5" fmla="val 4847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E288EAA-8834-40CF-1F02-8285C20B4786}"/>
              </a:ext>
            </a:extLst>
          </p:cNvPr>
          <p:cNvSpPr/>
          <p:nvPr/>
        </p:nvSpPr>
        <p:spPr>
          <a:xfrm>
            <a:off x="5236360" y="5071048"/>
            <a:ext cx="2867357" cy="175511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CUSTOMER ANALYSIS</a:t>
            </a:r>
          </a:p>
        </p:txBody>
      </p:sp>
      <p:sp>
        <p:nvSpPr>
          <p:cNvPr id="55" name="Rounded Rectangle 4">
            <a:extLst>
              <a:ext uri="{FF2B5EF4-FFF2-40B4-BE49-F238E27FC236}">
                <a16:creationId xmlns:a16="http://schemas.microsoft.com/office/drawing/2014/main" id="{8E7BC00F-A373-8B73-E952-4E9C27C39BCD}"/>
              </a:ext>
            </a:extLst>
          </p:cNvPr>
          <p:cNvSpPr/>
          <p:nvPr/>
        </p:nvSpPr>
        <p:spPr>
          <a:xfrm>
            <a:off x="2294292" y="3248960"/>
            <a:ext cx="2617367" cy="13090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52814B2F-16D9-B5B2-71D1-ECCCF7E43D8A}"/>
              </a:ext>
            </a:extLst>
          </p:cNvPr>
          <p:cNvSpPr/>
          <p:nvPr/>
        </p:nvSpPr>
        <p:spPr>
          <a:xfrm>
            <a:off x="6338468" y="3360327"/>
            <a:ext cx="2617367" cy="1309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PRODUCT ANALYSIS</a:t>
            </a:r>
          </a:p>
        </p:txBody>
      </p: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D78F8C92-7E2C-B1A8-8CDF-166E49F3BF86}"/>
              </a:ext>
            </a:extLst>
          </p:cNvPr>
          <p:cNvSpPr/>
          <p:nvPr/>
        </p:nvSpPr>
        <p:spPr>
          <a:xfrm>
            <a:off x="4043199" y="1138449"/>
            <a:ext cx="2972981" cy="169075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dirty="0"/>
              <a:t>SALES ANALYSIS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E3C64046-8708-CC3A-8713-7B7B435E9F6E}"/>
              </a:ext>
            </a:extLst>
          </p:cNvPr>
          <p:cNvSpPr txBox="1"/>
          <p:nvPr/>
        </p:nvSpPr>
        <p:spPr>
          <a:xfrm>
            <a:off x="2243458" y="3323147"/>
            <a:ext cx="2625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DEMOGRAPHIC ANALYSIS</a:t>
            </a:r>
            <a:endParaRPr lang="id-ID" sz="1600" b="1" dirty="0">
              <a:solidFill>
                <a:schemeClr val="bg2"/>
              </a:solidFill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F76B771-AE43-520A-7FF4-7D38D13964F5}"/>
              </a:ext>
            </a:extLst>
          </p:cNvPr>
          <p:cNvSpPr txBox="1"/>
          <p:nvPr/>
        </p:nvSpPr>
        <p:spPr>
          <a:xfrm>
            <a:off x="7422135" y="1019670"/>
            <a:ext cx="262574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</a:p>
          <a:p>
            <a:r>
              <a:rPr lang="en-US" b="1" dirty="0"/>
              <a:t>.</a:t>
            </a:r>
            <a:r>
              <a:rPr lang="en-US" sz="1400" dirty="0"/>
              <a:t>  Revenue breakdown by product categories .</a:t>
            </a:r>
          </a:p>
          <a:p>
            <a:r>
              <a:rPr lang="en-US" sz="1400" b="1" dirty="0"/>
              <a:t> </a:t>
            </a:r>
            <a:r>
              <a:rPr lang="en-US" sz="1600" b="1" dirty="0"/>
              <a:t>.  </a:t>
            </a:r>
            <a:r>
              <a:rPr lang="en-US" sz="1400" dirty="0"/>
              <a:t>Sales trends over time                      (monthly, quarterly, annually)</a:t>
            </a:r>
            <a:endParaRPr lang="en-US" sz="1400" b="1" dirty="0">
              <a:latin typeface="+mj-lt"/>
            </a:endParaRPr>
          </a:p>
          <a:p>
            <a:r>
              <a:rPr lang="en-US" sz="1600" dirty="0"/>
              <a:t>   </a:t>
            </a:r>
            <a:r>
              <a:rPr lang="en-US" sz="1400" dirty="0"/>
              <a:t>Customer segmentation and purchasing patterns.</a:t>
            </a:r>
            <a:endParaRPr lang="id-ID" sz="1400" b="1" dirty="0">
              <a:latin typeface="+mj-lt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2BD45262-BEDA-8284-F98B-6872F41A3A7C}"/>
              </a:ext>
            </a:extLst>
          </p:cNvPr>
          <p:cNvSpPr txBox="1"/>
          <p:nvPr/>
        </p:nvSpPr>
        <p:spPr>
          <a:xfrm>
            <a:off x="-274632" y="3270592"/>
            <a:ext cx="26257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+mj-lt"/>
              </a:rPr>
              <a:t>Description</a:t>
            </a:r>
          </a:p>
          <a:p>
            <a:pPr algn="r"/>
            <a:r>
              <a:rPr lang="en-US" sz="1600" b="1" dirty="0"/>
              <a:t>Age Groups distribution</a:t>
            </a:r>
          </a:p>
          <a:p>
            <a:pPr algn="r"/>
            <a:r>
              <a:rPr lang="en-US" sz="1600" b="1" dirty="0"/>
              <a:t>Gender</a:t>
            </a:r>
            <a:r>
              <a:rPr lang="en-US" sz="1600" dirty="0"/>
              <a:t> </a:t>
            </a:r>
            <a:r>
              <a:rPr lang="en-US" sz="1600" b="1" dirty="0"/>
              <a:t>distribution</a:t>
            </a:r>
          </a:p>
          <a:p>
            <a:pPr algn="r"/>
            <a:r>
              <a:rPr lang="en-US" sz="1600" b="1" dirty="0"/>
              <a:t>Geographic Location</a:t>
            </a:r>
            <a:endParaRPr lang="id-ID" sz="1600" b="1" dirty="0">
              <a:latin typeface="+mj-lt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BECBF964-4672-EC5C-3BA9-8055C13B4119}"/>
              </a:ext>
            </a:extLst>
          </p:cNvPr>
          <p:cNvSpPr txBox="1"/>
          <p:nvPr/>
        </p:nvSpPr>
        <p:spPr>
          <a:xfrm>
            <a:off x="8893552" y="3592785"/>
            <a:ext cx="262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Description</a:t>
            </a:r>
            <a:endParaRPr lang="id-ID" sz="1400" b="1" dirty="0">
              <a:latin typeface="+mj-lt"/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DEF4B463-B460-A350-2695-EF3BCF3B5E61}"/>
              </a:ext>
            </a:extLst>
          </p:cNvPr>
          <p:cNvSpPr txBox="1"/>
          <p:nvPr/>
        </p:nvSpPr>
        <p:spPr>
          <a:xfrm>
            <a:off x="2895718" y="5031670"/>
            <a:ext cx="26173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j-lt"/>
              </a:rPr>
              <a:t>Description</a:t>
            </a:r>
          </a:p>
          <a:p>
            <a:r>
              <a:rPr lang="en-US" sz="1200" dirty="0"/>
              <a:t> </a:t>
            </a:r>
            <a:r>
              <a:rPr lang="en-US" sz="1600" dirty="0"/>
              <a:t>  </a:t>
            </a:r>
            <a:r>
              <a:rPr lang="en-US" sz="1200" dirty="0"/>
              <a:t>Comparing  customer base to the customer base of competitors, identifying overlaps and unique customer segments..</a:t>
            </a:r>
          </a:p>
          <a:p>
            <a:r>
              <a:rPr lang="en-US" sz="1600" b="1" dirty="0"/>
              <a:t>   </a:t>
            </a:r>
            <a:r>
              <a:rPr lang="en-US" sz="1200" b="1" dirty="0"/>
              <a:t>Purchase Frequency</a:t>
            </a:r>
            <a:r>
              <a:rPr lang="en-US" sz="1200" dirty="0"/>
              <a:t>: Categorize    customers by how often they buy diecast models (e.g., frequent, occasional, one-time buyers</a:t>
            </a:r>
            <a:endParaRPr lang="id-ID" sz="1200" b="1" dirty="0">
              <a:latin typeface="+mj-lt"/>
            </a:endParaRPr>
          </a:p>
        </p:txBody>
      </p:sp>
      <p:sp>
        <p:nvSpPr>
          <p:cNvPr id="63" name="Slide Number Placeholder 7">
            <a:extLst>
              <a:ext uri="{FF2B5EF4-FFF2-40B4-BE49-F238E27FC236}">
                <a16:creationId xmlns:a16="http://schemas.microsoft.com/office/drawing/2014/main" id="{81E1B732-ED59-BD6B-E0E0-75704A0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2360" y="411797"/>
            <a:ext cx="640080" cy="365125"/>
          </a:xfrm>
        </p:spPr>
        <p:txBody>
          <a:bodyPr/>
          <a:lstStyle/>
          <a:p>
            <a:fld id="{EA01570A-8480-497D-96D4-D725A6D7C6AA}" type="slidenum">
              <a:rPr lang="en-US" smtClean="0"/>
              <a:t>1</a:t>
            </a:fld>
            <a:endParaRPr lang="en-US"/>
          </a:p>
        </p:txBody>
      </p:sp>
      <p:sp>
        <p:nvSpPr>
          <p:cNvPr id="64" name="Details 1">
            <a:extLst>
              <a:ext uri="{FF2B5EF4-FFF2-40B4-BE49-F238E27FC236}">
                <a16:creationId xmlns:a16="http://schemas.microsoft.com/office/drawing/2014/main" id="{079B4612-0968-00F5-8E5A-A7A4D18856AF}"/>
              </a:ext>
            </a:extLst>
          </p:cNvPr>
          <p:cNvSpPr txBox="1"/>
          <p:nvPr/>
        </p:nvSpPr>
        <p:spPr>
          <a:xfrm>
            <a:off x="9020182" y="4007631"/>
            <a:ext cx="28673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.  Scale</a:t>
            </a:r>
            <a:r>
              <a:rPr lang="en-US" sz="1600" dirty="0"/>
              <a:t>: Categorize products by scale (e.g., 1:18, 1:24, 1:64)</a:t>
            </a:r>
          </a:p>
          <a:p>
            <a:r>
              <a:rPr lang="en-US" sz="1600" b="1" dirty="0"/>
              <a:t>   Vehicle Type</a:t>
            </a:r>
            <a:r>
              <a:rPr lang="en-US" sz="1600" dirty="0"/>
              <a:t>: Divide products into categories like cars, trucks, motorcycles, and other vehicles</a:t>
            </a: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65" name="Graphic 64" descr="Artist female with solid fill">
            <a:extLst>
              <a:ext uri="{FF2B5EF4-FFF2-40B4-BE49-F238E27FC236}">
                <a16:creationId xmlns:a16="http://schemas.microsoft.com/office/drawing/2014/main" id="{422ED6A0-4956-9F85-741F-EA945E9D8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7870" y="5897726"/>
            <a:ext cx="960147" cy="752832"/>
          </a:xfrm>
          <a:prstGeom prst="rect">
            <a:avLst/>
          </a:prstGeom>
        </p:spPr>
      </p:pic>
      <p:pic>
        <p:nvPicPr>
          <p:cNvPr id="66" name="Graphic 65" descr="Astronaut female with solid fill">
            <a:extLst>
              <a:ext uri="{FF2B5EF4-FFF2-40B4-BE49-F238E27FC236}">
                <a16:creationId xmlns:a16="http://schemas.microsoft.com/office/drawing/2014/main" id="{FF4D4D9B-C2F5-6780-DD7A-26D511E41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5948608"/>
            <a:ext cx="619539" cy="678277"/>
          </a:xfrm>
          <a:prstGeom prst="rect">
            <a:avLst/>
          </a:prstGeom>
        </p:spPr>
      </p:pic>
      <p:pic>
        <p:nvPicPr>
          <p:cNvPr id="67" name="Graphic 66" descr="Captain female with solid fill">
            <a:extLst>
              <a:ext uri="{FF2B5EF4-FFF2-40B4-BE49-F238E27FC236}">
                <a16:creationId xmlns:a16="http://schemas.microsoft.com/office/drawing/2014/main" id="{DAF74E50-CA32-F004-61AC-A2C5A4B5A2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6925" y="6023817"/>
            <a:ext cx="666792" cy="555604"/>
          </a:xfrm>
          <a:prstGeom prst="rect">
            <a:avLst/>
          </a:prstGeom>
        </p:spPr>
      </p:pic>
      <p:pic>
        <p:nvPicPr>
          <p:cNvPr id="68" name="Graphic 67" descr="Conductor female with solid fill">
            <a:extLst>
              <a:ext uri="{FF2B5EF4-FFF2-40B4-BE49-F238E27FC236}">
                <a16:creationId xmlns:a16="http://schemas.microsoft.com/office/drawing/2014/main" id="{EBC6DC38-6B70-0B08-00B4-31FE476B0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53522" y="5924317"/>
            <a:ext cx="920993" cy="638369"/>
          </a:xfrm>
          <a:prstGeom prst="rect">
            <a:avLst/>
          </a:prstGeom>
        </p:spPr>
      </p:pic>
      <p:pic>
        <p:nvPicPr>
          <p:cNvPr id="69" name="Graphic 68" descr="Airplane with solid fill">
            <a:extLst>
              <a:ext uri="{FF2B5EF4-FFF2-40B4-BE49-F238E27FC236}">
                <a16:creationId xmlns:a16="http://schemas.microsoft.com/office/drawing/2014/main" id="{E76C1905-DC9E-2C07-4917-59AAB82227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6998" y="3925104"/>
            <a:ext cx="914400" cy="718296"/>
          </a:xfrm>
          <a:prstGeom prst="rect">
            <a:avLst/>
          </a:prstGeom>
        </p:spPr>
      </p:pic>
      <p:pic>
        <p:nvPicPr>
          <p:cNvPr id="70" name="Graphic 69" descr="Bus with solid fill">
            <a:extLst>
              <a:ext uri="{FF2B5EF4-FFF2-40B4-BE49-F238E27FC236}">
                <a16:creationId xmlns:a16="http://schemas.microsoft.com/office/drawing/2014/main" id="{F5A9FE3A-FE1B-5165-E777-164C538B78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11638" y="3910490"/>
            <a:ext cx="807642" cy="773539"/>
          </a:xfrm>
          <a:prstGeom prst="rect">
            <a:avLst/>
          </a:prstGeom>
        </p:spPr>
      </p:pic>
      <p:pic>
        <p:nvPicPr>
          <p:cNvPr id="71" name="Graphic 70" descr="Convertible with solid fill">
            <a:extLst>
              <a:ext uri="{FF2B5EF4-FFF2-40B4-BE49-F238E27FC236}">
                <a16:creationId xmlns:a16="http://schemas.microsoft.com/office/drawing/2014/main" id="{DC8112F5-0F88-4479-AEB5-2CDB1C717A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435" y="4018332"/>
            <a:ext cx="914400" cy="802833"/>
          </a:xfrm>
          <a:prstGeom prst="rect">
            <a:avLst/>
          </a:prstGeom>
        </p:spPr>
      </p:pic>
      <p:pic>
        <p:nvPicPr>
          <p:cNvPr id="72" name="Graphic 71" descr="Pie chart with solid fill">
            <a:extLst>
              <a:ext uri="{FF2B5EF4-FFF2-40B4-BE49-F238E27FC236}">
                <a16:creationId xmlns:a16="http://schemas.microsoft.com/office/drawing/2014/main" id="{8448EB2F-69A5-8C1C-050A-4B8C3CB5DF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05125" y="2073264"/>
            <a:ext cx="914400" cy="750145"/>
          </a:xfrm>
          <a:prstGeom prst="rect">
            <a:avLst/>
          </a:prstGeom>
        </p:spPr>
      </p:pic>
      <p:pic>
        <p:nvPicPr>
          <p:cNvPr id="73" name="Graphic 72" descr="Statistics with solid fill">
            <a:extLst>
              <a:ext uri="{FF2B5EF4-FFF2-40B4-BE49-F238E27FC236}">
                <a16:creationId xmlns:a16="http://schemas.microsoft.com/office/drawing/2014/main" id="{FCFB9257-264D-EBE2-8F01-36F402866E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76808" y="2099043"/>
            <a:ext cx="914400" cy="771473"/>
          </a:xfrm>
          <a:prstGeom prst="rect">
            <a:avLst/>
          </a:prstGeom>
        </p:spPr>
      </p:pic>
      <p:pic>
        <p:nvPicPr>
          <p:cNvPr id="74" name="Graphic 73" descr="Bar graph with upward trend with solid fill">
            <a:extLst>
              <a:ext uri="{FF2B5EF4-FFF2-40B4-BE49-F238E27FC236}">
                <a16:creationId xmlns:a16="http://schemas.microsoft.com/office/drawing/2014/main" id="{1E2B8BFF-3E25-6363-7230-4CFB49877B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19525" y="2007000"/>
            <a:ext cx="697698" cy="794142"/>
          </a:xfrm>
          <a:prstGeom prst="rect">
            <a:avLst/>
          </a:prstGeom>
        </p:spPr>
      </p:pic>
      <p:pic>
        <p:nvPicPr>
          <p:cNvPr id="75" name="Graphic 74" descr="Earth globe: Africa and Europe with solid fill">
            <a:extLst>
              <a:ext uri="{FF2B5EF4-FFF2-40B4-BE49-F238E27FC236}">
                <a16:creationId xmlns:a16="http://schemas.microsoft.com/office/drawing/2014/main" id="{E4B344E5-90EB-B558-E05E-D38493AAA4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30515" y="3550612"/>
            <a:ext cx="1853324" cy="973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859786-29AE-C0F1-0A9F-4539E48B794D}"/>
                  </a:ext>
                </a:extLst>
              </p14:cNvPr>
              <p14:cNvContentPartPr/>
              <p14:nvPr/>
            </p14:nvContentPartPr>
            <p14:xfrm>
              <a:off x="118701" y="369700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859786-29AE-C0F1-0A9F-4539E48B79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061" y="36610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04FE15-CCC9-7826-7B52-DE2AD01D94AB}"/>
                  </a:ext>
                </a:extLst>
              </p14:cNvPr>
              <p14:cNvContentPartPr/>
              <p14:nvPr/>
            </p14:nvContentPartPr>
            <p14:xfrm>
              <a:off x="410301" y="397528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04FE15-CCC9-7826-7B52-DE2AD01D94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301" y="39396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CB7DC4-AA4E-DA69-D588-51C2A7309731}"/>
                  </a:ext>
                </a:extLst>
              </p14:cNvPr>
              <p14:cNvContentPartPr/>
              <p14:nvPr/>
            </p14:nvContentPartPr>
            <p14:xfrm>
              <a:off x="304461" y="424024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CB7DC4-AA4E-DA69-D588-51C2A73097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8821" y="42046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26C53E-5292-FA56-7948-1EBC06A1EE1D}"/>
                  </a:ext>
                </a:extLst>
              </p14:cNvPr>
              <p14:cNvContentPartPr/>
              <p14:nvPr/>
            </p14:nvContentPartPr>
            <p14:xfrm>
              <a:off x="2981061" y="539332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26C53E-5292-FA56-7948-1EBC06A1EE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5421" y="535732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20D8E0-DEA1-5CD3-856D-0BE0EC3FB905}"/>
                  </a:ext>
                </a:extLst>
              </p14:cNvPr>
              <p14:cNvContentPartPr/>
              <p14:nvPr/>
            </p14:nvContentPartPr>
            <p14:xfrm>
              <a:off x="2968101" y="620188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20D8E0-DEA1-5CD3-856D-0BE0EC3FB9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32461" y="61658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0AE552E-44A7-3562-2963-C4DB772DE390}"/>
                  </a:ext>
                </a:extLst>
              </p14:cNvPr>
              <p14:cNvContentPartPr/>
              <p14:nvPr/>
            </p14:nvContentPartPr>
            <p14:xfrm>
              <a:off x="9117261" y="467764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0AE552E-44A7-3562-2963-C4DB772DE3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81621" y="46416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88F984-38AD-60F9-F6B9-BF78E13E4826}"/>
                  </a:ext>
                </a:extLst>
              </p14:cNvPr>
              <p14:cNvContentPartPr/>
              <p14:nvPr/>
            </p14:nvContentPartPr>
            <p14:xfrm>
              <a:off x="9130221" y="417436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88F984-38AD-60F9-F6B9-BF78E13E48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94581" y="41383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54CE4B-0D8E-D3DF-41F7-77EA172030B3}"/>
                  </a:ext>
                </a:extLst>
              </p14:cNvPr>
              <p14:cNvContentPartPr/>
              <p14:nvPr/>
            </p14:nvContentPartPr>
            <p14:xfrm>
              <a:off x="7527141" y="234484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54CE4B-0D8E-D3DF-41F7-77EA172030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1141" y="23092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203FDD-8F97-3FC9-492F-17149C537A3E}"/>
                  </a:ext>
                </a:extLst>
              </p14:cNvPr>
              <p14:cNvContentPartPr/>
              <p14:nvPr/>
            </p14:nvContentPartPr>
            <p14:xfrm>
              <a:off x="7579701" y="192112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203FDD-8F97-3FC9-492F-17149C537A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3701" y="18854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CC4B94-6A3A-193A-7FB4-0819FE93DADC}"/>
                  </a:ext>
                </a:extLst>
              </p14:cNvPr>
              <p14:cNvContentPartPr/>
              <p14:nvPr/>
            </p14:nvContentPartPr>
            <p14:xfrm>
              <a:off x="7527141" y="143080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CC4B94-6A3A-193A-7FB4-0819FE93DA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1141" y="1395162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9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MECE FRAMEWORK FOR RETAIL DIE-CAST BUSINESS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MECE FRAMEWORK FOR RETAIL DIE-CAST BUSINESS ANALYSIS</dc:title>
  <dc:creator>Manu Singh</dc:creator>
  <cp:lastModifiedBy>Manu Singh</cp:lastModifiedBy>
  <cp:revision>3</cp:revision>
  <dcterms:created xsi:type="dcterms:W3CDTF">2023-10-27T16:16:30Z</dcterms:created>
  <dcterms:modified xsi:type="dcterms:W3CDTF">2023-10-27T17:30:46Z</dcterms:modified>
</cp:coreProperties>
</file>