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97" r:id="rId2"/>
    <p:sldId id="299" r:id="rId3"/>
    <p:sldId id="300" r:id="rId4"/>
    <p:sldId id="301" r:id="rId5"/>
    <p:sldId id="302" r:id="rId6"/>
    <p:sldId id="256" r:id="rId7"/>
    <p:sldId id="258" r:id="rId8"/>
    <p:sldId id="296" r:id="rId9"/>
    <p:sldId id="259" r:id="rId10"/>
    <p:sldId id="274" r:id="rId11"/>
    <p:sldId id="264" r:id="rId12"/>
    <p:sldId id="283" r:id="rId13"/>
    <p:sldId id="289" r:id="rId14"/>
    <p:sldId id="275" r:id="rId15"/>
    <p:sldId id="298" r:id="rId16"/>
    <p:sldId id="260" r:id="rId17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19"/>
      <p:italic r:id="rId20"/>
    </p:embeddedFont>
    <p:embeddedFont>
      <p:font typeface="Microsoft JhengHei UI" panose="020B0604030504040204" pitchFamily="34" charset="-12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Slab" pitchFamily="2" charset="0"/>
      <p:regular r:id="rId27"/>
      <p:bold r:id="rId28"/>
    </p:embeddedFont>
    <p:embeddedFont>
      <p:font typeface="Sitka Banner" pitchFamily="2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FFC7-C063-4BF7-9290-788EA2A2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A8E8-1F37-4B44-9767-278564285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C390-0A23-47E0-9814-28FA72AF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939F-0AB5-4635-ACFE-816CC039084B}" type="datetime1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DDDA-D479-40B1-8178-D4C3650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: Ms. Manuth VANN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0059-8521-4005-9E63-98F2DF7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D753-8D78-46AD-8616-12D82FF4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86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1BXbGlhM3p0SFUxMFk0b0N5R2FjOGV0ZFRsd3xBQ3Jtc0tuSXQ4RFVhRHlRMTVIYm94Y0hyaWtBU2hxeXBfUklFQ2lFbC1DQkhLdXU5MEVhR1RZVldHLUhtSnZkZGJ1TGctQ2ZEWlZITzhIR29Jb2VWRzA3MWJHYVZCNk1UMm52N0RJWVE5cDRkSmxBUEdDWG5Vbw&amp;q=https%3A%2F%2Fchrome.google.com%2Fwebstore%2Fdetail%2Ftab-save%2Flkngoeaeclaebmpkgapchgjdbaekacki%3Fhl%3Den&amp;v=OuH8u2auvzY" TargetMode="External"/><Relationship Id="rId7" Type="http://schemas.openxmlformats.org/officeDocument/2006/relationships/hyperlink" Target="https://youtu.be/cb2F2APJcU8" TargetMode="External"/><Relationship Id="rId2" Type="http://schemas.openxmlformats.org/officeDocument/2006/relationships/hyperlink" Target="https://webscraper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youtu.be/NBuED2PivbY" TargetMode="External"/><Relationship Id="rId5" Type="http://schemas.openxmlformats.org/officeDocument/2006/relationships/hyperlink" Target="https://youtu.be/Q9kKG8nxfec" TargetMode="External"/><Relationship Id="rId4" Type="http://schemas.openxmlformats.org/officeDocument/2006/relationships/hyperlink" Target="https://youtu.be/sPUzhKNZmh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antifying Behavior Change From a Longitudinal Lens">
            <a:extLst>
              <a:ext uri="{FF2B5EF4-FFF2-40B4-BE49-F238E27FC236}">
                <a16:creationId xmlns:a16="http://schemas.microsoft.com/office/drawing/2014/main" id="{C9D944F6-1C04-4578-A49B-78E2E639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7"/>
            <a:ext cx="9144000" cy="25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4AC54-CD70-4443-BF47-8654DB2E9340}"/>
              </a:ext>
            </a:extLst>
          </p:cNvPr>
          <p:cNvGrpSpPr/>
          <p:nvPr/>
        </p:nvGrpSpPr>
        <p:grpSpPr>
          <a:xfrm>
            <a:off x="1799439" y="3076662"/>
            <a:ext cx="6374585" cy="1382020"/>
            <a:chOff x="2894202" y="3993160"/>
            <a:chExt cx="7190763" cy="184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EF0CE-67BE-4080-AC69-4B8FDDC2738F}"/>
                </a:ext>
              </a:extLst>
            </p:cNvPr>
            <p:cNvSpPr txBox="1"/>
            <p:nvPr/>
          </p:nvSpPr>
          <p:spPr>
            <a:xfrm>
              <a:off x="2894202" y="3993160"/>
              <a:ext cx="712225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50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Data Science Mentoring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9162E5-9D11-46BC-803E-E742A5158AFF}"/>
                </a:ext>
              </a:extLst>
            </p:cNvPr>
            <p:cNvCxnSpPr/>
            <p:nvPr/>
          </p:nvCxnSpPr>
          <p:spPr>
            <a:xfrm>
              <a:off x="4353885" y="4999839"/>
              <a:ext cx="420288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34A6CB-8B84-4313-B899-E700143B3558}"/>
                </a:ext>
              </a:extLst>
            </p:cNvPr>
            <p:cNvSpPr txBox="1"/>
            <p:nvPr/>
          </p:nvSpPr>
          <p:spPr>
            <a:xfrm>
              <a:off x="2962712" y="5220300"/>
              <a:ext cx="712225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Week 3  | Image Scrapping Techniques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8A2794-1D47-4266-A00B-12482BF4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: Ms. Manuth VANN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118AB-036B-41D8-BC21-EE2298BB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D753-8D78-46AD-8616-12D82FF459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1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Our process is easy</a:t>
            </a:r>
            <a:endParaRPr sz="3200" b="1" dirty="0"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Learn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Practice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  <a:sym typeface="Source Sans Pro"/>
              </a:rPr>
              <a:t>Work </a:t>
            </a:r>
            <a:endParaRPr sz="1800" b="1" dirty="0">
              <a:solidFill>
                <a:srgbClr val="0070C0"/>
              </a:solidFill>
              <a:latin typeface="Roboto Slab" pitchFamily="2" charset="0"/>
              <a:ea typeface="Roboto Slab" pitchFamily="2" charset="0"/>
              <a:cs typeface="Roboto Slab" pitchFamily="2" charset="0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C84093C7-A064-4D02-AE5F-8D1A420EC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9902" y="1675974"/>
            <a:ext cx="311371" cy="311371"/>
          </a:xfrm>
          <a:prstGeom prst="rect">
            <a:avLst/>
          </a:prstGeom>
        </p:spPr>
      </p:pic>
      <p:pic>
        <p:nvPicPr>
          <p:cNvPr id="5" name="Graphic 4" descr="Postit Notes with solid fill">
            <a:extLst>
              <a:ext uri="{FF2B5EF4-FFF2-40B4-BE49-F238E27FC236}">
                <a16:creationId xmlns:a16="http://schemas.microsoft.com/office/drawing/2014/main" id="{E4F55F0E-007F-4992-A90D-BF2714C7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5483" y="2932621"/>
            <a:ext cx="256485" cy="256485"/>
          </a:xfrm>
          <a:prstGeom prst="rect">
            <a:avLst/>
          </a:prstGeom>
        </p:spPr>
      </p:pic>
      <p:pic>
        <p:nvPicPr>
          <p:cNvPr id="7" name="Graphic 6" descr="Spinning Plates with solid fill">
            <a:extLst>
              <a:ext uri="{FF2B5EF4-FFF2-40B4-BE49-F238E27FC236}">
                <a16:creationId xmlns:a16="http://schemas.microsoft.com/office/drawing/2014/main" id="{CF2145F7-38B9-4132-86D4-3502324FB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6073" y="1224378"/>
            <a:ext cx="253199" cy="25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252F6-7B60-4214-BF87-83C589817B55}"/>
              </a:ext>
            </a:extLst>
          </p:cNvPr>
          <p:cNvSpPr txBox="1"/>
          <p:nvPr/>
        </p:nvSpPr>
        <p:spPr>
          <a:xfrm>
            <a:off x="1123336" y="2414532"/>
            <a:ext cx="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Basic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Data Science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7C2E0-B9D9-4697-9DAB-1E7018C3EE76}"/>
              </a:ext>
            </a:extLst>
          </p:cNvPr>
          <p:cNvSpPr txBox="1"/>
          <p:nvPr/>
        </p:nvSpPr>
        <p:spPr>
          <a:xfrm>
            <a:off x="3508449" y="3484130"/>
            <a:ext cx="13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Homework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Discussion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AAA7A-9991-4152-AD7D-F0C5F77C429D}"/>
              </a:ext>
            </a:extLst>
          </p:cNvPr>
          <p:cNvSpPr txBox="1"/>
          <p:nvPr/>
        </p:nvSpPr>
        <p:spPr>
          <a:xfrm>
            <a:off x="5621108" y="1874467"/>
            <a:ext cx="1385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Real-Time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Mentoring Process </a:t>
            </a:r>
            <a:endParaRPr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Advising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Initializing the roadmap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Providing  Learning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Knowledge Sharing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>
              <a:solidFill>
                <a:srgbClr val="0070C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Checking-up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Progress Checking </a:t>
            </a:r>
            <a:endParaRPr lang="en" sz="105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Hosting Discussion Workshop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05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Progress Checking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>
              <a:solidFill>
                <a:srgbClr val="0070C0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Guiding </a:t>
            </a:r>
            <a:endParaRPr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Designing state of the 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Being with you in all processes </a:t>
            </a:r>
            <a:endParaRPr sz="105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/>
          <p:nvPr/>
        </p:nvSpPr>
        <p:spPr>
          <a:xfrm>
            <a:off x="-1" y="2451150"/>
            <a:ext cx="2699937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5754956" y="2451150"/>
            <a:ext cx="3389044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……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2099772" y="2451150"/>
            <a:ext cx="183774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786150" y="2451150"/>
            <a:ext cx="1448645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Mentoring Program Starts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8671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of analytic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 to production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Analyzation and modeling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Fundermental of Python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Mathematic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 Selection and Model Building and testing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Initialization</a:t>
            </a:r>
            <a:b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implementation 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and Presentation 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581209" y="27859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Speakers </a:t>
            </a:r>
            <a:endParaRPr sz="3600" b="1"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>
          <a:blip r:embed="rId3"/>
          <a:srcRect/>
          <a:stretch/>
        </p:blipFill>
        <p:spPr>
          <a:xfrm>
            <a:off x="650359" y="10825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450490" y="2774462"/>
            <a:ext cx="188893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Reasey  Sereineath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Engineer Student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>
          <a:blip r:embed="rId4"/>
          <a:srcRect/>
          <a:stretch/>
        </p:blipFill>
        <p:spPr>
          <a:xfrm>
            <a:off x="4801031" y="111568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4806056" y="272808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Mr. Sreang Rathnak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 Team Lead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Mining , AI And Cloud Computing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>
          <a:blip r:embed="rId5"/>
          <a:srcRect/>
          <a:stretch/>
        </p:blipFill>
        <p:spPr>
          <a:xfrm>
            <a:off x="7004441" y="108917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7004441" y="270820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Mr. Sok Hong 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Analytic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Kouch</a:t>
            </a: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Mengly</a:t>
            </a:r>
            <a:r>
              <a:rPr lang="en-GB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Group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Google Shape;601;p45">
            <a:extLst>
              <a:ext uri="{FF2B5EF4-FFF2-40B4-BE49-F238E27FC236}">
                <a16:creationId xmlns:a16="http://schemas.microsoft.com/office/drawing/2014/main" id="{A2545798-3B54-4E74-9F07-38271C5D6A1D}"/>
              </a:ext>
            </a:extLst>
          </p:cNvPr>
          <p:cNvPicPr preferRelativeResize="0"/>
          <p:nvPr/>
        </p:nvPicPr>
        <p:blipFill>
          <a:blip r:embed="rId6"/>
          <a:srcRect t="8281" b="8281"/>
          <a:stretch/>
        </p:blipFill>
        <p:spPr>
          <a:xfrm>
            <a:off x="2677990" y="108917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602;p45">
            <a:extLst>
              <a:ext uri="{FF2B5EF4-FFF2-40B4-BE49-F238E27FC236}">
                <a16:creationId xmlns:a16="http://schemas.microsoft.com/office/drawing/2014/main" id="{277277CD-D829-4819-9E37-5FCF39C71103}"/>
              </a:ext>
            </a:extLst>
          </p:cNvPr>
          <p:cNvSpPr txBox="1"/>
          <p:nvPr/>
        </p:nvSpPr>
        <p:spPr>
          <a:xfrm>
            <a:off x="2478121" y="2781088"/>
            <a:ext cx="188893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Suy</a:t>
            </a:r>
            <a:r>
              <a:rPr lang="en-GB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Chakriya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Engineer Student 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4464C-AA10-487A-AA7C-D28B297427E4}"/>
              </a:ext>
            </a:extLst>
          </p:cNvPr>
          <p:cNvSpPr txBox="1"/>
          <p:nvPr/>
        </p:nvSpPr>
        <p:spPr>
          <a:xfrm>
            <a:off x="488292" y="3413345"/>
            <a:ext cx="3878767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Topic : </a:t>
            </a:r>
            <a:r>
              <a:rPr lang="en-GB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to make a good storyboard as the storytelling ?</a:t>
            </a:r>
          </a:p>
          <a:p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Date : </a:t>
            </a:r>
            <a:r>
              <a:rPr lang="en-GB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23.April.2023</a:t>
            </a:r>
          </a:p>
          <a:p>
            <a:r>
              <a:rPr lang="en-GB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  <a:r>
              <a:rPr lang="en-GB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10:00 AM – 11: 30 AM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16C1FD-5290-49F6-AE34-2DC534A13626}"/>
              </a:ext>
            </a:extLst>
          </p:cNvPr>
          <p:cNvSpPr/>
          <p:nvPr/>
        </p:nvSpPr>
        <p:spPr>
          <a:xfrm>
            <a:off x="4867688" y="3515188"/>
            <a:ext cx="1489200" cy="1456904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More</a:t>
            </a:r>
            <a:r>
              <a:rPr lang="en-GB" sz="24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4F521-2498-4E3B-ACCD-A2C376F1CAB2}"/>
              </a:ext>
            </a:extLst>
          </p:cNvPr>
          <p:cNvSpPr/>
          <p:nvPr/>
        </p:nvSpPr>
        <p:spPr>
          <a:xfrm>
            <a:off x="364435" y="981194"/>
            <a:ext cx="4207565" cy="388371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By the end of the mentorship program </a:t>
            </a:r>
            <a:endParaRPr sz="2400" b="1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Better Understanding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O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f what data science is and the basic of python programming </a:t>
            </a:r>
            <a:endParaRPr sz="11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Clear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W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ith the roadmap and t</a:t>
            </a:r>
            <a:r>
              <a:rPr lang="en-GB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he</a:t>
            </a:r>
            <a:r>
              <a:rPr lang="en" sz="11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step to implement on most of the data science project .</a:t>
            </a:r>
            <a:endParaRPr sz="11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6" y="1543050"/>
            <a:ext cx="3270174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Know varieties of approaches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</a:t>
            </a:r>
            <a:r>
              <a:rPr lang="en" sz="105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nd it’s usage for implementing on the proejct and what to consider when working on the data science project . </a:t>
            </a:r>
            <a:endParaRPr sz="105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Getting-New Concept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O</a:t>
            </a:r>
            <a:r>
              <a:rPr lang="en" sz="1200" dirty="0"/>
              <a:t>f implementing on various  recommendation system 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Networking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W</a:t>
            </a:r>
            <a:r>
              <a:rPr lang="en" sz="1200" dirty="0"/>
              <a:t>ith the expertise people with data science domain </a:t>
            </a:r>
            <a:endParaRPr sz="1200"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Credit-Building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You will get a certificate of recognition after successfully completing the project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DC6-4480-43D9-B356-8EB8B91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11ECF-C5C5-4138-A926-2700EE5C3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A picture containing cat, sitting, indoor, orange&#10;&#10;Description automatically generated">
            <a:extLst>
              <a:ext uri="{FF2B5EF4-FFF2-40B4-BE49-F238E27FC236}">
                <a16:creationId xmlns:a16="http://schemas.microsoft.com/office/drawing/2014/main" id="{BDDF4CE3-C031-44D4-8C23-B4196B62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EF042-ED3C-4208-BCA1-6651430F469A}"/>
              </a:ext>
            </a:extLst>
          </p:cNvPr>
          <p:cNvSpPr txBox="1"/>
          <p:nvPr/>
        </p:nvSpPr>
        <p:spPr>
          <a:xfrm>
            <a:off x="5432212" y="1010720"/>
            <a:ext cx="3638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You Like IT or </a:t>
            </a:r>
            <a:r>
              <a:rPr lang="en-GB" sz="4400" b="1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NOT ? </a:t>
            </a:r>
            <a:r>
              <a:rPr lang="en-GB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07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921173" y="1723650"/>
            <a:ext cx="700752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Learning is a journey that often presents us with </a:t>
            </a:r>
            <a:r>
              <a:rPr lang="en-GB" sz="2400" dirty="0">
                <a:solidFill>
                  <a:srgbClr val="FF0000"/>
                </a:solidFill>
              </a:rPr>
              <a:t>obstacles and mental challenges</a:t>
            </a:r>
            <a:r>
              <a:rPr lang="en-GB" sz="2400" dirty="0"/>
              <a:t>, but with unity and perseverance, we can overcome them and reach </a:t>
            </a:r>
            <a:r>
              <a:rPr lang="en-GB" sz="2400" dirty="0">
                <a:solidFill>
                  <a:srgbClr val="0070C0"/>
                </a:solidFill>
              </a:rPr>
              <a:t>our destination as a team.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243C4C-96BA-1BAC-3BE4-A7527BD9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1" i="0" u="none" strike="noStrike" cap="none">
                <a:latin typeface="Roboto Slab"/>
                <a:ea typeface="Roboto Slab"/>
                <a:cs typeface="Roboto Slab"/>
                <a:sym typeface="Roboto Slab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36909-7AD3-4588-B9B3-77ED23867947}"/>
              </a:ext>
            </a:extLst>
          </p:cNvPr>
          <p:cNvSpPr txBox="1"/>
          <p:nvPr/>
        </p:nvSpPr>
        <p:spPr>
          <a:xfrm>
            <a:off x="1492685" y="3070860"/>
            <a:ext cx="5832600" cy="18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4191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3"/>
                </a:solidFill>
                <a:latin typeface="Sitka Banner" pitchFamily="2" charset="0"/>
                <a:ea typeface="Source Sans Pro"/>
                <a:cs typeface="Source Sans Pro"/>
                <a:sym typeface="Source Sans Pro"/>
              </a:rPr>
              <a:t>Presentation what everyone has learn </a:t>
            </a:r>
          </a:p>
          <a:p>
            <a:pPr marL="457200" indent="-4191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3"/>
                </a:solidFill>
                <a:latin typeface="Sitka Banner" pitchFamily="2" charset="0"/>
                <a:ea typeface="Source Sans Pro"/>
                <a:cs typeface="Source Sans Pro"/>
                <a:sym typeface="Source Sans Pro"/>
              </a:rPr>
              <a:t>Image Extraction Technique </a:t>
            </a:r>
          </a:p>
          <a:p>
            <a:pPr marL="457200" indent="-4191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Sitka Banner" pitchFamily="2" charset="0"/>
                <a:ea typeface="Source Sans Pro"/>
                <a:cs typeface="Source Sans Pro"/>
                <a:sym typeface="Source Sans Pro"/>
              </a:rPr>
              <a:t>Assignments </a:t>
            </a:r>
            <a:endParaRPr lang="en-GB" sz="2000" b="0" i="0" u="none" strike="noStrike" cap="none" dirty="0">
              <a:solidFill>
                <a:schemeClr val="accent3"/>
              </a:solidFill>
              <a:latin typeface="Sitka Banner" pitchFamily="2" charset="0"/>
              <a:ea typeface="Source Sans Pro"/>
              <a:cs typeface="Source Sans Pro"/>
              <a:sym typeface="Source Sans Pro"/>
            </a:endParaRPr>
          </a:p>
          <a:p>
            <a:pPr marL="457200" indent="-4191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endParaRPr lang="en-GB" sz="2000" b="0" i="0" u="none" strike="noStrike" cap="none" dirty="0">
              <a:solidFill>
                <a:schemeClr val="accent3"/>
              </a:solidFill>
              <a:latin typeface="Sitka Banner" pitchFamily="2" charset="0"/>
              <a:ea typeface="Source Sans Pro"/>
              <a:cs typeface="Source Sans Pro"/>
              <a:sym typeface="Source Sans Pro"/>
            </a:endParaRPr>
          </a:p>
          <a:p>
            <a:pPr marL="457200" indent="-4191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endParaRPr lang="en-GB" sz="2000" b="0" i="0" u="none" strike="noStrike" cap="none" dirty="0">
              <a:solidFill>
                <a:schemeClr val="accent3"/>
              </a:solidFill>
              <a:latin typeface="Sitka Banner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0B864E1-8B6D-403D-AB8C-F93C19E7DF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740D753-8D78-46AD-8616-12D82FF45947}" type="slidenum">
              <a:rPr lang="en-GB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3159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B22-BAE4-47E4-96A3-07046B69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900"/>
              <a:t>Presentation Time 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C214863-8D58-4BCE-B2E1-374D3907ADF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6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15E0-12A1-43E8-8F62-030DA2D2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Approaches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3B271-3273-46B0-BE13-C3A7A5480B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EC197DBE-AE0B-4206-9779-0778162B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566" y="1657350"/>
            <a:ext cx="914400" cy="9144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F5D3BAA-6418-40ED-8008-17E966EE7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453" y="1657350"/>
            <a:ext cx="914400" cy="914400"/>
          </a:xfrm>
          <a:prstGeom prst="rect">
            <a:avLst/>
          </a:prstGeom>
        </p:spPr>
      </p:pic>
      <p:pic>
        <p:nvPicPr>
          <p:cNvPr id="9" name="Graphic 8" descr="Receipt outline">
            <a:extLst>
              <a:ext uri="{FF2B5EF4-FFF2-40B4-BE49-F238E27FC236}">
                <a16:creationId xmlns:a16="http://schemas.microsoft.com/office/drawing/2014/main" id="{17DAA92D-3D5C-464A-8E8B-4B4C70D5B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4331" y="171698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E59EEF-3911-4525-AEDE-1B3226FBE755}"/>
              </a:ext>
            </a:extLst>
          </p:cNvPr>
          <p:cNvSpPr txBox="1"/>
          <p:nvPr/>
        </p:nvSpPr>
        <p:spPr>
          <a:xfrm>
            <a:off x="894522" y="2789583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Coding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89CDE-1DE3-46FB-9295-27FFA988F787}"/>
              </a:ext>
            </a:extLst>
          </p:cNvPr>
          <p:cNvSpPr txBox="1"/>
          <p:nvPr/>
        </p:nvSpPr>
        <p:spPr>
          <a:xfrm>
            <a:off x="3101009" y="2789582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Website Extension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C11A8-5326-4268-BAF8-8500E20F4022}"/>
              </a:ext>
            </a:extLst>
          </p:cNvPr>
          <p:cNvSpPr txBox="1"/>
          <p:nvPr/>
        </p:nvSpPr>
        <p:spPr>
          <a:xfrm>
            <a:off x="5307496" y="2789581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masis MT Pro Medium" panose="020B0604020202020204" pitchFamily="18" charset="0"/>
              </a:rPr>
              <a:t>Buying </a:t>
            </a:r>
          </a:p>
        </p:txBody>
      </p:sp>
    </p:spTree>
    <p:extLst>
      <p:ext uri="{BB962C8B-B14F-4D97-AF65-F5344CB8AC3E}">
        <p14:creationId xmlns:p14="http://schemas.microsoft.com/office/powerpoint/2010/main" val="24719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81E-27A8-447D-A287-19AA86F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1494"/>
            <a:ext cx="7571700" cy="702600"/>
          </a:xfrm>
        </p:spPr>
        <p:txBody>
          <a:bodyPr/>
          <a:lstStyle/>
          <a:p>
            <a:r>
              <a:rPr lang="en-GB" dirty="0"/>
              <a:t>Extension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9F258-03B3-459B-A16F-E48B860EF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73AAC-6015-434E-90C4-9F980BA4D8C6}"/>
              </a:ext>
            </a:extLst>
          </p:cNvPr>
          <p:cNvSpPr txBox="1"/>
          <p:nvPr/>
        </p:nvSpPr>
        <p:spPr>
          <a:xfrm>
            <a:off x="786150" y="1663809"/>
            <a:ext cx="7571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Webscraper</a:t>
            </a:r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tool: </a:t>
            </a:r>
            <a:r>
              <a:rPr lang="en-GB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https://webscraper.io/</a:t>
            </a:r>
            <a:r>
              <a:rPr lang="en-GB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</a:rPr>
              <a:t>  : https://youtu.be/OuH8u2auvzY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Tab Save: </a:t>
            </a:r>
            <a:r>
              <a:rPr lang="en-GB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https://chrome.google.com/webstore/de...</a:t>
            </a:r>
            <a:endParaRPr lang="en-GB" b="0" i="0" u="none" strike="noStrike" dirty="0">
              <a:solidFill>
                <a:srgbClr val="065FD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GB" b="1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https://youtu.be/sPUzhKNZmho</a:t>
            </a:r>
            <a:r>
              <a:rPr lang="en-GB" b="1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</a:rPr>
              <a:t> : 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  <a:hlinkClick r:id="rId5"/>
              </a:rPr>
              <a:t>https://youtu.be/Q9kKG8nxfec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</a:rPr>
              <a:t> Beautiful Soup </a:t>
            </a:r>
          </a:p>
          <a:p>
            <a:pPr marL="342900" indent="-342900">
              <a:buAutoNum type="arabicPeriod"/>
            </a:pPr>
            <a:r>
              <a:rPr lang="en-GB" b="1" dirty="0" err="1">
                <a:solidFill>
                  <a:srgbClr val="065FD4"/>
                </a:solidFill>
                <a:latin typeface="Roboto" panose="02000000000000000000" pitchFamily="2" charset="0"/>
              </a:rPr>
              <a:t>Sellenium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</a:rPr>
              <a:t> : 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  <a:hlinkClick r:id="rId6"/>
              </a:rPr>
              <a:t>https://youtu.be/NBuED2PivbY</a:t>
            </a:r>
            <a:endParaRPr lang="en-GB" b="1" dirty="0">
              <a:solidFill>
                <a:srgbClr val="065FD4"/>
              </a:solidFill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GB" b="1" dirty="0" err="1">
                <a:solidFill>
                  <a:srgbClr val="065FD4"/>
                </a:solidFill>
                <a:latin typeface="Roboto" panose="02000000000000000000" pitchFamily="2" charset="0"/>
              </a:rPr>
              <a:t>Ortoparse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</a:rPr>
              <a:t> : 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  <a:hlinkClick r:id="rId7"/>
              </a:rPr>
              <a:t>https://youtu.be/cb2F2APJcU8</a:t>
            </a:r>
            <a:r>
              <a:rPr lang="en-GB" b="1" dirty="0">
                <a:solidFill>
                  <a:srgbClr val="065FD4"/>
                </a:solidFill>
                <a:latin typeface="Roboto" panose="02000000000000000000" pitchFamily="2" charset="0"/>
              </a:rPr>
              <a:t> </a:t>
            </a:r>
          </a:p>
          <a:p>
            <a:pPr marL="342900" indent="-342900">
              <a:buAutoNum type="arabicPeriod"/>
            </a:pPr>
            <a:endParaRPr lang="en-GB" b="1" dirty="0">
              <a:solidFill>
                <a:srgbClr val="065FD4"/>
              </a:solidFill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GB" b="1" dirty="0">
              <a:solidFill>
                <a:srgbClr val="065FD4"/>
              </a:solidFill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GB" b="1" i="0" u="none" strike="noStrike" dirty="0">
              <a:solidFill>
                <a:srgbClr val="065FD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4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Manuth 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499" y="2388200"/>
            <a:ext cx="4648153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 Digital Data Scientist At ABA Bank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Business Analytic At </a:t>
            </a:r>
            <a:r>
              <a:rPr lang="en-GB" sz="1200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Shunhe</a:t>
            </a: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GB" sz="1200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Logistic.CoTD</a:t>
            </a:r>
            <a:endParaRPr lang="en-GB" sz="24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AI Research Intern At CADT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Project Owner at E-Tool Robotic and IOT Store  </a:t>
            </a: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rcRect t="12500" b="12500"/>
          <a:stretch/>
        </p:blipFill>
        <p:spPr>
          <a:xfrm>
            <a:off x="6013889" y="266000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rops with solid fill">
            <a:extLst>
              <a:ext uri="{FF2B5EF4-FFF2-40B4-BE49-F238E27FC236}">
                <a16:creationId xmlns:a16="http://schemas.microsoft.com/office/drawing/2014/main" id="{EA101020-2D43-451B-AEEB-88590925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1088177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5AC8FD-4E55-4CF4-BD96-1222A0E43E1E}"/>
              </a:ext>
            </a:extLst>
          </p:cNvPr>
          <p:cNvGrpSpPr/>
          <p:nvPr/>
        </p:nvGrpSpPr>
        <p:grpSpPr>
          <a:xfrm>
            <a:off x="1469813" y="1317201"/>
            <a:ext cx="3081867" cy="477379"/>
            <a:chOff x="2519680" y="1551093"/>
            <a:chExt cx="3081867" cy="4773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94CC75-B3E2-42A6-9DD6-B30987320CAF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Crop Recommendation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DA129-C14D-4368-AD0F-5F888EE4413F}"/>
                </a:ext>
              </a:extLst>
            </p:cNvPr>
            <p:cNvSpPr txBox="1"/>
            <p:nvPr/>
          </p:nvSpPr>
          <p:spPr>
            <a:xfrm>
              <a:off x="2621281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Agricultural Sector </a:t>
              </a:r>
            </a:p>
          </p:txBody>
        </p:sp>
      </p:grpSp>
      <p:pic>
        <p:nvPicPr>
          <p:cNvPr id="12" name="Graphic 11" descr="Wallet with solid fill">
            <a:extLst>
              <a:ext uri="{FF2B5EF4-FFF2-40B4-BE49-F238E27FC236}">
                <a16:creationId xmlns:a16="http://schemas.microsoft.com/office/drawing/2014/main" id="{F0B90F92-8EB2-4081-87FA-87B30021C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268" y="2351406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1791A6-AD7D-4896-9E08-A15D737A8DCF}"/>
              </a:ext>
            </a:extLst>
          </p:cNvPr>
          <p:cNvGrpSpPr/>
          <p:nvPr/>
        </p:nvGrpSpPr>
        <p:grpSpPr>
          <a:xfrm>
            <a:off x="1469813" y="2539224"/>
            <a:ext cx="3081867" cy="477379"/>
            <a:chOff x="2519680" y="1551093"/>
            <a:chExt cx="3081867" cy="4773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896D80-E687-4639-B787-8C2BEB6A19EE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Customer Segmentation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565DA-A068-4ECA-AFCA-D8B2F21F0360}"/>
                </a:ext>
              </a:extLst>
            </p:cNvPr>
            <p:cNvSpPr txBox="1"/>
            <p:nvPr/>
          </p:nvSpPr>
          <p:spPr>
            <a:xfrm>
              <a:off x="2621281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Logistic Sector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90A06F-47D4-48B1-9240-74500F0BD363}"/>
              </a:ext>
            </a:extLst>
          </p:cNvPr>
          <p:cNvGrpSpPr/>
          <p:nvPr/>
        </p:nvGrpSpPr>
        <p:grpSpPr>
          <a:xfrm>
            <a:off x="5245945" y="1294443"/>
            <a:ext cx="3308774" cy="538609"/>
            <a:chOff x="2519680" y="1551093"/>
            <a:chExt cx="3308774" cy="5386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B9290-1DB6-4536-AF8E-38352A80DE2C}"/>
                </a:ext>
              </a:extLst>
            </p:cNvPr>
            <p:cNvSpPr txBox="1"/>
            <p:nvPr/>
          </p:nvSpPr>
          <p:spPr>
            <a:xfrm>
              <a:off x="2519680" y="1551093"/>
              <a:ext cx="3308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OCR On Scanned-Document-Image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ACE3FA-F3EE-4C47-AA6E-5DC79811889B}"/>
                </a:ext>
              </a:extLst>
            </p:cNvPr>
            <p:cNvSpPr txBox="1"/>
            <p:nvPr/>
          </p:nvSpPr>
          <p:spPr>
            <a:xfrm>
              <a:off x="3572934" y="185887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Education Sector </a:t>
              </a:r>
            </a:p>
          </p:txBody>
        </p:sp>
      </p:grpSp>
      <p:pic>
        <p:nvPicPr>
          <p:cNvPr id="21" name="Graphic 20" descr="Camera outline">
            <a:extLst>
              <a:ext uri="{FF2B5EF4-FFF2-40B4-BE49-F238E27FC236}">
                <a16:creationId xmlns:a16="http://schemas.microsoft.com/office/drawing/2014/main" id="{1EBC7FA3-DBE1-4BEA-BF80-66496C446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4132" y="1088177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BA5F5-7509-4AFC-A2C1-D402783A0660}"/>
              </a:ext>
            </a:extLst>
          </p:cNvPr>
          <p:cNvGrpSpPr/>
          <p:nvPr/>
        </p:nvGrpSpPr>
        <p:grpSpPr>
          <a:xfrm>
            <a:off x="5245946" y="2423808"/>
            <a:ext cx="4043682" cy="538609"/>
            <a:chOff x="2519680" y="1551093"/>
            <a:chExt cx="3081867" cy="5386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AD58FC-8D6A-42BB-9AF3-457BDBF1FBC7}"/>
                </a:ext>
              </a:extLst>
            </p:cNvPr>
            <p:cNvSpPr txBox="1"/>
            <p:nvPr/>
          </p:nvSpPr>
          <p:spPr>
            <a:xfrm>
              <a:off x="2519680" y="1551093"/>
              <a:ext cx="3081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Customer Spending Behaviour Analytic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39C4D5-CEFA-4C1F-8BC9-D5D8D1C992B8}"/>
                </a:ext>
              </a:extLst>
            </p:cNvPr>
            <p:cNvSpPr txBox="1"/>
            <p:nvPr/>
          </p:nvSpPr>
          <p:spPr>
            <a:xfrm>
              <a:off x="3151731" y="185887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26" name="Graphic 25" descr="Target Audience with solid fill">
            <a:extLst>
              <a:ext uri="{FF2B5EF4-FFF2-40B4-BE49-F238E27FC236}">
                <a16:creationId xmlns:a16="http://schemas.microsoft.com/office/drawing/2014/main" id="{95F2DE8D-389E-491B-8F68-A1DDA398F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196" y="2231601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0FD85C6-B40E-4C89-9689-BBA293911EB9}"/>
              </a:ext>
            </a:extLst>
          </p:cNvPr>
          <p:cNvGrpSpPr/>
          <p:nvPr/>
        </p:nvGrpSpPr>
        <p:grpSpPr>
          <a:xfrm>
            <a:off x="5596250" y="3540607"/>
            <a:ext cx="3650829" cy="484534"/>
            <a:chOff x="2519680" y="1551093"/>
            <a:chExt cx="3650829" cy="4845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BD209A-6E20-4F85-BF97-6E78D7845D1C}"/>
                </a:ext>
              </a:extLst>
            </p:cNvPr>
            <p:cNvSpPr txBox="1"/>
            <p:nvPr/>
          </p:nvSpPr>
          <p:spPr>
            <a:xfrm>
              <a:off x="2519680" y="1551093"/>
              <a:ext cx="3650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Credit Loan Risk Recommendation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C1F90-6EFC-4E55-AB26-1FF8046832CE}"/>
                </a:ext>
              </a:extLst>
            </p:cNvPr>
            <p:cNvSpPr txBox="1"/>
            <p:nvPr/>
          </p:nvSpPr>
          <p:spPr>
            <a:xfrm>
              <a:off x="3586487" y="1804795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31" name="Graphic 30" descr="Loan outline">
            <a:extLst>
              <a:ext uri="{FF2B5EF4-FFF2-40B4-BE49-F238E27FC236}">
                <a16:creationId xmlns:a16="http://schemas.microsoft.com/office/drawing/2014/main" id="{5C5AE836-DDB4-4634-9B8C-2248226E6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4454" y="3265806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F9F4F96-DB1B-41F7-8DCD-8BCF196CCEA8}"/>
              </a:ext>
            </a:extLst>
          </p:cNvPr>
          <p:cNvGrpSpPr/>
          <p:nvPr/>
        </p:nvGrpSpPr>
        <p:grpSpPr>
          <a:xfrm>
            <a:off x="1469813" y="3546854"/>
            <a:ext cx="3183468" cy="478287"/>
            <a:chOff x="2470293" y="1550185"/>
            <a:chExt cx="3183468" cy="478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C731C6-508B-4D44-B731-F01343B1EF87}"/>
                </a:ext>
              </a:extLst>
            </p:cNvPr>
            <p:cNvSpPr txBox="1"/>
            <p:nvPr/>
          </p:nvSpPr>
          <p:spPr>
            <a:xfrm>
              <a:off x="2571894" y="1550185"/>
              <a:ext cx="3081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CV and JD  Matching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133514-E0A1-46E6-B01D-B115F6F6B47F}"/>
                </a:ext>
              </a:extLst>
            </p:cNvPr>
            <p:cNvSpPr txBox="1"/>
            <p:nvPr/>
          </p:nvSpPr>
          <p:spPr>
            <a:xfrm>
              <a:off x="2470293" y="1797640"/>
              <a:ext cx="2052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Roboto Slab" pitchFamily="2" charset="0"/>
                </a:rPr>
                <a:t>Financial Sector </a:t>
              </a:r>
            </a:p>
          </p:txBody>
        </p:sp>
      </p:grpSp>
      <p:pic>
        <p:nvPicPr>
          <p:cNvPr id="38" name="Graphic 37" descr="Paper with solid fill">
            <a:extLst>
              <a:ext uri="{FF2B5EF4-FFF2-40B4-BE49-F238E27FC236}">
                <a16:creationId xmlns:a16="http://schemas.microsoft.com/office/drawing/2014/main" id="{C35A52AD-048D-46B0-9D8F-A606DC272D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134" y="3459654"/>
            <a:ext cx="845930" cy="845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4E93A3-9740-45AD-9261-8B1EDEEFDC49}"/>
              </a:ext>
            </a:extLst>
          </p:cNvPr>
          <p:cNvSpPr txBox="1"/>
          <p:nvPr/>
        </p:nvSpPr>
        <p:spPr>
          <a:xfrm>
            <a:off x="220133" y="357871"/>
            <a:ext cx="3654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Experienced on Projects </a:t>
            </a:r>
          </a:p>
        </p:txBody>
      </p:sp>
    </p:spTree>
    <p:extLst>
      <p:ext uri="{BB962C8B-B14F-4D97-AF65-F5344CB8AC3E}">
        <p14:creationId xmlns:p14="http://schemas.microsoft.com/office/powerpoint/2010/main" val="169023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Mentorship Program</a:t>
            </a:r>
            <a:endParaRPr sz="3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497</Words>
  <Application>Microsoft Office PowerPoint</Application>
  <PresentationFormat>On-screen Show (16:9)</PresentationFormat>
  <Paragraphs>124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Sitka Banner</vt:lpstr>
      <vt:lpstr>Wingdings</vt:lpstr>
      <vt:lpstr>Arial</vt:lpstr>
      <vt:lpstr>Roboto</vt:lpstr>
      <vt:lpstr>Roboto Slab</vt:lpstr>
      <vt:lpstr>Source Sans Pro</vt:lpstr>
      <vt:lpstr>Microsoft JhengHei UI</vt:lpstr>
      <vt:lpstr>Amasis MT Pro Medium</vt:lpstr>
      <vt:lpstr>Cordelia template</vt:lpstr>
      <vt:lpstr>PowerPoint Presentation</vt:lpstr>
      <vt:lpstr>Content</vt:lpstr>
      <vt:lpstr>Presentation Time </vt:lpstr>
      <vt:lpstr>Data Collection Approaches </vt:lpstr>
      <vt:lpstr>Extension </vt:lpstr>
      <vt:lpstr>Thanks </vt:lpstr>
      <vt:lpstr>Hello!</vt:lpstr>
      <vt:lpstr>PowerPoint Presentation</vt:lpstr>
      <vt:lpstr>1. About Mentorship Program</vt:lpstr>
      <vt:lpstr>Our process is easy</vt:lpstr>
      <vt:lpstr>Mentoring Process </vt:lpstr>
      <vt:lpstr>Timeline</vt:lpstr>
      <vt:lpstr>Speakers </vt:lpstr>
      <vt:lpstr>By the end of the mentorship program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Manuth VANN</dc:creator>
  <cp:lastModifiedBy>Manuth VANN</cp:lastModifiedBy>
  <cp:revision>6</cp:revision>
  <dcterms:modified xsi:type="dcterms:W3CDTF">2023-05-07T16:22:20Z</dcterms:modified>
</cp:coreProperties>
</file>