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Hind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ind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Hind-bold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7256e3dd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7256e3dd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7256e3dd0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7256e3dd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7256e3dd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7256e3dd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7256e3dd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7256e3dd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7256e3dd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7256e3dd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72f97de0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72f97de0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73b4c72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73b4c72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7256e3dd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7256e3dd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73b4c728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73b4c728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73b4c728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73b4c728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73b4c728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73b4c728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7256e3dd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7256e3dd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73b4c7283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73b4c7283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73b4c728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73b4c728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73b4c7283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73b4c7283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73b4c7283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73b4c7283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73b4c7283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73b4c7283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73b4c7283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73b4c7283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73b4c7283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73b4c7283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72f97de0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72f97de0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esta diapositiva hablar de que Azure tiene servidores en varios puntos del mundo para garantizar la disponibilidad: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Para garantizar la disponibilidad, Microsoft tiene centros de datos de Azure en ubicaciones repartidas por todo el mundo, en 22 regiones de todo el mundo, incluyendo EEUU, Europa, Asia, Australia y Brasil.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72f97de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72f97de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7256e3dd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7256e3dd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72f97de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72f97de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7256e3dd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7256e3dd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7256e3dd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7256e3dd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5400000">
            <a:off x="6177275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">
  <p:cSld name="BLANK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4" name="Google Shape;194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5" name="Google Shape;1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flipH="1" rot="5400000">
            <a:off x="6177275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flipH="1" rot="-5400000">
            <a:off x="-358955" y="3663588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7" name="Google Shape;67;p6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4" name="Google Shape;84;p7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5" name="Google Shape;85;p7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16" name="Google Shape;116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mall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PWicgzJJbGU7ivCXEN704f7aNAQTxjBL/view" TargetMode="External"/><Relationship Id="rId4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GRANJAS WEB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MICROSOFT</a:t>
            </a:r>
            <a:endParaRPr/>
          </a:p>
        </p:txBody>
      </p:sp>
      <p:sp>
        <p:nvSpPr>
          <p:cNvPr id="201" name="Google Shape;201;p16"/>
          <p:cNvSpPr txBox="1"/>
          <p:nvPr/>
        </p:nvSpPr>
        <p:spPr>
          <a:xfrm>
            <a:off x="3338700" y="4187175"/>
            <a:ext cx="24666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Javier Bueno López</a:t>
            </a:r>
            <a:endParaRPr sz="18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Manuel Ariza Ortiz</a:t>
            </a:r>
            <a:endParaRPr sz="18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02" name="Google Shape;2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75" y="212525"/>
            <a:ext cx="1385425" cy="13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/>
        </p:nvSpPr>
        <p:spPr>
          <a:xfrm>
            <a:off x="2537700" y="180825"/>
            <a:ext cx="40686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M1 Y M2</a:t>
            </a:r>
            <a:endParaRPr b="1" sz="4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1588200" y="1025775"/>
            <a:ext cx="5967600" cy="3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Estas máquinas harán de servidor web.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ind"/>
              <a:buAutoNum type="arabicPeriod"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Creamos las máquinas con Windows Server Database 2016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ind"/>
              <a:buAutoNum type="arabicPeriod"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Hay que indicar que queremos que formen parte de un conjunto (distinto para cada configuración)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ind"/>
              <a:buAutoNum type="arabicPeriod"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Indicar además que la red virtual es la misma en ambos casos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ind"/>
              <a:buAutoNum type="arabicPeriod"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Instalamos IIS en cada una y modificamos el index de cada una para comprobar que se balancea correctamente posteriormente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/>
          <p:nvPr/>
        </p:nvSpPr>
        <p:spPr>
          <a:xfrm>
            <a:off x="2537700" y="180825"/>
            <a:ext cx="40686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M4</a:t>
            </a:r>
            <a:endParaRPr b="1" sz="4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1265850" y="1496725"/>
            <a:ext cx="62733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Esta máquina realizará las peticiones, por lo que tiene que estar fuera del conjunto.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ind"/>
              <a:buAutoNum type="arabicPeriod"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Creamos la máquina con Windows Server Database 2016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ind"/>
              <a:buAutoNum type="arabicPeriod"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Le damos la misma red virtual para poder acceder a los recursos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*Usamos conexión por RDP TCP 3389 (escritorio remoto) para todos los casos</a:t>
            </a:r>
            <a:endParaRPr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/>
        </p:nvSpPr>
        <p:spPr>
          <a:xfrm>
            <a:off x="2051700" y="391950"/>
            <a:ext cx="50406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CONFIGURACIÓN</a:t>
            </a:r>
            <a:endParaRPr b="1" sz="4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1759200" y="1048650"/>
            <a:ext cx="5625600" cy="12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Partimos de que tenemos las máquinas creadas y dentro del conjunto de disponibilidad.</a:t>
            </a:r>
            <a:endParaRPr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Crear y configurar el balanceador de carga: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76" name="Google Shape;2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347" y="2250450"/>
            <a:ext cx="3060004" cy="27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50450"/>
            <a:ext cx="3319722" cy="27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/>
        </p:nvSpPr>
        <p:spPr>
          <a:xfrm>
            <a:off x="2056800" y="224675"/>
            <a:ext cx="50304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DEMO EN VIDEO</a:t>
            </a:r>
            <a:endParaRPr b="1" sz="4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83" name="Google Shape;283;p28" title="SWAP_Pequeñ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250" y="1084825"/>
            <a:ext cx="6459500" cy="35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/>
        </p:nvSpPr>
        <p:spPr>
          <a:xfrm>
            <a:off x="1932150" y="322225"/>
            <a:ext cx="52797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DEMOSTRACIÓN 2</a:t>
            </a:r>
            <a:endParaRPr b="1" sz="4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2514600" y="1053500"/>
            <a:ext cx="41148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4"/>
                </a:solidFill>
                <a:latin typeface="Hind"/>
                <a:ea typeface="Hind"/>
                <a:cs typeface="Hind"/>
                <a:sym typeface="Hind"/>
              </a:rPr>
              <a:t>Balanceador de carga elástico</a:t>
            </a:r>
            <a:endParaRPr sz="2400">
              <a:solidFill>
                <a:schemeClr val="accent4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90" name="Google Shape;290;p29"/>
          <p:cNvPicPr preferRelativeResize="0"/>
          <p:nvPr/>
        </p:nvPicPr>
        <p:blipFill rotWithShape="1">
          <a:blip r:embed="rId3">
            <a:alphaModFix/>
          </a:blip>
          <a:srcRect b="0" l="0" r="0" t="18560"/>
          <a:stretch/>
        </p:blipFill>
        <p:spPr>
          <a:xfrm>
            <a:off x="3413675" y="1598900"/>
            <a:ext cx="2316650" cy="24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/>
        </p:nvSpPr>
        <p:spPr>
          <a:xfrm>
            <a:off x="1578900" y="336225"/>
            <a:ext cx="59862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¿Qué vamos a hacer?</a:t>
            </a:r>
            <a:endParaRPr b="1" sz="4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1597500" y="1784700"/>
            <a:ext cx="5949000" cy="22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ind"/>
              <a:buAutoNum type="arabicPeriod"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Descargar y configurar el recurso Virtual Scale Set y establecer reglas de balanceo elástico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ind"/>
              <a:buAutoNum type="arabicPeriod"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Usar el programa PRIME95 en una de las máquinas virtuales para forzar la regla anteriormente establecida.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ind"/>
              <a:buAutoNum type="arabicPeriod"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Comprobar el correcto funcionamiento del balanceador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/>
        </p:nvSpPr>
        <p:spPr>
          <a:xfrm>
            <a:off x="2231100" y="336200"/>
            <a:ext cx="46818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Virtual Scale Set</a:t>
            </a:r>
            <a:endParaRPr b="1" sz="4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02" name="Google Shape;3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38" y="1794950"/>
            <a:ext cx="5191125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1"/>
          <p:cNvSpPr txBox="1"/>
          <p:nvPr/>
        </p:nvSpPr>
        <p:spPr>
          <a:xfrm>
            <a:off x="3042154" y="1231175"/>
            <a:ext cx="30597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Recurso a utilizar en Azure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/>
          <p:nvPr/>
        </p:nvSpPr>
        <p:spPr>
          <a:xfrm>
            <a:off x="2068350" y="323825"/>
            <a:ext cx="50073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CONFIGURACIÓN</a:t>
            </a:r>
            <a:endParaRPr b="1" sz="4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09" name="Google Shape;3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789" y="1823825"/>
            <a:ext cx="4666426" cy="31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2"/>
          <p:cNvSpPr txBox="1"/>
          <p:nvPr/>
        </p:nvSpPr>
        <p:spPr>
          <a:xfrm>
            <a:off x="1876363" y="1235375"/>
            <a:ext cx="5391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Seleccionar escalabilidad automática y definir reglas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/>
        </p:nvSpPr>
        <p:spPr>
          <a:xfrm>
            <a:off x="2068350" y="323825"/>
            <a:ext cx="50073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CONFIGURACIÓN</a:t>
            </a:r>
            <a:endParaRPr b="1" sz="4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16" name="Google Shape;3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609050"/>
            <a:ext cx="573405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3"/>
          <p:cNvSpPr txBox="1"/>
          <p:nvPr/>
        </p:nvSpPr>
        <p:spPr>
          <a:xfrm>
            <a:off x="2660200" y="1175250"/>
            <a:ext cx="36933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Definir como equilibrador de carga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/>
        </p:nvSpPr>
        <p:spPr>
          <a:xfrm>
            <a:off x="2068350" y="323825"/>
            <a:ext cx="50073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CONFIGURACIÓN</a:t>
            </a:r>
            <a:endParaRPr b="1" sz="4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23" name="Google Shape;323;p34"/>
          <p:cNvSpPr txBox="1"/>
          <p:nvPr/>
        </p:nvSpPr>
        <p:spPr>
          <a:xfrm>
            <a:off x="3616050" y="1243425"/>
            <a:ext cx="1911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Nueva red virtual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24" name="Google Shape;3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823425"/>
            <a:ext cx="57340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title"/>
          </p:nvPr>
        </p:nvSpPr>
        <p:spPr>
          <a:xfrm>
            <a:off x="3524700" y="245900"/>
            <a:ext cx="2094600" cy="9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Índice</a:t>
            </a:r>
            <a:endParaRPr sz="4800"/>
          </a:p>
        </p:txBody>
      </p:sp>
      <p:sp>
        <p:nvSpPr>
          <p:cNvPr id="208" name="Google Shape;208;p17"/>
          <p:cNvSpPr txBox="1"/>
          <p:nvPr>
            <p:ph idx="1" type="body"/>
          </p:nvPr>
        </p:nvSpPr>
        <p:spPr>
          <a:xfrm>
            <a:off x="1585950" y="1078025"/>
            <a:ext cx="5972100" cy="3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¿Qué hemos usado?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Descripciones de los recursos utilizados.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Breve explicación de las tareas realizadas.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Demostración de la configuración de un conjunto de disponibilidad y balanceador de carga en Azure.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Demostración de la configuración y funcionamiento de un balanceador de carga elástico en Azure.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/>
        </p:nvSpPr>
        <p:spPr>
          <a:xfrm>
            <a:off x="2068350" y="323825"/>
            <a:ext cx="50073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CONFIGURACIÓN</a:t>
            </a:r>
            <a:endParaRPr b="1" sz="4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30" name="Google Shape;330;p35"/>
          <p:cNvSpPr txBox="1"/>
          <p:nvPr/>
        </p:nvSpPr>
        <p:spPr>
          <a:xfrm>
            <a:off x="2221800" y="1206250"/>
            <a:ext cx="47004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Con estos pasos ya tenemos el scaleSet listo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31" name="Google Shape;331;p35"/>
          <p:cNvPicPr preferRelativeResize="0"/>
          <p:nvPr/>
        </p:nvPicPr>
        <p:blipFill rotWithShape="1">
          <a:blip r:embed="rId3">
            <a:alphaModFix/>
          </a:blip>
          <a:srcRect b="0" l="19434" r="21762" t="55814"/>
          <a:stretch/>
        </p:blipFill>
        <p:spPr>
          <a:xfrm>
            <a:off x="2081425" y="1586425"/>
            <a:ext cx="4981149" cy="13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5"/>
          <p:cNvPicPr preferRelativeResize="0"/>
          <p:nvPr/>
        </p:nvPicPr>
        <p:blipFill rotWithShape="1">
          <a:blip r:embed="rId4">
            <a:alphaModFix/>
          </a:blip>
          <a:srcRect b="0" l="-1434" r="18031" t="0"/>
          <a:stretch/>
        </p:blipFill>
        <p:spPr>
          <a:xfrm>
            <a:off x="1485900" y="3259600"/>
            <a:ext cx="61722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/>
          <p:nvPr/>
        </p:nvSpPr>
        <p:spPr>
          <a:xfrm>
            <a:off x="3166800" y="336225"/>
            <a:ext cx="28104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PRIME 95</a:t>
            </a:r>
            <a:endParaRPr b="1" sz="4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38" name="Google Shape;338;p36"/>
          <p:cNvSpPr txBox="1"/>
          <p:nvPr/>
        </p:nvSpPr>
        <p:spPr>
          <a:xfrm>
            <a:off x="1959150" y="1644150"/>
            <a:ext cx="5225700" cy="18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ind"/>
              <a:buAutoNum type="arabicPeriod"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Nos conectamos *remotamente a la máquina virtual creada en Azure.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ind"/>
              <a:buAutoNum type="arabicPeriod"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Instalamos PRIME95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ind"/>
              <a:buAutoNum type="arabicPeriod"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Ejecutamos test de castigo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39" name="Google Shape;339;p36"/>
          <p:cNvSpPr txBox="1"/>
          <p:nvPr/>
        </p:nvSpPr>
        <p:spPr>
          <a:xfrm>
            <a:off x="2942250" y="4635375"/>
            <a:ext cx="3259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*</a:t>
            </a:r>
            <a:r>
              <a:rPr lang="es" sz="12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máquinas virtuales a partir del puerto 50000</a:t>
            </a:r>
            <a:endParaRPr sz="1200"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/>
          <p:nvPr/>
        </p:nvSpPr>
        <p:spPr>
          <a:xfrm>
            <a:off x="3166800" y="336225"/>
            <a:ext cx="28104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PRIME 95</a:t>
            </a:r>
            <a:endParaRPr b="1" sz="4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45" name="Google Shape;3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600" y="1237225"/>
            <a:ext cx="5824800" cy="3715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/>
          <p:nvPr/>
        </p:nvSpPr>
        <p:spPr>
          <a:xfrm>
            <a:off x="3166800" y="336225"/>
            <a:ext cx="28104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PRIME 95</a:t>
            </a:r>
            <a:endParaRPr b="1" sz="4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51" name="Google Shape;3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067650"/>
            <a:ext cx="573405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8"/>
          <p:cNvSpPr txBox="1"/>
          <p:nvPr/>
        </p:nvSpPr>
        <p:spPr>
          <a:xfrm>
            <a:off x="2058300" y="1201938"/>
            <a:ext cx="52257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Como vemos, estamos forzando la regla para que empiece a escalar horizontalmente (CPU &gt; 75%)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/>
          <p:nvPr/>
        </p:nvSpPr>
        <p:spPr>
          <a:xfrm>
            <a:off x="2182650" y="336250"/>
            <a:ext cx="49770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COMPROBACIÓN</a:t>
            </a:r>
            <a:endParaRPr b="1" sz="4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2058300" y="1201953"/>
            <a:ext cx="52257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Tras 5 minutos (tiempo mínimo para que comience a escalar) vemos como comienza el escalado horizontal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59" name="Google Shape;359;p39"/>
          <p:cNvPicPr preferRelativeResize="0"/>
          <p:nvPr/>
        </p:nvPicPr>
        <p:blipFill rotWithShape="1">
          <a:blip r:embed="rId3">
            <a:alphaModFix/>
          </a:blip>
          <a:srcRect b="35296" l="0" r="21259" t="0"/>
          <a:stretch/>
        </p:blipFill>
        <p:spPr>
          <a:xfrm>
            <a:off x="1690675" y="2383203"/>
            <a:ext cx="57626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/>
        </p:nvSpPr>
        <p:spPr>
          <a:xfrm>
            <a:off x="2182650" y="336250"/>
            <a:ext cx="49770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COMPROBACIÓN</a:t>
            </a:r>
            <a:endParaRPr b="1" sz="4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65" name="Google Shape;365;p40"/>
          <p:cNvSpPr txBox="1"/>
          <p:nvPr/>
        </p:nvSpPr>
        <p:spPr>
          <a:xfrm>
            <a:off x="2058300" y="1201953"/>
            <a:ext cx="52257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Cuanto </a:t>
            </a: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más</a:t>
            </a: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 tiempo lo tenemos ejecutando, más escala horizontalmente, hasta el máximo de 10 MV establecidas. 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66" name="Google Shape;366;p40"/>
          <p:cNvPicPr preferRelativeResize="0"/>
          <p:nvPr/>
        </p:nvPicPr>
        <p:blipFill rotWithShape="1">
          <a:blip r:embed="rId3">
            <a:alphaModFix/>
          </a:blip>
          <a:srcRect b="10136" l="0" r="19768" t="0"/>
          <a:stretch/>
        </p:blipFill>
        <p:spPr>
          <a:xfrm>
            <a:off x="1799350" y="2223953"/>
            <a:ext cx="57435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title"/>
          </p:nvPr>
        </p:nvSpPr>
        <p:spPr>
          <a:xfrm>
            <a:off x="1585950" y="743625"/>
            <a:ext cx="5972100" cy="8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¿Qué hemos usado?</a:t>
            </a:r>
            <a:endParaRPr sz="4800"/>
          </a:p>
        </p:txBody>
      </p:sp>
      <p:sp>
        <p:nvSpPr>
          <p:cNvPr id="214" name="Google Shape;214;p18"/>
          <p:cNvSpPr txBox="1"/>
          <p:nvPr>
            <p:ph idx="1" type="body"/>
          </p:nvPr>
        </p:nvSpPr>
        <p:spPr>
          <a:xfrm>
            <a:off x="1585938" y="1839073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Microsoft Azure (“gratis” para estudiantes)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Internet Information Server Microsoft(IIS)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/>
              <a:t>Windows Server Database 2016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type="title"/>
          </p:nvPr>
        </p:nvSpPr>
        <p:spPr>
          <a:xfrm>
            <a:off x="2310150" y="656900"/>
            <a:ext cx="45237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¿Qué es Azure?</a:t>
            </a:r>
            <a:endParaRPr sz="4800"/>
          </a:p>
        </p:txBody>
      </p:sp>
      <p:sp>
        <p:nvSpPr>
          <p:cNvPr id="220" name="Google Shape;220;p19"/>
          <p:cNvSpPr txBox="1"/>
          <p:nvPr>
            <p:ph idx="1" type="body"/>
          </p:nvPr>
        </p:nvSpPr>
        <p:spPr>
          <a:xfrm>
            <a:off x="1585950" y="1625776"/>
            <a:ext cx="5972100" cy="14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Introducido por Microsoft en 2008, Azure es la plataforma de computación en nube pública de Microsoft que proporciona una gran cantidad de servicios.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1" name="Google Shape;2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700" y="3137950"/>
            <a:ext cx="2532598" cy="7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425" y="3934400"/>
            <a:ext cx="1085150" cy="10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>
            <p:ph type="title"/>
          </p:nvPr>
        </p:nvSpPr>
        <p:spPr>
          <a:xfrm>
            <a:off x="2819550" y="681675"/>
            <a:ext cx="35049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¿Qué es IIS?</a:t>
            </a:r>
            <a:endParaRPr sz="4800"/>
          </a:p>
        </p:txBody>
      </p:sp>
      <p:sp>
        <p:nvSpPr>
          <p:cNvPr id="228" name="Google Shape;228;p20"/>
          <p:cNvSpPr txBox="1"/>
          <p:nvPr>
            <p:ph idx="1" type="body"/>
          </p:nvPr>
        </p:nvSpPr>
        <p:spPr>
          <a:xfrm>
            <a:off x="1585950" y="1586175"/>
            <a:ext cx="59721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/>
              <a:t>Internet Information Services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Es un servidor web y un conjunto de servicios para el sistema operativo Microsoft Windows.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/>
              <a:t>Este servicio convierte a un PC en un servidor web para Internet o una intranet, es decir, que en los ordenadores que tienen este servicio instalado se pueden publicar páginas web tanto local como remotamente.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2065050" y="1319925"/>
            <a:ext cx="5013900" cy="9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Tareas realizadas</a:t>
            </a:r>
            <a:endParaRPr sz="4800"/>
          </a:p>
        </p:txBody>
      </p:sp>
      <p:sp>
        <p:nvSpPr>
          <p:cNvPr id="234" name="Google Shape;234;p21"/>
          <p:cNvSpPr txBox="1"/>
          <p:nvPr>
            <p:ph idx="1" type="body"/>
          </p:nvPr>
        </p:nvSpPr>
        <p:spPr>
          <a:xfrm>
            <a:off x="1594200" y="2366475"/>
            <a:ext cx="29778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BF0A"/>
                </a:solidFill>
              </a:rPr>
              <a:t>Configuración de un conjunto de disponibilidad y un balanceador</a:t>
            </a:r>
            <a:endParaRPr>
              <a:solidFill>
                <a:srgbClr val="FFBF0A"/>
              </a:solidFill>
            </a:endParaRPr>
          </a:p>
        </p:txBody>
      </p:sp>
      <p:sp>
        <p:nvSpPr>
          <p:cNvPr id="235" name="Google Shape;235;p21"/>
          <p:cNvSpPr txBox="1"/>
          <p:nvPr>
            <p:ph idx="2" type="body"/>
          </p:nvPr>
        </p:nvSpPr>
        <p:spPr>
          <a:xfrm>
            <a:off x="4572000" y="2366475"/>
            <a:ext cx="2977800" cy="14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BE36B"/>
                </a:solidFill>
              </a:rPr>
              <a:t>Configuración con un conjunto de escalado y un balanceador (balanceo elástico)</a:t>
            </a:r>
            <a:endParaRPr>
              <a:solidFill>
                <a:srgbClr val="1BE36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/>
        </p:nvSpPr>
        <p:spPr>
          <a:xfrm>
            <a:off x="1932150" y="322225"/>
            <a:ext cx="52797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DEMOSTRACIÓN 1</a:t>
            </a:r>
            <a:endParaRPr b="1" sz="4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949825" y="1053500"/>
            <a:ext cx="77088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4"/>
                </a:solidFill>
                <a:latin typeface="Hind"/>
                <a:ea typeface="Hind"/>
                <a:cs typeface="Hind"/>
                <a:sym typeface="Hind"/>
              </a:rPr>
              <a:t>Conjunto de disponibilidad y creación de un balanceador</a:t>
            </a:r>
            <a:endParaRPr sz="2400">
              <a:solidFill>
                <a:schemeClr val="accent4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42" name="Google Shape;242;p22"/>
          <p:cNvPicPr preferRelativeResize="0"/>
          <p:nvPr/>
        </p:nvPicPr>
        <p:blipFill rotWithShape="1">
          <a:blip r:embed="rId3">
            <a:alphaModFix/>
          </a:blip>
          <a:srcRect b="0" l="0" r="0" t="18560"/>
          <a:stretch/>
        </p:blipFill>
        <p:spPr>
          <a:xfrm>
            <a:off x="3413675" y="1598900"/>
            <a:ext cx="2316650" cy="24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/>
          <p:nvPr/>
        </p:nvSpPr>
        <p:spPr>
          <a:xfrm>
            <a:off x="2014200" y="331525"/>
            <a:ext cx="51156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PRIMEROS PASOS</a:t>
            </a:r>
            <a:endParaRPr b="1" sz="4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2849100" y="1192025"/>
            <a:ext cx="344580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Estructura igual a la trabajada en prácticas: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ind"/>
              <a:buAutoNum type="arabicPeriod"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Crear 2 máquinas que harán de servidores web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ind"/>
              <a:buAutoNum type="arabicPeriod"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Crear 1 máquina que realice las peticiones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ind"/>
              <a:buAutoNum type="arabicPeriod"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Crear balanceador</a:t>
            </a:r>
            <a:r>
              <a:rPr lang="es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endParaRPr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49" name="Google Shape;2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338" y="3631725"/>
            <a:ext cx="3005322" cy="13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/>
        </p:nvSpPr>
        <p:spPr>
          <a:xfrm>
            <a:off x="2537700" y="230400"/>
            <a:ext cx="40686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Pero antes...</a:t>
            </a:r>
            <a:endParaRPr b="1" sz="4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1633650" y="1064525"/>
            <a:ext cx="58767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Si creamos las máquinas antes que los conjuntos no podremos vincularlas.</a:t>
            </a:r>
            <a:endParaRPr sz="1800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56" name="Google Shape;256;p24"/>
          <p:cNvPicPr preferRelativeResize="0"/>
          <p:nvPr/>
        </p:nvPicPr>
        <p:blipFill rotWithShape="1">
          <a:blip r:embed="rId3">
            <a:alphaModFix/>
          </a:blip>
          <a:srcRect b="0" l="2874" r="0" t="0"/>
          <a:stretch/>
        </p:blipFill>
        <p:spPr>
          <a:xfrm>
            <a:off x="1486875" y="1898650"/>
            <a:ext cx="2767375" cy="29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750" y="1898650"/>
            <a:ext cx="3284924" cy="29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