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SemiBold"/>
      <p:regular r:id="rId20"/>
      <p:bold r:id="rId21"/>
      <p:italic r:id="rId22"/>
      <p:boldItalic r:id="rId23"/>
    </p:embeddedFont>
    <p:embeddedFont>
      <p:font typeface="Nunito"/>
      <p:regular r:id="rId24"/>
      <p:bold r:id="rId25"/>
      <p:italic r:id="rId26"/>
      <p:boldItalic r:id="rId27"/>
    </p:embeddedFont>
    <p:embeddedFont>
      <p:font typeface="Maven Pro SemiBold"/>
      <p:regular r:id="rId28"/>
      <p:bold r:id="rId29"/>
    </p:embeddedFont>
    <p:embeddedFont>
      <p:font typeface="Maven Pro"/>
      <p:regular r:id="rId30"/>
      <p:bold r:id="rId31"/>
    </p:embeddedFont>
    <p:embeddedFont>
      <p:font typeface="Maven Pro Medium"/>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1128D3-7E8F-4A05-8374-207076942D9D}">
  <a:tblStyle styleId="{E31128D3-7E8F-4A05-8374-207076942D9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Nunito-regular.fntdata"/><Relationship Id="rId23" Type="http://schemas.openxmlformats.org/officeDocument/2006/relationships/font" Target="fonts/Nunit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SemiBold-regular.fntdata"/><Relationship Id="rId27" Type="http://schemas.openxmlformats.org/officeDocument/2006/relationships/font" Target="fonts/Nuni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5.xml"/><Relationship Id="rId33" Type="http://schemas.openxmlformats.org/officeDocument/2006/relationships/font" Target="fonts/MavenProMedium-bold.fntdata"/><Relationship Id="rId10" Type="http://schemas.openxmlformats.org/officeDocument/2006/relationships/slide" Target="slides/slide4.xml"/><Relationship Id="rId32" Type="http://schemas.openxmlformats.org/officeDocument/2006/relationships/font" Target="fonts/MavenProMedium-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3a1b6d377d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3a1b6d377d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cd37c84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cd37c84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cd37c847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cd37c847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dcd37c847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dcd37c847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9c648f0d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9c648f0d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9c648f0d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9c648f0d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a95aabd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a95aabd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39d70d27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9d70d27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9c648f0d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9c648f0d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solidFill>
                  <a:srgbClr val="424242"/>
                </a:solidFill>
                <a:latin typeface="Nunito"/>
                <a:ea typeface="Nunito"/>
                <a:cs typeface="Nunito"/>
                <a:sym typeface="Nunito"/>
              </a:rPr>
              <a:t>(en la diapo 5 </a:t>
            </a:r>
            <a:r>
              <a:rPr lang="es" sz="1300">
                <a:solidFill>
                  <a:srgbClr val="424242"/>
                </a:solidFill>
                <a:latin typeface="Nunito"/>
                <a:ea typeface="Nunito"/>
                <a:cs typeface="Nunito"/>
                <a:sym typeface="Nunito"/>
              </a:rPr>
              <a:t>pongo la fotito para hacernos una idea y poder ir poniendo los puntos, luego la actualizamos)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3a3f33dc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3a3f33dc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39d70d271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39d70d271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39d70d27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39d70d27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718300" y="741175"/>
            <a:ext cx="4674600" cy="134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s" sz="3240">
                <a:latin typeface="Times New Roman"/>
                <a:ea typeface="Times New Roman"/>
                <a:cs typeface="Times New Roman"/>
                <a:sym typeface="Times New Roman"/>
              </a:rPr>
              <a:t>EDA: Washington Loans</a:t>
            </a:r>
            <a:endParaRPr sz="3140">
              <a:latin typeface="Times New Roman"/>
              <a:ea typeface="Times New Roman"/>
              <a:cs typeface="Times New Roman"/>
              <a:sym typeface="Times New Roman"/>
            </a:endParaRPr>
          </a:p>
        </p:txBody>
      </p:sp>
      <p:sp>
        <p:nvSpPr>
          <p:cNvPr id="278" name="Google Shape;278;p13"/>
          <p:cNvSpPr txBox="1"/>
          <p:nvPr>
            <p:ph idx="1" type="subTitle"/>
          </p:nvPr>
        </p:nvSpPr>
        <p:spPr>
          <a:xfrm>
            <a:off x="718300" y="2305650"/>
            <a:ext cx="4227900" cy="1501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rgbClr val="000000"/>
              </a:buClr>
              <a:buSzPct val="36296"/>
              <a:buFont typeface="Arial"/>
              <a:buNone/>
            </a:pPr>
            <a:r>
              <a:rPr lang="es" sz="2727">
                <a:latin typeface="Maven Pro SemiBold"/>
                <a:ea typeface="Maven Pro SemiBold"/>
                <a:cs typeface="Maven Pro SemiBold"/>
                <a:sym typeface="Maven Pro SemiBold"/>
              </a:rPr>
              <a:t>"Análisis multivariable del Dataset HDMA Washington State Home Loans 2016: Exploración de patrones, tendencias y factores clave en préstamos hipotecarios"</a:t>
            </a:r>
            <a:endParaRPr sz="2627">
              <a:latin typeface="Maven Pro SemiBold"/>
              <a:ea typeface="Maven Pro SemiBold"/>
              <a:cs typeface="Maven Pro SemiBold"/>
              <a:sym typeface="Maven Pro SemiBold"/>
            </a:endParaRPr>
          </a:p>
          <a:p>
            <a:pPr indent="0" lvl="0" marL="0" rtl="0" algn="l">
              <a:spcBef>
                <a:spcPts val="0"/>
              </a:spcBef>
              <a:spcAft>
                <a:spcPts val="0"/>
              </a:spcAft>
              <a:buNone/>
            </a:pPr>
            <a:r>
              <a:t/>
            </a:r>
            <a:endParaRPr/>
          </a:p>
        </p:txBody>
      </p:sp>
      <p:sp>
        <p:nvSpPr>
          <p:cNvPr id="279" name="Google Shape;279;p13"/>
          <p:cNvSpPr txBox="1"/>
          <p:nvPr/>
        </p:nvSpPr>
        <p:spPr>
          <a:xfrm>
            <a:off x="6935825" y="3409250"/>
            <a:ext cx="1492500" cy="877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s" sz="1500">
                <a:solidFill>
                  <a:schemeClr val="lt1"/>
                </a:solidFill>
                <a:latin typeface="Maven Pro Medium"/>
                <a:ea typeface="Maven Pro Medium"/>
                <a:cs typeface="Maven Pro Medium"/>
                <a:sym typeface="Maven Pro Medium"/>
              </a:rPr>
              <a:t>Paula Durá</a:t>
            </a:r>
            <a:endParaRPr sz="1500">
              <a:solidFill>
                <a:schemeClr val="lt1"/>
              </a:solidFill>
              <a:latin typeface="Maven Pro Medium"/>
              <a:ea typeface="Maven Pro Medium"/>
              <a:cs typeface="Maven Pro Medium"/>
              <a:sym typeface="Maven Pro Medium"/>
            </a:endParaRPr>
          </a:p>
          <a:p>
            <a:pPr indent="0" lvl="0" marL="0" rtl="0" algn="r">
              <a:spcBef>
                <a:spcPts val="0"/>
              </a:spcBef>
              <a:spcAft>
                <a:spcPts val="0"/>
              </a:spcAft>
              <a:buNone/>
            </a:pPr>
            <a:r>
              <a:rPr lang="es" sz="1500">
                <a:solidFill>
                  <a:schemeClr val="lt1"/>
                </a:solidFill>
                <a:latin typeface="Maven Pro Medium"/>
                <a:ea typeface="Maven Pro Medium"/>
                <a:cs typeface="Maven Pro Medium"/>
                <a:sym typeface="Maven Pro Medium"/>
              </a:rPr>
              <a:t>Francisco Jara</a:t>
            </a:r>
            <a:endParaRPr sz="1500">
              <a:solidFill>
                <a:schemeClr val="lt1"/>
              </a:solidFill>
              <a:latin typeface="Maven Pro Medium"/>
              <a:ea typeface="Maven Pro Medium"/>
              <a:cs typeface="Maven Pro Medium"/>
              <a:sym typeface="Maven Pro Medium"/>
            </a:endParaRPr>
          </a:p>
          <a:p>
            <a:pPr indent="0" lvl="0" marL="0" rtl="0" algn="r">
              <a:spcBef>
                <a:spcPts val="0"/>
              </a:spcBef>
              <a:spcAft>
                <a:spcPts val="0"/>
              </a:spcAft>
              <a:buNone/>
            </a:pPr>
            <a:r>
              <a:rPr lang="es" sz="1500">
                <a:solidFill>
                  <a:schemeClr val="lt1"/>
                </a:solidFill>
                <a:latin typeface="Maven Pro Medium"/>
                <a:ea typeface="Maven Pro Medium"/>
                <a:cs typeface="Maven Pro Medium"/>
                <a:sym typeface="Maven Pro Medium"/>
              </a:rPr>
              <a:t>Manuel Marín</a:t>
            </a:r>
            <a:endParaRPr sz="1500">
              <a:solidFill>
                <a:schemeClr val="lt1"/>
              </a:solidFill>
              <a:latin typeface="Maven Pro Medium"/>
              <a:ea typeface="Maven Pro Medium"/>
              <a:cs typeface="Maven Pro Medium"/>
              <a:sym typeface="Maven Pro Medium"/>
            </a:endParaRPr>
          </a:p>
        </p:txBody>
      </p:sp>
      <p:pic>
        <p:nvPicPr>
          <p:cNvPr id="280" name="Google Shape;280;p13"/>
          <p:cNvPicPr preferRelativeResize="0"/>
          <p:nvPr/>
        </p:nvPicPr>
        <p:blipFill>
          <a:blip r:embed="rId3">
            <a:alphaModFix/>
          </a:blip>
          <a:stretch>
            <a:fillRect/>
          </a:stretch>
        </p:blipFill>
        <p:spPr>
          <a:xfrm>
            <a:off x="718300" y="4221700"/>
            <a:ext cx="1947600" cy="370800"/>
          </a:xfrm>
          <a:prstGeom prst="rect">
            <a:avLst/>
          </a:prstGeom>
          <a:noFill/>
          <a:ln>
            <a:noFill/>
          </a:ln>
        </p:spPr>
      </p:pic>
      <p:pic>
        <p:nvPicPr>
          <p:cNvPr id="281" name="Google Shape;281;p13"/>
          <p:cNvPicPr preferRelativeResize="0"/>
          <p:nvPr/>
        </p:nvPicPr>
        <p:blipFill>
          <a:blip r:embed="rId4">
            <a:alphaModFix/>
          </a:blip>
          <a:stretch>
            <a:fillRect/>
          </a:stretch>
        </p:blipFill>
        <p:spPr>
          <a:xfrm>
            <a:off x="5855925" y="741175"/>
            <a:ext cx="2902500" cy="171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2"/>
          <p:cNvSpPr txBox="1"/>
          <p:nvPr>
            <p:ph type="title"/>
          </p:nvPr>
        </p:nvSpPr>
        <p:spPr>
          <a:xfrm>
            <a:off x="2588100" y="223750"/>
            <a:ext cx="5746200" cy="13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Backup I: Tipos de préstamos en nuestro análisis</a:t>
            </a:r>
            <a:endParaRPr/>
          </a:p>
        </p:txBody>
      </p:sp>
      <p:pic>
        <p:nvPicPr>
          <p:cNvPr id="346" name="Google Shape;346;p22"/>
          <p:cNvPicPr preferRelativeResize="0"/>
          <p:nvPr/>
        </p:nvPicPr>
        <p:blipFill>
          <a:blip r:embed="rId3">
            <a:alphaModFix/>
          </a:blip>
          <a:stretch>
            <a:fillRect/>
          </a:stretch>
        </p:blipFill>
        <p:spPr>
          <a:xfrm>
            <a:off x="624725" y="223750"/>
            <a:ext cx="1428500" cy="1071375"/>
          </a:xfrm>
          <a:prstGeom prst="rect">
            <a:avLst/>
          </a:prstGeom>
          <a:noFill/>
          <a:ln>
            <a:noFill/>
          </a:ln>
        </p:spPr>
      </p:pic>
      <p:graphicFrame>
        <p:nvGraphicFramePr>
          <p:cNvPr id="347" name="Google Shape;347;p22"/>
          <p:cNvGraphicFramePr/>
          <p:nvPr/>
        </p:nvGraphicFramePr>
        <p:xfrm>
          <a:off x="624725" y="1633475"/>
          <a:ext cx="3000000" cy="3000000"/>
        </p:xfrm>
        <a:graphic>
          <a:graphicData uri="http://schemas.openxmlformats.org/drawingml/2006/table">
            <a:tbl>
              <a:tblPr>
                <a:noFill/>
                <a:tableStyleId>{E31128D3-7E8F-4A05-8374-207076942D9D}</a:tableStyleId>
              </a:tblPr>
              <a:tblGrid>
                <a:gridCol w="2634675"/>
                <a:gridCol w="5098200"/>
              </a:tblGrid>
              <a:tr h="450900">
                <a:tc>
                  <a:txBody>
                    <a:bodyPr/>
                    <a:lstStyle/>
                    <a:p>
                      <a:pPr indent="0" lvl="0" marL="0" rtl="0" algn="ctr">
                        <a:spcBef>
                          <a:spcPts val="0"/>
                        </a:spcBef>
                        <a:spcAft>
                          <a:spcPts val="0"/>
                        </a:spcAft>
                        <a:buNone/>
                      </a:pPr>
                      <a:r>
                        <a:rPr b="1" lang="es" sz="1600">
                          <a:solidFill>
                            <a:schemeClr val="dk1"/>
                          </a:solidFill>
                        </a:rPr>
                        <a:t>Tipo de préstamo</a:t>
                      </a:r>
                      <a:endParaRPr b="1" sz="1600">
                        <a:solidFill>
                          <a:schemeClr val="dk1"/>
                        </a:solidFill>
                      </a:endParaRPr>
                    </a:p>
                  </a:txBody>
                  <a:tcPr marT="91425" marB="91425" marR="91425" marL="91425" anchor="ctr"/>
                </a:tc>
                <a:tc>
                  <a:txBody>
                    <a:bodyPr/>
                    <a:lstStyle/>
                    <a:p>
                      <a:pPr indent="0" lvl="0" marL="0" rtl="0" algn="ctr">
                        <a:spcBef>
                          <a:spcPts val="0"/>
                        </a:spcBef>
                        <a:spcAft>
                          <a:spcPts val="0"/>
                        </a:spcAft>
                        <a:buNone/>
                      </a:pPr>
                      <a:r>
                        <a:rPr b="1" lang="es" sz="1600">
                          <a:solidFill>
                            <a:schemeClr val="dk1"/>
                          </a:solidFill>
                        </a:rPr>
                        <a:t>Características</a:t>
                      </a:r>
                      <a:endParaRPr b="1" sz="1600">
                        <a:solidFill>
                          <a:schemeClr val="dk1"/>
                        </a:solidFill>
                      </a:endParaRPr>
                    </a:p>
                  </a:txBody>
                  <a:tcPr marT="91425" marB="91425" marR="91425" marL="91425" anchor="ctr"/>
                </a:tc>
              </a:tr>
              <a:tr h="450900">
                <a:tc>
                  <a:txBody>
                    <a:bodyPr/>
                    <a:lstStyle/>
                    <a:p>
                      <a:pPr indent="0" lvl="0" marL="0" rtl="0" algn="ctr">
                        <a:spcBef>
                          <a:spcPts val="0"/>
                        </a:spcBef>
                        <a:spcAft>
                          <a:spcPts val="0"/>
                        </a:spcAft>
                        <a:buNone/>
                      </a:pPr>
                      <a:r>
                        <a:rPr b="1" lang="es" sz="1200"/>
                        <a:t>Convencional</a:t>
                      </a:r>
                      <a:endParaRPr b="1" sz="1200"/>
                    </a:p>
                  </a:txBody>
                  <a:tcPr marT="91425" marB="91425" marR="91425" marL="91425" anchor="ctr"/>
                </a:tc>
                <a:tc>
                  <a:txBody>
                    <a:bodyPr/>
                    <a:lstStyle/>
                    <a:p>
                      <a:pPr indent="-292100" lvl="0" marL="457200" rtl="0" algn="l">
                        <a:spcBef>
                          <a:spcPts val="0"/>
                        </a:spcBef>
                        <a:spcAft>
                          <a:spcPts val="0"/>
                        </a:spcAft>
                        <a:buSzPts val="1000"/>
                        <a:buChar char="●"/>
                      </a:pPr>
                      <a:r>
                        <a:rPr b="1" lang="es" sz="1000"/>
                        <a:t>No está respaldado por ninguna entidad </a:t>
                      </a:r>
                      <a:r>
                        <a:rPr b="1" lang="es" sz="1000"/>
                        <a:t>gubernamenta</a:t>
                      </a:r>
                      <a:r>
                        <a:rPr lang="es" sz="1000"/>
                        <a:t>l</a:t>
                      </a:r>
                      <a:r>
                        <a:rPr lang="es" sz="1000"/>
                        <a:t>. El riesgo recae en el prestamista o el inversionista que compra el préstamo</a:t>
                      </a:r>
                      <a:endParaRPr b="1" sz="1000"/>
                    </a:p>
                  </a:txBody>
                  <a:tcPr marT="91425" marB="91425" marR="91425" marL="91425"/>
                </a:tc>
              </a:tr>
              <a:tr h="708600">
                <a:tc>
                  <a:txBody>
                    <a:bodyPr/>
                    <a:lstStyle/>
                    <a:p>
                      <a:pPr indent="0" lvl="0" marL="0" rtl="0" algn="ctr">
                        <a:spcBef>
                          <a:spcPts val="0"/>
                        </a:spcBef>
                        <a:spcAft>
                          <a:spcPts val="0"/>
                        </a:spcAft>
                        <a:buNone/>
                      </a:pPr>
                      <a:r>
                        <a:rPr b="1" lang="es" sz="1200"/>
                        <a:t>FHA</a:t>
                      </a:r>
                      <a:endParaRPr b="1" sz="1200"/>
                    </a:p>
                  </a:txBody>
                  <a:tcPr marT="91425" marB="91425" marR="91425" marL="91425" anchor="ctr"/>
                </a:tc>
                <a:tc>
                  <a:txBody>
                    <a:bodyPr/>
                    <a:lstStyle/>
                    <a:p>
                      <a:pPr indent="-292100" lvl="0" marL="457200" rtl="0" algn="l">
                        <a:spcBef>
                          <a:spcPts val="0"/>
                        </a:spcBef>
                        <a:spcAft>
                          <a:spcPts val="0"/>
                        </a:spcAft>
                        <a:buSzPts val="1000"/>
                        <a:buChar char="●"/>
                      </a:pPr>
                      <a:r>
                        <a:rPr b="1" lang="es" sz="1000"/>
                        <a:t>Respaldado por la </a:t>
                      </a:r>
                      <a:r>
                        <a:rPr b="1" lang="es" sz="1000"/>
                        <a:t>Federal</a:t>
                      </a:r>
                      <a:r>
                        <a:rPr b="1" lang="es" sz="1000"/>
                        <a:t> Housing Administration</a:t>
                      </a:r>
                      <a:r>
                        <a:rPr lang="es" sz="1000"/>
                        <a:t>, una agencia del departamento de Vivienda y Desarrollo Urbano.</a:t>
                      </a:r>
                      <a:endParaRPr sz="1000"/>
                    </a:p>
                    <a:p>
                      <a:pPr indent="-292100" lvl="0" marL="457200" rtl="0" algn="l">
                        <a:spcBef>
                          <a:spcPts val="0"/>
                        </a:spcBef>
                        <a:spcAft>
                          <a:spcPts val="0"/>
                        </a:spcAft>
                        <a:buSzPts val="1000"/>
                        <a:buChar char="●"/>
                      </a:pPr>
                      <a:r>
                        <a:rPr lang="es" sz="1000"/>
                        <a:t>Diseñado para facilitar el </a:t>
                      </a:r>
                      <a:r>
                        <a:rPr b="1" lang="es" sz="1000"/>
                        <a:t>acceso a la vivienda a compradores de ingresos bajos o moderados.</a:t>
                      </a:r>
                      <a:endParaRPr sz="1000"/>
                    </a:p>
                  </a:txBody>
                  <a:tcPr marT="91425" marB="91425" marR="91425" marL="91425"/>
                </a:tc>
              </a:tr>
              <a:tr h="837425">
                <a:tc>
                  <a:txBody>
                    <a:bodyPr/>
                    <a:lstStyle/>
                    <a:p>
                      <a:pPr indent="0" lvl="0" marL="0" rtl="0" algn="ctr">
                        <a:spcBef>
                          <a:spcPts val="0"/>
                        </a:spcBef>
                        <a:spcAft>
                          <a:spcPts val="0"/>
                        </a:spcAft>
                        <a:buNone/>
                      </a:pPr>
                      <a:r>
                        <a:rPr b="1" lang="es" sz="1200"/>
                        <a:t>FSA/RHS</a:t>
                      </a:r>
                      <a:endParaRPr b="1" sz="1200"/>
                    </a:p>
                  </a:txBody>
                  <a:tcPr marT="91425" marB="91425" marR="91425" marL="91425" anchor="ctr"/>
                </a:tc>
                <a:tc>
                  <a:txBody>
                    <a:bodyPr/>
                    <a:lstStyle/>
                    <a:p>
                      <a:pPr indent="-292100" lvl="0" marL="457200" rtl="0" algn="l">
                        <a:spcBef>
                          <a:spcPts val="0"/>
                        </a:spcBef>
                        <a:spcAft>
                          <a:spcPts val="0"/>
                        </a:spcAft>
                        <a:buSzPts val="1000"/>
                        <a:buChar char="●"/>
                      </a:pPr>
                      <a:r>
                        <a:rPr b="1" lang="es" sz="1000"/>
                        <a:t>Respaldado por el Farm Service Agency o el Rural Housing Service</a:t>
                      </a:r>
                      <a:r>
                        <a:rPr lang="es" sz="1000"/>
                        <a:t>, ambos del departamento de Agricultura de EEUU (USDA). </a:t>
                      </a:r>
                      <a:endParaRPr sz="1000"/>
                    </a:p>
                    <a:p>
                      <a:pPr indent="-292100" lvl="0" marL="457200" rtl="0" algn="l">
                        <a:spcBef>
                          <a:spcPts val="0"/>
                        </a:spcBef>
                        <a:spcAft>
                          <a:spcPts val="0"/>
                        </a:spcAft>
                        <a:buSzPts val="1000"/>
                        <a:buChar char="●"/>
                      </a:pPr>
                      <a:r>
                        <a:rPr lang="es" sz="1000"/>
                        <a:t>Dirigido a </a:t>
                      </a:r>
                      <a:r>
                        <a:rPr b="1" lang="es" sz="1000"/>
                        <a:t>propiedades rurales</a:t>
                      </a:r>
                      <a:r>
                        <a:rPr lang="es" sz="1000"/>
                        <a:t> y </a:t>
                      </a:r>
                      <a:r>
                        <a:rPr b="1" lang="es" sz="1000"/>
                        <a:t>compradores de ingresos bajos a moderados</a:t>
                      </a:r>
                      <a:r>
                        <a:rPr lang="es" sz="1000"/>
                        <a:t>.</a:t>
                      </a:r>
                      <a:endParaRPr sz="1000"/>
                    </a:p>
                    <a:p>
                      <a:pPr indent="-292100" lvl="0" marL="457200" rtl="0" algn="l">
                        <a:spcBef>
                          <a:spcPts val="0"/>
                        </a:spcBef>
                        <a:spcAft>
                          <a:spcPts val="0"/>
                        </a:spcAft>
                        <a:buSzPts val="1000"/>
                        <a:buChar char="●"/>
                      </a:pPr>
                      <a:r>
                        <a:rPr lang="es" sz="1000"/>
                        <a:t>El uso principal de la vivienda ha de ser </a:t>
                      </a:r>
                      <a:r>
                        <a:rPr b="1" lang="es" sz="1000"/>
                        <a:t>vivienda habitual</a:t>
                      </a:r>
                      <a:r>
                        <a:rPr lang="es" sz="1000"/>
                        <a:t>.</a:t>
                      </a:r>
                      <a:endParaRPr sz="1000"/>
                    </a:p>
                  </a:txBody>
                  <a:tcPr marT="91425" marB="91425" marR="91425" marL="91425"/>
                </a:tc>
              </a:tr>
              <a:tr h="450900">
                <a:tc>
                  <a:txBody>
                    <a:bodyPr/>
                    <a:lstStyle/>
                    <a:p>
                      <a:pPr indent="0" lvl="0" marL="0" rtl="0" algn="ctr">
                        <a:spcBef>
                          <a:spcPts val="0"/>
                        </a:spcBef>
                        <a:spcAft>
                          <a:spcPts val="0"/>
                        </a:spcAft>
                        <a:buNone/>
                      </a:pPr>
                      <a:r>
                        <a:rPr b="1" lang="es" sz="1200"/>
                        <a:t>VA</a:t>
                      </a:r>
                      <a:endParaRPr b="1" sz="1200"/>
                    </a:p>
                  </a:txBody>
                  <a:tcPr marT="91425" marB="91425" marR="91425" marL="91425" anchor="ctr"/>
                </a:tc>
                <a:tc>
                  <a:txBody>
                    <a:bodyPr/>
                    <a:lstStyle/>
                    <a:p>
                      <a:pPr indent="-292100" lvl="0" marL="457200" rtl="0" algn="l">
                        <a:spcBef>
                          <a:spcPts val="0"/>
                        </a:spcBef>
                        <a:spcAft>
                          <a:spcPts val="0"/>
                        </a:spcAft>
                        <a:buSzPts val="1000"/>
                        <a:buChar char="●"/>
                      </a:pPr>
                      <a:r>
                        <a:rPr lang="es" sz="1000"/>
                        <a:t>Respaldado por el departamento de Veterans Affairs, </a:t>
                      </a:r>
                      <a:r>
                        <a:rPr b="1" lang="es" sz="1000"/>
                        <a:t>exclusivo para veteranos militares, personal de servicio </a:t>
                      </a:r>
                      <a:r>
                        <a:rPr b="1" lang="es" sz="1000"/>
                        <a:t>activo</a:t>
                      </a:r>
                      <a:r>
                        <a:rPr b="1" lang="es" sz="1000"/>
                        <a:t> y sus familias</a:t>
                      </a:r>
                      <a:r>
                        <a:rPr lang="es" sz="1000"/>
                        <a:t>.</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1290700" y="415350"/>
            <a:ext cx="7783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Backup II: Porcentaje de préstamos aprobados para solicitantes de bajos ingresos según el tipo de préstamo</a:t>
            </a:r>
            <a:endParaRPr/>
          </a:p>
        </p:txBody>
      </p:sp>
      <p:pic>
        <p:nvPicPr>
          <p:cNvPr id="353" name="Google Shape;353;p23"/>
          <p:cNvPicPr preferRelativeResize="0"/>
          <p:nvPr/>
        </p:nvPicPr>
        <p:blipFill>
          <a:blip r:embed="rId3">
            <a:alphaModFix/>
          </a:blip>
          <a:stretch>
            <a:fillRect/>
          </a:stretch>
        </p:blipFill>
        <p:spPr>
          <a:xfrm>
            <a:off x="2058699" y="1739975"/>
            <a:ext cx="5647324" cy="3192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ph type="title"/>
          </p:nvPr>
        </p:nvSpPr>
        <p:spPr>
          <a:xfrm>
            <a:off x="1303800" y="598575"/>
            <a:ext cx="7574100" cy="1072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Backup III: Porcentaje de préstamos aprobados según el tipo de propósito del préstamo</a:t>
            </a:r>
            <a:endParaRPr/>
          </a:p>
        </p:txBody>
      </p:sp>
      <p:pic>
        <p:nvPicPr>
          <p:cNvPr id="359" name="Google Shape;359;p24"/>
          <p:cNvPicPr preferRelativeResize="0"/>
          <p:nvPr/>
        </p:nvPicPr>
        <p:blipFill>
          <a:blip r:embed="rId3">
            <a:alphaModFix/>
          </a:blip>
          <a:stretch>
            <a:fillRect/>
          </a:stretch>
        </p:blipFill>
        <p:spPr>
          <a:xfrm>
            <a:off x="1675325" y="1670775"/>
            <a:ext cx="5793361" cy="31679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303800" y="262950"/>
            <a:ext cx="70305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a:t>Backup IV:</a:t>
            </a:r>
            <a:r>
              <a:rPr lang="es" sz="2500"/>
              <a:t>P</a:t>
            </a:r>
            <a:r>
              <a:rPr lang="es" sz="2500"/>
              <a:t>rincipales razones de rechazo en las áreas con mayor segregación racial </a:t>
            </a:r>
            <a:endParaRPr sz="4100"/>
          </a:p>
        </p:txBody>
      </p:sp>
      <p:pic>
        <p:nvPicPr>
          <p:cNvPr id="365" name="Google Shape;365;p25"/>
          <p:cNvPicPr preferRelativeResize="0"/>
          <p:nvPr/>
        </p:nvPicPr>
        <p:blipFill>
          <a:blip r:embed="rId3">
            <a:alphaModFix/>
          </a:blip>
          <a:stretch>
            <a:fillRect/>
          </a:stretch>
        </p:blipFill>
        <p:spPr>
          <a:xfrm>
            <a:off x="1829229" y="1445475"/>
            <a:ext cx="5979635" cy="3445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204575" y="620375"/>
            <a:ext cx="3943200" cy="66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100"/>
              <a:t>Resumen ejecutivo</a:t>
            </a:r>
            <a:endParaRPr sz="3100"/>
          </a:p>
        </p:txBody>
      </p:sp>
      <p:sp>
        <p:nvSpPr>
          <p:cNvPr id="287" name="Google Shape;287;p14"/>
          <p:cNvSpPr txBox="1"/>
          <p:nvPr>
            <p:ph idx="1" type="body"/>
          </p:nvPr>
        </p:nvSpPr>
        <p:spPr>
          <a:xfrm>
            <a:off x="427500" y="1356750"/>
            <a:ext cx="8289000" cy="371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000"/>
              <a:t>Como consultora financiera, nuestro </a:t>
            </a:r>
            <a:r>
              <a:rPr b="1" lang="es" sz="1000"/>
              <a:t>objetivo principal</a:t>
            </a:r>
            <a:r>
              <a:rPr lang="es" sz="1000"/>
              <a:t> es ayudar a la entidad prestamista en el proceso de </a:t>
            </a:r>
            <a:r>
              <a:rPr b="1" lang="es" sz="1000"/>
              <a:t>selección de préstamos hipotecarios</a:t>
            </a:r>
            <a:r>
              <a:rPr lang="es" sz="1000"/>
              <a:t>, buscando siempre la disminución de los riesgos y el aumento de la rentabilidad, de manera que se cumpla la normativa impuesta a la empresa y se estudien las nuevas tendencias y necesidades del mercado.</a:t>
            </a:r>
            <a:endParaRPr sz="1000"/>
          </a:p>
          <a:p>
            <a:pPr indent="0" lvl="0" marL="0" rtl="0" algn="l">
              <a:spcBef>
                <a:spcPts val="1200"/>
              </a:spcBef>
              <a:spcAft>
                <a:spcPts val="0"/>
              </a:spcAft>
              <a:buNone/>
            </a:pPr>
            <a:r>
              <a:rPr lang="es" sz="1000"/>
              <a:t>Para ello, se han analizado todas las hipotecas solicitadas en el estado de Washington (EE.UU) a lo largo del año 2016 y se han llegado a las siguientes conclusiones:</a:t>
            </a:r>
            <a:endParaRPr sz="1000"/>
          </a:p>
          <a:p>
            <a:pPr indent="-292100" lvl="0" marL="457200" rtl="0" algn="l">
              <a:spcBef>
                <a:spcPts val="1200"/>
              </a:spcBef>
              <a:spcAft>
                <a:spcPts val="0"/>
              </a:spcAft>
              <a:buSzPts val="1000"/>
              <a:buChar char="-"/>
            </a:pPr>
            <a:r>
              <a:rPr lang="es" sz="1000"/>
              <a:t>La relación entre el monto del préstamo y el nivel de ingresos del solicitante es directamente proporcional, </a:t>
            </a:r>
            <a:r>
              <a:rPr lang="es" sz="1000"/>
              <a:t>estabilizandose</a:t>
            </a:r>
            <a:r>
              <a:rPr lang="es" sz="1000"/>
              <a:t> en los ingresos altos ya que este perfil de solicitante no tiene tanta necesidad de endeudamiento. En los ingresos bajos se aprecian aprobaciones de préstamos de alto monto debido al acceso a programas gubernamentales (FHA, VA, FSA).</a:t>
            </a:r>
            <a:endParaRPr sz="1000"/>
          </a:p>
          <a:p>
            <a:pPr indent="-292100" lvl="0" marL="457200" rtl="0" algn="l">
              <a:spcBef>
                <a:spcPts val="0"/>
              </a:spcBef>
              <a:spcAft>
                <a:spcPts val="0"/>
              </a:spcAft>
              <a:buSzPts val="1000"/>
              <a:buChar char="-"/>
            </a:pPr>
            <a:r>
              <a:rPr lang="es" sz="1000"/>
              <a:t>Los solicitantes de un préstamo para una vivienda no habitual que poseen un perfil de ingresos anuales bajo, se enfrentan a mayores intereses. Esto puede ser de gran utilidad para considerar la aprobación de este tipo de solicitud, pues se maximizan beneficios y se disminuyen riesgos.</a:t>
            </a:r>
            <a:endParaRPr sz="1000"/>
          </a:p>
          <a:p>
            <a:pPr indent="-292100" lvl="0" marL="457200" rtl="0" algn="l">
              <a:spcBef>
                <a:spcPts val="0"/>
              </a:spcBef>
              <a:spcAft>
                <a:spcPts val="0"/>
              </a:spcAft>
              <a:buSzPts val="1000"/>
              <a:buChar char="-"/>
            </a:pPr>
            <a:r>
              <a:rPr lang="es" sz="1000"/>
              <a:t>Dado que los préstamos para la compra de vivienda son más seguros y tienen mayor tasa de aprobación, la entidad debería seguir promoviéndolos, a pesar de su menor margen de ganancia. La refinanciación y mejora de la vivienda suponen mayores beneficios pero más riesgos, por lo que se deberían implementar políticas más seguras para poder aprovechar la elevada tasa de interés.</a:t>
            </a:r>
            <a:endParaRPr sz="1000"/>
          </a:p>
          <a:p>
            <a:pPr indent="-292100" lvl="0" marL="457200" rtl="0" algn="l">
              <a:spcBef>
                <a:spcPts val="0"/>
              </a:spcBef>
              <a:spcAft>
                <a:spcPts val="0"/>
              </a:spcAft>
              <a:buSzPts val="1000"/>
              <a:buChar char="-"/>
            </a:pPr>
            <a:r>
              <a:rPr lang="es" sz="1000"/>
              <a:t>La tasa de denegación de los préstamos solicitados es mayor en las áreas con más segregación racial, pero no debido a exclusiones sociales, sino a la poca capacidad crediticia de dichas zonas. Una posible solución a este problema sería promover campañas de educación financiera en estas áreas o ajustar las políticas de crédito para satisfacer sus demandas, siempre que el riesgo lo permita.</a:t>
            </a:r>
            <a:endParaRPr sz="1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657950"/>
            <a:ext cx="7030500" cy="87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400"/>
              <a:t>Agenda</a:t>
            </a:r>
            <a:endParaRPr sz="3800"/>
          </a:p>
        </p:txBody>
      </p:sp>
      <p:sp>
        <p:nvSpPr>
          <p:cNvPr id="293" name="Google Shape;293;p15"/>
          <p:cNvSpPr txBox="1"/>
          <p:nvPr>
            <p:ph idx="1" type="body"/>
          </p:nvPr>
        </p:nvSpPr>
        <p:spPr>
          <a:xfrm>
            <a:off x="1179725" y="1442175"/>
            <a:ext cx="3870300" cy="30084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Introducción </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Capacidad de pago </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Intereses en personas de bajos ingresos  </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Tipos de préstamos</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Cumplimiento de normativa</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Next Steps</a:t>
            </a:r>
            <a:endParaRPr sz="1900">
              <a:latin typeface="Nunito SemiBold"/>
              <a:ea typeface="Nunito SemiBold"/>
              <a:cs typeface="Nunito SemiBold"/>
              <a:sym typeface="Nunito SemiBold"/>
            </a:endParaRPr>
          </a:p>
          <a:p>
            <a:pPr indent="-349250" lvl="0" marL="457200" rtl="0" algn="l">
              <a:spcBef>
                <a:spcPts val="0"/>
              </a:spcBef>
              <a:spcAft>
                <a:spcPts val="0"/>
              </a:spcAft>
              <a:buSzPts val="1900"/>
              <a:buFont typeface="Nunito SemiBold"/>
              <a:buChar char="❖"/>
            </a:pPr>
            <a:r>
              <a:rPr lang="es" sz="1900">
                <a:latin typeface="Nunito SemiBold"/>
                <a:ea typeface="Nunito SemiBold"/>
                <a:cs typeface="Nunito SemiBold"/>
                <a:sym typeface="Nunito SemiBold"/>
              </a:rPr>
              <a:t>Backup</a:t>
            </a:r>
            <a:endParaRPr sz="1900">
              <a:latin typeface="Nunito SemiBold"/>
              <a:ea typeface="Nunito SemiBold"/>
              <a:cs typeface="Nunito SemiBold"/>
              <a:sym typeface="Nunito SemiBold"/>
            </a:endParaRPr>
          </a:p>
        </p:txBody>
      </p:sp>
      <p:pic>
        <p:nvPicPr>
          <p:cNvPr id="294" name="Google Shape;294;p15"/>
          <p:cNvPicPr preferRelativeResize="0"/>
          <p:nvPr/>
        </p:nvPicPr>
        <p:blipFill>
          <a:blip r:embed="rId3">
            <a:alphaModFix/>
          </a:blip>
          <a:stretch>
            <a:fillRect/>
          </a:stretch>
        </p:blipFill>
        <p:spPr>
          <a:xfrm>
            <a:off x="5401025" y="1298225"/>
            <a:ext cx="3094725" cy="309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764250"/>
            <a:ext cx="2896500" cy="74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300" name="Google Shape;300;p16"/>
          <p:cNvSpPr txBox="1"/>
          <p:nvPr>
            <p:ph idx="1" type="body"/>
          </p:nvPr>
        </p:nvSpPr>
        <p:spPr>
          <a:xfrm>
            <a:off x="851675" y="1392900"/>
            <a:ext cx="4001700" cy="32532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lang="es" sz="1200"/>
              <a:t>En un entorno financiero cada vez más competitivo y socialmente consciente, la gestión de carteras hipotecarias requiere un enfoque basado en datos que equilibren rentabilidad, mitigación de riesgos y cumplimientos de normartivas. Este estudio, fundamentado en el análisis del dataset HMDA Washington State Home Loans (2016), identifica patrones clave en la concesión de préstamos.</a:t>
            </a:r>
            <a:endParaRPr sz="1200"/>
          </a:p>
          <a:p>
            <a:pPr indent="0" lvl="0" marL="0" rtl="0" algn="l">
              <a:lnSpc>
                <a:spcPct val="105000"/>
              </a:lnSpc>
              <a:spcBef>
                <a:spcPts val="1200"/>
              </a:spcBef>
              <a:spcAft>
                <a:spcPts val="1200"/>
              </a:spcAft>
              <a:buNone/>
            </a:pPr>
            <a:r>
              <a:rPr lang="es" sz="1200"/>
              <a:t>Los objetivos de este proyecto abordan el incremento de los beneficios de la entidad bancaria, causados por la maximización de préstamos para viviendas. Se estudiarán las causas que influyen en la variabilidad de los préstamos, estudiando principalmente los factores de los prestatarios. Contamos con más de 466.000 solicitudes de préstamos hipotecarios, que han servido como datos del estudio realizado.</a:t>
            </a:r>
            <a:endParaRPr sz="1200"/>
          </a:p>
        </p:txBody>
      </p:sp>
      <p:pic>
        <p:nvPicPr>
          <p:cNvPr id="301" name="Google Shape;301;p16"/>
          <p:cNvPicPr preferRelativeResize="0"/>
          <p:nvPr/>
        </p:nvPicPr>
        <p:blipFill>
          <a:blip r:embed="rId3">
            <a:alphaModFix/>
          </a:blip>
          <a:stretch>
            <a:fillRect/>
          </a:stretch>
        </p:blipFill>
        <p:spPr>
          <a:xfrm>
            <a:off x="5406600" y="-46775"/>
            <a:ext cx="3782475" cy="5190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725" y="164800"/>
            <a:ext cx="7290600" cy="12555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s"/>
              <a:t>Segmentación de la política crediticia en tres pilares. Personalización de las ofertas en función del perfil del prestatario</a:t>
            </a:r>
            <a:endParaRPr/>
          </a:p>
        </p:txBody>
      </p:sp>
      <p:sp>
        <p:nvSpPr>
          <p:cNvPr id="307" name="Google Shape;307;p17"/>
          <p:cNvSpPr txBox="1"/>
          <p:nvPr/>
        </p:nvSpPr>
        <p:spPr>
          <a:xfrm>
            <a:off x="-1513825" y="571500"/>
            <a:ext cx="1047000" cy="193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pic>
        <p:nvPicPr>
          <p:cNvPr id="308" name="Google Shape;308;p17"/>
          <p:cNvPicPr preferRelativeResize="0"/>
          <p:nvPr/>
        </p:nvPicPr>
        <p:blipFill rotWithShape="1">
          <a:blip r:embed="rId3">
            <a:alphaModFix/>
          </a:blip>
          <a:srcRect b="0" l="0" r="12747" t="0"/>
          <a:stretch/>
        </p:blipFill>
        <p:spPr>
          <a:xfrm>
            <a:off x="461850" y="1794950"/>
            <a:ext cx="3980476" cy="2800799"/>
          </a:xfrm>
          <a:prstGeom prst="rect">
            <a:avLst/>
          </a:prstGeom>
          <a:noFill/>
          <a:ln>
            <a:noFill/>
          </a:ln>
        </p:spPr>
      </p:pic>
      <p:sp>
        <p:nvSpPr>
          <p:cNvPr id="309" name="Google Shape;309;p17"/>
          <p:cNvSpPr txBox="1"/>
          <p:nvPr/>
        </p:nvSpPr>
        <p:spPr>
          <a:xfrm>
            <a:off x="4572000" y="2009750"/>
            <a:ext cx="4287300" cy="2586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Relación directa entre los ingresos del solicitante y el monto del préstamo.</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Los solicitantes con ingresos anuales &gt; $150k </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s" sz="1300">
                <a:solidFill>
                  <a:schemeClr val="dk2"/>
                </a:solidFill>
                <a:latin typeface="Nunito"/>
                <a:ea typeface="Nunito"/>
                <a:cs typeface="Nunito"/>
                <a:sym typeface="Nunito"/>
              </a:rPr>
              <a:t>no tienen la necesidad de endeudarse en tanta proporción.</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s" sz="1300">
                <a:solidFill>
                  <a:schemeClr val="dk2"/>
                </a:solidFill>
                <a:latin typeface="Nunito"/>
                <a:ea typeface="Nunito"/>
                <a:cs typeface="Nunito"/>
                <a:sym typeface="Nunito"/>
              </a:rPr>
              <a:t>Los solicitantes con ingresos </a:t>
            </a:r>
            <a:r>
              <a:rPr lang="es" sz="1300">
                <a:solidFill>
                  <a:schemeClr val="dk2"/>
                </a:solidFill>
                <a:latin typeface="Nunito"/>
                <a:ea typeface="Nunito"/>
                <a:cs typeface="Nunito"/>
                <a:sym typeface="Nunito"/>
              </a:rPr>
              <a:t>anuales </a:t>
            </a:r>
            <a:r>
              <a:rPr lang="es" sz="1300">
                <a:solidFill>
                  <a:schemeClr val="dk2"/>
                </a:solidFill>
                <a:latin typeface="Nunito"/>
                <a:ea typeface="Nunito"/>
                <a:cs typeface="Nunito"/>
                <a:sym typeface="Nunito"/>
              </a:rPr>
              <a:t>&lt; $30k que solicitan </a:t>
            </a:r>
            <a:r>
              <a:rPr lang="es" sz="1300">
                <a:solidFill>
                  <a:schemeClr val="dk2"/>
                </a:solidFill>
                <a:latin typeface="Nunito"/>
                <a:ea typeface="Nunito"/>
                <a:cs typeface="Nunito"/>
                <a:sym typeface="Nunito"/>
              </a:rPr>
              <a:t>préstamos</a:t>
            </a:r>
            <a:r>
              <a:rPr lang="es" sz="1300">
                <a:solidFill>
                  <a:schemeClr val="dk2"/>
                </a:solidFill>
                <a:latin typeface="Nunito"/>
                <a:ea typeface="Nunito"/>
                <a:cs typeface="Nunito"/>
                <a:sym typeface="Nunito"/>
              </a:rPr>
              <a:t> respaldados por el gobierno tienen mayor tasa de aprobación.</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type="title"/>
          </p:nvPr>
        </p:nvSpPr>
        <p:spPr>
          <a:xfrm>
            <a:off x="1229950" y="135750"/>
            <a:ext cx="7659300" cy="1201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2500">
                <a:solidFill>
                  <a:srgbClr val="262626"/>
                </a:solidFill>
                <a:highlight>
                  <a:schemeClr val="lt1"/>
                </a:highlight>
              </a:rPr>
              <a:t>Personas con perfil</a:t>
            </a:r>
            <a:r>
              <a:rPr lang="es" sz="2500">
                <a:solidFill>
                  <a:srgbClr val="262626"/>
                </a:solidFill>
                <a:highlight>
                  <a:schemeClr val="lt1"/>
                </a:highlight>
              </a:rPr>
              <a:t> de ingresos</a:t>
            </a:r>
            <a:r>
              <a:rPr lang="es" sz="2500">
                <a:solidFill>
                  <a:srgbClr val="262626"/>
                </a:solidFill>
                <a:highlight>
                  <a:schemeClr val="lt1"/>
                </a:highlight>
              </a:rPr>
              <a:t> brutos anuales </a:t>
            </a:r>
            <a:r>
              <a:rPr lang="es" sz="2500">
                <a:solidFill>
                  <a:srgbClr val="262626"/>
                </a:solidFill>
                <a:highlight>
                  <a:schemeClr val="lt1"/>
                </a:highlight>
              </a:rPr>
              <a:t>bajos </a:t>
            </a:r>
            <a:r>
              <a:rPr lang="es" sz="2500">
                <a:solidFill>
                  <a:srgbClr val="262626"/>
                </a:solidFill>
                <a:highlight>
                  <a:schemeClr val="lt1"/>
                </a:highlight>
              </a:rPr>
              <a:t>que solicitan un préstamo para una vivienda no habitual afrontan mayores intereses</a:t>
            </a:r>
            <a:endParaRPr sz="2600">
              <a:highlight>
                <a:schemeClr val="lt1"/>
              </a:highlight>
            </a:endParaRPr>
          </a:p>
        </p:txBody>
      </p:sp>
      <p:sp>
        <p:nvSpPr>
          <p:cNvPr id="315" name="Google Shape;315;p18"/>
          <p:cNvSpPr txBox="1"/>
          <p:nvPr/>
        </p:nvSpPr>
        <p:spPr>
          <a:xfrm>
            <a:off x="4877075" y="1336950"/>
            <a:ext cx="4170900" cy="43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457200" rtl="0" algn="l">
              <a:spcBef>
                <a:spcPts val="0"/>
              </a:spcBef>
              <a:spcAft>
                <a:spcPts val="0"/>
              </a:spcAft>
              <a:buNone/>
            </a:pPr>
            <a:r>
              <a:rPr lang="es" sz="1300">
                <a:solidFill>
                  <a:schemeClr val="dk2"/>
                </a:solidFill>
                <a:latin typeface="Nunito"/>
                <a:ea typeface="Nunito"/>
                <a:cs typeface="Nunito"/>
                <a:sym typeface="Nunito"/>
              </a:rPr>
              <a:t>Las viviendas no habituales, es decir, casas vacacionales, segundas residencias o propiedades para alquiler, asumen un interés </a:t>
            </a:r>
            <a:r>
              <a:rPr lang="es" sz="1300">
                <a:solidFill>
                  <a:schemeClr val="dk2"/>
                </a:solidFill>
                <a:latin typeface="Nunito"/>
                <a:ea typeface="Nunito"/>
                <a:cs typeface="Nunito"/>
                <a:sym typeface="Nunito"/>
              </a:rPr>
              <a:t>notablemente </a:t>
            </a:r>
            <a:r>
              <a:rPr lang="es" sz="1300">
                <a:solidFill>
                  <a:schemeClr val="dk2"/>
                </a:solidFill>
                <a:latin typeface="Nunito"/>
                <a:ea typeface="Nunito"/>
                <a:cs typeface="Nunito"/>
                <a:sym typeface="Nunito"/>
              </a:rPr>
              <a:t>más alto.</a:t>
            </a:r>
            <a:endParaRPr sz="1300">
              <a:solidFill>
                <a:schemeClr val="dk2"/>
              </a:solidFill>
              <a:latin typeface="Nunito"/>
              <a:ea typeface="Nunito"/>
              <a:cs typeface="Nunito"/>
              <a:sym typeface="Nunito"/>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a:p>
            <a:pPr indent="-317500" lvl="0" marL="457200" rtl="0" algn="l">
              <a:lnSpc>
                <a:spcPct val="115000"/>
              </a:lnSpc>
              <a:spcBef>
                <a:spcPts val="0"/>
              </a:spcBef>
              <a:spcAft>
                <a:spcPts val="0"/>
              </a:spcAft>
              <a:buClr>
                <a:schemeClr val="dk2"/>
              </a:buClr>
              <a:buSzPts val="1400"/>
              <a:buFont typeface="Nunito"/>
              <a:buChar char="●"/>
            </a:pPr>
            <a:r>
              <a:rPr lang="es" sz="1300">
                <a:solidFill>
                  <a:srgbClr val="404040"/>
                </a:solidFill>
                <a:latin typeface="Nunito"/>
                <a:ea typeface="Nunito"/>
                <a:cs typeface="Nunito"/>
                <a:sym typeface="Nunito"/>
              </a:rPr>
              <a:t>🔍 </a:t>
            </a:r>
            <a:r>
              <a:rPr b="1" lang="es" sz="1300">
                <a:solidFill>
                  <a:srgbClr val="404040"/>
                </a:solidFill>
                <a:latin typeface="Nunito"/>
                <a:ea typeface="Nunito"/>
                <a:cs typeface="Nunito"/>
                <a:sym typeface="Nunito"/>
              </a:rPr>
              <a:t>¿Por qué interesan a la entidad?</a:t>
            </a:r>
            <a:endParaRPr sz="1300">
              <a:solidFill>
                <a:srgbClr val="404040"/>
              </a:solidFill>
              <a:latin typeface="Nunito"/>
              <a:ea typeface="Nunito"/>
              <a:cs typeface="Nunito"/>
              <a:sym typeface="Nunito"/>
            </a:endParaRPr>
          </a:p>
          <a:p>
            <a:pPr indent="-311150" lvl="0" marL="914400" rtl="0" algn="l">
              <a:lnSpc>
                <a:spcPct val="115000"/>
              </a:lnSpc>
              <a:spcBef>
                <a:spcPts val="0"/>
              </a:spcBef>
              <a:spcAft>
                <a:spcPts val="0"/>
              </a:spcAft>
              <a:buClr>
                <a:srgbClr val="404040"/>
              </a:buClr>
              <a:buSzPts val="1300"/>
              <a:buFont typeface="Nunito"/>
              <a:buAutoNum type="arabicPeriod"/>
            </a:pPr>
            <a:r>
              <a:rPr lang="es" sz="1300">
                <a:solidFill>
                  <a:srgbClr val="404040"/>
                </a:solidFill>
                <a:latin typeface="Nunito"/>
                <a:ea typeface="Nunito"/>
                <a:cs typeface="Nunito"/>
                <a:sym typeface="Nunito"/>
              </a:rPr>
              <a:t>Ingresos bajos del prestatario hacen que el riesgo de impago aumente, justificando un interés más elevado, lo que se traduce en una mayor rentabilidad.</a:t>
            </a:r>
            <a:endParaRPr>
              <a:latin typeface="Nunito"/>
              <a:ea typeface="Nunito"/>
              <a:cs typeface="Nunito"/>
              <a:sym typeface="Nunito"/>
            </a:endParaRPr>
          </a:p>
          <a:p>
            <a:pPr indent="-311150" lvl="0" marL="914400" rtl="0" algn="l">
              <a:lnSpc>
                <a:spcPct val="115000"/>
              </a:lnSpc>
              <a:spcBef>
                <a:spcPts val="0"/>
              </a:spcBef>
              <a:spcAft>
                <a:spcPts val="0"/>
              </a:spcAft>
              <a:buClr>
                <a:srgbClr val="404040"/>
              </a:buClr>
              <a:buSzPts val="1300"/>
              <a:buFont typeface="Nunito"/>
              <a:buAutoNum type="arabicPeriod"/>
            </a:pPr>
            <a:r>
              <a:rPr lang="es" sz="1300">
                <a:solidFill>
                  <a:srgbClr val="404040"/>
                </a:solidFill>
                <a:latin typeface="Nunito"/>
                <a:ea typeface="Nunito"/>
                <a:cs typeface="Nunito"/>
                <a:sym typeface="Nunito"/>
              </a:rPr>
              <a:t>Al ser residencia no habitual, la entidad puede utilizar como respaldo la vivienda habitual del solicitante en caso de impago, minimizando así el riesgo.</a:t>
            </a:r>
            <a:endParaRPr sz="1300">
              <a:solidFill>
                <a:srgbClr val="404040"/>
              </a:solidFill>
              <a:latin typeface="Nunito"/>
              <a:ea typeface="Nunito"/>
              <a:cs typeface="Nunito"/>
              <a:sym typeface="Nunito"/>
            </a:endParaRPr>
          </a:p>
        </p:txBody>
      </p:sp>
      <p:pic>
        <p:nvPicPr>
          <p:cNvPr id="316" name="Google Shape;316;p18"/>
          <p:cNvPicPr preferRelativeResize="0"/>
          <p:nvPr/>
        </p:nvPicPr>
        <p:blipFill>
          <a:blip r:embed="rId3">
            <a:alphaModFix/>
          </a:blip>
          <a:stretch>
            <a:fillRect/>
          </a:stretch>
        </p:blipFill>
        <p:spPr>
          <a:xfrm>
            <a:off x="91925" y="1618525"/>
            <a:ext cx="5309325" cy="3114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19"/>
          <p:cNvPicPr preferRelativeResize="0"/>
          <p:nvPr/>
        </p:nvPicPr>
        <p:blipFill>
          <a:blip r:embed="rId3">
            <a:alphaModFix/>
          </a:blip>
          <a:stretch>
            <a:fillRect/>
          </a:stretch>
        </p:blipFill>
        <p:spPr>
          <a:xfrm>
            <a:off x="4279500" y="2200825"/>
            <a:ext cx="4702949" cy="2430049"/>
          </a:xfrm>
          <a:prstGeom prst="rect">
            <a:avLst/>
          </a:prstGeom>
          <a:noFill/>
          <a:ln>
            <a:noFill/>
          </a:ln>
        </p:spPr>
      </p:pic>
      <p:pic>
        <p:nvPicPr>
          <p:cNvPr id="322" name="Google Shape;322;p19"/>
          <p:cNvPicPr preferRelativeResize="0"/>
          <p:nvPr/>
        </p:nvPicPr>
        <p:blipFill>
          <a:blip r:embed="rId4">
            <a:alphaModFix/>
          </a:blip>
          <a:stretch>
            <a:fillRect/>
          </a:stretch>
        </p:blipFill>
        <p:spPr>
          <a:xfrm>
            <a:off x="176412" y="2243025"/>
            <a:ext cx="3979749" cy="2387845"/>
          </a:xfrm>
          <a:prstGeom prst="rect">
            <a:avLst/>
          </a:prstGeom>
          <a:noFill/>
          <a:ln>
            <a:noFill/>
          </a:ln>
        </p:spPr>
      </p:pic>
      <p:sp>
        <p:nvSpPr>
          <p:cNvPr id="323" name="Google Shape;323;p19"/>
          <p:cNvSpPr txBox="1"/>
          <p:nvPr/>
        </p:nvSpPr>
        <p:spPr>
          <a:xfrm>
            <a:off x="1166850" y="261675"/>
            <a:ext cx="8034300" cy="13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2400">
                <a:solidFill>
                  <a:schemeClr val="dk2"/>
                </a:solidFill>
                <a:latin typeface="Maven Pro"/>
                <a:ea typeface="Maven Pro"/>
                <a:cs typeface="Maven Pro"/>
                <a:sym typeface="Maven Pro"/>
              </a:rPr>
              <a:t>Los préstamos para compra de vivienda reportan       menores ganancias pero son más seguros, mientras que la mejora del hogar supone más beneficios a pesar de su alto riesgo</a:t>
            </a:r>
            <a:endParaRPr sz="9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263000" y="248925"/>
            <a:ext cx="7852500" cy="10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s" sz="2420"/>
              <a:t>El porcentaje de préstamos denegados es mayor en áreas con alta segregación racial </a:t>
            </a:r>
            <a:r>
              <a:rPr lang="es" sz="2420"/>
              <a:t>debido a su DTI</a:t>
            </a:r>
            <a:endParaRPr sz="2420"/>
          </a:p>
        </p:txBody>
      </p:sp>
      <p:pic>
        <p:nvPicPr>
          <p:cNvPr id="329" name="Google Shape;329;p20"/>
          <p:cNvPicPr preferRelativeResize="0"/>
          <p:nvPr/>
        </p:nvPicPr>
        <p:blipFill>
          <a:blip r:embed="rId3">
            <a:alphaModFix/>
          </a:blip>
          <a:stretch>
            <a:fillRect/>
          </a:stretch>
        </p:blipFill>
        <p:spPr>
          <a:xfrm>
            <a:off x="1442488" y="1339125"/>
            <a:ext cx="3963426" cy="2385750"/>
          </a:xfrm>
          <a:prstGeom prst="rect">
            <a:avLst/>
          </a:prstGeom>
          <a:noFill/>
          <a:ln>
            <a:noFill/>
          </a:ln>
        </p:spPr>
      </p:pic>
      <p:graphicFrame>
        <p:nvGraphicFramePr>
          <p:cNvPr id="330" name="Google Shape;330;p20"/>
          <p:cNvGraphicFramePr/>
          <p:nvPr/>
        </p:nvGraphicFramePr>
        <p:xfrm>
          <a:off x="1870263" y="3767450"/>
          <a:ext cx="3000000" cy="3000000"/>
        </p:xfrm>
        <a:graphic>
          <a:graphicData uri="http://schemas.openxmlformats.org/drawingml/2006/table">
            <a:tbl>
              <a:tblPr>
                <a:noFill/>
                <a:tableStyleId>{E31128D3-7E8F-4A05-8374-207076942D9D}</a:tableStyleId>
              </a:tblPr>
              <a:tblGrid>
                <a:gridCol w="611575"/>
                <a:gridCol w="588350"/>
                <a:gridCol w="635350"/>
                <a:gridCol w="710275"/>
                <a:gridCol w="990100"/>
              </a:tblGrid>
              <a:tr h="357425">
                <a:tc gridSpan="5">
                  <a:txBody>
                    <a:bodyPr/>
                    <a:lstStyle/>
                    <a:p>
                      <a:pPr indent="0" lvl="0" marL="0" rtl="0" algn="ctr">
                        <a:spcBef>
                          <a:spcPts val="0"/>
                        </a:spcBef>
                        <a:spcAft>
                          <a:spcPts val="0"/>
                        </a:spcAft>
                        <a:buNone/>
                      </a:pPr>
                      <a:r>
                        <a:rPr b="1" lang="es" sz="1100">
                          <a:solidFill>
                            <a:schemeClr val="lt1"/>
                          </a:solidFill>
                        </a:rPr>
                        <a:t>Tasa de denegación por raza del solicitante</a:t>
                      </a:r>
                      <a:endParaRPr b="1" sz="1100">
                        <a:solidFill>
                          <a:schemeClr val="lt1"/>
                        </a:solidFill>
                      </a:endParaRPr>
                    </a:p>
                  </a:txBody>
                  <a:tcPr marT="91425" marB="126000"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12239E"/>
                    </a:solidFill>
                  </a:tcPr>
                </a:tc>
                <a:tc hMerge="1"/>
                <a:tc hMerge="1"/>
                <a:tc hMerge="1"/>
                <a:tc hMerge="1"/>
              </a:tr>
              <a:tr h="495550">
                <a:tc>
                  <a:txBody>
                    <a:bodyPr/>
                    <a:lstStyle/>
                    <a:p>
                      <a:pPr indent="0" lvl="0" marL="0" rtl="0" algn="ctr">
                        <a:spcBef>
                          <a:spcPts val="0"/>
                        </a:spcBef>
                        <a:spcAft>
                          <a:spcPts val="0"/>
                        </a:spcAft>
                        <a:buNone/>
                      </a:pPr>
                      <a:r>
                        <a:rPr b="1" lang="es" sz="900">
                          <a:solidFill>
                            <a:schemeClr val="lt1"/>
                          </a:solidFill>
                        </a:rPr>
                        <a:t>White</a:t>
                      </a:r>
                      <a:endParaRPr b="1" sz="900">
                        <a:solidFill>
                          <a:schemeClr val="lt1"/>
                        </a:solidFill>
                      </a:endParaRPr>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8D97EC"/>
                    </a:solidFill>
                  </a:tcPr>
                </a:tc>
                <a:tc>
                  <a:txBody>
                    <a:bodyPr/>
                    <a:lstStyle/>
                    <a:p>
                      <a:pPr indent="0" lvl="0" marL="0" rtl="0" algn="ctr">
                        <a:spcBef>
                          <a:spcPts val="0"/>
                        </a:spcBef>
                        <a:spcAft>
                          <a:spcPts val="0"/>
                        </a:spcAft>
                        <a:buNone/>
                      </a:pPr>
                      <a:r>
                        <a:rPr b="1" lang="es" sz="900">
                          <a:solidFill>
                            <a:schemeClr val="lt1"/>
                          </a:solidFill>
                        </a:rPr>
                        <a:t>Asian</a:t>
                      </a:r>
                      <a:endParaRPr b="1" sz="900">
                        <a:solidFill>
                          <a:schemeClr val="lt1"/>
                        </a:solidFill>
                      </a:endParaRPr>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8D97EC"/>
                    </a:solidFill>
                  </a:tcPr>
                </a:tc>
                <a:tc>
                  <a:txBody>
                    <a:bodyPr/>
                    <a:lstStyle/>
                    <a:p>
                      <a:pPr indent="0" lvl="0" marL="0" rtl="0" algn="ctr">
                        <a:spcBef>
                          <a:spcPts val="0"/>
                        </a:spcBef>
                        <a:spcAft>
                          <a:spcPts val="0"/>
                        </a:spcAft>
                        <a:buNone/>
                      </a:pPr>
                      <a:r>
                        <a:rPr b="1" lang="es" sz="900">
                          <a:solidFill>
                            <a:schemeClr val="lt1"/>
                          </a:solidFill>
                        </a:rPr>
                        <a:t>Black or African </a:t>
                      </a:r>
                      <a:endParaRPr b="1" sz="900">
                        <a:solidFill>
                          <a:schemeClr val="lt1"/>
                        </a:solidFill>
                      </a:endParaRPr>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8D97EC"/>
                    </a:solidFill>
                  </a:tcPr>
                </a:tc>
                <a:tc>
                  <a:txBody>
                    <a:bodyPr/>
                    <a:lstStyle/>
                    <a:p>
                      <a:pPr indent="0" lvl="0" marL="0" rtl="0" algn="ctr">
                        <a:spcBef>
                          <a:spcPts val="0"/>
                        </a:spcBef>
                        <a:spcAft>
                          <a:spcPts val="0"/>
                        </a:spcAft>
                        <a:buNone/>
                      </a:pPr>
                      <a:r>
                        <a:rPr b="1" lang="es" sz="900">
                          <a:solidFill>
                            <a:schemeClr val="lt1"/>
                          </a:solidFill>
                        </a:rPr>
                        <a:t>American Indian </a:t>
                      </a:r>
                      <a:endParaRPr b="1" sz="900">
                        <a:solidFill>
                          <a:schemeClr val="lt1"/>
                        </a:solidFill>
                      </a:endParaRPr>
                    </a:p>
                  </a:txBody>
                  <a:tcPr marT="91425" marB="90000"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8D97EC"/>
                    </a:solidFill>
                  </a:tcPr>
                </a:tc>
                <a:tc>
                  <a:txBody>
                    <a:bodyPr/>
                    <a:lstStyle/>
                    <a:p>
                      <a:pPr indent="0" lvl="0" marL="0" rtl="0" algn="ctr">
                        <a:spcBef>
                          <a:spcPts val="0"/>
                        </a:spcBef>
                        <a:spcAft>
                          <a:spcPts val="0"/>
                        </a:spcAft>
                        <a:buNone/>
                      </a:pPr>
                      <a:r>
                        <a:rPr b="1" lang="es" sz="900">
                          <a:solidFill>
                            <a:schemeClr val="lt1"/>
                          </a:solidFill>
                        </a:rPr>
                        <a:t>Native Islander</a:t>
                      </a:r>
                      <a:endParaRPr b="1" sz="900">
                        <a:solidFill>
                          <a:schemeClr val="lt1"/>
                        </a:solidFill>
                      </a:endParaRPr>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8D97EC"/>
                    </a:solidFill>
                  </a:tcPr>
                </a:tc>
              </a:tr>
              <a:tr h="340575">
                <a:tc>
                  <a:txBody>
                    <a:bodyPr/>
                    <a:lstStyle/>
                    <a:p>
                      <a:pPr indent="0" lvl="0" marL="0" rtl="0" algn="ctr">
                        <a:spcBef>
                          <a:spcPts val="0"/>
                        </a:spcBef>
                        <a:spcAft>
                          <a:spcPts val="0"/>
                        </a:spcAft>
                        <a:buNone/>
                      </a:pPr>
                      <a:r>
                        <a:rPr b="1" lang="es" sz="900"/>
                        <a:t>18,65 %</a:t>
                      </a:r>
                      <a:endParaRPr b="1" sz="900"/>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CBD1FB"/>
                    </a:solidFill>
                  </a:tcPr>
                </a:tc>
                <a:tc>
                  <a:txBody>
                    <a:bodyPr/>
                    <a:lstStyle/>
                    <a:p>
                      <a:pPr indent="0" lvl="0" marL="0" rtl="0" algn="ctr">
                        <a:spcBef>
                          <a:spcPts val="0"/>
                        </a:spcBef>
                        <a:spcAft>
                          <a:spcPts val="0"/>
                        </a:spcAft>
                        <a:buNone/>
                      </a:pPr>
                      <a:r>
                        <a:rPr b="1" lang="es" sz="900"/>
                        <a:t>19,15%</a:t>
                      </a:r>
                      <a:endParaRPr b="1" sz="900"/>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CBD1FB"/>
                    </a:solidFill>
                  </a:tcPr>
                </a:tc>
                <a:tc>
                  <a:txBody>
                    <a:bodyPr/>
                    <a:lstStyle/>
                    <a:p>
                      <a:pPr indent="0" lvl="0" marL="0" rtl="0" algn="ctr">
                        <a:spcBef>
                          <a:spcPts val="0"/>
                        </a:spcBef>
                        <a:spcAft>
                          <a:spcPts val="0"/>
                        </a:spcAft>
                        <a:buNone/>
                      </a:pPr>
                      <a:r>
                        <a:rPr b="1" lang="es" sz="900"/>
                        <a:t>27,83 %</a:t>
                      </a:r>
                      <a:endParaRPr b="1" sz="900"/>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CBD1FB"/>
                    </a:solidFill>
                  </a:tcPr>
                </a:tc>
                <a:tc>
                  <a:txBody>
                    <a:bodyPr/>
                    <a:lstStyle/>
                    <a:p>
                      <a:pPr indent="0" lvl="0" marL="0" rtl="0" algn="ctr">
                        <a:spcBef>
                          <a:spcPts val="0"/>
                        </a:spcBef>
                        <a:spcAft>
                          <a:spcPts val="0"/>
                        </a:spcAft>
                        <a:buNone/>
                      </a:pPr>
                      <a:r>
                        <a:rPr b="1" lang="es" sz="900"/>
                        <a:t>29,55 %</a:t>
                      </a:r>
                      <a:endParaRPr b="1" sz="900"/>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CBD1FB"/>
                    </a:solidFill>
                  </a:tcPr>
                </a:tc>
                <a:tc>
                  <a:txBody>
                    <a:bodyPr/>
                    <a:lstStyle/>
                    <a:p>
                      <a:pPr indent="0" lvl="0" marL="0" rtl="0" algn="ctr">
                        <a:spcBef>
                          <a:spcPts val="0"/>
                        </a:spcBef>
                        <a:spcAft>
                          <a:spcPts val="0"/>
                        </a:spcAft>
                        <a:buNone/>
                      </a:pPr>
                      <a:r>
                        <a:rPr b="1" lang="es" sz="900"/>
                        <a:t>25,79 %</a:t>
                      </a:r>
                      <a:endParaRPr b="1" sz="900"/>
                    </a:p>
                  </a:txBody>
                  <a:tcPr marT="91425" marB="91425" marR="91425" marL="91425" anchor="ctr">
                    <a:lnL cap="flat" cmpd="sng" w="9525">
                      <a:solidFill>
                        <a:srgbClr val="262626"/>
                      </a:solidFill>
                      <a:prstDash val="solid"/>
                      <a:round/>
                      <a:headEnd len="sm" w="sm" type="none"/>
                      <a:tailEnd len="sm" w="sm" type="none"/>
                    </a:lnL>
                    <a:lnR cap="flat" cmpd="sng" w="9525">
                      <a:solidFill>
                        <a:srgbClr val="262626"/>
                      </a:solidFill>
                      <a:prstDash val="solid"/>
                      <a:round/>
                      <a:headEnd len="sm" w="sm" type="none"/>
                      <a:tailEnd len="sm" w="sm" type="none"/>
                    </a:lnR>
                    <a:lnT cap="flat" cmpd="sng" w="9525">
                      <a:solidFill>
                        <a:srgbClr val="262626"/>
                      </a:solidFill>
                      <a:prstDash val="solid"/>
                      <a:round/>
                      <a:headEnd len="sm" w="sm" type="none"/>
                      <a:tailEnd len="sm" w="sm" type="none"/>
                    </a:lnT>
                    <a:lnB cap="flat" cmpd="sng" w="9525">
                      <a:solidFill>
                        <a:srgbClr val="262626"/>
                      </a:solidFill>
                      <a:prstDash val="solid"/>
                      <a:round/>
                      <a:headEnd len="sm" w="sm" type="none"/>
                      <a:tailEnd len="sm" w="sm" type="none"/>
                    </a:lnB>
                    <a:solidFill>
                      <a:srgbClr val="CBD1FB"/>
                    </a:solidFill>
                  </a:tcPr>
                </a:tc>
              </a:tr>
            </a:tbl>
          </a:graphicData>
        </a:graphic>
      </p:graphicFrame>
      <p:sp>
        <p:nvSpPr>
          <p:cNvPr id="331" name="Google Shape;331;p20"/>
          <p:cNvSpPr txBox="1"/>
          <p:nvPr/>
        </p:nvSpPr>
        <p:spPr>
          <a:xfrm>
            <a:off x="5635425" y="1492075"/>
            <a:ext cx="2962200" cy="999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Nunito"/>
              <a:buChar char="●"/>
            </a:pPr>
            <a:r>
              <a:rPr lang="es" sz="1200">
                <a:solidFill>
                  <a:schemeClr val="dk2"/>
                </a:solidFill>
                <a:latin typeface="Nunito"/>
                <a:ea typeface="Nunito"/>
                <a:cs typeface="Nunito"/>
                <a:sym typeface="Nunito"/>
              </a:rPr>
              <a:t>Préstamos a personas en zonas de alta segregación presentan mayores tasas de denegación</a:t>
            </a:r>
            <a:r>
              <a:rPr b="1" lang="es" sz="1200">
                <a:solidFill>
                  <a:schemeClr val="dk2"/>
                </a:solidFill>
                <a:latin typeface="Nunito"/>
                <a:ea typeface="Nunito"/>
                <a:cs typeface="Nunito"/>
                <a:sym typeface="Nunito"/>
              </a:rPr>
              <a:t> </a:t>
            </a:r>
            <a:r>
              <a:rPr lang="es" sz="1200">
                <a:solidFill>
                  <a:schemeClr val="dk2"/>
                </a:solidFill>
                <a:latin typeface="Nunito"/>
                <a:ea typeface="Nunito"/>
                <a:cs typeface="Nunito"/>
                <a:sym typeface="Nunito"/>
              </a:rPr>
              <a:t>que el resto de préstamos. </a:t>
            </a:r>
            <a:endParaRPr sz="1200">
              <a:solidFill>
                <a:schemeClr val="dk2"/>
              </a:solidFill>
              <a:latin typeface="Nunito"/>
              <a:ea typeface="Nunito"/>
              <a:cs typeface="Nunito"/>
              <a:sym typeface="Nunito"/>
            </a:endParaRPr>
          </a:p>
        </p:txBody>
      </p:sp>
      <p:sp>
        <p:nvSpPr>
          <p:cNvPr id="332" name="Google Shape;332;p20"/>
          <p:cNvSpPr txBox="1"/>
          <p:nvPr/>
        </p:nvSpPr>
        <p:spPr>
          <a:xfrm>
            <a:off x="5635425" y="2491375"/>
            <a:ext cx="2962200" cy="682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Nunito"/>
              <a:buChar char="●"/>
            </a:pPr>
            <a:r>
              <a:rPr lang="es" sz="1200">
                <a:solidFill>
                  <a:schemeClr val="dk2"/>
                </a:solidFill>
                <a:highlight>
                  <a:schemeClr val="lt1"/>
                </a:highlight>
                <a:latin typeface="Nunito"/>
                <a:ea typeface="Nunito"/>
                <a:cs typeface="Nunito"/>
                <a:sym typeface="Nunito"/>
              </a:rPr>
              <a:t>Esta tasa de denegación es más de un 10% mayor cuando el solicitante pertenece a una de estas minorías raciales.</a:t>
            </a:r>
            <a:endParaRPr sz="1200">
              <a:solidFill>
                <a:schemeClr val="dk2"/>
              </a:solidFill>
              <a:highlight>
                <a:schemeClr val="lt1"/>
              </a:highlight>
              <a:latin typeface="Nunito"/>
              <a:ea typeface="Nunito"/>
              <a:cs typeface="Nunito"/>
              <a:sym typeface="Nunito"/>
            </a:endParaRPr>
          </a:p>
        </p:txBody>
      </p:sp>
      <p:sp>
        <p:nvSpPr>
          <p:cNvPr id="333" name="Google Shape;333;p20"/>
          <p:cNvSpPr txBox="1"/>
          <p:nvPr/>
        </p:nvSpPr>
        <p:spPr>
          <a:xfrm>
            <a:off x="5635425" y="3475925"/>
            <a:ext cx="2962200" cy="1298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Nunito"/>
              <a:buChar char="●"/>
            </a:pPr>
            <a:r>
              <a:rPr lang="es" sz="1200">
                <a:solidFill>
                  <a:schemeClr val="dk2"/>
                </a:solidFill>
                <a:latin typeface="Nunito"/>
                <a:ea typeface="Nunito"/>
                <a:cs typeface="Nunito"/>
                <a:sym typeface="Nunito"/>
              </a:rPr>
              <a:t>Las dos principales razones de rechazo en las áreas con mayor segregación racial son el historial crediticio y la relación deuda-ingreso (DTI). </a:t>
            </a:r>
            <a:endParaRPr sz="12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1"/>
          <p:cNvSpPr txBox="1"/>
          <p:nvPr>
            <p:ph type="title"/>
          </p:nvPr>
        </p:nvSpPr>
        <p:spPr>
          <a:xfrm>
            <a:off x="1303800" y="690175"/>
            <a:ext cx="2181900" cy="548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Next Steps</a:t>
            </a:r>
            <a:endParaRPr/>
          </a:p>
        </p:txBody>
      </p:sp>
      <p:sp>
        <p:nvSpPr>
          <p:cNvPr id="339" name="Google Shape;339;p21"/>
          <p:cNvSpPr txBox="1"/>
          <p:nvPr>
            <p:ph idx="1" type="body"/>
          </p:nvPr>
        </p:nvSpPr>
        <p:spPr>
          <a:xfrm>
            <a:off x="1303800" y="1454875"/>
            <a:ext cx="3704100" cy="35238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s"/>
              <a:t>Clasificación de los perfiles de los prestatarios para personalizar las ofertas.	</a:t>
            </a:r>
            <a:endParaRPr/>
          </a:p>
          <a:p>
            <a:pPr indent="-311150" lvl="0" marL="457200" rtl="0" algn="l">
              <a:spcBef>
                <a:spcPts val="0"/>
              </a:spcBef>
              <a:spcAft>
                <a:spcPts val="0"/>
              </a:spcAft>
              <a:buSzPts val="1300"/>
              <a:buChar char="●"/>
            </a:pPr>
            <a:r>
              <a:rPr lang="es"/>
              <a:t>Explorar mercados desatendidos para mejorar las necesidades del mercado.		</a:t>
            </a:r>
            <a:endParaRPr/>
          </a:p>
          <a:p>
            <a:pPr indent="-311150" lvl="0" marL="457200" rtl="0" algn="l">
              <a:spcBef>
                <a:spcPts val="0"/>
              </a:spcBef>
              <a:spcAft>
                <a:spcPts val="0"/>
              </a:spcAft>
              <a:buSzPts val="1300"/>
              <a:buChar char="●"/>
            </a:pPr>
            <a:r>
              <a:rPr lang="es"/>
              <a:t>Estudios demográficos. Ajuste específico en función del condado.				</a:t>
            </a:r>
            <a:endParaRPr/>
          </a:p>
          <a:p>
            <a:pPr indent="-311150" lvl="0" marL="457200" rtl="0" algn="l">
              <a:spcBef>
                <a:spcPts val="0"/>
              </a:spcBef>
              <a:spcAft>
                <a:spcPts val="0"/>
              </a:spcAft>
              <a:buSzPts val="1300"/>
              <a:buChar char="●"/>
            </a:pPr>
            <a:r>
              <a:rPr lang="es"/>
              <a:t>Mejorar condiciones de préstamo para reducir riesgos e incrementar la aprobación.						</a:t>
            </a:r>
            <a:endParaRPr/>
          </a:p>
          <a:p>
            <a:pPr indent="-311150" lvl="0" marL="457200" rtl="0" algn="l">
              <a:spcBef>
                <a:spcPts val="0"/>
              </a:spcBef>
              <a:spcAft>
                <a:spcPts val="0"/>
              </a:spcAft>
              <a:buSzPts val="1300"/>
              <a:buChar char="●"/>
            </a:pPr>
            <a:r>
              <a:rPr lang="es"/>
              <a:t>Implementar programas de educación financiera en áreas de alta segregación</a:t>
            </a:r>
            <a:endParaRPr/>
          </a:p>
          <a:p>
            <a:pPr indent="0" lvl="0" marL="457200" rtl="0" algn="l">
              <a:spcBef>
                <a:spcPts val="1200"/>
              </a:spcBef>
              <a:spcAft>
                <a:spcPts val="1200"/>
              </a:spcAft>
              <a:buNone/>
            </a:pPr>
            <a:r>
              <a:t/>
            </a:r>
            <a:endParaRPr/>
          </a:p>
        </p:txBody>
      </p:sp>
      <p:pic>
        <p:nvPicPr>
          <p:cNvPr id="340" name="Google Shape;340;p21"/>
          <p:cNvPicPr preferRelativeResize="0"/>
          <p:nvPr/>
        </p:nvPicPr>
        <p:blipFill>
          <a:blip r:embed="rId3">
            <a:alphaModFix/>
          </a:blip>
          <a:stretch>
            <a:fillRect/>
          </a:stretch>
        </p:blipFill>
        <p:spPr>
          <a:xfrm>
            <a:off x="5007900" y="604100"/>
            <a:ext cx="3831301" cy="3831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