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SemiBold"/>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34B964-57BA-4BA5-B65C-9B0AD5358E8F}">
  <a:tblStyle styleId="{5A34B964-57BA-4BA5-B65C-9B0AD5358E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emiBold-bold.fntdata"/><Relationship Id="rId22" Type="http://schemas.openxmlformats.org/officeDocument/2006/relationships/font" Target="fonts/NunitoSemiBold-boldItalic.fntdata"/><Relationship Id="rId21" Type="http://schemas.openxmlformats.org/officeDocument/2006/relationships/font" Target="fonts/NunitoSemiBold-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NunitoSemiBold-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58cdc3b0a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58cdc3b0a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58de8bd43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8de8bd43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58de8bd43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58de8bd43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8de8bd4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8de8bd4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8cdc3b0a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8cdc3b0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8cdc3b0a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8cdc3b0a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8cdc3b0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8cdc3b0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58cdc3b0a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58cdc3b0a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58cdc3b0a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58cdc3b0a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8cdc3b0a0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8cdc3b0a0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591a5a47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591a5a47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58de8bd43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58de8bd43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idx="4294967295" type="ctrTitle"/>
          </p:nvPr>
        </p:nvSpPr>
        <p:spPr>
          <a:xfrm>
            <a:off x="3913650" y="371400"/>
            <a:ext cx="4969200" cy="16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720">
                <a:solidFill>
                  <a:schemeClr val="lt1"/>
                </a:solidFill>
              </a:rPr>
              <a:t>Análisis Predictivo de Aprobación de Préstamos Hipotecarios en Washington</a:t>
            </a:r>
            <a:endParaRPr sz="2720">
              <a:solidFill>
                <a:schemeClr val="lt1"/>
              </a:solidFill>
            </a:endParaRPr>
          </a:p>
          <a:p>
            <a:pPr indent="0" lvl="0" marL="0" rtl="0" algn="l">
              <a:spcBef>
                <a:spcPts val="0"/>
              </a:spcBef>
              <a:spcAft>
                <a:spcPts val="0"/>
              </a:spcAft>
              <a:buSzPts val="990"/>
              <a:buNone/>
            </a:pPr>
            <a:r>
              <a:t/>
            </a:r>
            <a:endParaRPr sz="2520"/>
          </a:p>
        </p:txBody>
      </p:sp>
      <p:sp>
        <p:nvSpPr>
          <p:cNvPr id="278" name="Google Shape;278;p13"/>
          <p:cNvSpPr txBox="1"/>
          <p:nvPr>
            <p:ph idx="4294967295" type="subTitle"/>
          </p:nvPr>
        </p:nvSpPr>
        <p:spPr>
          <a:xfrm>
            <a:off x="5684300" y="1751275"/>
            <a:ext cx="2995200" cy="695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lt1"/>
                </a:solidFill>
              </a:rPr>
              <a:t>“Modelos de Machine Learning y Aplicaciones de Negocio”</a:t>
            </a:r>
            <a:endParaRPr>
              <a:solidFill>
                <a:schemeClr val="lt1"/>
              </a:solidFill>
            </a:endParaRPr>
          </a:p>
        </p:txBody>
      </p:sp>
      <p:sp>
        <p:nvSpPr>
          <p:cNvPr id="279" name="Google Shape;279;p13"/>
          <p:cNvSpPr txBox="1"/>
          <p:nvPr/>
        </p:nvSpPr>
        <p:spPr>
          <a:xfrm>
            <a:off x="326250" y="4100000"/>
            <a:ext cx="1239900" cy="785100"/>
          </a:xfrm>
          <a:prstGeom prst="rect">
            <a:avLst/>
          </a:prstGeom>
          <a:solidFill>
            <a:srgbClr val="E5A3D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solidFill>
                  <a:schemeClr val="lt1"/>
                </a:solidFill>
                <a:latin typeface="Nunito"/>
                <a:ea typeface="Nunito"/>
                <a:cs typeface="Nunito"/>
                <a:sym typeface="Nunito"/>
              </a:rPr>
              <a:t>Manuel Marín</a:t>
            </a:r>
            <a:endParaRPr sz="1300">
              <a:solidFill>
                <a:schemeClr val="lt1"/>
              </a:solidFill>
              <a:latin typeface="Nunito"/>
              <a:ea typeface="Nunito"/>
              <a:cs typeface="Nunito"/>
              <a:sym typeface="Nunito"/>
            </a:endParaRPr>
          </a:p>
          <a:p>
            <a:pPr indent="0" lvl="0" marL="0" rtl="0" algn="ctr">
              <a:spcBef>
                <a:spcPts val="0"/>
              </a:spcBef>
              <a:spcAft>
                <a:spcPts val="0"/>
              </a:spcAft>
              <a:buNone/>
            </a:pPr>
            <a:r>
              <a:rPr lang="es" sz="1300">
                <a:solidFill>
                  <a:schemeClr val="lt1"/>
                </a:solidFill>
                <a:latin typeface="Nunito"/>
                <a:ea typeface="Nunito"/>
                <a:cs typeface="Nunito"/>
                <a:sym typeface="Nunito"/>
              </a:rPr>
              <a:t>Francisco Jara</a:t>
            </a:r>
            <a:endParaRPr sz="1300">
              <a:solidFill>
                <a:schemeClr val="lt1"/>
              </a:solidFill>
              <a:latin typeface="Nunito"/>
              <a:ea typeface="Nunito"/>
              <a:cs typeface="Nunito"/>
              <a:sym typeface="Nunito"/>
            </a:endParaRPr>
          </a:p>
          <a:p>
            <a:pPr indent="0" lvl="0" marL="0" rtl="0" algn="ctr">
              <a:spcBef>
                <a:spcPts val="0"/>
              </a:spcBef>
              <a:spcAft>
                <a:spcPts val="0"/>
              </a:spcAft>
              <a:buNone/>
            </a:pPr>
            <a:r>
              <a:rPr lang="es" sz="1300">
                <a:solidFill>
                  <a:schemeClr val="lt1"/>
                </a:solidFill>
                <a:latin typeface="Nunito"/>
                <a:ea typeface="Nunito"/>
                <a:cs typeface="Nunito"/>
                <a:sym typeface="Nunito"/>
              </a:rPr>
              <a:t>Paula Durá</a:t>
            </a:r>
            <a:endParaRPr sz="13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type="title"/>
          </p:nvPr>
        </p:nvSpPr>
        <p:spPr>
          <a:xfrm>
            <a:off x="1227600" y="369975"/>
            <a:ext cx="7182900" cy="85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SEGMENTACIÓN DE CLIENTES Y OFERTAS PERSONALIZADAS</a:t>
            </a:r>
            <a:endParaRPr/>
          </a:p>
        </p:txBody>
      </p:sp>
      <p:graphicFrame>
        <p:nvGraphicFramePr>
          <p:cNvPr id="350" name="Google Shape;350;p22"/>
          <p:cNvGraphicFramePr/>
          <p:nvPr/>
        </p:nvGraphicFramePr>
        <p:xfrm>
          <a:off x="341550" y="1430075"/>
          <a:ext cx="3000000" cy="3000000"/>
        </p:xfrm>
        <a:graphic>
          <a:graphicData uri="http://schemas.openxmlformats.org/drawingml/2006/table">
            <a:tbl>
              <a:tblPr>
                <a:noFill/>
                <a:tableStyleId>{5A34B964-57BA-4BA5-B65C-9B0AD5358E8F}</a:tableStyleId>
              </a:tblPr>
              <a:tblGrid>
                <a:gridCol w="2115225"/>
                <a:gridCol w="2115225"/>
                <a:gridCol w="2115225"/>
                <a:gridCol w="2115225"/>
              </a:tblGrid>
              <a:tr h="297025">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SEGMENTO</a:t>
                      </a:r>
                      <a:endParaRPr b="1">
                        <a:solidFill>
                          <a:schemeClr val="lt1"/>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solidFill>
                      <a:srgbClr val="A64D79"/>
                    </a:solidFill>
                  </a:tcPr>
                </a:tc>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OFERTA</a:t>
                      </a:r>
                      <a:endParaRPr b="1">
                        <a:solidFill>
                          <a:schemeClr val="lt1"/>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solidFill>
                      <a:srgbClr val="A64D79"/>
                    </a:solidFill>
                  </a:tcPr>
                </a:tc>
                <a:tc>
                  <a:txBody>
                    <a:bodyPr/>
                    <a:lstStyle/>
                    <a:p>
                      <a:pPr indent="0" lvl="0" marL="0" rtl="0" algn="ctr">
                        <a:spcBef>
                          <a:spcPts val="0"/>
                        </a:spcBef>
                        <a:spcAft>
                          <a:spcPts val="0"/>
                        </a:spcAft>
                        <a:buNone/>
                      </a:pPr>
                      <a:r>
                        <a:rPr b="1" lang="es" sz="1300">
                          <a:solidFill>
                            <a:schemeClr val="lt1"/>
                          </a:solidFill>
                          <a:latin typeface="Nunito"/>
                          <a:ea typeface="Nunito"/>
                          <a:cs typeface="Nunito"/>
                          <a:sym typeface="Nunito"/>
                        </a:rPr>
                        <a:t>¿A QUIÉN VA DIRIGIDO?</a:t>
                      </a:r>
                      <a:endParaRPr b="1" sz="1300">
                        <a:solidFill>
                          <a:schemeClr val="lt1"/>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solidFill>
                      <a:srgbClr val="A64D79"/>
                    </a:solidFill>
                  </a:tcPr>
                </a:tc>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EJEMPLO</a:t>
                      </a:r>
                      <a:endParaRPr b="1">
                        <a:solidFill>
                          <a:schemeClr val="lt1"/>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solidFill>
                      <a:srgbClr val="A64D79"/>
                    </a:solidFill>
                  </a:tcPr>
                </a:tc>
              </a:tr>
              <a:tr h="865900">
                <a:tc>
                  <a:txBody>
                    <a:bodyPr/>
                    <a:lstStyle/>
                    <a:p>
                      <a:pPr indent="0" lvl="0" marL="0" rtl="0" algn="ctr">
                        <a:spcBef>
                          <a:spcPts val="0"/>
                        </a:spcBef>
                        <a:spcAft>
                          <a:spcPts val="0"/>
                        </a:spcAft>
                        <a:buNone/>
                      </a:pPr>
                      <a:r>
                        <a:rPr b="1" lang="es">
                          <a:solidFill>
                            <a:srgbClr val="7DDB6F"/>
                          </a:solidFill>
                          <a:latin typeface="Nunito"/>
                          <a:ea typeface="Nunito"/>
                          <a:cs typeface="Nunito"/>
                          <a:sym typeface="Nunito"/>
                        </a:rPr>
                        <a:t>BAJO RIESGO</a:t>
                      </a:r>
                      <a:endParaRPr b="1">
                        <a:solidFill>
                          <a:srgbClr val="7DDB6F"/>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Nunito"/>
                          <a:ea typeface="Nunito"/>
                          <a:cs typeface="Nunito"/>
                          <a:sym typeface="Nunito"/>
                        </a:rPr>
                        <a:t>Préstamo Premium</a:t>
                      </a:r>
                      <a:endParaRPr>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 Ideal para quienes ganan bien y tienen pocas deudas</a:t>
                      </a:r>
                      <a:endParaRPr sz="1100">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highlight>
                            <a:srgbClr val="FFFFFF"/>
                          </a:highlight>
                          <a:latin typeface="Nunito"/>
                          <a:ea typeface="Nunito"/>
                          <a:cs typeface="Nunito"/>
                          <a:sym typeface="Nunito"/>
                        </a:rPr>
                        <a:t>Por tu excelente perfil te ofrecemos la tasa más baja del mercado y sin costos extras</a:t>
                      </a:r>
                      <a:endParaRPr sz="1100">
                        <a:highlight>
                          <a:srgbClr val="FFFFFF"/>
                        </a:highlight>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r h="731175">
                <a:tc>
                  <a:txBody>
                    <a:bodyPr/>
                    <a:lstStyle/>
                    <a:p>
                      <a:pPr indent="0" lvl="0" marL="0" rtl="0" algn="ctr">
                        <a:spcBef>
                          <a:spcPts val="0"/>
                        </a:spcBef>
                        <a:spcAft>
                          <a:spcPts val="0"/>
                        </a:spcAft>
                        <a:buNone/>
                      </a:pPr>
                      <a:r>
                        <a:rPr b="1" lang="es">
                          <a:solidFill>
                            <a:srgbClr val="FFD966"/>
                          </a:solidFill>
                          <a:latin typeface="Nunito"/>
                          <a:ea typeface="Nunito"/>
                          <a:cs typeface="Nunito"/>
                          <a:sym typeface="Nunito"/>
                        </a:rPr>
                        <a:t>RIESGO MODERADO</a:t>
                      </a:r>
                      <a:endParaRPr b="1">
                        <a:solidFill>
                          <a:srgbClr val="FFD966"/>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Nunito"/>
                          <a:ea typeface="Nunito"/>
                          <a:cs typeface="Nunito"/>
                          <a:sym typeface="Nunito"/>
                        </a:rPr>
                        <a:t>Préstamo seguro</a:t>
                      </a:r>
                      <a:endParaRPr>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 Perfecto si tienes deudas pero alguien puede respaldarte</a:t>
                      </a:r>
                      <a:endParaRPr sz="1100">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latin typeface="Nunito"/>
                          <a:ea typeface="Nunito"/>
                          <a:cs typeface="Nunito"/>
                          <a:sym typeface="Nunito"/>
                        </a:rPr>
                        <a:t>Si pierdes tu trabajo, no pagas por 6 meses y además puedes elegir a alguien que te respalde</a:t>
                      </a:r>
                      <a:endParaRPr sz="11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r h="548375">
                <a:tc>
                  <a:txBody>
                    <a:bodyPr/>
                    <a:lstStyle/>
                    <a:p>
                      <a:pPr indent="0" lvl="0" marL="0" rtl="0" algn="ctr">
                        <a:spcBef>
                          <a:spcPts val="0"/>
                        </a:spcBef>
                        <a:spcAft>
                          <a:spcPts val="0"/>
                        </a:spcAft>
                        <a:buNone/>
                      </a:pPr>
                      <a:r>
                        <a:rPr b="1" lang="es">
                          <a:solidFill>
                            <a:srgbClr val="FF9900"/>
                          </a:solidFill>
                          <a:latin typeface="Nunito"/>
                          <a:ea typeface="Nunito"/>
                          <a:cs typeface="Nunito"/>
                          <a:sym typeface="Nunito"/>
                        </a:rPr>
                        <a:t>ALTO RIESGO</a:t>
                      </a:r>
                      <a:endParaRPr b="1">
                        <a:solidFill>
                          <a:srgbClr val="FF9900"/>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Nunito"/>
                          <a:ea typeface="Nunito"/>
                          <a:cs typeface="Nunito"/>
                          <a:sym typeface="Nunito"/>
                        </a:rPr>
                        <a:t>Oportunidad de mejora</a:t>
                      </a:r>
                      <a:endParaRPr>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 Para quienes quieren una segunda oportunidad y están dispuestos a mejorar</a:t>
                      </a:r>
                      <a:endParaRPr sz="1100">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Si demuestras ser puntual, tu tasa baja automáticamente</a:t>
                      </a:r>
                      <a:endParaRPr sz="11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r h="548375">
                <a:tc>
                  <a:txBody>
                    <a:bodyPr/>
                    <a:lstStyle/>
                    <a:p>
                      <a:pPr indent="0" lvl="0" marL="0" rtl="0" algn="ctr">
                        <a:spcBef>
                          <a:spcPts val="0"/>
                        </a:spcBef>
                        <a:spcAft>
                          <a:spcPts val="0"/>
                        </a:spcAft>
                        <a:buNone/>
                      </a:pPr>
                      <a:r>
                        <a:rPr b="1" lang="es">
                          <a:solidFill>
                            <a:srgbClr val="CC0000"/>
                          </a:solidFill>
                          <a:latin typeface="Nunito"/>
                          <a:ea typeface="Nunito"/>
                          <a:cs typeface="Nunito"/>
                          <a:sym typeface="Nunito"/>
                        </a:rPr>
                        <a:t>RIESGO MUY CRÍTICO</a:t>
                      </a:r>
                      <a:endParaRPr b="1">
                        <a:solidFill>
                          <a:srgbClr val="CC0000"/>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404040"/>
                          </a:solidFill>
                          <a:latin typeface="Nunito"/>
                          <a:ea typeface="Nunito"/>
                          <a:cs typeface="Nunito"/>
                          <a:sym typeface="Nunito"/>
                        </a:rPr>
                        <a:t>Reconstrucción Crediticia</a:t>
                      </a:r>
                      <a:endParaRPr>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Ayuda a salir de apuros y construir un historial positivo</a:t>
                      </a:r>
                      <a:endParaRPr sz="1100">
                        <a:solidFill>
                          <a:srgbClr val="404040"/>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lang="es" sz="1100">
                          <a:solidFill>
                            <a:srgbClr val="404040"/>
                          </a:solidFill>
                          <a:highlight>
                            <a:srgbClr val="FFFFFF"/>
                          </a:highlight>
                          <a:latin typeface="Nunito"/>
                          <a:ea typeface="Nunito"/>
                          <a:cs typeface="Nunito"/>
                          <a:sym typeface="Nunito"/>
                        </a:rPr>
                        <a:t>Préstamos pequeños para emergencias que mejoran tu historial si cumples</a:t>
                      </a:r>
                      <a:endParaRPr sz="11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303800" y="674775"/>
            <a:ext cx="5689800" cy="74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NEXT STEPS</a:t>
            </a:r>
            <a:endParaRPr/>
          </a:p>
        </p:txBody>
      </p:sp>
      <p:sp>
        <p:nvSpPr>
          <p:cNvPr id="356" name="Google Shape;356;p23"/>
          <p:cNvSpPr txBox="1"/>
          <p:nvPr>
            <p:ph idx="1" type="body"/>
          </p:nvPr>
        </p:nvSpPr>
        <p:spPr>
          <a:xfrm>
            <a:off x="833800" y="1497600"/>
            <a:ext cx="5018400" cy="3486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 sz="2425"/>
              <a:t>·</a:t>
            </a:r>
            <a:r>
              <a:rPr lang="es" sz="1625"/>
              <a:t> </a:t>
            </a:r>
            <a:r>
              <a:rPr lang="es" sz="1743"/>
              <a:t>Creación de productos y ofertas personalizadas.</a:t>
            </a:r>
            <a:endParaRPr sz="1743"/>
          </a:p>
          <a:p>
            <a:pPr indent="0" lvl="0" marL="0" rtl="0" algn="l">
              <a:spcBef>
                <a:spcPts val="1200"/>
              </a:spcBef>
              <a:spcAft>
                <a:spcPts val="0"/>
              </a:spcAft>
              <a:buNone/>
            </a:pPr>
            <a:r>
              <a:rPr b="1" lang="es" sz="2425"/>
              <a:t>· </a:t>
            </a:r>
            <a:r>
              <a:rPr lang="es" sz="1743">
                <a:solidFill>
                  <a:srgbClr val="404040"/>
                </a:solidFill>
                <a:highlight>
                  <a:srgbClr val="FFFFFF"/>
                </a:highlight>
              </a:rPr>
              <a:t>Propuestas de campañas de marketing concretas, basadas en las características particulares de cada individuo.</a:t>
            </a:r>
            <a:endParaRPr sz="1743">
              <a:solidFill>
                <a:srgbClr val="404040"/>
              </a:solidFill>
              <a:highlight>
                <a:srgbClr val="FFFFFF"/>
              </a:highlight>
            </a:endParaRPr>
          </a:p>
          <a:p>
            <a:pPr indent="0" lvl="0" marL="0" rtl="0" algn="l">
              <a:spcBef>
                <a:spcPts val="1200"/>
              </a:spcBef>
              <a:spcAft>
                <a:spcPts val="0"/>
              </a:spcAft>
              <a:buNone/>
            </a:pPr>
            <a:r>
              <a:rPr b="1" lang="es" sz="2425"/>
              <a:t>· </a:t>
            </a:r>
            <a:r>
              <a:rPr lang="es" sz="1743">
                <a:solidFill>
                  <a:srgbClr val="404040"/>
                </a:solidFill>
                <a:highlight>
                  <a:srgbClr val="FFFFFF"/>
                </a:highlight>
              </a:rPr>
              <a:t>Incorporar un modelo de ChatBot para automatizar la aprobación o denegación de préstamos y agilizar el servicio a los clientes. </a:t>
            </a:r>
            <a:endParaRPr sz="1743">
              <a:solidFill>
                <a:srgbClr val="404040"/>
              </a:solidFill>
              <a:highlight>
                <a:srgbClr val="FFFFFF"/>
              </a:highlight>
            </a:endParaRPr>
          </a:p>
          <a:p>
            <a:pPr indent="0" lvl="0" marL="0" rtl="0" algn="l">
              <a:spcBef>
                <a:spcPts val="1200"/>
              </a:spcBef>
              <a:spcAft>
                <a:spcPts val="0"/>
              </a:spcAft>
              <a:buNone/>
            </a:pPr>
            <a:r>
              <a:rPr b="1" lang="es" sz="2425"/>
              <a:t>· </a:t>
            </a:r>
            <a:r>
              <a:rPr lang="es" sz="1743">
                <a:solidFill>
                  <a:srgbClr val="404040"/>
                </a:solidFill>
                <a:highlight>
                  <a:srgbClr val="FFFFFF"/>
                </a:highlight>
              </a:rPr>
              <a:t>Análisis del riesgo por condado para una valoración del aumento o disminución de servicios en cada zona</a:t>
            </a:r>
            <a:endParaRPr sz="1743">
              <a:solidFill>
                <a:srgbClr val="404040"/>
              </a:solidFill>
              <a:highlight>
                <a:srgbClr val="FFFFFF"/>
              </a:highlight>
            </a:endParaRPr>
          </a:p>
          <a:p>
            <a:pPr indent="0" lvl="0" marL="0" rtl="0" algn="l">
              <a:spcBef>
                <a:spcPts val="1200"/>
              </a:spcBef>
              <a:spcAft>
                <a:spcPts val="1200"/>
              </a:spcAft>
              <a:buNone/>
            </a:pPr>
            <a:r>
              <a:t/>
            </a:r>
            <a:endParaRPr sz="1508"/>
          </a:p>
        </p:txBody>
      </p:sp>
      <p:pic>
        <p:nvPicPr>
          <p:cNvPr id="357" name="Google Shape;357;p23"/>
          <p:cNvPicPr preferRelativeResize="0"/>
          <p:nvPr/>
        </p:nvPicPr>
        <p:blipFill>
          <a:blip r:embed="rId3">
            <a:alphaModFix/>
          </a:blip>
          <a:stretch>
            <a:fillRect/>
          </a:stretch>
        </p:blipFill>
        <p:spPr>
          <a:xfrm>
            <a:off x="5424675" y="936338"/>
            <a:ext cx="3423226" cy="3423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1540275" y="661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BACKUP</a:t>
            </a:r>
            <a:endParaRPr/>
          </a:p>
        </p:txBody>
      </p:sp>
      <p:pic>
        <p:nvPicPr>
          <p:cNvPr id="363" name="Google Shape;363;p24"/>
          <p:cNvPicPr preferRelativeResize="0"/>
          <p:nvPr/>
        </p:nvPicPr>
        <p:blipFill>
          <a:blip r:embed="rId3">
            <a:alphaModFix/>
          </a:blip>
          <a:stretch>
            <a:fillRect/>
          </a:stretch>
        </p:blipFill>
        <p:spPr>
          <a:xfrm>
            <a:off x="1102526" y="1390175"/>
            <a:ext cx="6445450" cy="3659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227600" y="674775"/>
            <a:ext cx="3717900" cy="6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Resumen Ejecutivo</a:t>
            </a:r>
            <a:endParaRPr/>
          </a:p>
        </p:txBody>
      </p:sp>
      <p:sp>
        <p:nvSpPr>
          <p:cNvPr id="285" name="Google Shape;285;p14"/>
          <p:cNvSpPr txBox="1"/>
          <p:nvPr>
            <p:ph idx="1" type="body"/>
          </p:nvPr>
        </p:nvSpPr>
        <p:spPr>
          <a:xfrm>
            <a:off x="439875" y="1353075"/>
            <a:ext cx="8704200" cy="3650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s" sz="1204">
                <a:solidFill>
                  <a:srgbClr val="404040"/>
                </a:solidFill>
                <a:latin typeface="Nunito SemiBold"/>
                <a:ea typeface="Nunito SemiBold"/>
                <a:cs typeface="Nunito SemiBold"/>
                <a:sym typeface="Nunito SemiBold"/>
              </a:rPr>
              <a:t>Como consultora financiera, nuestro </a:t>
            </a:r>
            <a:r>
              <a:rPr b="1" lang="es" sz="1204">
                <a:solidFill>
                  <a:srgbClr val="404040"/>
                </a:solidFill>
              </a:rPr>
              <a:t>objetivo principal</a:t>
            </a:r>
            <a:r>
              <a:rPr lang="es" sz="1204">
                <a:solidFill>
                  <a:srgbClr val="404040"/>
                </a:solidFill>
                <a:latin typeface="Nunito SemiBold"/>
                <a:ea typeface="Nunito SemiBold"/>
                <a:cs typeface="Nunito SemiBold"/>
                <a:sym typeface="Nunito SemiBold"/>
              </a:rPr>
              <a:t> es ayudar a la entidad prestamista en el proceso de </a:t>
            </a:r>
            <a:r>
              <a:rPr b="1" lang="es" sz="1204">
                <a:solidFill>
                  <a:srgbClr val="404040"/>
                </a:solidFill>
              </a:rPr>
              <a:t>selección de préstamos hipotecarios</a:t>
            </a:r>
            <a:r>
              <a:rPr lang="es" sz="1204">
                <a:solidFill>
                  <a:srgbClr val="404040"/>
                </a:solidFill>
                <a:latin typeface="Nunito SemiBold"/>
                <a:ea typeface="Nunito SemiBold"/>
                <a:cs typeface="Nunito SemiBold"/>
                <a:sym typeface="Nunito SemiBold"/>
              </a:rPr>
              <a:t>, buscando siempre la disminución de los riesgos y el aumento de la rentabilidad, de manera que se cumpla la normativa impuesta a la empresa y se estudien nuevas tendencias y necesidades de mercado.</a:t>
            </a:r>
            <a:endParaRPr sz="1204">
              <a:solidFill>
                <a:srgbClr val="404040"/>
              </a:solidFill>
              <a:latin typeface="Nunito SemiBold"/>
              <a:ea typeface="Nunito SemiBold"/>
              <a:cs typeface="Nunito SemiBold"/>
              <a:sym typeface="Nunito SemiBold"/>
            </a:endParaRPr>
          </a:p>
          <a:p>
            <a:pPr indent="0" lvl="0" marL="0" rtl="0" algn="l">
              <a:lnSpc>
                <a:spcPct val="95000"/>
              </a:lnSpc>
              <a:spcBef>
                <a:spcPts val="1200"/>
              </a:spcBef>
              <a:spcAft>
                <a:spcPts val="0"/>
              </a:spcAft>
              <a:buSzPts val="852"/>
              <a:buNone/>
            </a:pPr>
            <a:r>
              <a:rPr lang="es" sz="1204">
                <a:solidFill>
                  <a:srgbClr val="404040"/>
                </a:solidFill>
                <a:latin typeface="Nunito SemiBold"/>
                <a:ea typeface="Nunito SemiBold"/>
                <a:cs typeface="Nunito SemiBold"/>
                <a:sym typeface="Nunito SemiBold"/>
              </a:rPr>
              <a:t>Para ello, se han analizado a través de Python las hipotecas solicitadas en el estado de Washington (EE.UU) a lo largo del año 2016 y se han llegado a las siguientes conclusiones:</a:t>
            </a:r>
            <a:endParaRPr sz="1204">
              <a:solidFill>
                <a:srgbClr val="404040"/>
              </a:solidFill>
              <a:latin typeface="Nunito SemiBold"/>
              <a:ea typeface="Nunito SemiBold"/>
              <a:cs typeface="Nunito SemiBold"/>
              <a:sym typeface="Nunito SemiBold"/>
            </a:endParaRPr>
          </a:p>
          <a:p>
            <a:pPr indent="0" lvl="0" marL="0" rtl="0" algn="l">
              <a:lnSpc>
                <a:spcPct val="95000"/>
              </a:lnSpc>
              <a:spcBef>
                <a:spcPts val="1200"/>
              </a:spcBef>
              <a:spcAft>
                <a:spcPts val="0"/>
              </a:spcAft>
              <a:buSzPts val="852"/>
              <a:buNone/>
            </a:pPr>
            <a:r>
              <a:rPr lang="es" sz="1204">
                <a:solidFill>
                  <a:srgbClr val="404040"/>
                </a:solidFill>
                <a:latin typeface="Nunito SemiBold"/>
                <a:ea typeface="Nunito SemiBold"/>
                <a:cs typeface="Nunito SemiBold"/>
                <a:sym typeface="Nunito SemiBold"/>
              </a:rPr>
              <a:t>Se implementaron y compararon tres modelos de machine learning: Random Forest, XGBoost y LightBoost. Los datos fueron limpiados, codificados y divididos en conjuntos de entrenamiento (70%), validación (20%) y prueba (10%) para garantizar resultados robustos. El modelo XGBoost destacó con una precisión del 98.9% en el conjunto de prueba, superando a Random Forest (94.6%) y LightBoost (94.5%). </a:t>
            </a:r>
            <a:endParaRPr sz="1204">
              <a:solidFill>
                <a:srgbClr val="404040"/>
              </a:solidFill>
              <a:latin typeface="Nunito SemiBold"/>
              <a:ea typeface="Nunito SemiBold"/>
              <a:cs typeface="Nunito SemiBold"/>
              <a:sym typeface="Nunito SemiBold"/>
            </a:endParaRPr>
          </a:p>
          <a:p>
            <a:pPr indent="0" lvl="0" marL="0" rtl="0" algn="l">
              <a:lnSpc>
                <a:spcPct val="95000"/>
              </a:lnSpc>
              <a:spcBef>
                <a:spcPts val="1200"/>
              </a:spcBef>
              <a:spcAft>
                <a:spcPts val="0"/>
              </a:spcAft>
              <a:buSzPts val="852"/>
              <a:buNone/>
            </a:pPr>
            <a:r>
              <a:rPr lang="es" sz="1204">
                <a:solidFill>
                  <a:srgbClr val="404040"/>
                </a:solidFill>
                <a:latin typeface="Nunito SemiBold"/>
                <a:ea typeface="Nunito SemiBold"/>
                <a:cs typeface="Nunito SemiBold"/>
                <a:sym typeface="Nunito SemiBold"/>
              </a:rPr>
              <a:t>El análisis de interpretabilidad mostró que variables como el tipo de comprador, el monto del préstamo, el ingreso del solicitante y la tasa de interés añadida tienen mucha influencia en la predicción de la aprobación del préstamo </a:t>
            </a:r>
            <a:endParaRPr sz="1204">
              <a:solidFill>
                <a:srgbClr val="404040"/>
              </a:solidFill>
              <a:latin typeface="Nunito SemiBold"/>
              <a:ea typeface="Nunito SemiBold"/>
              <a:cs typeface="Nunito SemiBold"/>
              <a:sym typeface="Nunito SemiBold"/>
            </a:endParaRPr>
          </a:p>
          <a:p>
            <a:pPr indent="0" lvl="0" marL="0" rtl="0" algn="l">
              <a:lnSpc>
                <a:spcPct val="95000"/>
              </a:lnSpc>
              <a:spcBef>
                <a:spcPts val="1200"/>
              </a:spcBef>
              <a:spcAft>
                <a:spcPts val="0"/>
              </a:spcAft>
              <a:buSzPts val="852"/>
              <a:buNone/>
            </a:pPr>
            <a:r>
              <a:rPr lang="es" sz="1204">
                <a:solidFill>
                  <a:srgbClr val="404040"/>
                </a:solidFill>
                <a:latin typeface="Nunito SemiBold"/>
                <a:ea typeface="Nunito SemiBold"/>
                <a:cs typeface="Nunito SemiBold"/>
                <a:sym typeface="Nunito SemiBold"/>
              </a:rPr>
              <a:t>Estos resultados permiten automatizar y acelerar la evaluación crediticia, reducir costos operativos y diseñar estrategias comerciales dirigidas a segmentos con alta probabilidad de aprobación. Así, se elaboran perfiles ideales y críticos de los solicitantes con el fin de poder agilizar el proceso de solicitud. Además, gracias al modelo </a:t>
            </a:r>
            <a:r>
              <a:rPr lang="es" sz="1204">
                <a:solidFill>
                  <a:srgbClr val="404040"/>
                </a:solidFill>
                <a:latin typeface="Nunito SemiBold"/>
                <a:ea typeface="Nunito SemiBold"/>
                <a:cs typeface="Nunito SemiBold"/>
                <a:sym typeface="Nunito SemiBold"/>
              </a:rPr>
              <a:t>obtenido</a:t>
            </a:r>
            <a:r>
              <a:rPr lang="es" sz="1204">
                <a:solidFill>
                  <a:srgbClr val="404040"/>
                </a:solidFill>
                <a:latin typeface="Nunito SemiBold"/>
                <a:ea typeface="Nunito SemiBold"/>
                <a:cs typeface="Nunito SemiBold"/>
                <a:sym typeface="Nunito SemiBold"/>
              </a:rPr>
              <a:t> se pueden mejorar las ofertas de la entidad para poder abarcar todo el mercado: desde los préstamos con mayor riesgo hasta aquellos que apenas lo suponen, pensando siempre  en la obtención del mayor beneficio para la entidad.</a:t>
            </a:r>
            <a:endParaRPr sz="1204">
              <a:solidFill>
                <a:srgbClr val="404040"/>
              </a:solidFill>
              <a:latin typeface="Nunito SemiBold"/>
              <a:ea typeface="Nunito SemiBold"/>
              <a:cs typeface="Nunito SemiBold"/>
              <a:sym typeface="Nunito SemiBold"/>
            </a:endParaRPr>
          </a:p>
          <a:p>
            <a:pPr indent="0" lvl="0" marL="0" rtl="0" algn="l">
              <a:lnSpc>
                <a:spcPct val="95000"/>
              </a:lnSpc>
              <a:spcBef>
                <a:spcPts val="1200"/>
              </a:spcBef>
              <a:spcAft>
                <a:spcPts val="0"/>
              </a:spcAft>
              <a:buSzPts val="852"/>
              <a:buNone/>
            </a:pPr>
            <a:r>
              <a:t/>
            </a:r>
            <a:endParaRPr sz="852">
              <a:solidFill>
                <a:srgbClr val="404040"/>
              </a:solidFill>
              <a:latin typeface="Nunito SemiBold"/>
              <a:ea typeface="Nunito SemiBold"/>
              <a:cs typeface="Nunito SemiBold"/>
              <a:sym typeface="Nunito SemiBold"/>
            </a:endParaRPr>
          </a:p>
          <a:p>
            <a:pPr indent="0" lvl="0" marL="0" rtl="0" algn="l">
              <a:lnSpc>
                <a:spcPct val="80000"/>
              </a:lnSpc>
              <a:spcBef>
                <a:spcPts val="1200"/>
              </a:spcBef>
              <a:spcAft>
                <a:spcPts val="1200"/>
              </a:spcAft>
              <a:buSzPts val="852"/>
              <a:buNone/>
            </a:pPr>
            <a:r>
              <a:t/>
            </a:r>
            <a:endParaRPr sz="930">
              <a:latin typeface="Nunito SemiBold"/>
              <a:ea typeface="Nunito SemiBold"/>
              <a:cs typeface="Nunito SemiBold"/>
              <a:sym typeface="Nunit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D9DF"/>
        </a:soli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2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4977">
                <a:solidFill>
                  <a:schemeClr val="dk2"/>
                </a:solidFill>
              </a:rPr>
              <a:t>Índice</a:t>
            </a:r>
            <a:endParaRPr sz="4977">
              <a:solidFill>
                <a:schemeClr val="dk2"/>
              </a:solidFill>
            </a:endParaRPr>
          </a:p>
          <a:p>
            <a:pPr indent="0" lvl="0" marL="0" rtl="0" algn="l">
              <a:spcBef>
                <a:spcPts val="0"/>
              </a:spcBef>
              <a:spcAft>
                <a:spcPts val="0"/>
              </a:spcAft>
              <a:buNone/>
            </a:pPr>
            <a:r>
              <a:t/>
            </a:r>
            <a:endParaRPr sz="966">
              <a:solidFill>
                <a:schemeClr val="dk2"/>
              </a:solidFill>
            </a:endParaRPr>
          </a:p>
          <a:p>
            <a:pPr indent="0" lvl="0" marL="457200" rtl="0" algn="l">
              <a:spcBef>
                <a:spcPts val="0"/>
              </a:spcBef>
              <a:spcAft>
                <a:spcPts val="0"/>
              </a:spcAft>
              <a:buNone/>
            </a:pPr>
            <a:r>
              <a:t/>
            </a:r>
            <a:endParaRPr sz="3833">
              <a:solidFill>
                <a:schemeClr val="dk2"/>
              </a:solidFill>
              <a:latin typeface="Nunito"/>
              <a:ea typeface="Nunito"/>
              <a:cs typeface="Nunito"/>
              <a:sym typeface="Nunito"/>
            </a:endParaRPr>
          </a:p>
        </p:txBody>
      </p:sp>
      <p:pic>
        <p:nvPicPr>
          <p:cNvPr id="291" name="Google Shape;291;p15"/>
          <p:cNvPicPr preferRelativeResize="0"/>
          <p:nvPr/>
        </p:nvPicPr>
        <p:blipFill>
          <a:blip r:embed="rId3">
            <a:alphaModFix/>
          </a:blip>
          <a:stretch>
            <a:fillRect/>
          </a:stretch>
        </p:blipFill>
        <p:spPr>
          <a:xfrm>
            <a:off x="5798825" y="808285"/>
            <a:ext cx="3393626" cy="3393626"/>
          </a:xfrm>
          <a:prstGeom prst="rect">
            <a:avLst/>
          </a:prstGeom>
          <a:noFill/>
          <a:ln>
            <a:noFill/>
          </a:ln>
        </p:spPr>
      </p:pic>
      <p:sp>
        <p:nvSpPr>
          <p:cNvPr id="292" name="Google Shape;292;p15"/>
          <p:cNvSpPr txBox="1"/>
          <p:nvPr/>
        </p:nvSpPr>
        <p:spPr>
          <a:xfrm>
            <a:off x="659675" y="1527975"/>
            <a:ext cx="7108500" cy="3099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Introducción</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Metodología y modelado</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Comparativa y selección del modelo</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Interpretación del modelo seleccionado</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Creación de perfiles</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Segmentación de clientes y ofertas </a:t>
            </a:r>
            <a:endParaRPr b="1" sz="2000">
              <a:solidFill>
                <a:schemeClr val="dk2"/>
              </a:solidFill>
              <a:latin typeface="Nunito"/>
              <a:ea typeface="Nunito"/>
              <a:cs typeface="Nunito"/>
              <a:sym typeface="Nunito"/>
            </a:endParaRPr>
          </a:p>
          <a:p>
            <a:pPr indent="0" lvl="0" marL="457200" rtl="0" algn="l">
              <a:spcBef>
                <a:spcPts val="0"/>
              </a:spcBef>
              <a:spcAft>
                <a:spcPts val="0"/>
              </a:spcAft>
              <a:buNone/>
            </a:pPr>
            <a:r>
              <a:rPr b="1" lang="es" sz="2000">
                <a:solidFill>
                  <a:schemeClr val="dk2"/>
                </a:solidFill>
                <a:latin typeface="Nunito"/>
                <a:ea typeface="Nunito"/>
                <a:cs typeface="Nunito"/>
                <a:sym typeface="Nunito"/>
              </a:rPr>
              <a:t>personalizadas</a:t>
            </a:r>
            <a:endParaRPr b="1" sz="2000">
              <a:solidFill>
                <a:schemeClr val="dk2"/>
              </a:solidFill>
              <a:latin typeface="Nunito"/>
              <a:ea typeface="Nunito"/>
              <a:cs typeface="Nunito"/>
              <a:sym typeface="Nunito"/>
            </a:endParaRPr>
          </a:p>
          <a:p>
            <a:pPr indent="-355600" lvl="0" marL="457200" rtl="0" algn="l">
              <a:spcBef>
                <a:spcPts val="0"/>
              </a:spcBef>
              <a:spcAft>
                <a:spcPts val="0"/>
              </a:spcAft>
              <a:buClr>
                <a:schemeClr val="dk2"/>
              </a:buClr>
              <a:buSzPts val="2000"/>
              <a:buFont typeface="Nunito"/>
              <a:buChar char="-"/>
            </a:pPr>
            <a:r>
              <a:rPr b="1" lang="es" sz="2000">
                <a:solidFill>
                  <a:schemeClr val="dk2"/>
                </a:solidFill>
                <a:latin typeface="Nunito"/>
                <a:ea typeface="Nunito"/>
                <a:cs typeface="Nunito"/>
                <a:sym typeface="Nunito"/>
              </a:rPr>
              <a:t>Conclusiones y Next Steps</a:t>
            </a:r>
            <a:endParaRPr sz="8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6088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800"/>
              <a:t>Introducción</a:t>
            </a:r>
            <a:endParaRPr sz="3800"/>
          </a:p>
        </p:txBody>
      </p:sp>
      <p:pic>
        <p:nvPicPr>
          <p:cNvPr id="298" name="Google Shape;298;p16"/>
          <p:cNvPicPr preferRelativeResize="0"/>
          <p:nvPr/>
        </p:nvPicPr>
        <p:blipFill>
          <a:blip r:embed="rId3">
            <a:alphaModFix/>
          </a:blip>
          <a:stretch>
            <a:fillRect/>
          </a:stretch>
        </p:blipFill>
        <p:spPr>
          <a:xfrm rot="5400000">
            <a:off x="5710488" y="857150"/>
            <a:ext cx="5143774" cy="3429200"/>
          </a:xfrm>
          <a:prstGeom prst="rect">
            <a:avLst/>
          </a:prstGeom>
          <a:noFill/>
          <a:ln>
            <a:noFill/>
          </a:ln>
        </p:spPr>
      </p:pic>
      <p:sp>
        <p:nvSpPr>
          <p:cNvPr id="299" name="Google Shape;299;p16"/>
          <p:cNvSpPr txBox="1"/>
          <p:nvPr/>
        </p:nvSpPr>
        <p:spPr>
          <a:xfrm>
            <a:off x="741938" y="1524250"/>
            <a:ext cx="5300100" cy="412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200">
                <a:latin typeface="Nunito"/>
                <a:ea typeface="Nunito"/>
                <a:cs typeface="Nunito"/>
                <a:sym typeface="Nunito"/>
              </a:rPr>
              <a:t>El mercado hipotecario actual enfrenta desafíos crecientes derivados de la volatilidad económica y la creciente demanda de transparencia en la evaluación crediticia, por lo que las instituciones financieras requieren herramientas que permitan analizar grandes volúmenes de datos para tomar decisiones más informadas y rápidas. </a:t>
            </a:r>
            <a:endParaRPr sz="1200">
              <a:latin typeface="Nunito"/>
              <a:ea typeface="Nunito"/>
              <a:cs typeface="Nunito"/>
              <a:sym typeface="Nunito"/>
            </a:endParaRPr>
          </a:p>
          <a:p>
            <a:pPr indent="0" lvl="0" marL="0" rtl="0" algn="just">
              <a:lnSpc>
                <a:spcPct val="115000"/>
              </a:lnSpc>
              <a:spcBef>
                <a:spcPts val="0"/>
              </a:spcBef>
              <a:spcAft>
                <a:spcPts val="0"/>
              </a:spcAft>
              <a:buNone/>
            </a:pPr>
            <a:r>
              <a:t/>
            </a:r>
            <a:endParaRPr sz="1200">
              <a:latin typeface="Nunito"/>
              <a:ea typeface="Nunito"/>
              <a:cs typeface="Nunito"/>
              <a:sym typeface="Nunito"/>
            </a:endParaRPr>
          </a:p>
          <a:p>
            <a:pPr indent="0" lvl="0" marL="0" rtl="0" algn="just">
              <a:lnSpc>
                <a:spcPct val="115000"/>
              </a:lnSpc>
              <a:spcBef>
                <a:spcPts val="0"/>
              </a:spcBef>
              <a:spcAft>
                <a:spcPts val="0"/>
              </a:spcAft>
              <a:buNone/>
            </a:pPr>
            <a:r>
              <a:rPr lang="es" sz="1200">
                <a:latin typeface="Nunito"/>
                <a:ea typeface="Nunito"/>
                <a:cs typeface="Nunito"/>
                <a:sym typeface="Nunito"/>
              </a:rPr>
              <a:t>El trabajo se centra en el análisis de más de 466,000 solicitudes de préstamos hipotecarios en Washington durante 2016, con el fin de poder automatizar procesos consiguiendo el máximo de créditos concedidos y asumiendo el menor riesgo posibles.</a:t>
            </a:r>
            <a:endParaRPr sz="1200">
              <a:latin typeface="Nunito"/>
              <a:ea typeface="Nunito"/>
              <a:cs typeface="Nunito"/>
              <a:sym typeface="Nunito"/>
            </a:endParaRPr>
          </a:p>
          <a:p>
            <a:pPr indent="0" lvl="0" marL="0" rtl="0" algn="just">
              <a:lnSpc>
                <a:spcPct val="115000"/>
              </a:lnSpc>
              <a:spcBef>
                <a:spcPts val="0"/>
              </a:spcBef>
              <a:spcAft>
                <a:spcPts val="0"/>
              </a:spcAft>
              <a:buNone/>
            </a:pPr>
            <a:r>
              <a:t/>
            </a:r>
            <a:endParaRPr sz="1200">
              <a:latin typeface="Nunito"/>
              <a:ea typeface="Nunito"/>
              <a:cs typeface="Nunito"/>
              <a:sym typeface="Nunito"/>
            </a:endParaRPr>
          </a:p>
          <a:p>
            <a:pPr indent="0" lvl="0" marL="0" rtl="0" algn="just">
              <a:lnSpc>
                <a:spcPct val="115000"/>
              </a:lnSpc>
              <a:spcBef>
                <a:spcPts val="0"/>
              </a:spcBef>
              <a:spcAft>
                <a:spcPts val="0"/>
              </a:spcAft>
              <a:buNone/>
            </a:pPr>
            <a:r>
              <a:rPr lang="es" sz="1200">
                <a:latin typeface="Nunito"/>
                <a:ea typeface="Nunito"/>
                <a:cs typeface="Nunito"/>
                <a:sym typeface="Nunito"/>
              </a:rPr>
              <a:t>El los anteriores proyectos llegamos a elaborar un modelo que conseguía predecir la aprobación de los préstamos con un 66% de precisión. Nuestro objetivo ahora es mejorar dicho valor mediante procesos más complejos y obtener mejoras para la entidad gracias a ese modelo.</a:t>
            </a:r>
            <a:endParaRPr sz="12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17"/>
          <p:cNvSpPr txBox="1"/>
          <p:nvPr>
            <p:ph type="title"/>
          </p:nvPr>
        </p:nvSpPr>
        <p:spPr>
          <a:xfrm>
            <a:off x="1288175" y="2585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4300"/>
              <a:t>Metodología</a:t>
            </a:r>
            <a:endParaRPr sz="4300"/>
          </a:p>
          <a:p>
            <a:pPr indent="0" lvl="0" marL="0" rtl="0" algn="l">
              <a:spcBef>
                <a:spcPts val="0"/>
              </a:spcBef>
              <a:spcAft>
                <a:spcPts val="0"/>
              </a:spcAft>
              <a:buNone/>
            </a:pPr>
            <a:r>
              <a:rPr lang="es" sz="4300"/>
              <a:t> y modelado</a:t>
            </a:r>
            <a:endParaRPr sz="4300"/>
          </a:p>
        </p:txBody>
      </p:sp>
      <p:sp>
        <p:nvSpPr>
          <p:cNvPr id="305" name="Google Shape;305;p17"/>
          <p:cNvSpPr txBox="1"/>
          <p:nvPr/>
        </p:nvSpPr>
        <p:spPr>
          <a:xfrm>
            <a:off x="4283100" y="3060550"/>
            <a:ext cx="4710300" cy="2232000"/>
          </a:xfrm>
          <a:prstGeom prst="rect">
            <a:avLst/>
          </a:prstGeom>
          <a:noFill/>
          <a:ln>
            <a:noFill/>
          </a:ln>
        </p:spPr>
        <p:txBody>
          <a:bodyPr anchorCtr="0" anchor="t" bIns="91425" lIns="91425" spcFirstLastPara="1" rIns="91425" wrap="square" tIns="91425">
            <a:spAutoFit/>
          </a:bodyPr>
          <a:lstStyle/>
          <a:p>
            <a:pPr indent="-304800" lvl="0" marL="457200" rtl="0" algn="l">
              <a:lnSpc>
                <a:spcPct val="125000"/>
              </a:lnSpc>
              <a:spcBef>
                <a:spcPts val="600"/>
              </a:spcBef>
              <a:spcAft>
                <a:spcPts val="0"/>
              </a:spcAft>
              <a:buSzPts val="1200"/>
              <a:buFont typeface="Nunito"/>
              <a:buChar char="●"/>
            </a:pPr>
            <a:r>
              <a:rPr lang="es" sz="1200">
                <a:latin typeface="Nunito"/>
                <a:ea typeface="Nunito"/>
                <a:cs typeface="Nunito"/>
                <a:sym typeface="Nunito"/>
              </a:rPr>
              <a:t>Lectura y limpieza de datos.</a:t>
            </a:r>
            <a:endParaRPr sz="1200">
              <a:latin typeface="Nunito"/>
              <a:ea typeface="Nunito"/>
              <a:cs typeface="Nunito"/>
              <a:sym typeface="Nunito"/>
            </a:endParaRPr>
          </a:p>
          <a:p>
            <a:pPr indent="-304800" lvl="0" marL="457200" rtl="0" algn="l">
              <a:lnSpc>
                <a:spcPct val="125000"/>
              </a:lnSpc>
              <a:spcBef>
                <a:spcPts val="600"/>
              </a:spcBef>
              <a:spcAft>
                <a:spcPts val="0"/>
              </a:spcAft>
              <a:buSzPts val="1200"/>
              <a:buFont typeface="Nunito"/>
              <a:buChar char="●"/>
            </a:pPr>
            <a:r>
              <a:rPr lang="es" sz="1200">
                <a:latin typeface="Nunito"/>
                <a:ea typeface="Nunito"/>
                <a:cs typeface="Nunito"/>
                <a:sym typeface="Nunito"/>
              </a:rPr>
              <a:t>División del dataset en entrenamiento (70%), validación (20%) y prueba (10%).</a:t>
            </a:r>
            <a:endParaRPr sz="1200">
              <a:latin typeface="Nunito"/>
              <a:ea typeface="Nunito"/>
              <a:cs typeface="Nunito"/>
              <a:sym typeface="Nunito"/>
            </a:endParaRPr>
          </a:p>
          <a:p>
            <a:pPr indent="-304800" lvl="0" marL="457200" rtl="0" algn="l">
              <a:lnSpc>
                <a:spcPct val="125000"/>
              </a:lnSpc>
              <a:spcBef>
                <a:spcPts val="600"/>
              </a:spcBef>
              <a:spcAft>
                <a:spcPts val="0"/>
              </a:spcAft>
              <a:buSzPts val="1200"/>
              <a:buFont typeface="Nunito"/>
              <a:buChar char="●"/>
            </a:pPr>
            <a:r>
              <a:rPr lang="es" sz="1200">
                <a:latin typeface="Nunito"/>
                <a:ea typeface="Nunito"/>
                <a:cs typeface="Nunito"/>
                <a:sym typeface="Nunito"/>
              </a:rPr>
              <a:t>Entrenamiento con los modelos Random Forest, XGBoost y LightGBM.</a:t>
            </a:r>
            <a:endParaRPr sz="1200">
              <a:latin typeface="Nunito"/>
              <a:ea typeface="Nunito"/>
              <a:cs typeface="Nunito"/>
              <a:sym typeface="Nunito"/>
            </a:endParaRPr>
          </a:p>
          <a:p>
            <a:pPr indent="-304800" lvl="0" marL="457200" rtl="0" algn="l">
              <a:lnSpc>
                <a:spcPct val="125000"/>
              </a:lnSpc>
              <a:spcBef>
                <a:spcPts val="600"/>
              </a:spcBef>
              <a:spcAft>
                <a:spcPts val="0"/>
              </a:spcAft>
              <a:buSzPts val="1200"/>
              <a:buFont typeface="Nunito"/>
              <a:buChar char="●"/>
            </a:pPr>
            <a:r>
              <a:rPr lang="es" sz="1200">
                <a:latin typeface="Nunito"/>
                <a:ea typeface="Nunito"/>
                <a:cs typeface="Nunito"/>
                <a:sym typeface="Nunito"/>
              </a:rPr>
              <a:t>Selección del mejor modelo comparando la </a:t>
            </a:r>
            <a:r>
              <a:rPr lang="es" sz="1200">
                <a:latin typeface="Nunito"/>
                <a:ea typeface="Nunito"/>
                <a:cs typeface="Nunito"/>
                <a:sym typeface="Nunito"/>
              </a:rPr>
              <a:t>precisión</a:t>
            </a:r>
            <a:r>
              <a:rPr lang="es" sz="1200">
                <a:latin typeface="Nunito"/>
                <a:ea typeface="Nunito"/>
                <a:cs typeface="Nunito"/>
                <a:sym typeface="Nunito"/>
              </a:rPr>
              <a:t> el conjunto de </a:t>
            </a:r>
            <a:r>
              <a:rPr lang="es" sz="1200">
                <a:latin typeface="Nunito"/>
                <a:ea typeface="Nunito"/>
                <a:cs typeface="Nunito"/>
                <a:sym typeface="Nunito"/>
              </a:rPr>
              <a:t>prueba</a:t>
            </a:r>
            <a:r>
              <a:rPr lang="es" sz="1200">
                <a:latin typeface="Nunito"/>
                <a:ea typeface="Nunito"/>
                <a:cs typeface="Nunito"/>
                <a:sym typeface="Nunito"/>
              </a:rPr>
              <a:t>.</a:t>
            </a:r>
            <a:endParaRPr sz="1200">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1131850" y="677100"/>
            <a:ext cx="7536300" cy="6621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rgbClr val="434343"/>
                </a:solidFill>
              </a:rPr>
              <a:t>COMPARATIVA Y SELECCIÓN DE MODELOS</a:t>
            </a:r>
            <a:endParaRPr>
              <a:solidFill>
                <a:srgbClr val="434343"/>
              </a:solidFill>
            </a:endParaRPr>
          </a:p>
        </p:txBody>
      </p:sp>
      <p:graphicFrame>
        <p:nvGraphicFramePr>
          <p:cNvPr id="311" name="Google Shape;311;p18"/>
          <p:cNvGraphicFramePr/>
          <p:nvPr/>
        </p:nvGraphicFramePr>
        <p:xfrm>
          <a:off x="315400" y="1605050"/>
          <a:ext cx="3000000" cy="3000000"/>
        </p:xfrm>
        <a:graphic>
          <a:graphicData uri="http://schemas.openxmlformats.org/drawingml/2006/table">
            <a:tbl>
              <a:tblPr>
                <a:noFill/>
                <a:tableStyleId>{5A34B964-57BA-4BA5-B65C-9B0AD5358E8F}</a:tableStyleId>
              </a:tblPr>
              <a:tblGrid>
                <a:gridCol w="1446125"/>
                <a:gridCol w="965375"/>
                <a:gridCol w="999600"/>
                <a:gridCol w="1288025"/>
              </a:tblGrid>
              <a:tr h="890425">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MODELO</a:t>
                      </a:r>
                      <a:endParaRPr b="1">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ctr">
                        <a:spcBef>
                          <a:spcPts val="0"/>
                        </a:spcBef>
                        <a:spcAft>
                          <a:spcPts val="0"/>
                        </a:spcAft>
                        <a:buNone/>
                      </a:pPr>
                      <a:r>
                        <a:rPr b="1" lang="es" sz="1300">
                          <a:solidFill>
                            <a:schemeClr val="lt1"/>
                          </a:solidFill>
                          <a:latin typeface="Nunito"/>
                          <a:ea typeface="Nunito"/>
                          <a:cs typeface="Nunito"/>
                          <a:sym typeface="Nunito"/>
                        </a:rPr>
                        <a:t>Random Forest</a:t>
                      </a:r>
                      <a:endParaRPr b="1" sz="1300">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64D79"/>
                    </a:solidFill>
                  </a:tcPr>
                </a:tc>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XGBoost</a:t>
                      </a:r>
                      <a:endParaRPr b="1" sz="1700">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64D79"/>
                    </a:solidFill>
                  </a:tcPr>
                </a:tc>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LightGBM</a:t>
                      </a:r>
                      <a:endParaRPr b="1" sz="1700">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64D79"/>
                    </a:solidFill>
                  </a:tcPr>
                </a:tc>
              </a:tr>
              <a:tr h="638550">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TRAIN</a:t>
                      </a:r>
                      <a:endParaRPr b="1">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0.9547</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0.9898</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0.9476</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r>
              <a:tr h="584625">
                <a:tc>
                  <a:txBody>
                    <a:bodyPr/>
                    <a:lstStyle/>
                    <a:p>
                      <a:pPr indent="0" lvl="0" marL="0" rtl="0" algn="ctr">
                        <a:spcBef>
                          <a:spcPts val="0"/>
                        </a:spcBef>
                        <a:spcAft>
                          <a:spcPts val="0"/>
                        </a:spcAft>
                        <a:buNone/>
                      </a:pPr>
                      <a:r>
                        <a:rPr b="1" lang="es">
                          <a:solidFill>
                            <a:schemeClr val="lt1"/>
                          </a:solidFill>
                          <a:latin typeface="Nunito"/>
                          <a:ea typeface="Nunito"/>
                          <a:cs typeface="Nunito"/>
                          <a:sym typeface="Nunito"/>
                        </a:rPr>
                        <a:t>VALIDACIÓN</a:t>
                      </a:r>
                      <a:endParaRPr b="1" sz="1100">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0.9466</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0.9897</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0.9471</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r>
              <a:tr h="584625">
                <a:tc>
                  <a:txBody>
                    <a:bodyPr/>
                    <a:lstStyle/>
                    <a:p>
                      <a:pPr indent="0" lvl="0" marL="0" rtl="0" algn="ctr">
                        <a:spcBef>
                          <a:spcPts val="0"/>
                        </a:spcBef>
                        <a:spcAft>
                          <a:spcPts val="0"/>
                        </a:spcAft>
                        <a:buNone/>
                      </a:pPr>
                      <a:r>
                        <a:rPr b="1" lang="es" sz="1500">
                          <a:solidFill>
                            <a:schemeClr val="lt1"/>
                          </a:solidFill>
                          <a:latin typeface="Nunito"/>
                          <a:ea typeface="Nunito"/>
                          <a:cs typeface="Nunito"/>
                          <a:sym typeface="Nunito"/>
                        </a:rPr>
                        <a:t>TEST</a:t>
                      </a:r>
                      <a:endParaRPr b="1" sz="1200">
                        <a:solidFill>
                          <a:schemeClr val="lt1"/>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0.9466</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0.9890</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0.9459</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r>
            </a:tbl>
          </a:graphicData>
        </a:graphic>
      </p:graphicFrame>
      <p:sp>
        <p:nvSpPr>
          <p:cNvPr id="312" name="Google Shape;312;p18"/>
          <p:cNvSpPr txBox="1"/>
          <p:nvPr/>
        </p:nvSpPr>
        <p:spPr>
          <a:xfrm>
            <a:off x="10860225" y="0"/>
            <a:ext cx="3421500" cy="16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4C1130"/>
                </a:solidFill>
                <a:latin typeface="Nunito"/>
                <a:ea typeface="Nunito"/>
                <a:cs typeface="Nunito"/>
                <a:sym typeface="Nunito"/>
              </a:rPr>
              <a:t>Random Forest</a:t>
            </a:r>
            <a:br>
              <a:rPr b="1" lang="es" sz="1200">
                <a:latin typeface="Nunito"/>
                <a:ea typeface="Nunito"/>
                <a:cs typeface="Nunito"/>
                <a:sym typeface="Nunito"/>
              </a:rPr>
            </a:br>
            <a:r>
              <a:rPr lang="es" sz="1200">
                <a:latin typeface="Nunito"/>
                <a:ea typeface="Nunito"/>
                <a:cs typeface="Nunito"/>
                <a:sym typeface="Nunito"/>
              </a:rPr>
              <a:t> </a:t>
            </a:r>
            <a:r>
              <a:rPr lang="es" sz="1200">
                <a:solidFill>
                  <a:srgbClr val="4C1130"/>
                </a:solidFill>
                <a:latin typeface="Nunito"/>
                <a:ea typeface="Nunito"/>
                <a:cs typeface="Nunito"/>
                <a:sym typeface="Nunito"/>
              </a:rPr>
              <a:t>Robustez frente al ruido y facilidad de interpretación</a:t>
            </a:r>
            <a:r>
              <a:rPr lang="es" sz="1200">
                <a:solidFill>
                  <a:srgbClr val="4C1130"/>
                </a:solidFill>
                <a:latin typeface="Nunito"/>
                <a:ea typeface="Nunito"/>
                <a:cs typeface="Nunito"/>
                <a:sym typeface="Nunito"/>
              </a:rPr>
              <a:t>.</a:t>
            </a:r>
            <a:br>
              <a:rPr lang="es" sz="1200">
                <a:solidFill>
                  <a:srgbClr val="4C1130"/>
                </a:solidFill>
                <a:latin typeface="Nunito"/>
                <a:ea typeface="Nunito"/>
                <a:cs typeface="Nunito"/>
                <a:sym typeface="Nunito"/>
              </a:rPr>
            </a:br>
            <a:endParaRPr sz="1200">
              <a:solidFill>
                <a:srgbClr val="4C1130"/>
              </a:solidFill>
              <a:latin typeface="Nunito"/>
              <a:ea typeface="Nunito"/>
              <a:cs typeface="Nunito"/>
              <a:sym typeface="Nunito"/>
            </a:endParaRPr>
          </a:p>
          <a:p>
            <a:pPr indent="0" lvl="0" marL="0" rtl="0" algn="l">
              <a:spcBef>
                <a:spcPts val="0"/>
              </a:spcBef>
              <a:spcAft>
                <a:spcPts val="0"/>
              </a:spcAft>
              <a:buNone/>
            </a:pPr>
            <a:r>
              <a:rPr b="1" lang="es" sz="1200">
                <a:solidFill>
                  <a:srgbClr val="4C1130"/>
                </a:solidFill>
                <a:latin typeface="Nunito"/>
                <a:ea typeface="Nunito"/>
                <a:cs typeface="Nunito"/>
                <a:sym typeface="Nunito"/>
              </a:rPr>
              <a:t>XGBoost</a:t>
            </a:r>
            <a:br>
              <a:rPr b="1" lang="es" sz="1200">
                <a:latin typeface="Nunito"/>
                <a:ea typeface="Nunito"/>
                <a:cs typeface="Nunito"/>
                <a:sym typeface="Nunito"/>
              </a:rPr>
            </a:br>
            <a:r>
              <a:rPr b="1" lang="es" sz="1200">
                <a:latin typeface="Nunito"/>
                <a:ea typeface="Nunito"/>
                <a:cs typeface="Nunito"/>
                <a:sym typeface="Nunito"/>
              </a:rPr>
              <a:t> </a:t>
            </a:r>
            <a:r>
              <a:rPr lang="es" sz="1200">
                <a:solidFill>
                  <a:srgbClr val="4C1130"/>
                </a:solidFill>
                <a:latin typeface="Nunito"/>
                <a:ea typeface="Nunito"/>
                <a:cs typeface="Nunito"/>
                <a:sym typeface="Nunito"/>
              </a:rPr>
              <a:t>Alta precisión, entrenamiento rápido con early stopping y buen manejo del desbalance de clases.</a:t>
            </a:r>
            <a:br>
              <a:rPr lang="es" sz="1200">
                <a:latin typeface="Nunito"/>
                <a:ea typeface="Nunito"/>
                <a:cs typeface="Nunito"/>
                <a:sym typeface="Nunito"/>
              </a:rPr>
            </a:br>
            <a:endParaRPr sz="1200">
              <a:latin typeface="Nunito"/>
              <a:ea typeface="Nunito"/>
              <a:cs typeface="Nunito"/>
              <a:sym typeface="Nunito"/>
            </a:endParaRPr>
          </a:p>
          <a:p>
            <a:pPr indent="0" lvl="0" marL="0" rtl="0" algn="l">
              <a:lnSpc>
                <a:spcPct val="115000"/>
              </a:lnSpc>
              <a:spcBef>
                <a:spcPts val="0"/>
              </a:spcBef>
              <a:spcAft>
                <a:spcPts val="0"/>
              </a:spcAft>
              <a:buNone/>
            </a:pPr>
            <a:r>
              <a:rPr b="1" lang="es" sz="1200">
                <a:solidFill>
                  <a:srgbClr val="4C1130"/>
                </a:solidFill>
                <a:latin typeface="Nunito"/>
                <a:ea typeface="Nunito"/>
                <a:cs typeface="Nunito"/>
                <a:sym typeface="Nunito"/>
              </a:rPr>
              <a:t>LightGBM</a:t>
            </a:r>
            <a:br>
              <a:rPr b="1" lang="es" sz="1100">
                <a:latin typeface="Nunito"/>
                <a:ea typeface="Nunito"/>
                <a:cs typeface="Nunito"/>
                <a:sym typeface="Nunito"/>
              </a:rPr>
            </a:br>
            <a:r>
              <a:rPr b="1" lang="es" sz="1100">
                <a:latin typeface="Nunito"/>
                <a:ea typeface="Nunito"/>
                <a:cs typeface="Nunito"/>
                <a:sym typeface="Nunito"/>
              </a:rPr>
              <a:t> </a:t>
            </a:r>
            <a:r>
              <a:rPr lang="es" sz="1100">
                <a:solidFill>
                  <a:srgbClr val="4C1130"/>
                </a:solidFill>
                <a:latin typeface="Nunito"/>
                <a:ea typeface="Nunito"/>
                <a:cs typeface="Nunito"/>
                <a:sym typeface="Nunito"/>
              </a:rPr>
              <a:t>Velocidad en datasets grandes y bajo consumo de memoria.</a:t>
            </a:r>
            <a:br>
              <a:rPr lang="es" sz="1100">
                <a:latin typeface="Nunito"/>
                <a:ea typeface="Nunito"/>
                <a:cs typeface="Nunito"/>
                <a:sym typeface="Nunito"/>
              </a:rPr>
            </a:br>
            <a:endParaRPr sz="1100">
              <a:latin typeface="Nunito"/>
              <a:ea typeface="Nunito"/>
              <a:cs typeface="Nunito"/>
              <a:sym typeface="Nunito"/>
            </a:endParaRPr>
          </a:p>
          <a:p>
            <a:pPr indent="0" lvl="0" marL="457200" rtl="0" algn="l">
              <a:lnSpc>
                <a:spcPct val="115000"/>
              </a:lnSpc>
              <a:spcBef>
                <a:spcPts val="1200"/>
              </a:spcBef>
              <a:spcAft>
                <a:spcPts val="0"/>
              </a:spcAft>
              <a:buNone/>
            </a:pPr>
            <a:r>
              <a:t/>
            </a:r>
            <a:endParaRPr sz="1100">
              <a:latin typeface="Maven Pro"/>
              <a:ea typeface="Maven Pro"/>
              <a:cs typeface="Maven Pro"/>
              <a:sym typeface="Maven Pr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
        <p:nvSpPr>
          <p:cNvPr id="313" name="Google Shape;313;p18"/>
          <p:cNvSpPr txBox="1"/>
          <p:nvPr/>
        </p:nvSpPr>
        <p:spPr>
          <a:xfrm>
            <a:off x="5125325" y="1371600"/>
            <a:ext cx="3937800" cy="2698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s" sz="1300">
                <a:solidFill>
                  <a:schemeClr val="dk2"/>
                </a:solidFill>
                <a:latin typeface="Nunito"/>
                <a:ea typeface="Nunito"/>
                <a:cs typeface="Nunito"/>
                <a:sym typeface="Nunito"/>
              </a:rPr>
              <a:t>XGBoost es el modelo con mayor precisión, además de tener un entrenamiento rápido gracias a </a:t>
            </a:r>
            <a:r>
              <a:rPr i="1" lang="es" sz="1300">
                <a:solidFill>
                  <a:schemeClr val="dk2"/>
                </a:solidFill>
                <a:latin typeface="Nunito"/>
                <a:ea typeface="Nunito"/>
                <a:cs typeface="Nunito"/>
                <a:sym typeface="Nunito"/>
              </a:rPr>
              <a:t>early stopping </a:t>
            </a:r>
            <a:r>
              <a:rPr lang="es" sz="1300">
                <a:solidFill>
                  <a:schemeClr val="dk2"/>
                </a:solidFill>
                <a:latin typeface="Nunito"/>
                <a:ea typeface="Nunito"/>
                <a:cs typeface="Nunito"/>
                <a:sym typeface="Nunito"/>
              </a:rPr>
              <a:t>y un buen manejo del desbalance de clases.</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s" sz="1300">
                <a:solidFill>
                  <a:schemeClr val="dk2"/>
                </a:solidFill>
                <a:latin typeface="Nunito"/>
                <a:ea typeface="Nunito"/>
                <a:cs typeface="Nunito"/>
                <a:sym typeface="Nunito"/>
              </a:rPr>
              <a:t>Random Forest es un modelo robusto frente al ruido y fácil de interpretar, pero es menos preciso que el XGBoost.</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s" sz="1300">
                <a:solidFill>
                  <a:schemeClr val="dk2"/>
                </a:solidFill>
                <a:latin typeface="Nunito"/>
                <a:ea typeface="Nunito"/>
                <a:cs typeface="Nunito"/>
                <a:sym typeface="Nunito"/>
              </a:rPr>
              <a:t>LightGBM es el más rápido y con menor coste computacional pero sigue teniendo una menor precisión que el XGBoost</a:t>
            </a:r>
            <a:endParaRPr sz="1300">
              <a:solidFill>
                <a:schemeClr val="dk2"/>
              </a:solidFill>
              <a:latin typeface="Nunito"/>
              <a:ea typeface="Nunito"/>
              <a:cs typeface="Nunito"/>
              <a:sym typeface="Nunito"/>
            </a:endParaRPr>
          </a:p>
        </p:txBody>
      </p:sp>
      <p:sp>
        <p:nvSpPr>
          <p:cNvPr id="314" name="Google Shape;314;p18"/>
          <p:cNvSpPr/>
          <p:nvPr/>
        </p:nvSpPr>
        <p:spPr>
          <a:xfrm>
            <a:off x="5488425" y="4069800"/>
            <a:ext cx="1290900" cy="733800"/>
          </a:xfrm>
          <a:prstGeom prst="stripedRightArrow">
            <a:avLst>
              <a:gd fmla="val 50000" name="adj1"/>
              <a:gd fmla="val 50000" name="adj2"/>
            </a:avLst>
          </a:prstGeom>
          <a:solidFill>
            <a:srgbClr val="A64D79"/>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5" name="Google Shape;315;p18"/>
          <p:cNvSpPr txBox="1"/>
          <p:nvPr/>
        </p:nvSpPr>
        <p:spPr>
          <a:xfrm>
            <a:off x="6904850" y="4178400"/>
            <a:ext cx="1914300" cy="523200"/>
          </a:xfrm>
          <a:prstGeom prst="rect">
            <a:avLst/>
          </a:prstGeom>
          <a:noFill/>
          <a:ln cap="flat" cmpd="sng" w="38100">
            <a:solidFill>
              <a:srgbClr val="A64D79"/>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2200">
                <a:solidFill>
                  <a:srgbClr val="4C1130"/>
                </a:solidFill>
                <a:latin typeface="Nunito"/>
                <a:ea typeface="Nunito"/>
                <a:cs typeface="Nunito"/>
                <a:sym typeface="Nunito"/>
              </a:rPr>
              <a:t>XGBoost</a:t>
            </a:r>
            <a:r>
              <a:rPr b="1" lang="es" sz="2200">
                <a:solidFill>
                  <a:schemeClr val="dk2"/>
                </a:solidFill>
                <a:latin typeface="Nunito"/>
                <a:ea typeface="Nunito"/>
                <a:cs typeface="Nunito"/>
                <a:sym typeface="Nunito"/>
              </a:rPr>
              <a:t> </a:t>
            </a:r>
            <a:endParaRPr b="1" sz="22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182625" y="663050"/>
            <a:ext cx="7722000" cy="6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500"/>
              <a:t>MODELO SELECCIONADO</a:t>
            </a:r>
            <a:endParaRPr sz="2500"/>
          </a:p>
        </p:txBody>
      </p:sp>
      <p:sp>
        <p:nvSpPr>
          <p:cNvPr id="321" name="Google Shape;321;p19"/>
          <p:cNvSpPr txBox="1"/>
          <p:nvPr>
            <p:ph idx="1" type="body"/>
          </p:nvPr>
        </p:nvSpPr>
        <p:spPr>
          <a:xfrm>
            <a:off x="3715200" y="3183150"/>
            <a:ext cx="5054100" cy="1497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s" sz="1370">
                <a:solidFill>
                  <a:srgbClr val="741B47"/>
                </a:solidFill>
              </a:rPr>
              <a:t>M</a:t>
            </a:r>
            <a:r>
              <a:rPr b="1" lang="es" sz="1370">
                <a:solidFill>
                  <a:srgbClr val="741B47"/>
                </a:solidFill>
              </a:rPr>
              <a:t>odelo con mayor precisión: </a:t>
            </a:r>
            <a:r>
              <a:rPr lang="es" sz="1370"/>
              <a:t>El modelo de XGBoost proporciona una precisión del 98.9%, lo que significa que de cada 100 solicitudes que se predicen como aprobadas, 99 están aprobadas correctamente</a:t>
            </a:r>
            <a:r>
              <a:rPr lang="es" sz="1400"/>
              <a:t>.</a:t>
            </a:r>
            <a:endParaRPr sz="1200">
              <a:solidFill>
                <a:srgbClr val="404040"/>
              </a:solidFill>
              <a:highlight>
                <a:srgbClr val="FFFFFF"/>
              </a:highlight>
            </a:endParaRPr>
          </a:p>
        </p:txBody>
      </p:sp>
      <p:sp>
        <p:nvSpPr>
          <p:cNvPr id="322" name="Google Shape;322;p19"/>
          <p:cNvSpPr txBox="1"/>
          <p:nvPr/>
        </p:nvSpPr>
        <p:spPr>
          <a:xfrm>
            <a:off x="1183425" y="1695025"/>
            <a:ext cx="2133300" cy="5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rgbClr val="4C1130"/>
                </a:solidFill>
                <a:latin typeface="Nunito"/>
                <a:ea typeface="Nunito"/>
                <a:cs typeface="Nunito"/>
                <a:sym typeface="Nunito"/>
              </a:rPr>
              <a:t>XGBoost</a:t>
            </a:r>
            <a:endParaRPr b="1" sz="2200">
              <a:solidFill>
                <a:srgbClr val="4C1130"/>
              </a:solidFill>
              <a:latin typeface="Nunito"/>
              <a:ea typeface="Nunito"/>
              <a:cs typeface="Nunito"/>
              <a:sym typeface="Nunito"/>
            </a:endParaRPr>
          </a:p>
          <a:p>
            <a:pPr indent="0" lvl="0" marL="0" rtl="0" algn="ctr">
              <a:spcBef>
                <a:spcPts val="0"/>
              </a:spcBef>
              <a:spcAft>
                <a:spcPts val="0"/>
              </a:spcAft>
              <a:buNone/>
            </a:pPr>
            <a:r>
              <a:t/>
            </a:r>
            <a:endParaRPr b="1" sz="2200">
              <a:solidFill>
                <a:srgbClr val="4C1130"/>
              </a:solidFill>
              <a:latin typeface="Nunito"/>
              <a:ea typeface="Nunito"/>
              <a:cs typeface="Nunito"/>
              <a:sym typeface="Nunito"/>
            </a:endParaRPr>
          </a:p>
        </p:txBody>
      </p:sp>
      <p:sp>
        <p:nvSpPr>
          <p:cNvPr id="323" name="Google Shape;323;p19"/>
          <p:cNvSpPr txBox="1"/>
          <p:nvPr/>
        </p:nvSpPr>
        <p:spPr>
          <a:xfrm>
            <a:off x="1108625" y="2288950"/>
            <a:ext cx="2208000" cy="1782900"/>
          </a:xfrm>
          <a:prstGeom prst="rect">
            <a:avLst/>
          </a:prstGeom>
          <a:noFill/>
          <a:ln cap="flat" cmpd="sng" w="38100">
            <a:solidFill>
              <a:srgbClr val="741B4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300">
                <a:solidFill>
                  <a:srgbClr val="741B47"/>
                </a:solidFill>
                <a:latin typeface="Nunito"/>
                <a:ea typeface="Nunito"/>
                <a:cs typeface="Nunito"/>
                <a:sym typeface="Nunito"/>
              </a:rPr>
              <a:t>Parámetros principales:</a:t>
            </a:r>
            <a:endParaRPr b="1" sz="1300">
              <a:solidFill>
                <a:srgbClr val="741B47"/>
              </a:solidFill>
              <a:latin typeface="Nunito"/>
              <a:ea typeface="Nunito"/>
              <a:cs typeface="Nunito"/>
              <a:sym typeface="Nunito"/>
            </a:endParaRPr>
          </a:p>
          <a:p>
            <a:pPr indent="0" lvl="0" marL="0" rtl="0" algn="l">
              <a:spcBef>
                <a:spcPts val="0"/>
              </a:spcBef>
              <a:spcAft>
                <a:spcPts val="0"/>
              </a:spcAft>
              <a:buNone/>
            </a:pPr>
            <a:r>
              <a:t/>
            </a:r>
            <a:endParaRPr b="1" sz="1300">
              <a:solidFill>
                <a:srgbClr val="741B47"/>
              </a:solidFill>
              <a:latin typeface="Nunito"/>
              <a:ea typeface="Nunito"/>
              <a:cs typeface="Nunito"/>
              <a:sym typeface="Nunito"/>
            </a:endParaRPr>
          </a:p>
          <a:p>
            <a:pPr indent="0" lvl="0" marL="0" rtl="0" algn="l">
              <a:lnSpc>
                <a:spcPct val="115000"/>
              </a:lnSpc>
              <a:spcBef>
                <a:spcPts val="0"/>
              </a:spcBef>
              <a:spcAft>
                <a:spcPts val="0"/>
              </a:spcAft>
              <a:buNone/>
            </a:pPr>
            <a:r>
              <a:rPr lang="es" sz="1200">
                <a:solidFill>
                  <a:srgbClr val="434343"/>
                </a:solidFill>
                <a:latin typeface="Nunito"/>
                <a:ea typeface="Nunito"/>
                <a:cs typeface="Nunito"/>
                <a:sym typeface="Nunito"/>
              </a:rPr>
              <a:t>-</a:t>
            </a:r>
            <a:r>
              <a:rPr b="1" lang="es" sz="1200">
                <a:solidFill>
                  <a:schemeClr val="dk2"/>
                </a:solidFill>
                <a:latin typeface="Nunito"/>
                <a:ea typeface="Nunito"/>
                <a:cs typeface="Nunito"/>
                <a:sym typeface="Nunito"/>
              </a:rPr>
              <a:t>max_depth</a:t>
            </a:r>
            <a:r>
              <a:rPr lang="es" sz="1200">
                <a:solidFill>
                  <a:schemeClr val="dk2"/>
                </a:solidFill>
                <a:latin typeface="Nunito"/>
                <a:ea typeface="Nunito"/>
                <a:cs typeface="Nunito"/>
                <a:sym typeface="Nunito"/>
              </a:rPr>
              <a:t>=3  -</a:t>
            </a:r>
            <a:r>
              <a:rPr b="1" lang="es" sz="1200">
                <a:solidFill>
                  <a:schemeClr val="dk2"/>
                </a:solidFill>
                <a:latin typeface="Nunito"/>
                <a:ea typeface="Nunito"/>
                <a:cs typeface="Nunito"/>
                <a:sym typeface="Nunito"/>
              </a:rPr>
              <a:t>learning_rate</a:t>
            </a:r>
            <a:r>
              <a:rPr lang="es" sz="1200">
                <a:solidFill>
                  <a:schemeClr val="dk2"/>
                </a:solidFill>
                <a:latin typeface="Nunito"/>
                <a:ea typeface="Nunito"/>
                <a:cs typeface="Nunito"/>
                <a:sym typeface="Nunito"/>
              </a:rPr>
              <a:t>=0.01                       -</a:t>
            </a:r>
            <a:r>
              <a:rPr b="1" lang="es" sz="1200">
                <a:solidFill>
                  <a:schemeClr val="dk2"/>
                </a:solidFill>
                <a:latin typeface="Nunito"/>
                <a:ea typeface="Nunito"/>
                <a:cs typeface="Nunito"/>
                <a:sym typeface="Nunito"/>
              </a:rPr>
              <a:t>reg_lambda</a:t>
            </a:r>
            <a:r>
              <a:rPr lang="es" sz="1200">
                <a:solidFill>
                  <a:schemeClr val="dk2"/>
                </a:solidFill>
                <a:latin typeface="Nunito"/>
                <a:ea typeface="Nunito"/>
                <a:cs typeface="Nunito"/>
                <a:sym typeface="Nunito"/>
              </a:rPr>
              <a:t>=1.1       -</a:t>
            </a:r>
            <a:r>
              <a:rPr b="1" lang="es" sz="1200">
                <a:solidFill>
                  <a:schemeClr val="dk2"/>
                </a:solidFill>
                <a:latin typeface="Nunito"/>
                <a:ea typeface="Nunito"/>
                <a:cs typeface="Nunito"/>
                <a:sym typeface="Nunito"/>
              </a:rPr>
              <a:t>early_stopping_rounds</a:t>
            </a:r>
            <a:r>
              <a:rPr lang="es" sz="1200">
                <a:solidFill>
                  <a:schemeClr val="dk2"/>
                </a:solidFill>
                <a:latin typeface="Nunito"/>
                <a:ea typeface="Nunito"/>
                <a:cs typeface="Nunito"/>
                <a:sym typeface="Nunito"/>
              </a:rPr>
              <a:t>=10          -</a:t>
            </a:r>
            <a:r>
              <a:rPr b="1" lang="es" sz="1200">
                <a:solidFill>
                  <a:schemeClr val="dk2"/>
                </a:solidFill>
                <a:latin typeface="Nunito"/>
                <a:ea typeface="Nunito"/>
                <a:cs typeface="Nunito"/>
                <a:sym typeface="Nunito"/>
              </a:rPr>
              <a:t>eval_metric</a:t>
            </a:r>
            <a:r>
              <a:rPr lang="es" sz="1200">
                <a:solidFill>
                  <a:schemeClr val="dk2"/>
                </a:solidFill>
                <a:latin typeface="Nunito"/>
                <a:ea typeface="Nunito"/>
                <a:cs typeface="Nunito"/>
                <a:sym typeface="Nunito"/>
              </a:rPr>
              <a:t>='logloss’</a:t>
            </a:r>
            <a:endParaRPr b="1" sz="1300">
              <a:solidFill>
                <a:srgbClr val="741B47"/>
              </a:solidFill>
              <a:latin typeface="Nunito"/>
              <a:ea typeface="Nunito"/>
              <a:cs typeface="Nunito"/>
              <a:sym typeface="Nunito"/>
            </a:endParaRPr>
          </a:p>
        </p:txBody>
      </p:sp>
      <p:graphicFrame>
        <p:nvGraphicFramePr>
          <p:cNvPr id="324" name="Google Shape;324;p19"/>
          <p:cNvGraphicFramePr/>
          <p:nvPr/>
        </p:nvGraphicFramePr>
        <p:xfrm>
          <a:off x="3715200" y="2002900"/>
          <a:ext cx="3000000" cy="3000000"/>
        </p:xfrm>
        <a:graphic>
          <a:graphicData uri="http://schemas.openxmlformats.org/drawingml/2006/table">
            <a:tbl>
              <a:tblPr>
                <a:noFill/>
                <a:tableStyleId>{5A34B964-57BA-4BA5-B65C-9B0AD5358E8F}</a:tableStyleId>
              </a:tblPr>
              <a:tblGrid>
                <a:gridCol w="1254650"/>
                <a:gridCol w="1334475"/>
                <a:gridCol w="1334475"/>
                <a:gridCol w="1037225"/>
              </a:tblGrid>
              <a:tr h="381000">
                <a:tc>
                  <a:txBody>
                    <a:bodyPr/>
                    <a:lstStyle/>
                    <a:p>
                      <a:pPr indent="0" lvl="0" marL="0" rtl="0" algn="l">
                        <a:spcBef>
                          <a:spcPts val="0"/>
                        </a:spcBef>
                        <a:spcAft>
                          <a:spcPts val="0"/>
                        </a:spcAft>
                        <a:buNone/>
                      </a:pPr>
                      <a:r>
                        <a:t/>
                      </a:r>
                      <a:endParaRPr b="1">
                        <a:solidFill>
                          <a:schemeClr val="lt1"/>
                        </a:solidFill>
                        <a:latin typeface="Nunito"/>
                        <a:ea typeface="Nunito"/>
                        <a:cs typeface="Nunito"/>
                        <a:sym typeface="Nunito"/>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l">
                        <a:spcBef>
                          <a:spcPts val="0"/>
                        </a:spcBef>
                        <a:spcAft>
                          <a:spcPts val="0"/>
                        </a:spcAft>
                        <a:buNone/>
                      </a:pPr>
                      <a:r>
                        <a:rPr b="1" lang="es">
                          <a:solidFill>
                            <a:schemeClr val="lt1"/>
                          </a:solidFill>
                          <a:latin typeface="Nunito"/>
                          <a:ea typeface="Nunito"/>
                          <a:cs typeface="Nunito"/>
                          <a:sym typeface="Nunito"/>
                        </a:rPr>
                        <a:t>TRAIN</a:t>
                      </a:r>
                      <a:endParaRPr b="1">
                        <a:solidFill>
                          <a:schemeClr val="lt1"/>
                        </a:solidFill>
                        <a:latin typeface="Nunito"/>
                        <a:ea typeface="Nunito"/>
                        <a:cs typeface="Nunito"/>
                        <a:sym typeface="Nunito"/>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l">
                        <a:spcBef>
                          <a:spcPts val="0"/>
                        </a:spcBef>
                        <a:spcAft>
                          <a:spcPts val="0"/>
                        </a:spcAft>
                        <a:buNone/>
                      </a:pPr>
                      <a:r>
                        <a:rPr b="1" lang="es">
                          <a:solidFill>
                            <a:schemeClr val="lt1"/>
                          </a:solidFill>
                          <a:latin typeface="Nunito"/>
                          <a:ea typeface="Nunito"/>
                          <a:cs typeface="Nunito"/>
                          <a:sym typeface="Nunito"/>
                        </a:rPr>
                        <a:t>VALIDACIÓN</a:t>
                      </a:r>
                      <a:endParaRPr b="1">
                        <a:solidFill>
                          <a:schemeClr val="lt1"/>
                        </a:solidFill>
                        <a:latin typeface="Nunito"/>
                        <a:ea typeface="Nunito"/>
                        <a:cs typeface="Nunito"/>
                        <a:sym typeface="Nunito"/>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c>
                  <a:txBody>
                    <a:bodyPr/>
                    <a:lstStyle/>
                    <a:p>
                      <a:pPr indent="0" lvl="0" marL="0" rtl="0" algn="l">
                        <a:spcBef>
                          <a:spcPts val="0"/>
                        </a:spcBef>
                        <a:spcAft>
                          <a:spcPts val="0"/>
                        </a:spcAft>
                        <a:buNone/>
                      </a:pPr>
                      <a:r>
                        <a:rPr b="1" lang="es">
                          <a:solidFill>
                            <a:schemeClr val="lt1"/>
                          </a:solidFill>
                          <a:latin typeface="Nunito"/>
                          <a:ea typeface="Nunito"/>
                          <a:cs typeface="Nunito"/>
                          <a:sym typeface="Nunito"/>
                        </a:rPr>
                        <a:t>TEST</a:t>
                      </a:r>
                      <a:endParaRPr b="1">
                        <a:solidFill>
                          <a:schemeClr val="lt1"/>
                        </a:solidFill>
                        <a:latin typeface="Nunito"/>
                        <a:ea typeface="Nunito"/>
                        <a:cs typeface="Nunito"/>
                        <a:sym typeface="Nunito"/>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4C1130"/>
                    </a:solidFill>
                  </a:tcPr>
                </a:tc>
              </a:tr>
              <a:tr h="381000">
                <a:tc>
                  <a:txBody>
                    <a:bodyPr/>
                    <a:lstStyle/>
                    <a:p>
                      <a:pPr indent="0" lvl="0" marL="0" rtl="0" algn="l">
                        <a:spcBef>
                          <a:spcPts val="0"/>
                        </a:spcBef>
                        <a:spcAft>
                          <a:spcPts val="0"/>
                        </a:spcAft>
                        <a:buNone/>
                      </a:pPr>
                      <a:r>
                        <a:rPr b="1" lang="es">
                          <a:solidFill>
                            <a:schemeClr val="lt1"/>
                          </a:solidFill>
                          <a:latin typeface="Nunito"/>
                          <a:ea typeface="Nunito"/>
                          <a:cs typeface="Nunito"/>
                          <a:sym typeface="Nunito"/>
                        </a:rPr>
                        <a:t>PRECISIÓN</a:t>
                      </a:r>
                      <a:endParaRPr b="1">
                        <a:solidFill>
                          <a:schemeClr val="lt1"/>
                        </a:solidFill>
                        <a:latin typeface="Nunito"/>
                        <a:ea typeface="Nunito"/>
                        <a:cs typeface="Nunito"/>
                        <a:sym typeface="Nunito"/>
                      </a:endParaRPr>
                    </a:p>
                  </a:txBody>
                  <a:tcPr marT="91425" marB="91425" marR="91425" marL="91425">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A64D79"/>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0.9898</a:t>
                      </a:r>
                      <a:endParaRPr b="1" sz="1500">
                        <a:solidFill>
                          <a:srgbClr val="4C1130"/>
                        </a:solidFill>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0.9897</a:t>
                      </a:r>
                      <a:endParaRPr b="1">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c>
                  <a:txBody>
                    <a:bodyPr/>
                    <a:lstStyle/>
                    <a:p>
                      <a:pPr indent="0" lvl="0" marL="0" rtl="0" algn="ctr">
                        <a:lnSpc>
                          <a:spcPct val="115000"/>
                        </a:lnSpc>
                        <a:spcBef>
                          <a:spcPts val="0"/>
                        </a:spcBef>
                        <a:spcAft>
                          <a:spcPts val="0"/>
                        </a:spcAft>
                        <a:buNone/>
                      </a:pPr>
                      <a:r>
                        <a:rPr b="1" lang="es" sz="1500">
                          <a:solidFill>
                            <a:srgbClr val="4C1130"/>
                          </a:solidFill>
                          <a:latin typeface="Nunito"/>
                          <a:ea typeface="Nunito"/>
                          <a:cs typeface="Nunito"/>
                          <a:sym typeface="Nunito"/>
                        </a:rPr>
                        <a:t>0.9890</a:t>
                      </a:r>
                      <a:endParaRPr b="1">
                        <a:latin typeface="Nunito"/>
                        <a:ea typeface="Nunito"/>
                        <a:cs typeface="Nunito"/>
                        <a:sym typeface="Nunito"/>
                      </a:endParaRPr>
                    </a:p>
                  </a:txBody>
                  <a:tcPr marT="91425" marB="91425" marR="91425" marL="91425" anchor="ctr">
                    <a:lnL cap="flat" cmpd="sng" w="28575">
                      <a:solidFill>
                        <a:srgbClr val="B7B7B7"/>
                      </a:solidFill>
                      <a:prstDash val="solid"/>
                      <a:round/>
                      <a:headEnd len="sm" w="sm" type="none"/>
                      <a:tailEnd len="sm" w="sm" type="none"/>
                    </a:lnL>
                    <a:lnR cap="flat" cmpd="sng" w="28575">
                      <a:solidFill>
                        <a:srgbClr val="B7B7B7"/>
                      </a:solidFill>
                      <a:prstDash val="solid"/>
                      <a:round/>
                      <a:headEnd len="sm" w="sm" type="none"/>
                      <a:tailEnd len="sm" w="sm" type="none"/>
                    </a:lnR>
                    <a:lnT cap="flat" cmpd="sng" w="28575">
                      <a:solidFill>
                        <a:srgbClr val="B7B7B7"/>
                      </a:solidFill>
                      <a:prstDash val="solid"/>
                      <a:round/>
                      <a:headEnd len="sm" w="sm" type="none"/>
                      <a:tailEnd len="sm" w="sm" type="none"/>
                    </a:lnT>
                    <a:lnB cap="flat" cmpd="sng" w="28575">
                      <a:solidFill>
                        <a:srgbClr val="B7B7B7"/>
                      </a:solidFill>
                      <a:prstDash val="solid"/>
                      <a:round/>
                      <a:headEnd len="sm" w="sm" type="none"/>
                      <a:tailEnd len="sm" w="sm" type="none"/>
                    </a:lnB>
                    <a:solidFill>
                      <a:srgbClr val="D28DB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s" sz="2500"/>
              <a:t>INTERPRETACIÓN DEL MODELO</a:t>
            </a:r>
            <a:endParaRPr/>
          </a:p>
        </p:txBody>
      </p:sp>
      <p:sp>
        <p:nvSpPr>
          <p:cNvPr id="330" name="Google Shape;330;p20"/>
          <p:cNvSpPr txBox="1"/>
          <p:nvPr/>
        </p:nvSpPr>
        <p:spPr>
          <a:xfrm>
            <a:off x="601750" y="1447325"/>
            <a:ext cx="2806800" cy="38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s">
                <a:solidFill>
                  <a:srgbClr val="741B47"/>
                </a:solidFill>
                <a:latin typeface="Nunito"/>
                <a:ea typeface="Nunito"/>
                <a:cs typeface="Nunito"/>
                <a:sym typeface="Nunito"/>
              </a:rPr>
              <a:t>Características más influyentes:</a:t>
            </a:r>
            <a:endParaRPr b="1">
              <a:solidFill>
                <a:srgbClr val="741B47"/>
              </a:solidFill>
              <a:latin typeface="Nunito"/>
              <a:ea typeface="Nunito"/>
              <a:cs typeface="Nunito"/>
              <a:sym typeface="Nunito"/>
            </a:endParaRPr>
          </a:p>
        </p:txBody>
      </p:sp>
      <p:graphicFrame>
        <p:nvGraphicFramePr>
          <p:cNvPr id="331" name="Google Shape;331;p20"/>
          <p:cNvGraphicFramePr/>
          <p:nvPr/>
        </p:nvGraphicFramePr>
        <p:xfrm>
          <a:off x="601750" y="1959800"/>
          <a:ext cx="3000000" cy="3000000"/>
        </p:xfrm>
        <a:graphic>
          <a:graphicData uri="http://schemas.openxmlformats.org/drawingml/2006/table">
            <a:tbl>
              <a:tblPr>
                <a:noFill/>
                <a:tableStyleId>{5A34B964-57BA-4BA5-B65C-9B0AD5358E8F}</a:tableStyleId>
              </a:tblPr>
              <a:tblGrid>
                <a:gridCol w="1985125"/>
                <a:gridCol w="1985125"/>
                <a:gridCol w="1985125"/>
                <a:gridCol w="1985125"/>
              </a:tblGrid>
              <a:tr h="538950">
                <a:tc>
                  <a:txBody>
                    <a:bodyPr/>
                    <a:lstStyle/>
                    <a:p>
                      <a:pPr indent="0" lvl="0" marL="0" rtl="0" algn="ctr">
                        <a:spcBef>
                          <a:spcPts val="0"/>
                        </a:spcBef>
                        <a:spcAft>
                          <a:spcPts val="0"/>
                        </a:spcAft>
                        <a:buNone/>
                      </a:pPr>
                      <a:r>
                        <a:rPr b="1" lang="es" sz="1300">
                          <a:solidFill>
                            <a:srgbClr val="741B47"/>
                          </a:solidFill>
                          <a:latin typeface="Nunito"/>
                          <a:ea typeface="Nunito"/>
                          <a:cs typeface="Nunito"/>
                          <a:sym typeface="Nunito"/>
                        </a:rPr>
                        <a:t>No comprado en el mercado secundario</a:t>
                      </a:r>
                      <a:endParaRPr b="1" sz="1300">
                        <a:solidFill>
                          <a:srgbClr val="741B47"/>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rgbClr val="741B47"/>
                          </a:solidFill>
                          <a:latin typeface="Nunito"/>
                          <a:ea typeface="Nunito"/>
                          <a:cs typeface="Nunito"/>
                          <a:sym typeface="Nunito"/>
                        </a:rPr>
                        <a:t>Monto del préstamo</a:t>
                      </a:r>
                      <a:endParaRPr b="1">
                        <a:solidFill>
                          <a:srgbClr val="741B47"/>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rgbClr val="741B47"/>
                          </a:solidFill>
                          <a:latin typeface="Nunito"/>
                          <a:ea typeface="Nunito"/>
                          <a:cs typeface="Nunito"/>
                          <a:sym typeface="Nunito"/>
                        </a:rPr>
                        <a:t>Ingresos del solicitante</a:t>
                      </a:r>
                      <a:endParaRPr b="1">
                        <a:solidFill>
                          <a:srgbClr val="741B47"/>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ctr">
                        <a:spcBef>
                          <a:spcPts val="0"/>
                        </a:spcBef>
                        <a:spcAft>
                          <a:spcPts val="0"/>
                        </a:spcAft>
                        <a:buNone/>
                      </a:pPr>
                      <a:r>
                        <a:rPr b="1" lang="es" sz="1300">
                          <a:solidFill>
                            <a:srgbClr val="741B47"/>
                          </a:solidFill>
                          <a:latin typeface="Nunito"/>
                          <a:ea typeface="Nunito"/>
                          <a:cs typeface="Nunito"/>
                          <a:sym typeface="Nunito"/>
                        </a:rPr>
                        <a:t>Tasa de interés añadida</a:t>
                      </a:r>
                      <a:endParaRPr b="1" sz="1300">
                        <a:solidFill>
                          <a:srgbClr val="741B47"/>
                        </a:solidFill>
                        <a:latin typeface="Nunito"/>
                        <a:ea typeface="Nunito"/>
                        <a:cs typeface="Nunito"/>
                        <a:sym typeface="Nunito"/>
                      </a:endParaRPr>
                    </a:p>
                  </a:txBody>
                  <a:tcPr marT="91425" marB="91425" marR="91425" marL="91425" anchor="ctr">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r h="1179275">
                <a:tc>
                  <a:txBody>
                    <a:bodyPr/>
                    <a:lstStyle/>
                    <a:p>
                      <a:pPr indent="0" lvl="0" marL="0" rtl="0" algn="l">
                        <a:spcBef>
                          <a:spcPts val="0"/>
                        </a:spcBef>
                        <a:spcAft>
                          <a:spcPts val="0"/>
                        </a:spcAft>
                        <a:buNone/>
                      </a:pPr>
                      <a:r>
                        <a:rPr lang="es" sz="1200">
                          <a:latin typeface="Nunito"/>
                          <a:ea typeface="Nunito"/>
                          <a:cs typeface="Nunito"/>
                          <a:sym typeface="Nunito"/>
                        </a:rPr>
                        <a:t>El hecho de que el préstamo se compre en el mercado secundario afecta de forma positiva en la aceptación del préstamo.</a:t>
                      </a:r>
                      <a:endParaRPr sz="12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l">
                        <a:spcBef>
                          <a:spcPts val="0"/>
                        </a:spcBef>
                        <a:spcAft>
                          <a:spcPts val="0"/>
                        </a:spcAft>
                        <a:buNone/>
                      </a:pPr>
                      <a:r>
                        <a:rPr lang="es">
                          <a:latin typeface="Nunito"/>
                          <a:ea typeface="Nunito"/>
                          <a:cs typeface="Nunito"/>
                          <a:sym typeface="Nunito"/>
                        </a:rPr>
                        <a:t>Pedir un préstamo más alto genera una mayor aceptación.</a:t>
                      </a:r>
                      <a:endParaRPr>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l">
                        <a:spcBef>
                          <a:spcPts val="0"/>
                        </a:spcBef>
                        <a:spcAft>
                          <a:spcPts val="0"/>
                        </a:spcAft>
                        <a:buNone/>
                      </a:pPr>
                      <a:r>
                        <a:rPr lang="es" sz="1300">
                          <a:latin typeface="Nunito"/>
                          <a:ea typeface="Nunito"/>
                          <a:cs typeface="Nunito"/>
                          <a:sym typeface="Nunito"/>
                        </a:rPr>
                        <a:t>Un ingreso bajo es una razón por la cual el banco tiende a rechazar los préstamos.</a:t>
                      </a:r>
                      <a:endParaRPr sz="13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c>
                  <a:txBody>
                    <a:bodyPr/>
                    <a:lstStyle/>
                    <a:p>
                      <a:pPr indent="0" lvl="0" marL="0" rtl="0" algn="l">
                        <a:spcBef>
                          <a:spcPts val="0"/>
                        </a:spcBef>
                        <a:spcAft>
                          <a:spcPts val="0"/>
                        </a:spcAft>
                        <a:buNone/>
                      </a:pPr>
                      <a:r>
                        <a:rPr lang="es" sz="1300">
                          <a:latin typeface="Nunito"/>
                          <a:ea typeface="Nunito"/>
                          <a:cs typeface="Nunito"/>
                          <a:sym typeface="Nunito"/>
                        </a:rPr>
                        <a:t>Una tasa de interés más alta es beneficiosa para el banco por lo que este tipo de préstamos serán más aceptados .</a:t>
                      </a:r>
                      <a:endParaRPr sz="1300">
                        <a:latin typeface="Nunito"/>
                        <a:ea typeface="Nunito"/>
                        <a:cs typeface="Nunito"/>
                        <a:sym typeface="Nunito"/>
                      </a:endParaRPr>
                    </a:p>
                  </a:txBody>
                  <a:tcPr marT="91425" marB="91425" marR="91425" marL="91425">
                    <a:lnL cap="flat" cmpd="sng" w="19050">
                      <a:solidFill>
                        <a:srgbClr val="A64D79"/>
                      </a:solidFill>
                      <a:prstDash val="solid"/>
                      <a:round/>
                      <a:headEnd len="sm" w="sm" type="none"/>
                      <a:tailEnd len="sm" w="sm" type="none"/>
                    </a:lnL>
                    <a:lnR cap="flat" cmpd="sng" w="19050">
                      <a:solidFill>
                        <a:srgbClr val="A64D79"/>
                      </a:solidFill>
                      <a:prstDash val="solid"/>
                      <a:round/>
                      <a:headEnd len="sm" w="sm" type="none"/>
                      <a:tailEnd len="sm" w="sm" type="none"/>
                    </a:lnR>
                    <a:lnT cap="flat" cmpd="sng" w="19050">
                      <a:solidFill>
                        <a:srgbClr val="A64D79"/>
                      </a:solidFill>
                      <a:prstDash val="solid"/>
                      <a:round/>
                      <a:headEnd len="sm" w="sm" type="none"/>
                      <a:tailEnd len="sm" w="sm" type="none"/>
                    </a:lnT>
                    <a:lnB cap="flat" cmpd="sng" w="19050">
                      <a:solidFill>
                        <a:srgbClr val="A64D79"/>
                      </a:solidFill>
                      <a:prstDash val="solid"/>
                      <a:round/>
                      <a:headEnd len="sm" w="sm" type="none"/>
                      <a:tailEnd len="sm" w="sm" type="none"/>
                    </a:lnB>
                  </a:tcPr>
                </a:tc>
              </a:tr>
            </a:tbl>
          </a:graphicData>
        </a:graphic>
      </p:graphicFrame>
      <p:pic>
        <p:nvPicPr>
          <p:cNvPr id="332" name="Google Shape;332;p20"/>
          <p:cNvPicPr preferRelativeResize="0"/>
          <p:nvPr/>
        </p:nvPicPr>
        <p:blipFill rotWithShape="1">
          <a:blip r:embed="rId3">
            <a:alphaModFix/>
          </a:blip>
          <a:srcRect b="8020" l="3790" r="0" t="0"/>
          <a:stretch/>
        </p:blipFill>
        <p:spPr>
          <a:xfrm>
            <a:off x="6877550" y="170902"/>
            <a:ext cx="1858324" cy="1501175"/>
          </a:xfrm>
          <a:prstGeom prst="rect">
            <a:avLst/>
          </a:prstGeom>
          <a:noFill/>
          <a:ln>
            <a:noFill/>
          </a:ln>
        </p:spPr>
      </p:pic>
      <p:sp>
        <p:nvSpPr>
          <p:cNvPr id="333" name="Google Shape;333;p20"/>
          <p:cNvSpPr txBox="1"/>
          <p:nvPr/>
        </p:nvSpPr>
        <p:spPr>
          <a:xfrm>
            <a:off x="542375" y="4211400"/>
            <a:ext cx="8042100" cy="38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s">
                <a:solidFill>
                  <a:srgbClr val="741B47"/>
                </a:solidFill>
                <a:latin typeface="Nunito"/>
                <a:ea typeface="Nunito"/>
                <a:cs typeface="Nunito"/>
                <a:sym typeface="Nunito"/>
              </a:rPr>
              <a:t>Otras variables a tener en cuenta</a:t>
            </a:r>
            <a:r>
              <a:rPr b="1" lang="es">
                <a:solidFill>
                  <a:srgbClr val="741B47"/>
                </a:solidFill>
                <a:latin typeface="Nunito"/>
                <a:ea typeface="Nunito"/>
                <a:cs typeface="Nunito"/>
                <a:sym typeface="Nunito"/>
              </a:rPr>
              <a:t>:  </a:t>
            </a:r>
            <a:r>
              <a:rPr lang="es">
                <a:solidFill>
                  <a:srgbClr val="434343"/>
                </a:solidFill>
                <a:latin typeface="Nunito"/>
                <a:ea typeface="Nunito"/>
                <a:cs typeface="Nunito"/>
                <a:sym typeface="Nunito"/>
              </a:rPr>
              <a:t>Gravamen, propósito y agencia reguladora.  </a:t>
            </a:r>
            <a:endParaRPr>
              <a:solidFill>
                <a:srgbClr val="434343"/>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163100" y="690425"/>
            <a:ext cx="7030500" cy="6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CREACIÓN DE PERFILES: IDEAL VS CRÍTICO</a:t>
            </a:r>
            <a:endParaRPr/>
          </a:p>
        </p:txBody>
      </p:sp>
      <p:sp>
        <p:nvSpPr>
          <p:cNvPr id="339" name="Google Shape;339;p21"/>
          <p:cNvSpPr/>
          <p:nvPr/>
        </p:nvSpPr>
        <p:spPr>
          <a:xfrm>
            <a:off x="1339975" y="1478025"/>
            <a:ext cx="3003300" cy="335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0" name="Google Shape;340;p21"/>
          <p:cNvSpPr/>
          <p:nvPr/>
        </p:nvSpPr>
        <p:spPr>
          <a:xfrm>
            <a:off x="4997575" y="1478025"/>
            <a:ext cx="3003300" cy="3359400"/>
          </a:xfrm>
          <a:prstGeom prst="roundRect">
            <a:avLst>
              <a:gd fmla="val 16667" name="adj"/>
            </a:avLst>
          </a:prstGeom>
          <a:solidFill>
            <a:srgbClr val="F37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1" name="Google Shape;341;p21"/>
          <p:cNvSpPr txBox="1"/>
          <p:nvPr/>
        </p:nvSpPr>
        <p:spPr>
          <a:xfrm>
            <a:off x="1492375" y="2043675"/>
            <a:ext cx="2751600" cy="25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latin typeface="Nunito"/>
                <a:ea typeface="Nunito"/>
                <a:cs typeface="Nunito"/>
                <a:sym typeface="Nunito"/>
              </a:rPr>
              <a:t>Ingreso anual: </a:t>
            </a:r>
            <a:r>
              <a:rPr lang="es">
                <a:solidFill>
                  <a:schemeClr val="dk2"/>
                </a:solidFill>
                <a:latin typeface="Nunito"/>
                <a:ea typeface="Nunito"/>
                <a:cs typeface="Nunito"/>
                <a:sym typeface="Nunito"/>
              </a:rPr>
              <a:t>198.000$</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Préstamo pedido:</a:t>
            </a:r>
            <a:r>
              <a:rPr lang="es">
                <a:solidFill>
                  <a:schemeClr val="dk2"/>
                </a:solidFill>
                <a:latin typeface="Nunito"/>
                <a:ea typeface="Nunito"/>
                <a:cs typeface="Nunito"/>
                <a:sym typeface="Nunito"/>
              </a:rPr>
              <a:t> 144.000$</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Ratio Deuda-Ingreso: </a:t>
            </a:r>
            <a:r>
              <a:rPr lang="es">
                <a:solidFill>
                  <a:schemeClr val="dk2"/>
                </a:solidFill>
                <a:latin typeface="Nunito"/>
                <a:ea typeface="Nunito"/>
                <a:cs typeface="Nunito"/>
                <a:sym typeface="Nunito"/>
              </a:rPr>
              <a:t>1.23</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comprador: </a:t>
            </a:r>
            <a:r>
              <a:rPr lang="es">
                <a:solidFill>
                  <a:schemeClr val="dk2"/>
                </a:solidFill>
                <a:latin typeface="Nunito"/>
                <a:ea typeface="Nunito"/>
                <a:cs typeface="Nunito"/>
                <a:sym typeface="Nunito"/>
              </a:rPr>
              <a:t>Fannie Mae</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propiedad: </a:t>
            </a:r>
            <a:r>
              <a:rPr lang="es">
                <a:solidFill>
                  <a:schemeClr val="dk2"/>
                </a:solidFill>
                <a:latin typeface="Nunito"/>
                <a:ea typeface="Nunito"/>
                <a:cs typeface="Nunito"/>
                <a:sym typeface="Nunito"/>
              </a:rPr>
              <a:t>Residencias de 1 a 4 familias</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Zona metropolitana: </a:t>
            </a:r>
            <a:r>
              <a:rPr lang="es">
                <a:solidFill>
                  <a:schemeClr val="dk2"/>
                </a:solidFill>
                <a:latin typeface="Nunito"/>
                <a:ea typeface="Nunito"/>
                <a:cs typeface="Nunito"/>
                <a:sym typeface="Nunito"/>
              </a:rPr>
              <a:t>Seattle</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Propósito: </a:t>
            </a:r>
            <a:r>
              <a:rPr lang="es">
                <a:solidFill>
                  <a:schemeClr val="dk2"/>
                </a:solidFill>
                <a:latin typeface="Nunito"/>
                <a:ea typeface="Nunito"/>
                <a:cs typeface="Nunito"/>
                <a:sym typeface="Nunito"/>
              </a:rPr>
              <a:t>Compra de vivienda</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de préstamo: </a:t>
            </a:r>
            <a:r>
              <a:rPr lang="es">
                <a:solidFill>
                  <a:schemeClr val="dk2"/>
                </a:solidFill>
                <a:latin typeface="Nunito"/>
                <a:ea typeface="Nunito"/>
                <a:cs typeface="Nunito"/>
                <a:sym typeface="Nunito"/>
              </a:rPr>
              <a:t>Préstamos</a:t>
            </a:r>
            <a:r>
              <a:rPr lang="es">
                <a:solidFill>
                  <a:schemeClr val="dk2"/>
                </a:solidFill>
                <a:latin typeface="Nunito"/>
                <a:ea typeface="Nunito"/>
                <a:cs typeface="Nunito"/>
                <a:sym typeface="Nunito"/>
              </a:rPr>
              <a:t> garantizados por el estado</a:t>
            </a:r>
            <a:endParaRPr>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342" name="Google Shape;342;p21"/>
          <p:cNvSpPr txBox="1"/>
          <p:nvPr/>
        </p:nvSpPr>
        <p:spPr>
          <a:xfrm>
            <a:off x="5226175" y="2031100"/>
            <a:ext cx="3195900" cy="26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latin typeface="Nunito"/>
                <a:ea typeface="Nunito"/>
                <a:cs typeface="Nunito"/>
                <a:sym typeface="Nunito"/>
              </a:rPr>
              <a:t>Ingreso anual:</a:t>
            </a:r>
            <a:r>
              <a:rPr lang="es">
                <a:solidFill>
                  <a:schemeClr val="dk2"/>
                </a:solidFill>
                <a:latin typeface="Nunito"/>
                <a:ea typeface="Nunito"/>
                <a:cs typeface="Nunito"/>
                <a:sym typeface="Nunito"/>
              </a:rPr>
              <a:t> 43.000$</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Préstamo pedido: </a:t>
            </a:r>
            <a:r>
              <a:rPr lang="es">
                <a:solidFill>
                  <a:schemeClr val="dk2"/>
                </a:solidFill>
                <a:latin typeface="Nunito"/>
                <a:ea typeface="Nunito"/>
                <a:cs typeface="Nunito"/>
                <a:sym typeface="Nunito"/>
              </a:rPr>
              <a:t>492.000$</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Ratio Deuda-Ingreso:</a:t>
            </a:r>
            <a:r>
              <a:rPr lang="es">
                <a:solidFill>
                  <a:schemeClr val="dk2"/>
                </a:solidFill>
                <a:latin typeface="Nunito"/>
                <a:ea typeface="Nunito"/>
                <a:cs typeface="Nunito"/>
                <a:sym typeface="Nunito"/>
              </a:rPr>
              <a:t> 4.91</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comprador: </a:t>
            </a:r>
            <a:r>
              <a:rPr lang="es">
                <a:solidFill>
                  <a:schemeClr val="dk2"/>
                </a:solidFill>
                <a:latin typeface="Nunito"/>
                <a:ea typeface="Nunito"/>
                <a:cs typeface="Nunito"/>
                <a:sym typeface="Nunito"/>
              </a:rPr>
              <a:t>No comprado</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propiedad: </a:t>
            </a:r>
            <a:r>
              <a:rPr lang="es">
                <a:solidFill>
                  <a:schemeClr val="dk2"/>
                </a:solidFill>
                <a:latin typeface="Nunito"/>
                <a:ea typeface="Nunito"/>
                <a:cs typeface="Nunito"/>
                <a:sym typeface="Nunito"/>
              </a:rPr>
              <a:t>Vivienda prefabricada</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Zona metropolitana: </a:t>
            </a:r>
            <a:r>
              <a:rPr lang="es">
                <a:solidFill>
                  <a:schemeClr val="dk2"/>
                </a:solidFill>
                <a:latin typeface="Nunito"/>
                <a:ea typeface="Nunito"/>
                <a:cs typeface="Nunito"/>
                <a:sym typeface="Nunito"/>
              </a:rPr>
              <a:t>Yakima</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Propósito: </a:t>
            </a:r>
            <a:r>
              <a:rPr lang="es">
                <a:solidFill>
                  <a:schemeClr val="dk2"/>
                </a:solidFill>
                <a:latin typeface="Nunito"/>
                <a:ea typeface="Nunito"/>
                <a:cs typeface="Nunito"/>
                <a:sym typeface="Nunito"/>
              </a:rPr>
              <a:t>Reforma</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Gravamen:</a:t>
            </a:r>
            <a:r>
              <a:rPr lang="es">
                <a:solidFill>
                  <a:schemeClr val="dk2"/>
                </a:solidFill>
                <a:latin typeface="Nunito"/>
                <a:ea typeface="Nunito"/>
                <a:cs typeface="Nunito"/>
                <a:sym typeface="Nunito"/>
              </a:rPr>
              <a:t> No tiene</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Raza:</a:t>
            </a:r>
            <a:r>
              <a:rPr lang="es">
                <a:solidFill>
                  <a:schemeClr val="dk2"/>
                </a:solidFill>
                <a:latin typeface="Nunito"/>
                <a:ea typeface="Nunito"/>
                <a:cs typeface="Nunito"/>
                <a:sym typeface="Nunito"/>
              </a:rPr>
              <a:t> Indio</a:t>
            </a:r>
            <a:endParaRPr>
              <a:solidFill>
                <a:schemeClr val="dk2"/>
              </a:solidFill>
              <a:latin typeface="Nunito"/>
              <a:ea typeface="Nunito"/>
              <a:cs typeface="Nunito"/>
              <a:sym typeface="Nunito"/>
            </a:endParaRPr>
          </a:p>
          <a:p>
            <a:pPr indent="0" lvl="0" marL="0" rtl="0" algn="l">
              <a:spcBef>
                <a:spcPts val="0"/>
              </a:spcBef>
              <a:spcAft>
                <a:spcPts val="0"/>
              </a:spcAft>
              <a:buNone/>
            </a:pPr>
            <a:r>
              <a:rPr b="1" lang="es">
                <a:solidFill>
                  <a:schemeClr val="dk2"/>
                </a:solidFill>
                <a:latin typeface="Nunito"/>
                <a:ea typeface="Nunito"/>
                <a:cs typeface="Nunito"/>
                <a:sym typeface="Nunito"/>
              </a:rPr>
              <a:t>Tipo de préstamo: </a:t>
            </a:r>
            <a:r>
              <a:rPr lang="es">
                <a:solidFill>
                  <a:schemeClr val="dk2"/>
                </a:solidFill>
                <a:latin typeface="Nunito"/>
                <a:ea typeface="Nunito"/>
                <a:cs typeface="Nunito"/>
                <a:sym typeface="Nunito"/>
              </a:rPr>
              <a:t>Préstamo convencional</a:t>
            </a:r>
            <a:endParaRPr>
              <a:solidFill>
                <a:schemeClr val="dk2"/>
              </a:solidFill>
              <a:latin typeface="Nunito"/>
              <a:ea typeface="Nunito"/>
              <a:cs typeface="Nunito"/>
              <a:sym typeface="Nunito"/>
            </a:endParaRPr>
          </a:p>
        </p:txBody>
      </p:sp>
      <p:sp>
        <p:nvSpPr>
          <p:cNvPr id="343" name="Google Shape;343;p21"/>
          <p:cNvSpPr txBox="1"/>
          <p:nvPr/>
        </p:nvSpPr>
        <p:spPr>
          <a:xfrm>
            <a:off x="1950475" y="1602225"/>
            <a:ext cx="17823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chemeClr val="lt1"/>
                </a:solidFill>
                <a:latin typeface="Nunito"/>
                <a:ea typeface="Nunito"/>
                <a:cs typeface="Nunito"/>
                <a:sym typeface="Nunito"/>
              </a:rPr>
              <a:t>PERFIL IDEAL</a:t>
            </a:r>
            <a:endParaRPr b="1" sz="1900">
              <a:solidFill>
                <a:schemeClr val="lt1"/>
              </a:solidFill>
              <a:latin typeface="Nunito"/>
              <a:ea typeface="Nunito"/>
              <a:cs typeface="Nunito"/>
              <a:sym typeface="Nunito"/>
            </a:endParaRPr>
          </a:p>
        </p:txBody>
      </p:sp>
      <p:sp>
        <p:nvSpPr>
          <p:cNvPr id="344" name="Google Shape;344;p21"/>
          <p:cNvSpPr txBox="1"/>
          <p:nvPr/>
        </p:nvSpPr>
        <p:spPr>
          <a:xfrm>
            <a:off x="5484775" y="1618725"/>
            <a:ext cx="2079300" cy="5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chemeClr val="lt1"/>
                </a:solidFill>
                <a:latin typeface="Nunito"/>
                <a:ea typeface="Nunito"/>
                <a:cs typeface="Nunito"/>
                <a:sym typeface="Nunito"/>
              </a:rPr>
              <a:t>PERFIL CRÍTICO</a:t>
            </a:r>
            <a:endParaRPr b="1" sz="19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