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347C-E056-4820-90E9-46395E304522}" type="datetimeFigureOut">
              <a:rPr lang="es-CR" smtClean="0"/>
              <a:t>27/9/2021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4273-FCB2-42C6-A346-3EEC94EFD55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9116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347C-E056-4820-90E9-46395E304522}" type="datetimeFigureOut">
              <a:rPr lang="es-CR" smtClean="0"/>
              <a:t>27/9/2021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4273-FCB2-42C6-A346-3EEC94EFD55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95812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347C-E056-4820-90E9-46395E304522}" type="datetimeFigureOut">
              <a:rPr lang="es-CR" smtClean="0"/>
              <a:t>27/9/2021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4273-FCB2-42C6-A346-3EEC94EFD55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32914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347C-E056-4820-90E9-46395E304522}" type="datetimeFigureOut">
              <a:rPr lang="es-CR" smtClean="0"/>
              <a:t>27/9/2021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4273-FCB2-42C6-A346-3EEC94EFD553}" type="slidenum">
              <a:rPr lang="es-CR" smtClean="0"/>
              <a:t>‹Nº›</a:t>
            </a:fld>
            <a:endParaRPr lang="es-C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6753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347C-E056-4820-90E9-46395E304522}" type="datetimeFigureOut">
              <a:rPr lang="es-CR" smtClean="0"/>
              <a:t>27/9/2021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4273-FCB2-42C6-A346-3EEC94EFD55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51951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347C-E056-4820-90E9-46395E304522}" type="datetimeFigureOut">
              <a:rPr lang="es-CR" smtClean="0"/>
              <a:t>27/9/2021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4273-FCB2-42C6-A346-3EEC94EFD55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01867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347C-E056-4820-90E9-46395E304522}" type="datetimeFigureOut">
              <a:rPr lang="es-CR" smtClean="0"/>
              <a:t>27/9/2021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4273-FCB2-42C6-A346-3EEC94EFD55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1067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347C-E056-4820-90E9-46395E304522}" type="datetimeFigureOut">
              <a:rPr lang="es-CR" smtClean="0"/>
              <a:t>27/9/2021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4273-FCB2-42C6-A346-3EEC94EFD55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28870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347C-E056-4820-90E9-46395E304522}" type="datetimeFigureOut">
              <a:rPr lang="es-CR" smtClean="0"/>
              <a:t>27/9/2021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4273-FCB2-42C6-A346-3EEC94EFD55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2927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347C-E056-4820-90E9-46395E304522}" type="datetimeFigureOut">
              <a:rPr lang="es-CR" smtClean="0"/>
              <a:t>27/9/2021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4273-FCB2-42C6-A346-3EEC94EFD55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0284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347C-E056-4820-90E9-46395E304522}" type="datetimeFigureOut">
              <a:rPr lang="es-CR" smtClean="0"/>
              <a:t>27/9/2021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4273-FCB2-42C6-A346-3EEC94EFD55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9199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347C-E056-4820-90E9-46395E304522}" type="datetimeFigureOut">
              <a:rPr lang="es-CR" smtClean="0"/>
              <a:t>27/9/2021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4273-FCB2-42C6-A346-3EEC94EFD55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86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347C-E056-4820-90E9-46395E304522}" type="datetimeFigureOut">
              <a:rPr lang="es-CR" smtClean="0"/>
              <a:t>27/9/2021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4273-FCB2-42C6-A346-3EEC94EFD55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9745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347C-E056-4820-90E9-46395E304522}" type="datetimeFigureOut">
              <a:rPr lang="es-CR" smtClean="0"/>
              <a:t>27/9/2021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4273-FCB2-42C6-A346-3EEC94EFD55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9184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347C-E056-4820-90E9-46395E304522}" type="datetimeFigureOut">
              <a:rPr lang="es-CR" smtClean="0"/>
              <a:t>27/9/2021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4273-FCB2-42C6-A346-3EEC94EFD55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3544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347C-E056-4820-90E9-46395E304522}" type="datetimeFigureOut">
              <a:rPr lang="es-CR" smtClean="0"/>
              <a:t>27/9/2021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4273-FCB2-42C6-A346-3EEC94EFD55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2562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347C-E056-4820-90E9-46395E304522}" type="datetimeFigureOut">
              <a:rPr lang="es-CR" smtClean="0"/>
              <a:t>27/9/2021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4273-FCB2-42C6-A346-3EEC94EFD55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4224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A4B347C-E056-4820-90E9-46395E304522}" type="datetimeFigureOut">
              <a:rPr lang="es-CR" smtClean="0"/>
              <a:t>27/9/2021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1EB4273-FCB2-42C6-A346-3EEC94EFD55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97594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D334DD-E40E-47F0-A7FC-AF8E6E5D3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687032"/>
            <a:ext cx="10353762" cy="3483935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s-ES" sz="4400" dirty="0"/>
              <a:t>Comprender y usar regiones para hacer fluir el contenido de texto entre varias secciones</a:t>
            </a:r>
            <a:endParaRPr lang="es-CR" sz="4400" dirty="0"/>
          </a:p>
        </p:txBody>
      </p:sp>
    </p:spTree>
    <p:extLst>
      <p:ext uri="{BB962C8B-B14F-4D97-AF65-F5344CB8AC3E}">
        <p14:creationId xmlns:p14="http://schemas.microsoft.com/office/powerpoint/2010/main" val="1860920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75D15-570B-427D-990A-BB5FE4D8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¿Qué son reglas @region para estilos de región específica? Y como se utilizan ejemplifique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5DA6B4-885E-4D34-A8FC-E7F4BFC4C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El @region permite indicar que se utilice un formato distinto en un elemento que fluye por medio de la regla.</a:t>
            </a:r>
          </a:p>
          <a:p>
            <a:r>
              <a:rPr lang="es-CR" dirty="0"/>
              <a:t>Ejemplo:</a:t>
            </a:r>
          </a:p>
          <a:p>
            <a:pPr marL="36900" indent="0">
              <a:buNone/>
            </a:pPr>
            <a:r>
              <a:rPr lang="es-ES" dirty="0"/>
              <a:t>/ * Fuente normal en todas las etiquetas de párrafo * / </a:t>
            </a:r>
          </a:p>
          <a:p>
            <a:pPr marL="36900" indent="0">
              <a:buNone/>
            </a:pPr>
            <a:r>
              <a:rPr lang="es-ES" dirty="0"/>
              <a:t>p {</a:t>
            </a:r>
            <a:r>
              <a:rPr lang="es-ES" dirty="0" err="1"/>
              <a:t>font-weight</a:t>
            </a:r>
            <a:r>
              <a:rPr lang="es-ES" dirty="0"/>
              <a:t>: normal; }</a:t>
            </a:r>
          </a:p>
          <a:p>
            <a:pPr marL="36900" indent="0">
              <a:buNone/>
            </a:pPr>
            <a:r>
              <a:rPr lang="es-ES" dirty="0"/>
              <a:t>@region #my-region{ </a:t>
            </a:r>
          </a:p>
          <a:p>
            <a:pPr marL="36900" indent="0">
              <a:buNone/>
            </a:pPr>
            <a:r>
              <a:rPr lang="es-ES" dirty="0"/>
              <a:t>p {</a:t>
            </a:r>
            <a:r>
              <a:rPr lang="es-ES" dirty="0" err="1"/>
              <a:t>font-weight</a:t>
            </a:r>
            <a:r>
              <a:rPr lang="es-ES" dirty="0"/>
              <a:t>: </a:t>
            </a:r>
            <a:r>
              <a:rPr lang="es-ES" dirty="0" err="1"/>
              <a:t>bold</a:t>
            </a:r>
            <a:r>
              <a:rPr lang="es-ES" dirty="0"/>
              <a:t>;} </a:t>
            </a:r>
          </a:p>
          <a:p>
            <a:pPr marL="36900" indent="0">
              <a:buNone/>
            </a:pPr>
            <a:r>
              <a:rPr lang="es-ES" dirty="0"/>
              <a:t>}</a:t>
            </a:r>
          </a:p>
          <a:p>
            <a:pPr marL="36900" indent="0">
              <a:buNone/>
            </a:pPr>
            <a:r>
              <a:rPr lang="es-ES" dirty="0"/>
              <a:t>/ * #my-region cambia la fuente de sus elementos a </a:t>
            </a:r>
            <a:r>
              <a:rPr lang="es-ES" b="1" dirty="0"/>
              <a:t>negrita</a:t>
            </a:r>
            <a:r>
              <a:rPr lang="es-ES" dirty="0"/>
              <a:t>* / 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234755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B8351-4BEB-4BD7-81B4-904F2734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Ventajas y desventajas de </a:t>
            </a:r>
            <a:r>
              <a:rPr lang="es-ES" dirty="0" err="1"/>
              <a:t>ccs</a:t>
            </a:r>
            <a:r>
              <a:rPr lang="es-ES" dirty="0"/>
              <a:t> </a:t>
            </a:r>
            <a:r>
              <a:rPr lang="es-ES" dirty="0" err="1"/>
              <a:t>regions</a:t>
            </a:r>
            <a:r>
              <a:rPr lang="es-ES" dirty="0"/>
              <a:t>, en la actualidad.</a:t>
            </a:r>
            <a:endParaRPr lang="es-CR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678AE0-61C2-4069-8BED-953C39C0E2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R" dirty="0"/>
              <a:t>Ventajas:</a:t>
            </a:r>
          </a:p>
          <a:p>
            <a:pPr marL="36900" indent="0">
              <a:buNone/>
            </a:pPr>
            <a:r>
              <a:rPr lang="es-CR" dirty="0"/>
              <a:t>Son útiles para crear contenido en revistas, páginas de noticias, artículos en línea.</a:t>
            </a:r>
          </a:p>
          <a:p>
            <a:pPr marL="36900" indent="0">
              <a:buNone/>
            </a:pPr>
            <a:r>
              <a:rPr lang="es-CR" dirty="0"/>
              <a:t>Ventajosas en el campo editorial. </a:t>
            </a:r>
          </a:p>
          <a:p>
            <a:pPr marL="36900" indent="0">
              <a:buNone/>
            </a:pPr>
            <a:r>
              <a:rPr lang="es-CR" dirty="0"/>
              <a:t>Permite usar propiedades CSS para fluir contenido entre bloques o contenedores. </a:t>
            </a:r>
          </a:p>
          <a:p>
            <a:pPr marL="36900" indent="0">
              <a:buNone/>
            </a:pPr>
            <a:r>
              <a:rPr lang="es-CR" dirty="0"/>
              <a:t>Permite crear contenido dinámico para diversos aparatos, cómo </a:t>
            </a:r>
            <a:r>
              <a:rPr lang="es-CR" dirty="0" err="1"/>
              <a:t>tablets</a:t>
            </a:r>
            <a:r>
              <a:rPr lang="es-CR" dirty="0"/>
              <a:t>, etc.</a:t>
            </a:r>
          </a:p>
          <a:p>
            <a:endParaRPr lang="es-CR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92C9F72-2F79-4819-8F2A-2AA94F5375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R" dirty="0"/>
              <a:t>Desventajas:</a:t>
            </a:r>
          </a:p>
          <a:p>
            <a:pPr marL="36900" indent="0">
              <a:buNone/>
            </a:pPr>
            <a:r>
              <a:rPr lang="es-CR" dirty="0"/>
              <a:t>No parece ser soportadas por la mayoría de los navegadores.</a:t>
            </a:r>
          </a:p>
          <a:p>
            <a:pPr marL="36900" indent="0">
              <a:buNone/>
            </a:pPr>
            <a:r>
              <a:rPr lang="es-CR" dirty="0"/>
              <a:t>Google no lo apoya. Ha apoyado la creación de </a:t>
            </a:r>
            <a:r>
              <a:rPr lang="es-CR" dirty="0" err="1"/>
              <a:t>Blink</a:t>
            </a:r>
            <a:r>
              <a:rPr lang="es-CR" dirty="0"/>
              <a:t> en vez, por ejemplo. Adobe fue el encargado de CSS </a:t>
            </a:r>
            <a:r>
              <a:rPr lang="es-CR" dirty="0" err="1"/>
              <a:t>Regions</a:t>
            </a:r>
            <a:r>
              <a:rPr lang="es-CR" dirty="0"/>
              <a:t> y no parece ganar impulso. </a:t>
            </a:r>
          </a:p>
          <a:p>
            <a:pPr marL="36900" indent="0">
              <a:buNone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273825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C728F-9C87-4644-B092-3CA4AC95D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79991"/>
            <a:ext cx="5678391" cy="970450"/>
          </a:xfrm>
        </p:spPr>
        <p:txBody>
          <a:bodyPr/>
          <a:lstStyle/>
          <a:p>
            <a:r>
              <a:rPr lang="es-CR" dirty="0"/>
              <a:t>Ejemplo de CSS </a:t>
            </a:r>
            <a:r>
              <a:rPr lang="es-CR" dirty="0" err="1"/>
              <a:t>Regions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ED460F-0FDE-471A-A87F-668302984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50441"/>
            <a:ext cx="10353762" cy="5224787"/>
          </a:xfrm>
        </p:spPr>
        <p:txBody>
          <a:bodyPr>
            <a:normAutofit/>
          </a:bodyPr>
          <a:lstStyle/>
          <a:p>
            <a:r>
              <a:rPr lang="es-CR" dirty="0"/>
              <a:t>1. Se crea el </a:t>
            </a:r>
            <a:r>
              <a:rPr lang="es-CR" dirty="0" err="1"/>
              <a:t>layout</a:t>
            </a:r>
            <a:r>
              <a:rPr lang="es-CR" dirty="0"/>
              <a:t> o bloques de contenido:</a:t>
            </a:r>
          </a:p>
          <a:p>
            <a:pPr marL="36900" indent="0">
              <a:buNone/>
            </a:pPr>
            <a:r>
              <a:rPr lang="en-US" dirty="0"/>
              <a:t>&lt;div class="content"&gt;</a:t>
            </a:r>
            <a:r>
              <a:rPr lang="en-US" dirty="0" err="1"/>
              <a:t>xxxxxxxxxxxx</a:t>
            </a:r>
            <a:r>
              <a:rPr lang="en-US" dirty="0"/>
              <a:t> your content goes here </a:t>
            </a:r>
            <a:r>
              <a:rPr lang="en-US" dirty="0" err="1"/>
              <a:t>xxxxxxxxxxxxx</a:t>
            </a:r>
            <a:r>
              <a:rPr lang="en-US" dirty="0"/>
              <a:t>&lt;/div&gt;</a:t>
            </a:r>
          </a:p>
          <a:p>
            <a:pPr marL="36900" indent="0">
              <a:buNone/>
            </a:pPr>
            <a:r>
              <a:rPr lang="en-US" dirty="0"/>
              <a:t>&lt;div class="</a:t>
            </a:r>
            <a:r>
              <a:rPr lang="en-US" dirty="0" err="1"/>
              <a:t>myregion</a:t>
            </a:r>
            <a:r>
              <a:rPr lang="en-US" dirty="0"/>
              <a:t>" id="region1"&gt;&lt;/div&gt;</a:t>
            </a:r>
          </a:p>
          <a:p>
            <a:pPr marL="36900" indent="0">
              <a:buNone/>
            </a:pPr>
            <a:r>
              <a:rPr lang="en-US" dirty="0"/>
              <a:t>&lt;div class="</a:t>
            </a:r>
            <a:r>
              <a:rPr lang="en-US" dirty="0" err="1"/>
              <a:t>myregion</a:t>
            </a:r>
            <a:r>
              <a:rPr lang="en-US" dirty="0"/>
              <a:t>" id="region2"&gt;&lt;/div&gt;</a:t>
            </a:r>
          </a:p>
          <a:p>
            <a:r>
              <a:rPr lang="en-US" dirty="0"/>
              <a:t>2. Se </a:t>
            </a:r>
            <a:r>
              <a:rPr lang="en-US" dirty="0" err="1"/>
              <a:t>fluye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contenido</a:t>
            </a:r>
            <a:r>
              <a:rPr lang="en-US" dirty="0"/>
              <a:t> y se </a:t>
            </a:r>
            <a:r>
              <a:rPr lang="en-US" dirty="0" err="1"/>
              <a:t>crean</a:t>
            </a:r>
            <a:r>
              <a:rPr lang="en-US" dirty="0"/>
              <a:t>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restricciones</a:t>
            </a:r>
            <a:r>
              <a:rPr lang="en-US" dirty="0"/>
              <a:t> :</a:t>
            </a:r>
            <a:r>
              <a:rPr lang="en-US" dirty="0" err="1"/>
              <a:t>float;width</a:t>
            </a:r>
            <a:r>
              <a:rPr lang="en-US" dirty="0"/>
              <a:t>: para que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contenido</a:t>
            </a:r>
            <a:r>
              <a:rPr lang="en-US" dirty="0"/>
              <a:t> </a:t>
            </a:r>
            <a:r>
              <a:rPr lang="en-US" dirty="0" err="1"/>
              <a:t>fluya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los </a:t>
            </a:r>
            <a:r>
              <a:rPr lang="en-US" dirty="0" err="1"/>
              <a:t>bloques</a:t>
            </a:r>
            <a:r>
              <a:rPr lang="en-US" dirty="0"/>
              <a:t>:</a:t>
            </a:r>
          </a:p>
          <a:p>
            <a:pPr marL="36900" indent="0">
              <a:buNone/>
            </a:pPr>
            <a:r>
              <a:rPr lang="en-US" dirty="0"/>
              <a:t>.content {flow-into: </a:t>
            </a:r>
            <a:r>
              <a:rPr lang="en-US" dirty="0" err="1"/>
              <a:t>yourcontent</a:t>
            </a:r>
            <a:r>
              <a:rPr lang="en-US" dirty="0"/>
              <a:t>;</a:t>
            </a:r>
          </a:p>
          <a:p>
            <a:pPr marL="36900" indent="0">
              <a:buNone/>
            </a:pPr>
            <a:r>
              <a:rPr lang="en-US" dirty="0"/>
              <a:t>  -</a:t>
            </a:r>
            <a:r>
              <a:rPr lang="en-US" dirty="0" err="1"/>
              <a:t>webkit</a:t>
            </a:r>
            <a:r>
              <a:rPr lang="en-US" dirty="0"/>
              <a:t>-flow-into: </a:t>
            </a:r>
            <a:r>
              <a:rPr lang="en-US" dirty="0" err="1"/>
              <a:t>yourcontent</a:t>
            </a:r>
            <a:r>
              <a:rPr lang="en-US" dirty="0"/>
              <a:t>;}</a:t>
            </a:r>
          </a:p>
          <a:p>
            <a:pPr marL="36900" indent="0">
              <a:buNone/>
            </a:pPr>
            <a:r>
              <a:rPr lang="en-US" dirty="0"/>
              <a:t>.</a:t>
            </a:r>
            <a:r>
              <a:rPr lang="en-US" dirty="0" err="1"/>
              <a:t>myregion</a:t>
            </a:r>
            <a:r>
              <a:rPr lang="en-US" dirty="0"/>
              <a:t> {flow-from: </a:t>
            </a:r>
            <a:r>
              <a:rPr lang="en-US" dirty="0" err="1"/>
              <a:t>yourcontent</a:t>
            </a:r>
            <a:r>
              <a:rPr lang="en-US" dirty="0"/>
              <a:t>;</a:t>
            </a:r>
          </a:p>
          <a:p>
            <a:pPr marL="36900" indent="0">
              <a:buNone/>
            </a:pPr>
            <a:r>
              <a:rPr lang="en-US" dirty="0"/>
              <a:t>  -</a:t>
            </a:r>
            <a:r>
              <a:rPr lang="en-US" dirty="0" err="1"/>
              <a:t>webkit</a:t>
            </a:r>
            <a:r>
              <a:rPr lang="en-US" dirty="0"/>
              <a:t>-flow-from: </a:t>
            </a:r>
            <a:r>
              <a:rPr lang="en-US" dirty="0" err="1"/>
              <a:t>yourcontent</a:t>
            </a:r>
            <a:r>
              <a:rPr lang="en-US" dirty="0"/>
              <a:t>;</a:t>
            </a:r>
          </a:p>
          <a:p>
            <a:pPr marL="36900" indent="0">
              <a:buNone/>
            </a:pPr>
            <a:r>
              <a:rPr lang="en-US" dirty="0"/>
              <a:t>  float: left;</a:t>
            </a:r>
          </a:p>
          <a:p>
            <a:pPr marL="36900" indent="0">
              <a:buNone/>
            </a:pPr>
            <a:r>
              <a:rPr lang="en-US" dirty="0"/>
              <a:t>  width: 100px;}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246538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62EC0-ED70-4266-808C-FA244E8F4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Soporte de navegadores en la actualidad para CSS </a:t>
            </a:r>
            <a:r>
              <a:rPr lang="es-ES" dirty="0" err="1"/>
              <a:t>Regions</a:t>
            </a:r>
            <a:r>
              <a:rPr lang="es-ES" dirty="0"/>
              <a:t>.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2F13BB-A7C2-4583-86D7-ABABDB8D8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617346"/>
          </a:xfrm>
        </p:spPr>
        <p:txBody>
          <a:bodyPr/>
          <a:lstStyle/>
          <a:p>
            <a:r>
              <a:rPr lang="es-CR" dirty="0"/>
              <a:t>https://caniuse.com/css-regions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DAC47ED-6138-4AC3-AACF-3D4F0EAD4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45" y="2625819"/>
            <a:ext cx="10648861" cy="22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9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02030-6414-4DC0-BC6A-9C6D2CEA4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8409"/>
            <a:ext cx="9144000" cy="2541181"/>
          </a:xfrm>
        </p:spPr>
        <p:txBody>
          <a:bodyPr>
            <a:normAutofit/>
          </a:bodyPr>
          <a:lstStyle/>
          <a:p>
            <a:r>
              <a:rPr lang="en-US" sz="4800" dirty="0" err="1"/>
              <a:t>Conceptos</a:t>
            </a:r>
            <a:r>
              <a:rPr lang="en-US" sz="4800" dirty="0"/>
              <a:t> CSS Regions: </a:t>
            </a:r>
            <a:br>
              <a:rPr lang="en-US" sz="4800" dirty="0"/>
            </a:br>
            <a:r>
              <a:rPr lang="en-US" sz="4800" dirty="0"/>
              <a:t>regions, region chain, named flows, regions flow breaking rules.</a:t>
            </a:r>
            <a:endParaRPr lang="es-CR" sz="4800" dirty="0"/>
          </a:p>
        </p:txBody>
      </p:sp>
    </p:spTree>
    <p:extLst>
      <p:ext uri="{BB962C8B-B14F-4D97-AF65-F5344CB8AC3E}">
        <p14:creationId xmlns:p14="http://schemas.microsoft.com/office/powerpoint/2010/main" val="1713195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EA68E-5BA3-4BC2-A97C-41509245A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6" y="360228"/>
            <a:ext cx="1574225" cy="516664"/>
          </a:xfrm>
        </p:spPr>
        <p:txBody>
          <a:bodyPr>
            <a:normAutofit fontScale="90000"/>
          </a:bodyPr>
          <a:lstStyle/>
          <a:p>
            <a:r>
              <a:rPr lang="es-CR" sz="3200" dirty="0" err="1"/>
              <a:t>Regions</a:t>
            </a:r>
            <a:endParaRPr lang="es-CR" sz="3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55DD78-8AF8-4D49-A1FE-E48B392DA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96" y="879451"/>
            <a:ext cx="10778457" cy="728134"/>
          </a:xfrm>
        </p:spPr>
        <p:txBody>
          <a:bodyPr>
            <a:normAutofit/>
          </a:bodyPr>
          <a:lstStyle/>
          <a:p>
            <a:r>
              <a:rPr lang="es-CR" sz="1700" dirty="0"/>
              <a:t>Es un contenedor de bloques que tiene un flujo con nombre asociado. El contenedor de bloques se convierte en una “CSS </a:t>
            </a:r>
            <a:r>
              <a:rPr lang="es-CR" sz="1700" dirty="0" err="1"/>
              <a:t>Region</a:t>
            </a:r>
            <a:r>
              <a:rPr lang="es-CR" sz="1700" dirty="0"/>
              <a:t>” cuando se establece con un &lt;</a:t>
            </a:r>
            <a:r>
              <a:rPr lang="es-CR" sz="1700" dirty="0" err="1"/>
              <a:t>ident</a:t>
            </a:r>
            <a:r>
              <a:rPr lang="es-CR" sz="1700" dirty="0"/>
              <a:t>&gt; válido.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D76DC7F-ED96-4D8E-8409-A0D8F0BF787B}"/>
              </a:ext>
            </a:extLst>
          </p:cNvPr>
          <p:cNvSpPr txBox="1">
            <a:spLocks/>
          </p:cNvSpPr>
          <p:nvPr/>
        </p:nvSpPr>
        <p:spPr>
          <a:xfrm>
            <a:off x="489096" y="1558456"/>
            <a:ext cx="2403566" cy="51666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R" sz="2900" dirty="0" err="1"/>
              <a:t>Region</a:t>
            </a:r>
            <a:r>
              <a:rPr lang="es-CR" sz="2900" dirty="0"/>
              <a:t> </a:t>
            </a:r>
            <a:r>
              <a:rPr lang="es-CR" sz="2900" dirty="0" err="1"/>
              <a:t>Chain</a:t>
            </a:r>
            <a:endParaRPr lang="es-CR" sz="2900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3FBF352B-10D0-43CD-9619-74E8C3D165A9}"/>
              </a:ext>
            </a:extLst>
          </p:cNvPr>
          <p:cNvSpPr txBox="1">
            <a:spLocks/>
          </p:cNvSpPr>
          <p:nvPr/>
        </p:nvSpPr>
        <p:spPr>
          <a:xfrm>
            <a:off x="489098" y="2127299"/>
            <a:ext cx="10778457" cy="83642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CR" sz="1700" dirty="0"/>
              <a:t>Es una secuencia de CSS </a:t>
            </a:r>
            <a:r>
              <a:rPr lang="es-CR" sz="1700" dirty="0" err="1"/>
              <a:t>Regions</a:t>
            </a:r>
            <a:r>
              <a:rPr lang="es-CR" sz="1700" dirty="0"/>
              <a:t>, por ende, son secuencias de contenedores de bloque y que tienen un flujo con nombre asociado. Se recibe el contenido de las CSS </a:t>
            </a:r>
            <a:r>
              <a:rPr lang="es-CR" sz="1700" dirty="0" err="1"/>
              <a:t>Regions</a:t>
            </a:r>
            <a:r>
              <a:rPr lang="es-CR" sz="1700" dirty="0"/>
              <a:t> a partir del orden en la cadena o </a:t>
            </a:r>
            <a:r>
              <a:rPr lang="es-CR" sz="1700" dirty="0" err="1"/>
              <a:t>Region</a:t>
            </a:r>
            <a:r>
              <a:rPr lang="es-CR" sz="1700" dirty="0"/>
              <a:t> </a:t>
            </a:r>
            <a:r>
              <a:rPr lang="es-CR" sz="1700" dirty="0" err="1"/>
              <a:t>Chain</a:t>
            </a:r>
            <a:r>
              <a:rPr lang="es-CR" sz="1700" dirty="0"/>
              <a:t>. 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78F7902-B396-4AF9-8C5E-BD327F5CB7A1}"/>
              </a:ext>
            </a:extLst>
          </p:cNvPr>
          <p:cNvSpPr txBox="1">
            <a:spLocks/>
          </p:cNvSpPr>
          <p:nvPr/>
        </p:nvSpPr>
        <p:spPr>
          <a:xfrm>
            <a:off x="489096" y="2853462"/>
            <a:ext cx="2286609" cy="4245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R" sz="2900" dirty="0" err="1"/>
              <a:t>Named</a:t>
            </a:r>
            <a:r>
              <a:rPr lang="es-CR" sz="2900" dirty="0"/>
              <a:t> Flow 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A72DFF74-F44E-4BF8-85A9-3EB570A0FAB9}"/>
              </a:ext>
            </a:extLst>
          </p:cNvPr>
          <p:cNvSpPr txBox="1">
            <a:spLocks/>
          </p:cNvSpPr>
          <p:nvPr/>
        </p:nvSpPr>
        <p:spPr>
          <a:xfrm>
            <a:off x="489098" y="3381941"/>
            <a:ext cx="10778455" cy="83642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CR" dirty="0"/>
              <a:t>Es una secuencia ordenada de contenido asociado en un flujo y un dado identificador. Se utiliza la propiedad “Flow-</a:t>
            </a:r>
            <a:r>
              <a:rPr lang="es-CR" dirty="0" err="1"/>
              <a:t>into</a:t>
            </a:r>
            <a:r>
              <a:rPr lang="es-CR" dirty="0"/>
              <a:t>” para poner el contenido en un </a:t>
            </a:r>
            <a:r>
              <a:rPr lang="es-CR" dirty="0" err="1"/>
              <a:t>named</a:t>
            </a:r>
            <a:r>
              <a:rPr lang="es-CR" dirty="0"/>
              <a:t> </a:t>
            </a:r>
            <a:r>
              <a:rPr lang="es-CR" dirty="0" err="1"/>
              <a:t>flow</a:t>
            </a:r>
            <a:r>
              <a:rPr lang="es-CR" dirty="0"/>
              <a:t> o flujo con nombre. Se utiliza “Flow-</a:t>
            </a:r>
            <a:r>
              <a:rPr lang="es-CR" dirty="0" err="1"/>
              <a:t>from</a:t>
            </a:r>
            <a:r>
              <a:rPr lang="es-CR" dirty="0"/>
              <a:t>” para distribuir el flujo en la </a:t>
            </a:r>
            <a:r>
              <a:rPr lang="es-CR" dirty="0" err="1"/>
              <a:t>Region</a:t>
            </a:r>
            <a:r>
              <a:rPr lang="es-CR" dirty="0"/>
              <a:t> </a:t>
            </a:r>
            <a:r>
              <a:rPr lang="es-CR" dirty="0" err="1"/>
              <a:t>Chain</a:t>
            </a:r>
            <a:r>
              <a:rPr lang="es-CR" dirty="0"/>
              <a:t>. Se dividen a partir de los </a:t>
            </a:r>
            <a:r>
              <a:rPr lang="es-CR" dirty="0" err="1"/>
              <a:t>Regions</a:t>
            </a:r>
            <a:r>
              <a:rPr lang="es-CR" dirty="0"/>
              <a:t> Flow </a:t>
            </a:r>
            <a:r>
              <a:rPr lang="es-CR" dirty="0" err="1"/>
              <a:t>breaking</a:t>
            </a:r>
            <a:r>
              <a:rPr lang="es-CR" dirty="0"/>
              <a:t> rules.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A9072BB-A09C-43AA-BF5C-AA73DED00892}"/>
              </a:ext>
            </a:extLst>
          </p:cNvPr>
          <p:cNvSpPr txBox="1">
            <a:spLocks/>
          </p:cNvSpPr>
          <p:nvPr/>
        </p:nvSpPr>
        <p:spPr>
          <a:xfrm>
            <a:off x="489096" y="4064001"/>
            <a:ext cx="4647037" cy="51666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R" sz="2900" dirty="0" err="1"/>
              <a:t>Regions</a:t>
            </a:r>
            <a:r>
              <a:rPr lang="es-CR" sz="2900" dirty="0"/>
              <a:t> Flow </a:t>
            </a:r>
            <a:r>
              <a:rPr lang="es-CR" sz="2900" dirty="0" err="1"/>
              <a:t>breaking</a:t>
            </a:r>
            <a:r>
              <a:rPr lang="es-CR" sz="2900" dirty="0"/>
              <a:t> rules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E94ED211-DF39-494C-8B64-C32BE713EC84}"/>
              </a:ext>
            </a:extLst>
          </p:cNvPr>
          <p:cNvSpPr txBox="1">
            <a:spLocks/>
          </p:cNvSpPr>
          <p:nvPr/>
        </p:nvSpPr>
        <p:spPr>
          <a:xfrm>
            <a:off x="489098" y="4630676"/>
            <a:ext cx="10778455" cy="162146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CR" sz="1700" dirty="0"/>
              <a:t>Las CSS </a:t>
            </a:r>
            <a:r>
              <a:rPr lang="es-CR" sz="1700" dirty="0" err="1"/>
              <a:t>Regions</a:t>
            </a:r>
            <a:r>
              <a:rPr lang="es-CR" sz="1700" dirty="0"/>
              <a:t>, en sus turnos consumen contenido de flujos con nombres y este contenido  del flujo con nombre es posicionado en ese bloque o región, hasta que ocurra un break natural o forzado. Al ocurrir un Break la siguiente </a:t>
            </a:r>
            <a:r>
              <a:rPr lang="es-CR" sz="1700" dirty="0" err="1"/>
              <a:t>Region</a:t>
            </a:r>
            <a:r>
              <a:rPr lang="es-CR" sz="1700" dirty="0"/>
              <a:t> </a:t>
            </a:r>
            <a:r>
              <a:rPr lang="es-CR" sz="1700" dirty="0" err="1"/>
              <a:t>Chain</a:t>
            </a:r>
            <a:r>
              <a:rPr lang="es-CR" sz="1700" dirty="0"/>
              <a:t> se convierte en la actual. En caso de no haber otro </a:t>
            </a:r>
            <a:r>
              <a:rPr lang="es-CR" sz="1700" dirty="0" err="1"/>
              <a:t>Region</a:t>
            </a:r>
            <a:r>
              <a:rPr lang="es-CR" sz="1700" dirty="0"/>
              <a:t> </a:t>
            </a:r>
            <a:r>
              <a:rPr lang="es-CR" sz="1700" dirty="0" err="1"/>
              <a:t>Chain</a:t>
            </a:r>
            <a:r>
              <a:rPr lang="es-CR" sz="1700" dirty="0"/>
              <a:t>, el posicionamiento es controlado por un “</a:t>
            </a:r>
            <a:r>
              <a:rPr lang="es-CR" sz="1700" dirty="0" err="1"/>
              <a:t>region-fragment</a:t>
            </a:r>
            <a:r>
              <a:rPr lang="es-CR" sz="1700" dirty="0"/>
              <a:t>” propiedad del último CSS </a:t>
            </a:r>
            <a:r>
              <a:rPr lang="es-CR" sz="1700" dirty="0" err="1"/>
              <a:t>Region</a:t>
            </a:r>
            <a:r>
              <a:rPr lang="es-CR" sz="1700" dirty="0"/>
              <a:t> de la </a:t>
            </a:r>
            <a:r>
              <a:rPr lang="es-CR" sz="1700" dirty="0" err="1"/>
              <a:t>Region</a:t>
            </a:r>
            <a:r>
              <a:rPr lang="es-CR" sz="1700" dirty="0"/>
              <a:t> </a:t>
            </a:r>
            <a:r>
              <a:rPr lang="es-CR" sz="1700" dirty="0" err="1"/>
              <a:t>Chain</a:t>
            </a:r>
            <a:r>
              <a:rPr lang="es-CR" sz="1700" dirty="0"/>
              <a:t> o cadena. </a:t>
            </a:r>
          </a:p>
        </p:txBody>
      </p:sp>
    </p:spTree>
    <p:extLst>
      <p:ext uri="{BB962C8B-B14F-4D97-AF65-F5344CB8AC3E}">
        <p14:creationId xmlns:p14="http://schemas.microsoft.com/office/powerpoint/2010/main" val="2357765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2F34C-26D2-4E62-A6AA-4C18F9301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151860"/>
            <a:ext cx="10353762" cy="4554279"/>
          </a:xfrm>
        </p:spPr>
        <p:txBody>
          <a:bodyPr>
            <a:normAutofit/>
          </a:bodyPr>
          <a:lstStyle/>
          <a:p>
            <a:r>
              <a:rPr lang="es-CR" dirty="0" err="1"/>
              <a:t>Properties</a:t>
            </a:r>
            <a:r>
              <a:rPr lang="es-CR" dirty="0"/>
              <a:t>:</a:t>
            </a:r>
            <a:br>
              <a:rPr lang="es-CR" dirty="0"/>
            </a:br>
            <a:r>
              <a:rPr lang="es-CR" dirty="0"/>
              <a:t>“Flow-</a:t>
            </a:r>
            <a:r>
              <a:rPr lang="es-CR" dirty="0" err="1"/>
              <a:t>into</a:t>
            </a:r>
            <a:r>
              <a:rPr lang="es-CR" dirty="0"/>
              <a:t>”/</a:t>
            </a:r>
            <a:br>
              <a:rPr lang="es-CR" dirty="0"/>
            </a:br>
            <a:r>
              <a:rPr lang="es-CR" dirty="0"/>
              <a:t>“Flow-</a:t>
            </a:r>
            <a:r>
              <a:rPr lang="es-CR" dirty="0" err="1"/>
              <a:t>from</a:t>
            </a:r>
            <a:r>
              <a:rPr lang="es-CR" dirty="0"/>
              <a:t>”:</a:t>
            </a:r>
            <a:br>
              <a:rPr lang="es-CR" dirty="0"/>
            </a:br>
            <a:r>
              <a:rPr lang="es-CR" dirty="0" err="1"/>
              <a:t>Cycle</a:t>
            </a:r>
            <a:r>
              <a:rPr lang="es-CR" dirty="0"/>
              <a:t> </a:t>
            </a:r>
            <a:r>
              <a:rPr lang="es-CR" dirty="0" err="1"/>
              <a:t>Detection</a:t>
            </a:r>
            <a:r>
              <a:rPr lang="es-CR" dirty="0"/>
              <a:t> &amp; </a:t>
            </a:r>
            <a:r>
              <a:rPr lang="es-CR" dirty="0" err="1"/>
              <a:t>Nested</a:t>
            </a:r>
            <a:r>
              <a:rPr lang="es-CR" dirty="0"/>
              <a:t> </a:t>
            </a:r>
            <a:r>
              <a:rPr lang="es-CR" dirty="0" err="1"/>
              <a:t>fragmentation</a:t>
            </a:r>
            <a:r>
              <a:rPr lang="es-CR" dirty="0"/>
              <a:t> </a:t>
            </a:r>
            <a:r>
              <a:rPr lang="es-CR" dirty="0" err="1"/>
              <a:t>contexts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492836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A1731-D102-47DD-8167-8AE651BC1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2860763" cy="970450"/>
          </a:xfrm>
        </p:spPr>
        <p:txBody>
          <a:bodyPr/>
          <a:lstStyle/>
          <a:p>
            <a:r>
              <a:rPr lang="es-CR" dirty="0"/>
              <a:t>“Flow-</a:t>
            </a:r>
            <a:r>
              <a:rPr lang="es-CR" dirty="0" err="1"/>
              <a:t>into</a:t>
            </a:r>
            <a:r>
              <a:rPr lang="es-CR" dirty="0"/>
              <a:t>”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F932BC-7661-479D-94A9-B3FD6050B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1425420"/>
          </a:xfrm>
        </p:spPr>
        <p:txBody>
          <a:bodyPr>
            <a:normAutofit fontScale="92500" lnSpcReduction="10000"/>
          </a:bodyPr>
          <a:lstStyle/>
          <a:p>
            <a:r>
              <a:rPr lang="es-CR" dirty="0"/>
              <a:t>La propiedad “Flow-</a:t>
            </a:r>
            <a:r>
              <a:rPr lang="es-CR" dirty="0" err="1"/>
              <a:t>into</a:t>
            </a:r>
            <a:r>
              <a:rPr lang="es-CR" dirty="0"/>
              <a:t>” permite poner un elemento o contenido dentro de un flujo con nombre o </a:t>
            </a:r>
            <a:r>
              <a:rPr lang="es-CR" dirty="0" err="1"/>
              <a:t>named</a:t>
            </a:r>
            <a:r>
              <a:rPr lang="es-CR" dirty="0"/>
              <a:t> </a:t>
            </a:r>
            <a:r>
              <a:rPr lang="es-CR" dirty="0" err="1"/>
              <a:t>flow</a:t>
            </a:r>
            <a:r>
              <a:rPr lang="es-CR" dirty="0"/>
              <a:t>. Esta propiedad afecta el formato visual del contenido de un flujo con nombre. No afecta el CSS, ni la herencia del contenido dónde se utiliza. </a:t>
            </a:r>
          </a:p>
          <a:p>
            <a:pPr marL="36900" indent="0">
              <a:buNone/>
            </a:pPr>
            <a:r>
              <a:rPr lang="es-CR" dirty="0"/>
              <a:t>table {</a:t>
            </a:r>
            <a:r>
              <a:rPr lang="es-CR" dirty="0" err="1"/>
              <a:t>flow-into</a:t>
            </a:r>
            <a:r>
              <a:rPr lang="es-CR" dirty="0"/>
              <a:t>: table-</a:t>
            </a:r>
            <a:r>
              <a:rPr lang="es-CR" dirty="0" err="1"/>
              <a:t>content</a:t>
            </a:r>
            <a:r>
              <a:rPr lang="es-CR" dirty="0"/>
              <a:t>} // mueve todas las tablas al flujo con nombre “table-</a:t>
            </a:r>
            <a:r>
              <a:rPr lang="es-CR" dirty="0" err="1"/>
              <a:t>content</a:t>
            </a:r>
            <a:r>
              <a:rPr lang="es-CR" dirty="0"/>
              <a:t>”</a:t>
            </a:r>
          </a:p>
          <a:p>
            <a:pPr marL="36900" indent="0">
              <a:buNone/>
            </a:pPr>
            <a:endParaRPr lang="es-C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953B242-AA5B-428D-A156-A71122AADE57}"/>
              </a:ext>
            </a:extLst>
          </p:cNvPr>
          <p:cNvSpPr txBox="1">
            <a:spLocks/>
          </p:cNvSpPr>
          <p:nvPr/>
        </p:nvSpPr>
        <p:spPr>
          <a:xfrm>
            <a:off x="913795" y="2959396"/>
            <a:ext cx="2860763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R" dirty="0"/>
              <a:t>“Flow-</a:t>
            </a:r>
            <a:r>
              <a:rPr lang="es-CR" dirty="0" err="1"/>
              <a:t>from</a:t>
            </a:r>
            <a:r>
              <a:rPr lang="es-CR" dirty="0"/>
              <a:t>”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3ED4122E-3481-4C67-9BB8-8D2E30011B8E}"/>
              </a:ext>
            </a:extLst>
          </p:cNvPr>
          <p:cNvSpPr txBox="1">
            <a:spLocks/>
          </p:cNvSpPr>
          <p:nvPr/>
        </p:nvSpPr>
        <p:spPr>
          <a:xfrm>
            <a:off x="913795" y="4082246"/>
            <a:ext cx="10353762" cy="107454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CR" dirty="0"/>
              <a:t>Se utiliza “Flow-</a:t>
            </a:r>
            <a:r>
              <a:rPr lang="es-CR" dirty="0" err="1"/>
              <a:t>from</a:t>
            </a:r>
            <a:r>
              <a:rPr lang="es-CR" dirty="0"/>
              <a:t>” para distribuir flujos en la </a:t>
            </a:r>
            <a:r>
              <a:rPr lang="es-CR" dirty="0" err="1"/>
              <a:t>Region</a:t>
            </a:r>
            <a:r>
              <a:rPr lang="es-CR" dirty="0"/>
              <a:t> </a:t>
            </a:r>
            <a:r>
              <a:rPr lang="es-CR" dirty="0" err="1"/>
              <a:t>Chain</a:t>
            </a:r>
            <a:r>
              <a:rPr lang="es-CR" dirty="0"/>
              <a:t>. Convierte un contenedor de bloques en una </a:t>
            </a:r>
            <a:r>
              <a:rPr lang="es-CR" dirty="0" err="1"/>
              <a:t>Region</a:t>
            </a:r>
            <a:r>
              <a:rPr lang="es-CR" dirty="0"/>
              <a:t> y la asocia a un flujo con nombre con un valor válido &lt;</a:t>
            </a:r>
            <a:r>
              <a:rPr lang="es-CR" dirty="0" err="1"/>
              <a:t>ident</a:t>
            </a:r>
            <a:r>
              <a:rPr lang="es-CR" dirty="0"/>
              <a:t>&gt;. </a:t>
            </a:r>
          </a:p>
          <a:p>
            <a:pPr marL="36900" indent="0">
              <a:buNone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495164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8C4D4-608B-4FCB-A7BB-8758771E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679470" cy="970450"/>
          </a:xfrm>
        </p:spPr>
        <p:txBody>
          <a:bodyPr>
            <a:normAutofit/>
          </a:bodyPr>
          <a:lstStyle/>
          <a:p>
            <a:r>
              <a:rPr lang="es-CR" dirty="0" err="1"/>
              <a:t>Cycle</a:t>
            </a:r>
            <a:r>
              <a:rPr lang="es-CR" dirty="0"/>
              <a:t> </a:t>
            </a:r>
            <a:r>
              <a:rPr lang="es-CR" dirty="0" err="1"/>
              <a:t>Detection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2F31AF-FDA3-4B05-94BF-0B3E40984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29067"/>
            <a:ext cx="10353762" cy="1574277"/>
          </a:xfrm>
        </p:spPr>
        <p:txBody>
          <a:bodyPr/>
          <a:lstStyle/>
          <a:p>
            <a:r>
              <a:rPr lang="es-CR" dirty="0"/>
              <a:t>Utilizando algoritmos de </a:t>
            </a:r>
            <a:r>
              <a:rPr lang="es-CR" dirty="0" err="1"/>
              <a:t>Cycle-Detection</a:t>
            </a:r>
            <a:r>
              <a:rPr lang="es-CR" dirty="0"/>
              <a:t> se puede detectar cuando hay flujos con nombre que contienen elementos que ocasionan alguna relación circular o ciclo, sin sentido. Es el caso de utilizar un “Flow-</a:t>
            </a:r>
            <a:r>
              <a:rPr lang="es-CR" dirty="0" err="1"/>
              <a:t>from</a:t>
            </a:r>
            <a:r>
              <a:rPr lang="es-CR" dirty="0"/>
              <a:t>” en un &lt;</a:t>
            </a:r>
            <a:r>
              <a:rPr lang="es-CR" dirty="0" err="1"/>
              <a:t>ident</a:t>
            </a:r>
            <a:r>
              <a:rPr lang="es-CR" dirty="0"/>
              <a:t>&gt; para formular algún CSS </a:t>
            </a:r>
            <a:r>
              <a:rPr lang="es-CR" dirty="0" err="1"/>
              <a:t>Region</a:t>
            </a:r>
            <a:r>
              <a:rPr lang="es-CR" dirty="0"/>
              <a:t> de su mismo </a:t>
            </a:r>
            <a:r>
              <a:rPr lang="es-CR" dirty="0" err="1"/>
              <a:t>Region</a:t>
            </a:r>
            <a:r>
              <a:rPr lang="es-CR" dirty="0"/>
              <a:t> </a:t>
            </a:r>
            <a:r>
              <a:rPr lang="es-CR" dirty="0" err="1"/>
              <a:t>Chain</a:t>
            </a:r>
            <a:r>
              <a:rPr lang="es-CR" dirty="0"/>
              <a:t>. Estos elementos del ciclo no se convierten en “CSS </a:t>
            </a:r>
            <a:r>
              <a:rPr lang="es-CR" dirty="0" err="1"/>
              <a:t>Regions</a:t>
            </a:r>
            <a:r>
              <a:rPr lang="es-CR" dirty="0"/>
              <a:t>”.</a:t>
            </a:r>
          </a:p>
          <a:p>
            <a:endParaRPr lang="es-C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B0E89EA-CDE0-4766-8CA8-8A28654E1716}"/>
              </a:ext>
            </a:extLst>
          </p:cNvPr>
          <p:cNvSpPr txBox="1">
            <a:spLocks/>
          </p:cNvSpPr>
          <p:nvPr/>
        </p:nvSpPr>
        <p:spPr>
          <a:xfrm>
            <a:off x="913796" y="3306069"/>
            <a:ext cx="6858604" cy="64924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R" dirty="0" err="1"/>
              <a:t>Nested</a:t>
            </a:r>
            <a:r>
              <a:rPr lang="es-CR" dirty="0"/>
              <a:t> </a:t>
            </a:r>
            <a:r>
              <a:rPr lang="es-CR" dirty="0" err="1"/>
              <a:t>fragmentation</a:t>
            </a:r>
            <a:r>
              <a:rPr lang="es-CR" dirty="0"/>
              <a:t> </a:t>
            </a:r>
            <a:r>
              <a:rPr lang="es-CR" dirty="0" err="1"/>
              <a:t>contexts</a:t>
            </a:r>
            <a:endParaRPr lang="es-CR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6838B67-D5CE-472C-A49F-CD05AE2ACA1A}"/>
              </a:ext>
            </a:extLst>
          </p:cNvPr>
          <p:cNvSpPr txBox="1">
            <a:spLocks/>
          </p:cNvSpPr>
          <p:nvPr/>
        </p:nvSpPr>
        <p:spPr>
          <a:xfrm>
            <a:off x="913795" y="3954656"/>
            <a:ext cx="10353762" cy="157427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CR" dirty="0"/>
              <a:t>Es cuando una CSS </a:t>
            </a:r>
            <a:r>
              <a:rPr lang="es-CR" dirty="0" err="1"/>
              <a:t>Region</a:t>
            </a:r>
            <a:r>
              <a:rPr lang="es-CR" dirty="0"/>
              <a:t> es parte del contenido de un distinto flujo con nombre, siempre que no haya </a:t>
            </a:r>
            <a:r>
              <a:rPr lang="es-CR" dirty="0" err="1"/>
              <a:t>ningúna</a:t>
            </a:r>
            <a:r>
              <a:rPr lang="es-CR" dirty="0"/>
              <a:t> interrupción con un algoritmo de </a:t>
            </a:r>
            <a:r>
              <a:rPr lang="es-CR" dirty="0" err="1"/>
              <a:t>Cycle</a:t>
            </a:r>
            <a:r>
              <a:rPr lang="es-CR" dirty="0"/>
              <a:t> </a:t>
            </a:r>
            <a:r>
              <a:rPr lang="es-CR" dirty="0" err="1"/>
              <a:t>Detection</a:t>
            </a:r>
            <a:r>
              <a:rPr lang="es-CR" dirty="0"/>
              <a:t>. Esto se conoce como un contexto de fragmentación anidado.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272355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6372AA-9FBB-4B53-B417-353902FF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46768"/>
            <a:ext cx="10353762" cy="2764464"/>
          </a:xfrm>
        </p:spPr>
        <p:txBody>
          <a:bodyPr>
            <a:normAutofit/>
          </a:bodyPr>
          <a:lstStyle/>
          <a:p>
            <a:r>
              <a:rPr lang="en-US" dirty="0"/>
              <a:t>Region flow break properties: </a:t>
            </a:r>
            <a:br>
              <a:rPr lang="en-US" dirty="0"/>
            </a:br>
            <a:r>
              <a:rPr lang="en-US" dirty="0"/>
              <a:t>break-before, break-after, break-inside 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877204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F1ED2-D263-4144-9F8A-50F8FFE62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2913926" cy="708837"/>
          </a:xfrm>
        </p:spPr>
        <p:txBody>
          <a:bodyPr/>
          <a:lstStyle/>
          <a:p>
            <a:r>
              <a:rPr lang="es-CR" dirty="0"/>
              <a:t>Break-</a:t>
            </a:r>
            <a:r>
              <a:rPr lang="es-CR" dirty="0" err="1"/>
              <a:t>before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0AD7F7-7C29-4B94-84D1-9B87F29E4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28412"/>
            <a:ext cx="10353762" cy="708837"/>
          </a:xfrm>
        </p:spPr>
        <p:txBody>
          <a:bodyPr/>
          <a:lstStyle/>
          <a:p>
            <a:r>
              <a:rPr lang="es-CR" dirty="0"/>
              <a:t>Específica un comportamiento de salto de página/columna o región ANTES de la caja generada.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2F53414F-7C57-4630-BC3B-563FEF5BD31C}"/>
              </a:ext>
            </a:extLst>
          </p:cNvPr>
          <p:cNvSpPr txBox="1">
            <a:spLocks/>
          </p:cNvSpPr>
          <p:nvPr/>
        </p:nvSpPr>
        <p:spPr>
          <a:xfrm>
            <a:off x="913795" y="2047224"/>
            <a:ext cx="2552419" cy="70883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R" dirty="0"/>
              <a:t>Break-after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CEE6DB8-418F-483D-A40A-9CF2B4C4C341}"/>
              </a:ext>
            </a:extLst>
          </p:cNvPr>
          <p:cNvSpPr txBox="1">
            <a:spLocks/>
          </p:cNvSpPr>
          <p:nvPr/>
        </p:nvSpPr>
        <p:spPr>
          <a:xfrm>
            <a:off x="913795" y="2766036"/>
            <a:ext cx="10353762" cy="70883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CR" dirty="0"/>
              <a:t>Específica un comportamiento de salto de página/columna o región DESPUÉS de la caja generada.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92729B27-60FE-4272-B47B-58C859380344}"/>
              </a:ext>
            </a:extLst>
          </p:cNvPr>
          <p:cNvSpPr txBox="1">
            <a:spLocks/>
          </p:cNvSpPr>
          <p:nvPr/>
        </p:nvSpPr>
        <p:spPr>
          <a:xfrm>
            <a:off x="913795" y="3484848"/>
            <a:ext cx="2913926" cy="70883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R" dirty="0"/>
              <a:t>Break-</a:t>
            </a:r>
            <a:r>
              <a:rPr lang="es-CR" dirty="0" err="1"/>
              <a:t>inside</a:t>
            </a:r>
            <a:endParaRPr lang="es-CR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C1E9F7EE-71B7-41FB-9AB5-C02EF1FE0450}"/>
              </a:ext>
            </a:extLst>
          </p:cNvPr>
          <p:cNvSpPr txBox="1">
            <a:spLocks/>
          </p:cNvSpPr>
          <p:nvPr/>
        </p:nvSpPr>
        <p:spPr>
          <a:xfrm>
            <a:off x="913795" y="4205231"/>
            <a:ext cx="10353762" cy="70883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CR" dirty="0"/>
              <a:t>Específica un comportamiento de salto de página/columna o región DENTRO de la caja generada.</a:t>
            </a:r>
          </a:p>
        </p:txBody>
      </p:sp>
    </p:spTree>
    <p:extLst>
      <p:ext uri="{BB962C8B-B14F-4D97-AF65-F5344CB8AC3E}">
        <p14:creationId xmlns:p14="http://schemas.microsoft.com/office/powerpoint/2010/main" val="2521955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D41921-5E4C-45A9-AA5B-DE9944F9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6603424" cy="970450"/>
          </a:xfrm>
        </p:spPr>
        <p:txBody>
          <a:bodyPr>
            <a:normAutofit/>
          </a:bodyPr>
          <a:lstStyle/>
          <a:p>
            <a:r>
              <a:rPr lang="es-CR" dirty="0" err="1"/>
              <a:t>The</a:t>
            </a:r>
            <a:r>
              <a:rPr lang="es-CR" dirty="0"/>
              <a:t> </a:t>
            </a:r>
            <a:r>
              <a:rPr lang="es-CR" dirty="0" err="1"/>
              <a:t>region-fragment</a:t>
            </a:r>
            <a:r>
              <a:rPr lang="es-CR" dirty="0"/>
              <a:t> </a:t>
            </a:r>
            <a:r>
              <a:rPr lang="es-CR" dirty="0" err="1"/>
              <a:t>property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2FA212-5750-4263-819A-7DBEEBF62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56249"/>
            <a:ext cx="10353762" cy="970451"/>
          </a:xfrm>
        </p:spPr>
        <p:txBody>
          <a:bodyPr/>
          <a:lstStyle/>
          <a:p>
            <a:r>
              <a:rPr lang="es-CR" dirty="0"/>
              <a:t>Controla el comportamiento de la ultima CSS </a:t>
            </a:r>
            <a:r>
              <a:rPr lang="es-CR" dirty="0" err="1"/>
              <a:t>Region</a:t>
            </a:r>
            <a:r>
              <a:rPr lang="es-CR" dirty="0"/>
              <a:t> asociada a un flujo con nombre. Se utiliza un valor “auto” o “break”. 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AD88B03-CF5D-4393-9833-945E8251DD7B}"/>
              </a:ext>
            </a:extLst>
          </p:cNvPr>
          <p:cNvSpPr txBox="1">
            <a:spLocks/>
          </p:cNvSpPr>
          <p:nvPr/>
        </p:nvSpPr>
        <p:spPr>
          <a:xfrm>
            <a:off x="913795" y="4231301"/>
            <a:ext cx="1517516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R" dirty="0"/>
              <a:t>Break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3A108EB-66EB-48F2-B4A4-B2FB2C70ACDB}"/>
              </a:ext>
            </a:extLst>
          </p:cNvPr>
          <p:cNvSpPr txBox="1">
            <a:spLocks/>
          </p:cNvSpPr>
          <p:nvPr/>
        </p:nvSpPr>
        <p:spPr>
          <a:xfrm>
            <a:off x="913795" y="2702900"/>
            <a:ext cx="1297777" cy="61425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R" dirty="0"/>
              <a:t>Auto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3AA34BDB-3618-43E8-BB46-9FB68FF0E962}"/>
              </a:ext>
            </a:extLst>
          </p:cNvPr>
          <p:cNvSpPr txBox="1">
            <a:spLocks/>
          </p:cNvSpPr>
          <p:nvPr/>
        </p:nvSpPr>
        <p:spPr>
          <a:xfrm>
            <a:off x="913795" y="5277949"/>
            <a:ext cx="10353762" cy="9704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CR" dirty="0"/>
              <a:t>No tiene efecto si el contenido encaja dentro de la CSS </a:t>
            </a:r>
            <a:r>
              <a:rPr lang="es-CR" dirty="0" err="1"/>
              <a:t>Region</a:t>
            </a:r>
            <a:r>
              <a:rPr lang="es-CR" dirty="0"/>
              <a:t>. Continúa con la siguiente </a:t>
            </a:r>
            <a:r>
              <a:rPr lang="es-CR" dirty="0" err="1"/>
              <a:t>region</a:t>
            </a:r>
            <a:r>
              <a:rPr lang="es-CR" dirty="0"/>
              <a:t> si el contenido encaja. 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2F2CC4B4-36EB-4ADE-B438-7E7E742FE1D7}"/>
              </a:ext>
            </a:extLst>
          </p:cNvPr>
          <p:cNvSpPr txBox="1">
            <a:spLocks/>
          </p:cNvSpPr>
          <p:nvPr/>
        </p:nvSpPr>
        <p:spPr>
          <a:xfrm>
            <a:off x="913795" y="3390273"/>
            <a:ext cx="10353762" cy="9704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CR" dirty="0"/>
              <a:t>El contenido fluye de manera natural en el cuadro.</a:t>
            </a:r>
          </a:p>
        </p:txBody>
      </p:sp>
    </p:spTree>
    <p:extLst>
      <p:ext uri="{BB962C8B-B14F-4D97-AF65-F5344CB8AC3E}">
        <p14:creationId xmlns:p14="http://schemas.microsoft.com/office/powerpoint/2010/main" val="3866335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721</TotalTime>
  <Words>944</Words>
  <Application>Microsoft Office PowerPoint</Application>
  <PresentationFormat>Panorámica</PresentationFormat>
  <Paragraphs>65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Calisto MT</vt:lpstr>
      <vt:lpstr>Wingdings 2</vt:lpstr>
      <vt:lpstr>Pizarra</vt:lpstr>
      <vt:lpstr>Presentación de PowerPoint</vt:lpstr>
      <vt:lpstr>Conceptos CSS Regions:  regions, region chain, named flows, regions flow breaking rules.</vt:lpstr>
      <vt:lpstr>Regions</vt:lpstr>
      <vt:lpstr>Properties: “Flow-into”/ “Flow-from”: Cycle Detection &amp; Nested fragmentation contexts</vt:lpstr>
      <vt:lpstr>“Flow-into”</vt:lpstr>
      <vt:lpstr>Cycle Detection</vt:lpstr>
      <vt:lpstr>Region flow break properties:  break-before, break-after, break-inside </vt:lpstr>
      <vt:lpstr>Break-before</vt:lpstr>
      <vt:lpstr>The region-fragment property</vt:lpstr>
      <vt:lpstr>¿Qué son reglas @region para estilos de región específica? Y como se utilizan ejemplifique</vt:lpstr>
      <vt:lpstr>Ventajas y desventajas de ccs regions, en la actualidad.</vt:lpstr>
      <vt:lpstr>Ejemplo de CSS Regions</vt:lpstr>
      <vt:lpstr>Soporte de navegadores en la actualidad para CSS Regions.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Conceptos CSS Regions: regions, region chain, named flows, regions flow breaking rules.</dc:title>
  <dc:creator>Manuel Gonzalez</dc:creator>
  <cp:lastModifiedBy>Manuel Gonzalez</cp:lastModifiedBy>
  <cp:revision>18</cp:revision>
  <dcterms:created xsi:type="dcterms:W3CDTF">2021-09-27T12:58:01Z</dcterms:created>
  <dcterms:modified xsi:type="dcterms:W3CDTF">2021-09-28T00:59:37Z</dcterms:modified>
</cp:coreProperties>
</file>