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Lst>
  <p:sldSz cx="9144000" cy="6858000"/>
  <p:notesSz cx="6797675" cy="992822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40"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&lt;header&gt;</a:t>
            </a:r>
            <a:endParaRPr/>
          </a:p>
        </p:txBody>
      </p:sp>
      <p:sp>
        <p:nvSpPr>
          <p:cNvPr id="41"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&lt;date/time&gt;</a:t>
            </a:r>
            <a:endParaRPr/>
          </a:p>
        </p:txBody>
      </p:sp>
      <p:sp>
        <p:nvSpPr>
          <p:cNvPr id="42"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&lt;footer&gt;</a:t>
            </a:r>
            <a:endParaRPr/>
          </a:p>
        </p:txBody>
      </p:sp>
      <p:sp>
        <p:nvSpPr>
          <p:cNvPr id="43" name="PlaceHolder 5"/>
          <p:cNvSpPr>
            <a:spLocks noGrp="1"/>
          </p:cNvSpPr>
          <p:nvPr>
            <p:ph type="sldNum"/>
          </p:nvPr>
        </p:nvSpPr>
        <p:spPr>
          <a:xfrm>
            <a:off x="4278960" y="10157400"/>
            <a:ext cx="3280680" cy="534240"/>
          </a:xfrm>
          <a:prstGeom prst="rect">
            <a:avLst/>
          </a:prstGeom>
        </p:spPr>
        <p:txBody>
          <a:bodyPr lIns="0" rIns="0" tIns="0" bIns="0" anchor="b"/>
          <a:p>
            <a:pPr algn="r"/>
            <a:fld id="{2CB53461-91A5-452B-ABBA-98D7BDBB7C41}"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3849840" y="9430200"/>
            <a:ext cx="2945880" cy="496080"/>
          </a:xfrm>
          <a:prstGeom prst="rect">
            <a:avLst/>
          </a:prstGeom>
        </p:spPr>
        <p:txBody>
          <a:bodyPr anchor="b"/>
          <a:p>
            <a:pPr algn="r">
              <a:lnSpc>
                <a:spcPct val="100000"/>
              </a:lnSpc>
            </a:pPr>
            <a:fld id="{97F6AAC3-5C02-474D-B2F2-A4E2B89F8B26}" type="slidenum">
              <a:rPr lang="en-US" sz="1200">
                <a:latin typeface="Arial"/>
              </a:rPr>
              <a:t>&lt;number&gt;</a:t>
            </a:fld>
            <a:endParaRPr/>
          </a:p>
        </p:txBody>
      </p:sp>
      <p:sp>
        <p:nvSpPr>
          <p:cNvPr id="80" name="CustomShape 2"/>
          <p:cNvSpPr/>
          <p:nvPr/>
        </p:nvSpPr>
        <p:spPr>
          <a:xfrm>
            <a:off x="3850200" y="9429120"/>
            <a:ext cx="2945520" cy="497160"/>
          </a:xfrm>
          <a:prstGeom prst="rect">
            <a:avLst/>
          </a:prstGeom>
          <a:noFill/>
          <a:ln w="9360">
            <a:noFill/>
          </a:ln>
        </p:spPr>
        <p:txBody>
          <a:bodyPr lIns="91080" rIns="91080" anchor="b"/>
          <a:p>
            <a:pPr algn="r">
              <a:lnSpc>
                <a:spcPct val="100000"/>
              </a:lnSpc>
            </a:pPr>
            <a:fld id="{BBEF9C0A-5AC6-4CDE-A1F0-C840055FC62E}" type="slidenum">
              <a:rPr lang="en-US" sz="1200">
                <a:solidFill>
                  <a:srgbClr val="000000"/>
                </a:solidFill>
                <a:latin typeface="Arial"/>
                <a:ea typeface="+mn-ea"/>
              </a:rPr>
              <a:t>&lt;number&gt;</a:t>
            </a:fld>
            <a:endParaRPr/>
          </a:p>
        </p:txBody>
      </p:sp>
      <p:sp>
        <p:nvSpPr>
          <p:cNvPr id="81" name="PlaceHolder 3"/>
          <p:cNvSpPr>
            <a:spLocks noGrp="1"/>
          </p:cNvSpPr>
          <p:nvPr>
            <p:ph type="body"/>
          </p:nvPr>
        </p:nvSpPr>
        <p:spPr>
          <a:xfrm>
            <a:off x="677880" y="4717080"/>
            <a:ext cx="5441400" cy="4467240"/>
          </a:xfrm>
          <a:prstGeom prst="rect">
            <a:avLst/>
          </a:prstGeom>
        </p:spPr>
        <p:txBody>
          <a:bodyPr lIns="91080" rIns="91080"/>
          <a:p>
            <a:pPr>
              <a:lnSpc>
                <a:spcPct val="100000"/>
              </a:lnSpc>
            </a:pPr>
            <a:r>
              <a:rPr lang="en-US" sz="2000">
                <a:latin typeface="Arial"/>
              </a:rPr>
              <a:t>Hello everyone, mi name is Manuel Montoya and I-m here to present the paper Partial Boosting of Deep Stacked Networks that</a:t>
            </a:r>
            <a:endParaRPr/>
          </a:p>
          <a:p>
            <a:pPr>
              <a:lnSpc>
                <a:spcPct val="100000"/>
              </a:lnSpc>
            </a:pPr>
            <a:r>
              <a:rPr lang="en-US" sz="2000">
                <a:latin typeface="Arial"/>
              </a:rPr>
              <a:t> </a:t>
            </a:r>
            <a:r>
              <a:rPr lang="en-US" sz="2000">
                <a:latin typeface="Arial"/>
              </a:rPr>
              <a:t>my Collegues Ricardo F. Alvear and Anibal Figueiras Vidal have written</a:t>
            </a:r>
            <a:endParaRPr/>
          </a:p>
          <a:p>
            <a:pPr>
              <a:lnSpc>
                <a:spcPct val="100000"/>
              </a:lnSpc>
            </a:pPr>
            <a:endParaRPr/>
          </a:p>
          <a:p>
            <a:pPr>
              <a:lnSpc>
                <a:spcPct val="100000"/>
              </a:lnSpc>
            </a:pPr>
            <a:r>
              <a:rPr lang="en-US" sz="2000">
                <a:latin typeface="Arial"/>
              </a:rPr>
              <a:t>In this paper we aim to combine the expressivity of deep learning architectures and the resistance to overfitting of boosting.</a:t>
            </a:r>
            <a:endParaRPr/>
          </a:p>
          <a:p>
            <a:pPr>
              <a:lnSpc>
                <a:spcPct val="100000"/>
              </a:lnSpc>
            </a:pPr>
            <a:r>
              <a:rPr lang="en-US" sz="2000">
                <a:latin typeface="Arial"/>
              </a:rPr>
              <a:t>This combination is non-trivial and there are many ways in which it could be performed. </a:t>
            </a:r>
            <a:endParaRPr/>
          </a:p>
          <a:p>
            <a:pPr>
              <a:lnSpc>
                <a:spcPct val="100000"/>
              </a:lnSpc>
            </a:pPr>
            <a:endParaRPr/>
          </a:p>
          <a:p>
            <a:pPr>
              <a:lnSpc>
                <a:spcPct val="100000"/>
              </a:lnSpc>
            </a:pPr>
            <a:r>
              <a:rPr lang="en-US" sz="2000">
                <a:latin typeface="Arial"/>
              </a:rPr>
              <a:t>The proposed architecture for this merging is a modification of the Deep Stacked Networks family </a:t>
            </a:r>
            <a:endParaRPr/>
          </a:p>
          <a:p>
            <a:pPr>
              <a:lnSpc>
                <a:spcPct val="100000"/>
              </a:lnSpc>
            </a:pPr>
            <a:r>
              <a:rPr lang="en-US" sz="2000">
                <a:latin typeface="Arial"/>
              </a:rPr>
              <a:t>and the emphasis function is flexible enough to allow moderating the intensity of the emphasis function by</a:t>
            </a:r>
            <a:endParaRPr/>
          </a:p>
          <a:p>
            <a:pPr>
              <a:lnSpc>
                <a:spcPct val="100000"/>
              </a:lnSpc>
            </a:pPr>
            <a:r>
              <a:rPr lang="en-US" sz="2000">
                <a:latin typeface="Arial"/>
              </a:rPr>
              <a:t>means of two combination constants.</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3849840" y="9430200"/>
            <a:ext cx="2945880" cy="496080"/>
          </a:xfrm>
          <a:prstGeom prst="rect">
            <a:avLst/>
          </a:prstGeom>
        </p:spPr>
        <p:txBody>
          <a:bodyPr anchor="b"/>
          <a:p>
            <a:pPr algn="r">
              <a:lnSpc>
                <a:spcPct val="100000"/>
              </a:lnSpc>
            </a:pPr>
            <a:fld id="{27A9AD27-CA8E-42C0-9C73-D2BBC376D409}" type="slidenum">
              <a:rPr lang="en-US" sz="1200">
                <a:latin typeface="Arial"/>
              </a:rPr>
              <a:t>&lt;number&gt;</a:t>
            </a:fld>
            <a:endParaRPr/>
          </a:p>
        </p:txBody>
      </p:sp>
      <p:sp>
        <p:nvSpPr>
          <p:cNvPr id="83" name="CustomShape 2"/>
          <p:cNvSpPr/>
          <p:nvPr/>
        </p:nvSpPr>
        <p:spPr>
          <a:xfrm>
            <a:off x="3849840" y="9430200"/>
            <a:ext cx="2945880" cy="496080"/>
          </a:xfrm>
          <a:prstGeom prst="rect">
            <a:avLst/>
          </a:prstGeom>
          <a:noFill/>
          <a:ln w="9360">
            <a:noFill/>
          </a:ln>
        </p:spPr>
        <p:txBody>
          <a:bodyPr lIns="90720" rIns="90720" tIns="45360" bIns="45360" anchor="b"/>
          <a:p>
            <a:pPr algn="r">
              <a:lnSpc>
                <a:spcPct val="100000"/>
              </a:lnSpc>
            </a:pPr>
            <a:fld id="{9C52A7E2-4DE6-4C8A-ADE7-8994EA2DFD22}" type="slidenum">
              <a:rPr lang="en-US" sz="1200">
                <a:solidFill>
                  <a:srgbClr val="000000"/>
                </a:solidFill>
                <a:latin typeface="Arial"/>
                <a:ea typeface="+mn-ea"/>
              </a:rPr>
              <a:t>&lt;number&gt;</a:t>
            </a:fld>
            <a:endParaRPr/>
          </a:p>
        </p:txBody>
      </p:sp>
      <p:sp>
        <p:nvSpPr>
          <p:cNvPr id="84" name="PlaceHolder 3"/>
          <p:cNvSpPr>
            <a:spLocks noGrp="1"/>
          </p:cNvSpPr>
          <p:nvPr>
            <p:ph type="body"/>
          </p:nvPr>
        </p:nvSpPr>
        <p:spPr>
          <a:xfrm>
            <a:off x="675360" y="4716000"/>
            <a:ext cx="5446440" cy="4468320"/>
          </a:xfrm>
          <a:prstGeom prst="rect">
            <a:avLst/>
          </a:prstGeom>
        </p:spPr>
        <p:txBody>
          <a:bodyPr lIns="90720" rIns="90720" tIns="45360" bIns="45360"/>
          <a:p>
            <a:pPr>
              <a:lnSpc>
                <a:spcPct val="100000"/>
              </a:lnSpc>
            </a:pPr>
            <a:r>
              <a:rPr lang="en-US" sz="2000">
                <a:latin typeface="Arial"/>
              </a:rPr>
              <a:t>So in this presentation I will first briefbly describe the two original training procedures we are combining.</a:t>
            </a:r>
            <a:endParaRPr/>
          </a:p>
          <a:p>
            <a:pPr>
              <a:lnSpc>
                <a:spcPct val="100000"/>
              </a:lnSpc>
            </a:pPr>
            <a:r>
              <a:rPr lang="en-US" sz="2000">
                <a:latin typeface="Arial"/>
              </a:rPr>
              <a:t>Deep Stacked Networks architecture and the boosting ensemble. </a:t>
            </a:r>
            <a:endParaRPr/>
          </a:p>
          <a:p>
            <a:pPr>
              <a:lnSpc>
                <a:spcPct val="100000"/>
              </a:lnSpc>
            </a:pPr>
            <a:endParaRPr/>
          </a:p>
          <a:p>
            <a:pPr>
              <a:lnSpc>
                <a:spcPct val="100000"/>
              </a:lnSpc>
            </a:pPr>
            <a:r>
              <a:rPr lang="en-US" sz="2000">
                <a:latin typeface="Arial"/>
              </a:rPr>
              <a:t>Then I ll talk about the specific combination proposed in this paper. </a:t>
            </a:r>
            <a:endParaRPr/>
          </a:p>
          <a:p>
            <a:pPr>
              <a:lnSpc>
                <a:spcPct val="100000"/>
              </a:lnSpc>
            </a:pPr>
            <a:r>
              <a:rPr lang="en-US" sz="2000">
                <a:latin typeface="Arial"/>
              </a:rPr>
              <a:t>After that, the experiments carried out for testing the architecture and their results.</a:t>
            </a:r>
            <a:endParaRPr/>
          </a:p>
          <a:p>
            <a:pPr>
              <a:lnSpc>
                <a:spcPct val="100000"/>
              </a:lnSpc>
            </a:pPr>
            <a:endParaRPr/>
          </a:p>
          <a:p>
            <a:pPr>
              <a:lnSpc>
                <a:spcPct val="100000"/>
              </a:lnSpc>
            </a:pPr>
            <a:r>
              <a:rPr lang="en-US" sz="2000">
                <a:latin typeface="Arial"/>
              </a:rPr>
              <a:t>Finally we ll see some of the properties of the architecture and the conclusions will close the presentation.</a:t>
            </a:r>
            <a:endParaRPr/>
          </a:p>
          <a:p>
            <a:pPr>
              <a:lnSpc>
                <a:spcPct val="100000"/>
              </a:lnSpc>
            </a:pP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3849840" y="9430200"/>
            <a:ext cx="2945880" cy="496080"/>
          </a:xfrm>
          <a:prstGeom prst="rect">
            <a:avLst/>
          </a:prstGeom>
          <a:noFill/>
          <a:ln w="9360">
            <a:noFill/>
          </a:ln>
        </p:spPr>
        <p:txBody>
          <a:bodyPr anchor="b"/>
          <a:p>
            <a:pPr algn="r">
              <a:lnSpc>
                <a:spcPct val="100000"/>
              </a:lnSpc>
            </a:pPr>
            <a:fld id="{45A6327B-E174-467B-85B7-FA997BC831E8}" type="slidenum">
              <a:rPr lang="en-US" sz="1200">
                <a:solidFill>
                  <a:srgbClr val="000000"/>
                </a:solidFill>
                <a:latin typeface="Arial"/>
                <a:ea typeface="+mn-ea"/>
              </a:rPr>
              <a:t>&lt;number&gt;</a:t>
            </a:fld>
            <a:endParaRPr/>
          </a:p>
        </p:txBody>
      </p:sp>
      <p:sp>
        <p:nvSpPr>
          <p:cNvPr id="86" name="CustomShape 2"/>
          <p:cNvSpPr/>
          <p:nvPr/>
        </p:nvSpPr>
        <p:spPr>
          <a:xfrm>
            <a:off x="3849840" y="9430200"/>
            <a:ext cx="2945880" cy="496080"/>
          </a:xfrm>
          <a:prstGeom prst="rect">
            <a:avLst/>
          </a:prstGeom>
          <a:noFill/>
          <a:ln w="9360">
            <a:noFill/>
          </a:ln>
        </p:spPr>
        <p:txBody>
          <a:bodyPr lIns="90360" rIns="90360" tIns="45360" bIns="45360" anchor="b"/>
          <a:p>
            <a:pPr algn="r">
              <a:lnSpc>
                <a:spcPct val="100000"/>
              </a:lnSpc>
            </a:pPr>
            <a:fld id="{B905C539-5D51-462B-8252-5BD4AC28C61D}" type="slidenum">
              <a:rPr lang="en-US" sz="1200">
                <a:solidFill>
                  <a:srgbClr val="000000"/>
                </a:solidFill>
                <a:latin typeface="Arial"/>
                <a:ea typeface="+mn-ea"/>
              </a:rPr>
              <a:t>&lt;number&gt;</a:t>
            </a:fld>
            <a:endParaRPr/>
          </a:p>
        </p:txBody>
      </p:sp>
      <p:sp>
        <p:nvSpPr>
          <p:cNvPr id="87" name="PlaceHolder 3"/>
          <p:cNvSpPr>
            <a:spLocks noGrp="1"/>
          </p:cNvSpPr>
          <p:nvPr>
            <p:ph type="body"/>
          </p:nvPr>
        </p:nvSpPr>
        <p:spPr>
          <a:xfrm>
            <a:off x="675360" y="4716000"/>
            <a:ext cx="5446440" cy="4469760"/>
          </a:xfrm>
          <a:prstGeom prst="rect">
            <a:avLst/>
          </a:prstGeom>
        </p:spPr>
        <p:txBody>
          <a:bodyPr lIns="90360" rIns="90360" tIns="45360" bIns="45360"/>
          <a:p>
            <a:pPr>
              <a:lnSpc>
                <a:spcPct val="100000"/>
              </a:lnSpc>
            </a:pPr>
            <a:r>
              <a:rPr lang="en-US" sz="2000">
                <a:latin typeface="Arial"/>
              </a:rPr>
              <a:t>Deep Stacked Networks are </a:t>
            </a:r>
            <a:r>
              <a:rPr lang="en-US" sz="1200">
                <a:latin typeface="Arial"/>
              </a:rPr>
              <a:t>Deep Learning architecture </a:t>
            </a:r>
            <a:endParaRPr/>
          </a:p>
          <a:p>
            <a:pPr>
              <a:lnSpc>
                <a:spcPct val="100000"/>
              </a:lnSpc>
            </a:pPr>
            <a:r>
              <a:rPr lang="en-US" sz="1200">
                <a:latin typeface="Arial"/>
              </a:rPr>
              <a:t>	</a:t>
            </a:r>
            <a:r>
              <a:rPr lang="en-US" sz="1200">
                <a:latin typeface="Arial"/>
              </a:rPr>
              <a:t>(designed for big, high dimensional, multiclass problems such as speech or image recognition).  </a:t>
            </a:r>
            <a:endParaRPr/>
          </a:p>
          <a:p>
            <a:pPr>
              <a:lnSpc>
                <a:spcPct val="100000"/>
              </a:lnSpc>
            </a:pPr>
            <a:endParaRPr/>
          </a:p>
          <a:p>
            <a:pPr algn="just">
              <a:lnSpc>
                <a:spcPct val="130000"/>
              </a:lnSpc>
            </a:pPr>
            <a:r>
              <a:rPr lang="en-US" sz="1200">
                <a:latin typeface="Arial"/>
              </a:rPr>
              <a:t>Each layer of the Architecture </a:t>
            </a:r>
            <a:r>
              <a:rPr lang="en-US" sz="1900">
                <a:latin typeface="Arial"/>
              </a:rPr>
              <a:t>consists of a MLP that is trained with: </a:t>
            </a:r>
            <a:endParaRPr/>
          </a:p>
          <a:p>
            <a:pPr lvl="1" algn="just">
              <a:lnSpc>
                <a:spcPct val="130000"/>
              </a:lnSpc>
              <a:buFont typeface="Arial"/>
              <a:buChar char="•"/>
            </a:pPr>
            <a:r>
              <a:rPr lang="en-US" sz="1900">
                <a:latin typeface="Arial"/>
              </a:rPr>
              <a:t>The initial input features and </a:t>
            </a:r>
            <a:endParaRPr/>
          </a:p>
          <a:p>
            <a:pPr lvl="1" algn="just">
              <a:lnSpc>
                <a:spcPct val="130000"/>
              </a:lnSpc>
              <a:buFont typeface="Arial"/>
              <a:buChar char="•"/>
            </a:pPr>
            <a:r>
              <a:rPr lang="en-US" sz="1900">
                <a:latin typeface="Arial"/>
              </a:rPr>
              <a:t>the outputs of all previously trained learners.</a:t>
            </a:r>
            <a:endParaRPr/>
          </a:p>
          <a:p>
            <a:pPr algn="just">
              <a:lnSpc>
                <a:spcPct val="130000"/>
              </a:lnSpc>
            </a:pPr>
            <a:endParaRPr/>
          </a:p>
          <a:p>
            <a:pPr>
              <a:lnSpc>
                <a:spcPct val="100000"/>
              </a:lnSpc>
            </a:pPr>
            <a:r>
              <a:rPr lang="en-US" sz="2000">
                <a:latin typeface="Arial"/>
              </a:rPr>
              <a:t>The output of the DSN is the output of the last unit.</a:t>
            </a:r>
            <a:endParaRPr/>
          </a:p>
          <a:p>
            <a:pPr>
              <a:lnSpc>
                <a:spcPct val="100000"/>
              </a:lnSpc>
            </a:pPr>
            <a:endParaRPr/>
          </a:p>
          <a:p>
            <a:pPr>
              <a:lnSpc>
                <a:spcPct val="100000"/>
              </a:lnSpc>
            </a:pPr>
            <a:endParaRPr/>
          </a:p>
          <a:p>
            <a:pPr>
              <a:lnSpc>
                <a:spcPct val="100000"/>
              </a:lnSpc>
            </a:pPr>
            <a:endParaRPr/>
          </a:p>
          <a:p>
            <a:pPr algn="just">
              <a:lnSpc>
                <a:spcPct val="130000"/>
              </a:lnSpc>
            </a:pPr>
            <a:r>
              <a:rPr lang="en-US" sz="1200">
                <a:latin typeface="Arial"/>
              </a:rPr>
              <a:t>The basic module of the DSN is similar to a Estreme Learning Machine.</a:t>
            </a:r>
            <a:endParaRPr/>
          </a:p>
          <a:p>
            <a:pPr algn="just">
              <a:lnSpc>
                <a:spcPct val="130000"/>
              </a:lnSpc>
            </a:pPr>
            <a:r>
              <a:rPr lang="en-US" sz="1200">
                <a:latin typeface="Arial"/>
              </a:rPr>
              <a:t>They randomly initialize the weights of the hidden layer and obtain the weight of the output layer in a determinist manner</a:t>
            </a:r>
            <a:endParaRPr/>
          </a:p>
          <a:p>
            <a:pPr algn="just">
              <a:lnSpc>
                <a:spcPct val="130000"/>
              </a:lnSpc>
            </a:pPr>
            <a:r>
              <a:rPr lang="en-US" sz="1200">
                <a:latin typeface="Arial"/>
              </a:rPr>
              <a:t>Performing a Least Squeare Regression of the output of the hidden layer.</a:t>
            </a:r>
            <a:endParaRPr/>
          </a:p>
          <a:p>
            <a:pPr algn="just">
              <a:lnSpc>
                <a:spcPct val="130000"/>
              </a:lnSpc>
            </a:pPr>
            <a:endParaRPr/>
          </a:p>
          <a:p>
            <a:pPr algn="just">
              <a:lnSpc>
                <a:spcPct val="130000"/>
              </a:lnSpc>
            </a:pPr>
            <a:r>
              <a:rPr lang="en-US" sz="1200">
                <a:latin typeface="Arial"/>
              </a:rPr>
              <a:t>Finer versions of the algorithm include initializing the weights assigned to the propagated outputs using a Restricted Boltzman Machine</a:t>
            </a:r>
            <a:endParaRPr/>
          </a:p>
          <a:p>
            <a:pPr algn="just">
              <a:lnSpc>
                <a:spcPct val="130000"/>
              </a:lnSpc>
            </a:pPr>
            <a:r>
              <a:rPr lang="en-US" sz="1200">
                <a:latin typeface="Arial"/>
              </a:rPr>
              <a:t>And using bach-mode backpropagation to tune the network.</a:t>
            </a:r>
            <a:endParaRPr/>
          </a:p>
          <a:p>
            <a:pPr algn="just">
              <a:lnSpc>
                <a:spcPct val="130000"/>
              </a:lnSpc>
            </a:pP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3849840" y="9430200"/>
            <a:ext cx="2945880" cy="496080"/>
          </a:xfrm>
          <a:prstGeom prst="rect">
            <a:avLst/>
          </a:prstGeom>
          <a:noFill/>
          <a:ln w="9360">
            <a:noFill/>
          </a:ln>
        </p:spPr>
        <p:txBody>
          <a:bodyPr anchor="b"/>
          <a:p>
            <a:pPr algn="r">
              <a:lnSpc>
                <a:spcPct val="100000"/>
              </a:lnSpc>
            </a:pPr>
            <a:fld id="{2A358698-B049-4982-8AA7-B8BFE7D717F3}" type="slidenum">
              <a:rPr lang="en-US" sz="1200">
                <a:solidFill>
                  <a:srgbClr val="000000"/>
                </a:solidFill>
                <a:latin typeface="Arial"/>
                <a:ea typeface="+mn-ea"/>
              </a:rPr>
              <a:t>&lt;number&gt;</a:t>
            </a:fld>
            <a:endParaRPr/>
          </a:p>
        </p:txBody>
      </p:sp>
      <p:sp>
        <p:nvSpPr>
          <p:cNvPr id="89" name="CustomShape 2"/>
          <p:cNvSpPr/>
          <p:nvPr/>
        </p:nvSpPr>
        <p:spPr>
          <a:xfrm>
            <a:off x="3849840" y="9430200"/>
            <a:ext cx="2945880" cy="496080"/>
          </a:xfrm>
          <a:prstGeom prst="rect">
            <a:avLst/>
          </a:prstGeom>
          <a:noFill/>
          <a:ln w="9360">
            <a:noFill/>
          </a:ln>
        </p:spPr>
        <p:txBody>
          <a:bodyPr lIns="90360" rIns="90360" tIns="45360" bIns="45360" anchor="b"/>
          <a:p>
            <a:pPr algn="r">
              <a:lnSpc>
                <a:spcPct val="100000"/>
              </a:lnSpc>
            </a:pPr>
            <a:fld id="{907FA32F-87AE-49F0-BEE6-126D6730FE75}" type="slidenum">
              <a:rPr lang="en-US" sz="1200">
                <a:solidFill>
                  <a:srgbClr val="000000"/>
                </a:solidFill>
                <a:latin typeface="Arial"/>
                <a:ea typeface="+mn-ea"/>
              </a:rPr>
              <a:t>&lt;number&gt;</a:t>
            </a:fld>
            <a:endParaRPr/>
          </a:p>
        </p:txBody>
      </p:sp>
      <p:sp>
        <p:nvSpPr>
          <p:cNvPr id="90" name="PlaceHolder 3"/>
          <p:cNvSpPr>
            <a:spLocks noGrp="1"/>
          </p:cNvSpPr>
          <p:nvPr>
            <p:ph type="body"/>
          </p:nvPr>
        </p:nvSpPr>
        <p:spPr>
          <a:xfrm>
            <a:off x="675360" y="4716000"/>
            <a:ext cx="5446440" cy="4469760"/>
          </a:xfrm>
          <a:prstGeom prst="rect">
            <a:avLst/>
          </a:prstGeom>
        </p:spPr>
        <p:txBody>
          <a:bodyPr lIns="90360" rIns="90360" tIns="45360" bIns="45360"/>
          <a:p>
            <a:pPr>
              <a:lnSpc>
                <a:spcPct val="100000"/>
              </a:lnSpc>
            </a:pPr>
            <a:r>
              <a:rPr lang="en-US" sz="2000">
                <a:latin typeface="Arial"/>
              </a:rPr>
              <a:t>Boosting is an ensemble method in which weak learners are sequentially trained </a:t>
            </a:r>
            <a:endParaRPr/>
          </a:p>
          <a:p>
            <a:pPr>
              <a:lnSpc>
                <a:spcPct val="100000"/>
              </a:lnSpc>
            </a:pPr>
            <a:r>
              <a:rPr lang="en-US" sz="2000">
                <a:latin typeface="Arial"/>
              </a:rPr>
              <a:t>using information from  the aggregation of all previously trained units. </a:t>
            </a:r>
            <a:endParaRPr/>
          </a:p>
          <a:p>
            <a:pPr>
              <a:lnSpc>
                <a:spcPct val="100000"/>
              </a:lnSpc>
            </a:pPr>
            <a:endParaRPr/>
          </a:p>
          <a:p>
            <a:pPr>
              <a:lnSpc>
                <a:spcPct val="100000"/>
              </a:lnSpc>
            </a:pPr>
            <a:r>
              <a:rPr lang="en-US" sz="2000">
                <a:latin typeface="Arial"/>
              </a:rPr>
              <a:t>This information constists of an emphasis vector which assings a weight to each sample indicating the contribution</a:t>
            </a:r>
            <a:endParaRPr/>
          </a:p>
          <a:p>
            <a:pPr>
              <a:lnSpc>
                <a:spcPct val="100000"/>
              </a:lnSpc>
            </a:pPr>
            <a:r>
              <a:rPr lang="en-US" sz="2000">
                <a:latin typeface="Arial"/>
              </a:rPr>
              <a:t>To each one of them to the loss function to minimize during training.</a:t>
            </a:r>
            <a:endParaRPr/>
          </a:p>
          <a:p>
            <a:pPr>
              <a:lnSpc>
                <a:spcPct val="100000"/>
              </a:lnSpc>
            </a:pPr>
            <a:endParaRPr/>
          </a:p>
          <a:p>
            <a:pPr>
              <a:lnSpc>
                <a:spcPct val="100000"/>
              </a:lnSpc>
            </a:pPr>
            <a:r>
              <a:rPr lang="en-US" sz="2000">
                <a:latin typeface="Arial"/>
              </a:rPr>
              <a:t>The output of the ensemble is a linear combination of all the outputs of the individual units. </a:t>
            </a:r>
            <a:endParaRPr/>
          </a:p>
          <a:p>
            <a:pPr>
              <a:lnSpc>
                <a:spcPct val="100000"/>
              </a:lnSpc>
            </a:pPr>
            <a:r>
              <a:rPr lang="en-US" sz="2000">
                <a:latin typeface="Arial"/>
              </a:rPr>
              <a:t>Boosting is empirically known to be resistant to overfitting.</a:t>
            </a:r>
            <a:endParaRPr/>
          </a:p>
          <a:p>
            <a:pPr>
              <a:lnSpc>
                <a:spcPct val="100000"/>
              </a:lnSpc>
            </a:pPr>
            <a:endParaRPr/>
          </a:p>
          <a:p>
            <a:pPr>
              <a:lnSpc>
                <a:spcPct val="100000"/>
              </a:lnSpc>
            </a:pPr>
            <a:r>
              <a:rPr lang="en-US" sz="2000">
                <a:latin typeface="Arial"/>
              </a:rPr>
              <a:t>The combination constant for each learner is obtained using the emphasis function and the output of the learner.</a:t>
            </a:r>
            <a:endParaRPr/>
          </a:p>
          <a:p>
            <a:pPr>
              <a:lnSpc>
                <a:spcPct val="100000"/>
              </a:lnSpc>
            </a:pPr>
            <a:endParaRPr/>
          </a:p>
          <a:p>
            <a:pPr>
              <a:lnSpc>
                <a:spcPct val="100000"/>
              </a:lnSpc>
            </a:pP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3849840" y="9430200"/>
            <a:ext cx="2945880" cy="496080"/>
          </a:xfrm>
          <a:prstGeom prst="rect">
            <a:avLst/>
          </a:prstGeom>
          <a:noFill/>
          <a:ln w="9360">
            <a:noFill/>
          </a:ln>
        </p:spPr>
        <p:txBody>
          <a:bodyPr anchor="b"/>
          <a:p>
            <a:pPr algn="r">
              <a:lnSpc>
                <a:spcPct val="100000"/>
              </a:lnSpc>
            </a:pPr>
            <a:fld id="{D01FEF71-9A16-4C2C-93B2-DB147DFE882A}" type="slidenum">
              <a:rPr lang="en-US" sz="1200">
                <a:solidFill>
                  <a:srgbClr val="000000"/>
                </a:solidFill>
                <a:latin typeface="Arial"/>
                <a:ea typeface="+mn-ea"/>
              </a:rPr>
              <a:t>&lt;number&gt;</a:t>
            </a:fld>
            <a:endParaRPr/>
          </a:p>
        </p:txBody>
      </p:sp>
      <p:sp>
        <p:nvSpPr>
          <p:cNvPr id="92" name="CustomShape 2"/>
          <p:cNvSpPr/>
          <p:nvPr/>
        </p:nvSpPr>
        <p:spPr>
          <a:xfrm>
            <a:off x="3849840" y="9430200"/>
            <a:ext cx="2945880" cy="496080"/>
          </a:xfrm>
          <a:prstGeom prst="rect">
            <a:avLst/>
          </a:prstGeom>
          <a:noFill/>
          <a:ln w="9360">
            <a:noFill/>
          </a:ln>
        </p:spPr>
        <p:txBody>
          <a:bodyPr lIns="90360" rIns="90360" tIns="45360" bIns="45360" anchor="b"/>
          <a:p>
            <a:pPr algn="r">
              <a:lnSpc>
                <a:spcPct val="100000"/>
              </a:lnSpc>
            </a:pPr>
            <a:fld id="{4C187895-F023-4384-B3DA-4727AAB3AAF1}" type="slidenum">
              <a:rPr lang="en-US" sz="1200">
                <a:solidFill>
                  <a:srgbClr val="000000"/>
                </a:solidFill>
                <a:latin typeface="Arial"/>
                <a:ea typeface="+mn-ea"/>
              </a:rPr>
              <a:t>&lt;number&gt;</a:t>
            </a:fld>
            <a:endParaRPr/>
          </a:p>
        </p:txBody>
      </p:sp>
      <p:sp>
        <p:nvSpPr>
          <p:cNvPr id="93" name="PlaceHolder 3"/>
          <p:cNvSpPr>
            <a:spLocks noGrp="1"/>
          </p:cNvSpPr>
          <p:nvPr>
            <p:ph type="body"/>
          </p:nvPr>
        </p:nvSpPr>
        <p:spPr>
          <a:xfrm>
            <a:off x="675360" y="4716000"/>
            <a:ext cx="5446440" cy="4469760"/>
          </a:xfrm>
          <a:prstGeom prst="rect">
            <a:avLst/>
          </a:prstGeom>
        </p:spPr>
        <p:txBody>
          <a:bodyPr lIns="90360" rIns="90360" tIns="45360" bIns="45360"/>
          <a:p>
            <a:pPr algn="just">
              <a:lnSpc>
                <a:spcPct val="130000"/>
              </a:lnSpc>
            </a:pPr>
            <a:r>
              <a:rPr lang="en-US" sz="1600">
                <a:latin typeface="Arial"/>
              </a:rPr>
              <a:t>The proposed architecture </a:t>
            </a:r>
            <a:r>
              <a:rPr b="1" lang="en-US" sz="1600">
                <a:solidFill>
                  <a:srgbClr val="000000"/>
                </a:solidFill>
                <a:latin typeface="Garamond"/>
              </a:rPr>
              <a:t>Boosted Aggregated Deep Stacked Networks</a:t>
            </a:r>
            <a:endParaRPr/>
          </a:p>
          <a:p>
            <a:pPr algn="just">
              <a:lnSpc>
                <a:spcPct val="130000"/>
              </a:lnSpc>
            </a:pPr>
            <a:r>
              <a:rPr lang="en-US" sz="1600">
                <a:solidFill>
                  <a:srgbClr val="000000"/>
                </a:solidFill>
                <a:latin typeface="Garamond"/>
              </a:rPr>
              <a:t>Is a combination of DSNs and Boosting by means of an aggregated output injection and a flexible emphasis function. </a:t>
            </a:r>
            <a:endParaRPr/>
          </a:p>
          <a:p>
            <a:pPr algn="just">
              <a:lnSpc>
                <a:spcPct val="130000"/>
              </a:lnSpc>
            </a:pPr>
            <a:r>
              <a:rPr lang="en-US" sz="1600">
                <a:solidFill>
                  <a:srgbClr val="000000"/>
                </a:solidFill>
                <a:latin typeface="Garamond"/>
              </a:rPr>
              <a:t>Each layer has 2 additional sources of information:</a:t>
            </a:r>
            <a:endParaRPr/>
          </a:p>
          <a:p>
            <a:pPr lvl="1" algn="just">
              <a:lnSpc>
                <a:spcPct val="130000"/>
              </a:lnSpc>
              <a:buFont typeface="Arial"/>
              <a:buChar char="•"/>
            </a:pPr>
            <a:r>
              <a:rPr lang="en-US" sz="1600">
                <a:solidFill>
                  <a:srgbClr val="000000"/>
                </a:solidFill>
                <a:latin typeface="Garamond"/>
              </a:rPr>
              <a:t>Injection of the aggregated output of all previously trained units. Instead of injecting all the previous outputs separately, we combine them linearly using the Real AdaBoost combination equation. This injection is normalized before to avoid the dominance effect.</a:t>
            </a:r>
            <a:endParaRPr/>
          </a:p>
          <a:p>
            <a:pPr lvl="1" algn="just">
              <a:lnSpc>
                <a:spcPct val="130000"/>
              </a:lnSpc>
              <a:buFont typeface="Arial"/>
              <a:buChar char="•"/>
            </a:pPr>
            <a:r>
              <a:rPr lang="en-US" sz="1600">
                <a:solidFill>
                  <a:srgbClr val="000000"/>
                </a:solidFill>
                <a:latin typeface="Garamond"/>
              </a:rPr>
              <a:t>Emphasis function</a:t>
            </a:r>
            <a:endParaRPr/>
          </a:p>
          <a:p>
            <a:pPr>
              <a:lnSpc>
                <a:spcPct val="100000"/>
              </a:lnSpc>
            </a:pPr>
            <a:endParaRPr/>
          </a:p>
          <a:p>
            <a:pPr>
              <a:lnSpc>
                <a:spcPct val="100000"/>
              </a:lnSpc>
            </a:pPr>
            <a:r>
              <a:rPr lang="en-US" sz="1600">
                <a:solidFill>
                  <a:srgbClr val="000000"/>
                </a:solidFill>
                <a:latin typeface="Garamond"/>
              </a:rPr>
              <a:t>The emphasis function is flexible enough to be able to moderate the intensity of boosting, </a:t>
            </a:r>
            <a:endParaRPr/>
          </a:p>
          <a:p>
            <a:pPr>
              <a:lnSpc>
                <a:spcPct val="100000"/>
              </a:lnSpc>
            </a:pPr>
            <a:r>
              <a:rPr lang="en-US" sz="1600">
                <a:solidFill>
                  <a:srgbClr val="000000"/>
                </a:solidFill>
                <a:latin typeface="Garamond"/>
              </a:rPr>
              <a:t>It contains a convex combination of a constant term and an error dependent term using the parameter alpha.</a:t>
            </a:r>
            <a:endParaRPr/>
          </a:p>
          <a:p>
            <a:pPr>
              <a:lnSpc>
                <a:spcPct val="100000"/>
              </a:lnSpc>
            </a:pPr>
            <a:r>
              <a:rPr lang="en-US" sz="1600">
                <a:solidFill>
                  <a:srgbClr val="000000"/>
                </a:solidFill>
                <a:latin typeface="Garamond"/>
              </a:rPr>
              <a:t>Parameters alpha and beta are obtained by cross-validation.</a:t>
            </a:r>
            <a:endParaRPr/>
          </a:p>
          <a:p>
            <a:pPr>
              <a:lnSpc>
                <a:spcPct val="100000"/>
              </a:lnSpc>
            </a:pPr>
            <a:endParaRPr/>
          </a:p>
          <a:p>
            <a:pPr>
              <a:lnSpc>
                <a:spcPct val="100000"/>
              </a:lnSpc>
            </a:pPr>
            <a:r>
              <a:rPr lang="en-US" sz="1600">
                <a:solidFill>
                  <a:srgbClr val="000000"/>
                </a:solidFill>
                <a:latin typeface="Garamond"/>
              </a:rPr>
              <a:t>There is another emphasis function which is a generalization of RAB also used.</a:t>
            </a:r>
            <a:endParaRPr/>
          </a:p>
          <a:p>
            <a:pPr>
              <a:lnSpc>
                <a:spcPct val="100000"/>
              </a:lnSpc>
            </a:pPr>
            <a:endParaRPr/>
          </a:p>
          <a:p>
            <a:pPr>
              <a:lnSpc>
                <a:spcPct val="100000"/>
              </a:lnSpc>
            </a:pPr>
            <a:r>
              <a:rPr lang="en-US" sz="1600">
                <a:solidFill>
                  <a:srgbClr val="000000"/>
                </a:solidFill>
                <a:latin typeface="Garamond"/>
              </a:rPr>
              <a:t>In the image we can see the two sources of information, and the output of the system is the aggregated output, like in boosting.</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3849840" y="9430200"/>
            <a:ext cx="2945880" cy="496080"/>
          </a:xfrm>
          <a:prstGeom prst="rect">
            <a:avLst/>
          </a:prstGeom>
          <a:noFill/>
          <a:ln w="9360">
            <a:noFill/>
          </a:ln>
        </p:spPr>
        <p:txBody>
          <a:bodyPr anchor="b"/>
          <a:p>
            <a:pPr algn="r">
              <a:lnSpc>
                <a:spcPct val="100000"/>
              </a:lnSpc>
            </a:pPr>
            <a:fld id="{426CE065-145B-4757-92C3-95D564D3D6A1}" type="slidenum">
              <a:rPr lang="en-US" sz="1200">
                <a:solidFill>
                  <a:srgbClr val="000000"/>
                </a:solidFill>
                <a:latin typeface="Arial"/>
                <a:ea typeface="+mn-ea"/>
              </a:rPr>
              <a:t>&lt;number&gt;</a:t>
            </a:fld>
            <a:endParaRPr/>
          </a:p>
        </p:txBody>
      </p:sp>
      <p:sp>
        <p:nvSpPr>
          <p:cNvPr id="95" name="CustomShape 2"/>
          <p:cNvSpPr/>
          <p:nvPr/>
        </p:nvSpPr>
        <p:spPr>
          <a:xfrm>
            <a:off x="3849840" y="9430200"/>
            <a:ext cx="2945880" cy="496080"/>
          </a:xfrm>
          <a:prstGeom prst="rect">
            <a:avLst/>
          </a:prstGeom>
          <a:noFill/>
          <a:ln w="9360">
            <a:noFill/>
          </a:ln>
        </p:spPr>
        <p:txBody>
          <a:bodyPr lIns="90360" rIns="90360" tIns="45360" bIns="45360" anchor="b"/>
          <a:p>
            <a:pPr algn="r">
              <a:lnSpc>
                <a:spcPct val="100000"/>
              </a:lnSpc>
            </a:pPr>
            <a:fld id="{D3FEA6A9-2387-48CA-AFD6-978890CC6FC2}" type="slidenum">
              <a:rPr lang="en-US" sz="1200">
                <a:solidFill>
                  <a:srgbClr val="000000"/>
                </a:solidFill>
                <a:latin typeface="Arial"/>
                <a:ea typeface="+mn-ea"/>
              </a:rPr>
              <a:t>&lt;number&gt;</a:t>
            </a:fld>
            <a:endParaRPr/>
          </a:p>
        </p:txBody>
      </p:sp>
      <p:sp>
        <p:nvSpPr>
          <p:cNvPr id="96" name="PlaceHolder 3"/>
          <p:cNvSpPr>
            <a:spLocks noGrp="1"/>
          </p:cNvSpPr>
          <p:nvPr>
            <p:ph type="body"/>
          </p:nvPr>
        </p:nvSpPr>
        <p:spPr>
          <a:xfrm>
            <a:off x="675360" y="4716000"/>
            <a:ext cx="5446440" cy="4469760"/>
          </a:xfrm>
          <a:prstGeom prst="rect">
            <a:avLst/>
          </a:prstGeom>
        </p:spPr>
        <p:txBody>
          <a:bodyPr lIns="90360" rIns="90360" tIns="45360" bIns="45360"/>
          <a:p>
            <a:pPr>
              <a:lnSpc>
                <a:spcPct val="100000"/>
              </a:lnSpc>
            </a:pPr>
            <a:r>
              <a:rPr lang="en-US" sz="2000">
                <a:latin typeface="Arial"/>
              </a:rPr>
              <a:t>Now we ll talk about the experiment. To test the properties of the new architecture, we used a set of well known </a:t>
            </a:r>
            <a:r>
              <a:rPr lang="en-US" sz="1200">
                <a:latin typeface="Arial"/>
              </a:rPr>
              <a:t>small size binary problems. </a:t>
            </a:r>
            <a:endParaRPr/>
          </a:p>
          <a:p>
            <a:pPr>
              <a:lnSpc>
                <a:spcPct val="100000"/>
              </a:lnSpc>
            </a:pPr>
            <a:r>
              <a:rPr lang="en-US" sz="1200">
                <a:latin typeface="Arial"/>
              </a:rPr>
              <a:t>They have different properties, like Abalone has more samples and is balance, image is less balanced and  hep has low samples and is quite unbalanced.</a:t>
            </a:r>
            <a:endParaRPr/>
          </a:p>
          <a:p>
            <a:pPr>
              <a:lnSpc>
                <a:spcPct val="100000"/>
              </a:lnSpc>
            </a:pPr>
            <a:endParaRPr/>
          </a:p>
          <a:p>
            <a:pPr algn="just">
              <a:lnSpc>
                <a:spcPct val="130000"/>
              </a:lnSpc>
            </a:pPr>
            <a:r>
              <a:rPr lang="en-US" sz="1200">
                <a:latin typeface="Arial"/>
              </a:rPr>
              <a:t>Units are trained using Online Back-Propagation. </a:t>
            </a:r>
            <a:endParaRPr/>
          </a:p>
          <a:p>
            <a:pPr algn="just">
              <a:lnSpc>
                <a:spcPct val="130000"/>
              </a:lnSpc>
            </a:pPr>
            <a:r>
              <a:rPr lang="en-US" sz="1200">
                <a:latin typeface="Arial"/>
              </a:rPr>
              <a:t>Explored values of the non-trainable elements in the CV-search are:</a:t>
            </a:r>
            <a:endParaRPr/>
          </a:p>
          <a:p>
            <a:pPr algn="just">
              <a:lnSpc>
                <a:spcPct val="130000"/>
              </a:lnSpc>
              <a:buFont typeface="Arial"/>
              <a:buChar char="•"/>
            </a:pPr>
            <a:r>
              <a:rPr lang="en-US" sz="1200">
                <a:latin typeface="Arial"/>
              </a:rPr>
              <a:t> </a:t>
            </a:r>
            <a:r>
              <a:rPr lang="en-US" sz="1200">
                <a:latin typeface="Arial"/>
              </a:rPr>
              <a:t>(the emphasis function parameters) go from 0 to 1 in 0.1 steps</a:t>
            </a:r>
            <a:endParaRPr/>
          </a:p>
          <a:p>
            <a:pPr>
              <a:lnSpc>
                <a:spcPct val="100000"/>
              </a:lnSpc>
            </a:pPr>
            <a:endParaRPr/>
          </a:p>
          <a:p>
            <a:pPr>
              <a:lnSpc>
                <a:spcPct val="100000"/>
              </a:lnSpc>
            </a:pPr>
            <a:endParaRPr/>
          </a:p>
          <a:p>
            <a:pPr>
              <a:lnSpc>
                <a:spcPct val="100000"/>
              </a:lnSpc>
            </a:pPr>
            <a:r>
              <a:rPr lang="en-US" sz="1200">
                <a:latin typeface="Arial"/>
              </a:rPr>
              <a:t>3 datasets are presented, the first is the hardest one and has the highest number of samples, ima has half of the samples and  hep has very little samples.</a:t>
            </a:r>
            <a:endParaRPr/>
          </a:p>
          <a:p>
            <a:pPr>
              <a:lnSpc>
                <a:spcPct val="100000"/>
              </a:lnSpc>
            </a:pPr>
            <a:endParaRPr/>
          </a:p>
          <a:p>
            <a:pPr>
              <a:lnSpc>
                <a:spcPct val="100000"/>
              </a:lnSpc>
            </a:pPr>
            <a:r>
              <a:rPr lang="en-US" sz="1200">
                <a:latin typeface="Arial"/>
              </a:rPr>
              <a:t>In cases where the problem is easy (hep) and are prone to overtiffing, the injection could lower the accuracy.</a:t>
            </a:r>
            <a:endParaRPr/>
          </a:p>
          <a:p>
            <a:pPr>
              <a:lnSpc>
                <a:spcPct val="100000"/>
              </a:lnSpc>
            </a:pPr>
            <a:r>
              <a:rPr lang="en-US" sz="1200">
                <a:latin typeface="Arial"/>
              </a:rPr>
              <a:t>The results are always better than ADSN</a:t>
            </a:r>
            <a:endParaRPr/>
          </a:p>
          <a:p>
            <a:pPr>
              <a:lnSpc>
                <a:spcPct val="100000"/>
              </a:lnSpc>
            </a:pPr>
            <a:endParaRPr/>
          </a:p>
          <a:p>
            <a:pPr>
              <a:lnSpc>
                <a:spcPct val="100000"/>
              </a:lnSpc>
            </a:pPr>
            <a:endParaRPr/>
          </a:p>
          <a:p>
            <a:pPr>
              <a:lnSpc>
                <a:spcPct val="100000"/>
              </a:lnSpc>
            </a:pPr>
            <a:endParaRPr/>
          </a:p>
        </p:txBody>
      </p:sp>
      <p:sp>
        <p:nvSpPr>
          <p:cNvPr id="97" name="PlaceHolder 4"/>
          <p:cNvSpPr>
            <a:spLocks noGrp="1"/>
          </p:cNvSpPr>
          <p:nvPr>
            <p:ph type="body"/>
          </p:nvPr>
        </p:nvSpPr>
        <p:spPr>
          <a:xfrm>
            <a:off x="675360" y="4716000"/>
            <a:ext cx="5446440" cy="4469760"/>
          </a:xfrm>
          <a:prstGeom prst="rect">
            <a:avLst/>
          </a:prstGeom>
        </p:spPr>
        <p:txBody>
          <a:bodyPr lIns="90360" rIns="90360" tIns="45360" bIns="45360"/>
          <a:p>
            <a:pPr>
              <a:lnSpc>
                <a:spcPct val="100000"/>
              </a:lnSpc>
            </a:pPr>
            <a:r>
              <a:rPr lang="en-US" sz="2000">
                <a:latin typeface="Arial"/>
              </a:rPr>
              <a:t>Now we ll talk about the experiment. To test the properties of the new architecture, we used a set of well known </a:t>
            </a:r>
            <a:r>
              <a:rPr lang="en-US" sz="1200">
                <a:latin typeface="Arial"/>
              </a:rPr>
              <a:t>small size binary problems. </a:t>
            </a:r>
            <a:endParaRPr/>
          </a:p>
          <a:p>
            <a:pPr>
              <a:lnSpc>
                <a:spcPct val="100000"/>
              </a:lnSpc>
            </a:pPr>
            <a:r>
              <a:rPr lang="en-US" sz="1200">
                <a:latin typeface="Arial"/>
              </a:rPr>
              <a:t>They have different properties, like Abalone has more samples and is balance, image is less balanced and  hep has low samples and is quite unbalanced.</a:t>
            </a:r>
            <a:endParaRPr/>
          </a:p>
          <a:p>
            <a:pPr>
              <a:lnSpc>
                <a:spcPct val="100000"/>
              </a:lnSpc>
            </a:pPr>
            <a:endParaRPr/>
          </a:p>
          <a:p>
            <a:pPr algn="just">
              <a:lnSpc>
                <a:spcPct val="130000"/>
              </a:lnSpc>
            </a:pPr>
            <a:r>
              <a:rPr lang="en-US" sz="1200">
                <a:latin typeface="Arial"/>
              </a:rPr>
              <a:t>Units are trained using Online Back-Propagation. </a:t>
            </a:r>
            <a:endParaRPr/>
          </a:p>
          <a:p>
            <a:pPr algn="just">
              <a:lnSpc>
                <a:spcPct val="130000"/>
              </a:lnSpc>
            </a:pPr>
            <a:r>
              <a:rPr lang="en-US" sz="1200">
                <a:latin typeface="Arial"/>
              </a:rPr>
              <a:t>Explored values of the non-trainable elements in the CV-search are:</a:t>
            </a:r>
            <a:endParaRPr/>
          </a:p>
          <a:p>
            <a:pPr algn="just">
              <a:lnSpc>
                <a:spcPct val="130000"/>
              </a:lnSpc>
              <a:buFont typeface="Arial"/>
              <a:buChar char="•"/>
            </a:pPr>
            <a:r>
              <a:rPr lang="en-US" sz="1200">
                <a:latin typeface="Cambria Math"/>
                <a:ea typeface="Cambria Math"/>
              </a:rPr>
              <a:t>𝛼</a:t>
            </a:r>
            <a:r>
              <a:rPr lang="en-US" sz="1200">
                <a:latin typeface="Cambria Math"/>
                <a:ea typeface="Cambria Math"/>
              </a:rPr>
              <a:t>,𝛽 (the emphasis function parameters) go from 0 to 1 in 0.1 steps</a:t>
            </a:r>
            <a:endParaRPr/>
          </a:p>
          <a:p>
            <a:pPr>
              <a:lnSpc>
                <a:spcPct val="100000"/>
              </a:lnSpc>
            </a:pPr>
            <a:endParaRPr/>
          </a:p>
          <a:p>
            <a:pPr>
              <a:lnSpc>
                <a:spcPct val="100000"/>
              </a:lnSpc>
            </a:pPr>
            <a:r>
              <a:rPr lang="en-US" sz="1200">
                <a:latin typeface="Cambria Math"/>
                <a:ea typeface="Cambria Math"/>
              </a:rPr>
              <a:t>About the results !!!</a:t>
            </a:r>
            <a:endParaRPr/>
          </a:p>
          <a:p>
            <a:pPr>
              <a:lnSpc>
                <a:spcPct val="100000"/>
              </a:lnSpc>
            </a:pPr>
            <a:endParaRPr/>
          </a:p>
          <a:p>
            <a:pPr>
              <a:lnSpc>
                <a:spcPct val="100000"/>
              </a:lnSpc>
            </a:pPr>
            <a:endParaRPr/>
          </a:p>
          <a:p>
            <a:pPr>
              <a:lnSpc>
                <a:spcPct val="100000"/>
              </a:lnSpc>
            </a:pP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3849840" y="9430200"/>
            <a:ext cx="2945880" cy="496080"/>
          </a:xfrm>
          <a:prstGeom prst="rect">
            <a:avLst/>
          </a:prstGeom>
          <a:noFill/>
          <a:ln w="9360">
            <a:noFill/>
          </a:ln>
        </p:spPr>
        <p:txBody>
          <a:bodyPr anchor="b"/>
          <a:p>
            <a:pPr algn="r">
              <a:lnSpc>
                <a:spcPct val="100000"/>
              </a:lnSpc>
            </a:pPr>
            <a:fld id="{01359289-DCC7-4DE4-8757-11EB971718BB}" type="slidenum">
              <a:rPr lang="en-US" sz="1200">
                <a:solidFill>
                  <a:srgbClr val="000000"/>
                </a:solidFill>
                <a:latin typeface="Arial"/>
                <a:ea typeface="+mn-ea"/>
              </a:rPr>
              <a:t>&lt;number&gt;</a:t>
            </a:fld>
            <a:endParaRPr/>
          </a:p>
        </p:txBody>
      </p:sp>
      <p:sp>
        <p:nvSpPr>
          <p:cNvPr id="99" name="CustomShape 2"/>
          <p:cNvSpPr/>
          <p:nvPr/>
        </p:nvSpPr>
        <p:spPr>
          <a:xfrm>
            <a:off x="3849840" y="9430200"/>
            <a:ext cx="2945880" cy="496080"/>
          </a:xfrm>
          <a:prstGeom prst="rect">
            <a:avLst/>
          </a:prstGeom>
          <a:noFill/>
          <a:ln w="9360">
            <a:noFill/>
          </a:ln>
        </p:spPr>
        <p:txBody>
          <a:bodyPr lIns="90360" rIns="90360" tIns="45360" bIns="45360" anchor="b"/>
          <a:p>
            <a:pPr algn="r">
              <a:lnSpc>
                <a:spcPct val="100000"/>
              </a:lnSpc>
            </a:pPr>
            <a:fld id="{6035A11C-585D-4028-A0AC-B88A73F692CA}" type="slidenum">
              <a:rPr lang="en-US" sz="1200">
                <a:solidFill>
                  <a:srgbClr val="000000"/>
                </a:solidFill>
                <a:latin typeface="Arial"/>
                <a:ea typeface="+mn-ea"/>
              </a:rPr>
              <a:t>&lt;number&gt;</a:t>
            </a:fld>
            <a:endParaRPr/>
          </a:p>
        </p:txBody>
      </p:sp>
      <p:sp>
        <p:nvSpPr>
          <p:cNvPr id="100" name="PlaceHolder 3"/>
          <p:cNvSpPr>
            <a:spLocks noGrp="1"/>
          </p:cNvSpPr>
          <p:nvPr>
            <p:ph type="body"/>
          </p:nvPr>
        </p:nvSpPr>
        <p:spPr>
          <a:xfrm>
            <a:off x="675360" y="4716000"/>
            <a:ext cx="5446440" cy="4469760"/>
          </a:xfrm>
          <a:prstGeom prst="rect">
            <a:avLst/>
          </a:prstGeom>
        </p:spPr>
        <p:txBody>
          <a:bodyPr lIns="90360" rIns="90360" tIns="45360" bIns="45360"/>
          <a:p>
            <a:pPr>
              <a:lnSpc>
                <a:spcPct val="100000"/>
              </a:lnSpc>
            </a:pPr>
            <a:r>
              <a:rPr lang="en-US" sz="2000">
                <a:latin typeface="Arial"/>
              </a:rPr>
              <a:t>The two graphics below show the behaviour present in many other tested databasets. </a:t>
            </a:r>
            <a:endParaRPr/>
          </a:p>
          <a:p>
            <a:pPr>
              <a:lnSpc>
                <a:spcPct val="100000"/>
              </a:lnSpc>
            </a:pPr>
            <a:r>
              <a:rPr lang="en-US" sz="2000">
                <a:latin typeface="Arial"/>
              </a:rPr>
              <a:t>The figures show the accuracy for test with respect to alpha and beta for the ima and hep datasets.</a:t>
            </a:r>
            <a:endParaRPr/>
          </a:p>
          <a:p>
            <a:pPr>
              <a:lnSpc>
                <a:spcPct val="100000"/>
              </a:lnSpc>
            </a:pPr>
            <a:endParaRPr/>
          </a:p>
          <a:p>
            <a:pPr>
              <a:lnSpc>
                <a:spcPct val="100000"/>
              </a:lnSpc>
            </a:pPr>
            <a:r>
              <a:rPr lang="en-US" sz="2000">
                <a:latin typeface="Arial"/>
              </a:rPr>
              <a:t>The emphasis function used is a generalizaiton of the Real Adaboost funtion, for alpha = 0 and beta = 0.5.</a:t>
            </a:r>
            <a:endParaRPr/>
          </a:p>
          <a:p>
            <a:pPr>
              <a:lnSpc>
                <a:spcPct val="100000"/>
              </a:lnSpc>
            </a:pPr>
            <a:endParaRPr/>
          </a:p>
          <a:p>
            <a:pPr>
              <a:lnSpc>
                <a:spcPct val="100000"/>
              </a:lnSpc>
            </a:pPr>
            <a:r>
              <a:rPr lang="en-US" sz="2000">
                <a:latin typeface="Arial"/>
              </a:rPr>
              <a:t>The shapes vary smoothly with the number of hidden neurons. .</a:t>
            </a:r>
            <a:endParaRPr/>
          </a:p>
          <a:p>
            <a:pPr>
              <a:lnSpc>
                <a:spcPct val="100000"/>
              </a:lnSpc>
            </a:pP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3849840" y="9430200"/>
            <a:ext cx="2945880" cy="496080"/>
          </a:xfrm>
          <a:prstGeom prst="rect">
            <a:avLst/>
          </a:prstGeom>
          <a:noFill/>
          <a:ln w="9360">
            <a:noFill/>
          </a:ln>
        </p:spPr>
        <p:txBody>
          <a:bodyPr anchor="b"/>
          <a:p>
            <a:pPr algn="r">
              <a:lnSpc>
                <a:spcPct val="100000"/>
              </a:lnSpc>
            </a:pPr>
            <a:fld id="{24192735-46A8-4A65-8308-D54A4EA4485B}" type="slidenum">
              <a:rPr lang="en-US" sz="1200">
                <a:solidFill>
                  <a:srgbClr val="000000"/>
                </a:solidFill>
                <a:latin typeface="Arial"/>
                <a:ea typeface="+mn-ea"/>
              </a:rPr>
              <a:t>&lt;number&gt;</a:t>
            </a:fld>
            <a:endParaRPr/>
          </a:p>
        </p:txBody>
      </p:sp>
      <p:sp>
        <p:nvSpPr>
          <p:cNvPr id="102" name="CustomShape 2"/>
          <p:cNvSpPr/>
          <p:nvPr/>
        </p:nvSpPr>
        <p:spPr>
          <a:xfrm>
            <a:off x="3849840" y="9430200"/>
            <a:ext cx="2945880" cy="496080"/>
          </a:xfrm>
          <a:prstGeom prst="rect">
            <a:avLst/>
          </a:prstGeom>
          <a:noFill/>
          <a:ln w="9360">
            <a:noFill/>
          </a:ln>
        </p:spPr>
        <p:txBody>
          <a:bodyPr lIns="90360" rIns="90360" tIns="45360" bIns="45360" anchor="b"/>
          <a:p>
            <a:pPr algn="r">
              <a:lnSpc>
                <a:spcPct val="100000"/>
              </a:lnSpc>
            </a:pPr>
            <a:fld id="{8BECA590-CC8D-4283-84C3-8781D1F73EA4}" type="slidenum">
              <a:rPr lang="en-US" sz="1200">
                <a:solidFill>
                  <a:srgbClr val="000000"/>
                </a:solidFill>
                <a:latin typeface="Arial"/>
                <a:ea typeface="+mn-ea"/>
              </a:rPr>
              <a:t>&lt;number&gt;</a:t>
            </a:fld>
            <a:endParaRPr/>
          </a:p>
        </p:txBody>
      </p:sp>
      <p:sp>
        <p:nvSpPr>
          <p:cNvPr id="103" name="PlaceHolder 3"/>
          <p:cNvSpPr>
            <a:spLocks noGrp="1"/>
          </p:cNvSpPr>
          <p:nvPr>
            <p:ph type="body"/>
          </p:nvPr>
        </p:nvSpPr>
        <p:spPr>
          <a:xfrm>
            <a:off x="675360" y="4716000"/>
            <a:ext cx="5446440" cy="4469760"/>
          </a:xfrm>
          <a:prstGeom prst="rect">
            <a:avLst/>
          </a:prstGeom>
        </p:spPr>
        <p:txBody>
          <a:bodyPr lIns="90360" rIns="90360" tIns="45360" bIns="4536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7" name="" descr=""/>
          <p:cNvPicPr/>
          <p:nvPr/>
        </p:nvPicPr>
        <p:blipFill>
          <a:blip r:embed="rId2"/>
          <a:stretch>
            <a:fillRect/>
          </a:stretch>
        </p:blipFill>
        <p:spPr>
          <a:xfrm>
            <a:off x="2078280" y="1604520"/>
            <a:ext cx="4986360" cy="3977280"/>
          </a:xfrm>
          <a:prstGeom prst="rect">
            <a:avLst/>
          </a:prstGeom>
          <a:ln>
            <a:noFill/>
          </a:ln>
        </p:spPr>
      </p:pic>
      <p:pic>
        <p:nvPicPr>
          <p:cNvPr id="38" name="" descr=""/>
          <p:cNvPicPr/>
          <p:nvPr/>
        </p:nvPicPr>
        <p:blipFill>
          <a:blip r:embed="rId3"/>
          <a:stretch>
            <a:fillRect/>
          </a:stretch>
        </p:blipFill>
        <p:spPr>
          <a:xfrm>
            <a:off x="2078280" y="1604520"/>
            <a:ext cx="498636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457200" y="6657840"/>
            <a:ext cx="8229600" cy="0"/>
          </a:xfrm>
          <a:prstGeom prst="line">
            <a:avLst/>
          </a:prstGeom>
          <a:ln w="19080">
            <a:solidFill>
              <a:srgbClr val="cc9900"/>
            </a:solidFill>
            <a:round/>
          </a:ln>
        </p:spPr>
      </p:sp>
      <p:sp>
        <p:nvSpPr>
          <p:cNvPr id="1" name="Line 2"/>
          <p:cNvSpPr/>
          <p:nvPr/>
        </p:nvSpPr>
        <p:spPr>
          <a:xfrm>
            <a:off x="455400" y="276120"/>
            <a:ext cx="8229600" cy="0"/>
          </a:xfrm>
          <a:prstGeom prst="line">
            <a:avLst/>
          </a:prstGeom>
          <a:ln w="19080">
            <a:solidFill>
              <a:srgbClr val="cc9900"/>
            </a:solidFill>
            <a:round/>
          </a:ln>
        </p:spPr>
      </p:sp>
      <p:pic>
        <p:nvPicPr>
          <p:cNvPr id="2" name="Picture 9" descr=""/>
          <p:cNvPicPr/>
          <p:nvPr/>
        </p:nvPicPr>
        <p:blipFill>
          <a:blip r:embed="rId2"/>
          <a:stretch>
            <a:fillRect/>
          </a:stretch>
        </p:blipFill>
        <p:spPr>
          <a:xfrm>
            <a:off x="8101080" y="100080"/>
            <a:ext cx="952200" cy="952200"/>
          </a:xfrm>
          <a:prstGeom prst="rect">
            <a:avLst/>
          </a:prstGeom>
          <a:ln w="9360">
            <a:noFill/>
          </a:ln>
        </p:spPr>
      </p:pic>
      <p:sp>
        <p:nvSpPr>
          <p:cNvPr id="3" name="PlaceHolder 3"/>
          <p:cNvSpPr>
            <a:spLocks noGrp="1"/>
          </p:cNvSpPr>
          <p:nvPr>
            <p:ph type="title"/>
          </p:nvPr>
        </p:nvSpPr>
        <p:spPr>
          <a:xfrm>
            <a:off x="457200" y="273600"/>
            <a:ext cx="8229240" cy="1144800"/>
          </a:xfrm>
          <a:prstGeom prst="rect">
            <a:avLst/>
          </a:prstGeom>
        </p:spPr>
        <p:txBody>
          <a:bodyPr lIns="0" rIns="0" tIns="0" bIns="0" anchor="ctr"/>
          <a:p>
            <a:r>
              <a:rPr lang="es-ES" sz="4200">
                <a:latin typeface="Arial"/>
              </a:rPr>
              <a:t>Click to edit the title text format</a:t>
            </a:r>
            <a:endParaRPr/>
          </a:p>
        </p:txBody>
      </p:sp>
      <p:sp>
        <p:nvSpPr>
          <p:cNvPr id="4"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ES" sz="3000">
                <a:latin typeface="Arial"/>
              </a:rPr>
              <a:t>Click to edit the outline text format</a:t>
            </a:r>
            <a:endParaRPr/>
          </a:p>
          <a:p>
            <a:pPr lvl="1">
              <a:buSzPct val="75000"/>
              <a:buFont typeface="StarSymbol"/>
              <a:buChar char=""/>
            </a:pPr>
            <a:r>
              <a:rPr lang="es-ES" sz="2200">
                <a:latin typeface="Arial"/>
              </a:rPr>
              <a:t>Second Outline Level</a:t>
            </a:r>
            <a:endParaRPr/>
          </a:p>
          <a:p>
            <a:pPr lvl="2">
              <a:buSzPct val="45000"/>
              <a:buFont typeface="StarSymbol"/>
              <a:buChar char=""/>
            </a:pPr>
            <a:r>
              <a:rPr lang="es-ES" sz="2000">
                <a:latin typeface="Arial"/>
              </a:rPr>
              <a:t>Third Outline Level</a:t>
            </a:r>
            <a:endParaRPr/>
          </a:p>
          <a:p>
            <a:pPr lvl="3">
              <a:buSzPct val="75000"/>
              <a:buFont typeface="StarSymbol"/>
              <a:buChar char=""/>
            </a:pPr>
            <a:r>
              <a:rPr lang="es-ES" sz="2000">
                <a:latin typeface="Arial"/>
              </a:rPr>
              <a:t>Fourth Outline Level</a:t>
            </a:r>
            <a:endParaRPr/>
          </a:p>
          <a:p>
            <a:pPr lvl="4">
              <a:buSzPct val="45000"/>
              <a:buFont typeface="StarSymbol"/>
              <a:buChar char=""/>
            </a:pPr>
            <a:r>
              <a:rPr lang="es-ES" sz="2000">
                <a:latin typeface="Arial"/>
              </a:rPr>
              <a:t>Fifth Outline Level</a:t>
            </a:r>
            <a:endParaRPr/>
          </a:p>
          <a:p>
            <a:pPr lvl="5">
              <a:buSzPct val="45000"/>
              <a:buFont typeface="StarSymbol"/>
              <a:buChar char=""/>
            </a:pPr>
            <a:r>
              <a:rPr lang="es-ES" sz="2000">
                <a:latin typeface="Arial"/>
              </a:rPr>
              <a:t>Sixth Outline Level</a:t>
            </a:r>
            <a:endParaRPr/>
          </a:p>
          <a:p>
            <a:pPr lvl="6">
              <a:buSzPct val="45000"/>
              <a:buFont typeface="StarSymbol"/>
              <a:buChar char=""/>
            </a:pPr>
            <a:r>
              <a:rPr lang="es-E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75640" y="2153880"/>
            <a:ext cx="7992360" cy="2550240"/>
          </a:xfrm>
          <a:prstGeom prst="rect">
            <a:avLst/>
          </a:prstGeom>
        </p:spPr>
        <p:txBody>
          <a:bodyPr anchor="ctr"/>
          <a:p>
            <a:pPr algn="ctr">
              <a:lnSpc>
                <a:spcPct val="100000"/>
              </a:lnSpc>
            </a:pPr>
            <a:r>
              <a:rPr b="1" lang="es-ES" sz="3600">
                <a:solidFill>
                  <a:srgbClr val="006633"/>
                </a:solidFill>
                <a:latin typeface="Arial"/>
              </a:rPr>
              <a:t>Partial Boosting of Deep Stacked Networks</a:t>
            </a:r>
            <a:r>
              <a:rPr b="1" lang="es-ES" sz="3600">
                <a:solidFill>
                  <a:srgbClr val="006633"/>
                </a:solidFill>
                <a:latin typeface="Arial"/>
              </a:rPr>
              <a:t>
</a:t>
            </a:r>
            <a:r>
              <a:rPr b="1" lang="es-ES" sz="2600">
                <a:solidFill>
                  <a:srgbClr val="006633"/>
                </a:solidFill>
                <a:latin typeface="Arial"/>
              </a:rPr>
              <a:t>
</a:t>
            </a:r>
            <a:endParaRPr/>
          </a:p>
        </p:txBody>
      </p:sp>
      <p:sp>
        <p:nvSpPr>
          <p:cNvPr id="45" name="TextShape 2"/>
          <p:cNvSpPr txBox="1"/>
          <p:nvPr/>
        </p:nvSpPr>
        <p:spPr>
          <a:xfrm>
            <a:off x="1691640" y="4653000"/>
            <a:ext cx="6532920" cy="1367640"/>
          </a:xfrm>
          <a:prstGeom prst="rect">
            <a:avLst/>
          </a:prstGeom>
        </p:spPr>
        <p:txBody>
          <a:bodyPr/>
          <a:p>
            <a:pPr algn="r">
              <a:lnSpc>
                <a:spcPct val="100000"/>
              </a:lnSpc>
            </a:pPr>
            <a:r>
              <a:rPr lang="en-US" sz="1700">
                <a:solidFill>
                  <a:srgbClr val="006633"/>
                </a:solidFill>
                <a:latin typeface="Garamond"/>
              </a:rPr>
              <a:t>Manuel Montoya-Catalá,</a:t>
            </a:r>
            <a:endParaRPr/>
          </a:p>
          <a:p>
            <a:pPr algn="r">
              <a:lnSpc>
                <a:spcPct val="100000"/>
              </a:lnSpc>
            </a:pPr>
            <a:r>
              <a:rPr lang="en-US" sz="1700">
                <a:solidFill>
                  <a:srgbClr val="006633"/>
                </a:solidFill>
                <a:latin typeface="Garamond"/>
              </a:rPr>
              <a:t>Ricardo F. Alvear-Sandoval,</a:t>
            </a:r>
            <a:endParaRPr/>
          </a:p>
          <a:p>
            <a:pPr algn="r">
              <a:lnSpc>
                <a:spcPct val="100000"/>
              </a:lnSpc>
            </a:pPr>
            <a:r>
              <a:rPr lang="en-US" sz="1700">
                <a:solidFill>
                  <a:srgbClr val="006633"/>
                </a:solidFill>
                <a:latin typeface="Garamond"/>
              </a:rPr>
              <a:t>Aníbal R. Figueiras-Vidal</a:t>
            </a:r>
            <a:endParaRPr/>
          </a:p>
          <a:p>
            <a:pPr algn="r">
              <a:lnSpc>
                <a:spcPct val="100000"/>
              </a:lnSpc>
            </a:pPr>
            <a:r>
              <a:rPr lang="en-US" sz="1700">
                <a:solidFill>
                  <a:srgbClr val="006633"/>
                </a:solidFill>
                <a:latin typeface="Garamond"/>
              </a:rPr>
              <a:t>UC3M / RAIng</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457200" y="620640"/>
            <a:ext cx="8229240" cy="374400"/>
          </a:xfrm>
          <a:prstGeom prst="rect">
            <a:avLst/>
          </a:prstGeom>
        </p:spPr>
        <p:txBody>
          <a:bodyPr anchor="ctr"/>
          <a:p>
            <a:pPr algn="just">
              <a:lnSpc>
                <a:spcPct val="100000"/>
              </a:lnSpc>
            </a:pPr>
            <a:r>
              <a:rPr b="1" lang="es-ES" sz="2800">
                <a:solidFill>
                  <a:srgbClr val="006633"/>
                </a:solidFill>
                <a:latin typeface="Garamond"/>
              </a:rPr>
              <a:t>Contents</a:t>
            </a:r>
            <a:endParaRPr/>
          </a:p>
        </p:txBody>
      </p:sp>
      <p:sp>
        <p:nvSpPr>
          <p:cNvPr id="47" name="CustomShape 2"/>
          <p:cNvSpPr/>
          <p:nvPr/>
        </p:nvSpPr>
        <p:spPr>
          <a:xfrm>
            <a:off x="8028000" y="6308640"/>
            <a:ext cx="718920" cy="303480"/>
          </a:xfrm>
          <a:prstGeom prst="rect">
            <a:avLst/>
          </a:prstGeom>
          <a:noFill/>
          <a:ln w="9360">
            <a:noFill/>
          </a:ln>
        </p:spPr>
        <p:txBody>
          <a:bodyPr lIns="90000" rIns="90000" tIns="45000" bIns="45000"/>
          <a:p>
            <a:pPr>
              <a:lnSpc>
                <a:spcPct val="100000"/>
              </a:lnSpc>
            </a:pPr>
            <a:r>
              <a:rPr lang="en-US" sz="1400">
                <a:solidFill>
                  <a:srgbClr val="000000"/>
                </a:solidFill>
                <a:latin typeface="Arial"/>
              </a:rPr>
              <a:t>- 1 -</a:t>
            </a:r>
            <a:endParaRPr/>
          </a:p>
        </p:txBody>
      </p:sp>
      <p:sp>
        <p:nvSpPr>
          <p:cNvPr id="48" name="CustomShape 3"/>
          <p:cNvSpPr/>
          <p:nvPr/>
        </p:nvSpPr>
        <p:spPr>
          <a:xfrm>
            <a:off x="647640" y="1740240"/>
            <a:ext cx="7848360" cy="2574720"/>
          </a:xfrm>
          <a:prstGeom prst="rect">
            <a:avLst/>
          </a:prstGeom>
          <a:noFill/>
          <a:ln w="9360">
            <a:noFill/>
          </a:ln>
        </p:spPr>
        <p:txBody>
          <a:bodyPr lIns="90000" rIns="90000" tIns="45000" bIns="45000"/>
          <a:p>
            <a:pPr algn="just">
              <a:lnSpc>
                <a:spcPct val="100000"/>
              </a:lnSpc>
              <a:buFont typeface="Garamond"/>
              <a:buAutoNum type="arabicPeriod"/>
            </a:pPr>
            <a:r>
              <a:rPr lang="en-US" sz="2400">
                <a:solidFill>
                  <a:srgbClr val="000000"/>
                </a:solidFill>
                <a:latin typeface="Arial"/>
              </a:rPr>
              <a:t>Deep Stacked Networks</a:t>
            </a:r>
            <a:endParaRPr/>
          </a:p>
          <a:p>
            <a:pPr algn="just">
              <a:lnSpc>
                <a:spcPct val="100000"/>
              </a:lnSpc>
              <a:buFont typeface="Garamond"/>
              <a:buAutoNum type="arabicPeriod"/>
            </a:pPr>
            <a:r>
              <a:rPr lang="en-US" sz="2400">
                <a:solidFill>
                  <a:srgbClr val="000000"/>
                </a:solidFill>
                <a:latin typeface="Arial"/>
              </a:rPr>
              <a:t>Boosting</a:t>
            </a:r>
            <a:endParaRPr/>
          </a:p>
          <a:p>
            <a:pPr algn="just">
              <a:lnSpc>
                <a:spcPct val="100000"/>
              </a:lnSpc>
              <a:buFont typeface="Garamond"/>
              <a:buAutoNum type="arabicPeriod"/>
            </a:pPr>
            <a:r>
              <a:rPr lang="en-US" sz="2400">
                <a:solidFill>
                  <a:srgbClr val="000000"/>
                </a:solidFill>
                <a:latin typeface="Arial"/>
              </a:rPr>
              <a:t>Boosted Aggregated Deep Stacked Networks</a:t>
            </a:r>
            <a:endParaRPr/>
          </a:p>
          <a:p>
            <a:pPr algn="just">
              <a:lnSpc>
                <a:spcPct val="100000"/>
              </a:lnSpc>
              <a:buFont typeface="Garamond"/>
              <a:buAutoNum type="arabicPeriod"/>
            </a:pPr>
            <a:r>
              <a:rPr lang="en-US" sz="2400">
                <a:solidFill>
                  <a:srgbClr val="000000"/>
                </a:solidFill>
                <a:latin typeface="Arial"/>
              </a:rPr>
              <a:t>Experiments</a:t>
            </a:r>
            <a:endParaRPr/>
          </a:p>
          <a:p>
            <a:pPr algn="just">
              <a:lnSpc>
                <a:spcPct val="100000"/>
              </a:lnSpc>
              <a:buFont typeface="Garamond"/>
              <a:buAutoNum type="arabicPeriod"/>
            </a:pPr>
            <a:r>
              <a:rPr lang="en-US" sz="2400">
                <a:solidFill>
                  <a:srgbClr val="000000"/>
                </a:solidFill>
                <a:latin typeface="Arial"/>
              </a:rPr>
              <a:t>Algorithm properties</a:t>
            </a:r>
            <a:endParaRPr/>
          </a:p>
          <a:p>
            <a:pPr algn="just">
              <a:lnSpc>
                <a:spcPct val="100000"/>
              </a:lnSpc>
              <a:buFont typeface="Garamond"/>
              <a:buAutoNum type="arabicPeriod"/>
            </a:pPr>
            <a:r>
              <a:rPr lang="en-US" sz="2400">
                <a:solidFill>
                  <a:srgbClr val="000000"/>
                </a:solidFill>
                <a:latin typeface="Arial"/>
              </a:rPr>
              <a:t>Conclusions</a:t>
            </a:r>
            <a:endParaRPr/>
          </a:p>
          <a:p>
            <a:pPr algn="just">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CustomShape 1"/>
          <p:cNvSpPr/>
          <p:nvPr/>
        </p:nvSpPr>
        <p:spPr>
          <a:xfrm>
            <a:off x="8028000" y="6308640"/>
            <a:ext cx="718920" cy="303480"/>
          </a:xfrm>
          <a:prstGeom prst="rect">
            <a:avLst/>
          </a:prstGeom>
          <a:noFill/>
          <a:ln w="9360">
            <a:noFill/>
          </a:ln>
        </p:spPr>
        <p:txBody>
          <a:bodyPr lIns="90000" rIns="90000" tIns="45000" bIns="45000"/>
          <a:p>
            <a:pPr>
              <a:lnSpc>
                <a:spcPct val="100000"/>
              </a:lnSpc>
            </a:pPr>
            <a:r>
              <a:rPr lang="en-US" sz="1400">
                <a:solidFill>
                  <a:srgbClr val="000000"/>
                </a:solidFill>
                <a:latin typeface="Arial"/>
              </a:rPr>
              <a:t>- 2 -</a:t>
            </a:r>
            <a:endParaRPr/>
          </a:p>
        </p:txBody>
      </p:sp>
      <p:sp>
        <p:nvSpPr>
          <p:cNvPr id="50" name="CustomShape 2"/>
          <p:cNvSpPr/>
          <p:nvPr/>
        </p:nvSpPr>
        <p:spPr>
          <a:xfrm>
            <a:off x="374760" y="549360"/>
            <a:ext cx="8229240" cy="431280"/>
          </a:xfrm>
          <a:prstGeom prst="rect">
            <a:avLst/>
          </a:prstGeom>
          <a:noFill/>
          <a:ln w="9360">
            <a:noFill/>
          </a:ln>
        </p:spPr>
        <p:txBody>
          <a:bodyPr lIns="90000" rIns="90000" tIns="45000" bIns="45000" anchor="ctr"/>
          <a:p>
            <a:pPr algn="just">
              <a:lnSpc>
                <a:spcPct val="100000"/>
              </a:lnSpc>
            </a:pPr>
            <a:r>
              <a:rPr b="1" lang="en-US" sz="2400">
                <a:solidFill>
                  <a:srgbClr val="006633"/>
                </a:solidFill>
                <a:latin typeface="Garamond"/>
              </a:rPr>
              <a:t>	</a:t>
            </a:r>
            <a:r>
              <a:rPr b="1" lang="en-US" sz="2400">
                <a:solidFill>
                  <a:srgbClr val="006633"/>
                </a:solidFill>
                <a:latin typeface="Garamond"/>
              </a:rPr>
              <a:t>1.</a:t>
            </a:r>
            <a:r>
              <a:rPr b="1" lang="en-US" sz="2400">
                <a:solidFill>
                  <a:srgbClr val="006633"/>
                </a:solidFill>
                <a:latin typeface="Garamond"/>
              </a:rPr>
              <a:t>	</a:t>
            </a:r>
            <a:r>
              <a:rPr b="1" lang="en-US" sz="2400">
                <a:solidFill>
                  <a:srgbClr val="006633"/>
                </a:solidFill>
                <a:latin typeface="Garamond"/>
              </a:rPr>
              <a:t>Deep Stacked Networks (DSNs)</a:t>
            </a:r>
            <a:endParaRPr/>
          </a:p>
        </p:txBody>
      </p:sp>
      <p:sp>
        <p:nvSpPr>
          <p:cNvPr id="51" name="CustomShape 3"/>
          <p:cNvSpPr/>
          <p:nvPr/>
        </p:nvSpPr>
        <p:spPr>
          <a:xfrm>
            <a:off x="540720" y="1280160"/>
            <a:ext cx="7488000" cy="2502000"/>
          </a:xfrm>
          <a:prstGeom prst="rect">
            <a:avLst/>
          </a:prstGeom>
          <a:noFill/>
          <a:ln w="9360">
            <a:noFill/>
          </a:ln>
        </p:spPr>
        <p:txBody>
          <a:bodyPr lIns="90000" rIns="90000" tIns="45000" bIns="45000"/>
          <a:p>
            <a:pPr algn="just">
              <a:lnSpc>
                <a:spcPct val="130000"/>
              </a:lnSpc>
            </a:pPr>
            <a:r>
              <a:rPr lang="en-US" sz="1900">
                <a:solidFill>
                  <a:srgbClr val="000000"/>
                </a:solidFill>
                <a:latin typeface="Arial"/>
              </a:rPr>
              <a:t>Deep Learning architecture.</a:t>
            </a:r>
            <a:endParaRPr/>
          </a:p>
          <a:p>
            <a:pPr algn="just">
              <a:lnSpc>
                <a:spcPct val="130000"/>
              </a:lnSpc>
            </a:pPr>
            <a:r>
              <a:rPr lang="en-US" sz="1900">
                <a:solidFill>
                  <a:srgbClr val="000000"/>
                </a:solidFill>
                <a:latin typeface="Arial"/>
              </a:rPr>
              <a:t>Each unit consists of a MLP whose input is: </a:t>
            </a:r>
            <a:endParaRPr/>
          </a:p>
          <a:p>
            <a:pPr lvl="1" algn="just">
              <a:lnSpc>
                <a:spcPct val="130000"/>
              </a:lnSpc>
              <a:buFont typeface="Arial"/>
              <a:buChar char="•"/>
            </a:pPr>
            <a:r>
              <a:rPr lang="en-US" sz="1900">
                <a:solidFill>
                  <a:srgbClr val="000000"/>
                </a:solidFill>
                <a:latin typeface="Arial"/>
              </a:rPr>
              <a:t>The observed features and </a:t>
            </a:r>
            <a:endParaRPr/>
          </a:p>
          <a:p>
            <a:pPr lvl="1" algn="just">
              <a:lnSpc>
                <a:spcPct val="130000"/>
              </a:lnSpc>
              <a:buFont typeface="Arial"/>
              <a:buChar char="•"/>
            </a:pPr>
            <a:r>
              <a:rPr lang="en-US" sz="1900">
                <a:solidFill>
                  <a:srgbClr val="000000"/>
                </a:solidFill>
                <a:latin typeface="Arial"/>
              </a:rPr>
              <a:t>the outputs of all previously trained learners.</a:t>
            </a:r>
            <a:endParaRPr/>
          </a:p>
          <a:p>
            <a:pPr algn="just">
              <a:lnSpc>
                <a:spcPct val="130000"/>
              </a:lnSpc>
            </a:pPr>
            <a:r>
              <a:rPr lang="en-US" sz="1900">
                <a:solidFill>
                  <a:srgbClr val="000000"/>
                </a:solidFill>
                <a:latin typeface="Arial"/>
              </a:rPr>
              <a:t>The output of the DSN is the output of the last unit.</a:t>
            </a:r>
            <a:endParaRPr/>
          </a:p>
          <a:p>
            <a:pPr algn="just">
              <a:lnSpc>
                <a:spcPct val="130000"/>
              </a:lnSpc>
            </a:pPr>
            <a:endParaRPr/>
          </a:p>
        </p:txBody>
      </p:sp>
      <p:pic>
        <p:nvPicPr>
          <p:cNvPr id="52" name="Picture 3" descr=""/>
          <p:cNvPicPr/>
          <p:nvPr/>
        </p:nvPicPr>
        <p:blipFill>
          <a:blip r:embed="rId1"/>
          <a:stretch>
            <a:fillRect/>
          </a:stretch>
        </p:blipFill>
        <p:spPr>
          <a:xfrm>
            <a:off x="1403640" y="3645000"/>
            <a:ext cx="5923080" cy="25513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CustomShape 1"/>
          <p:cNvSpPr/>
          <p:nvPr/>
        </p:nvSpPr>
        <p:spPr>
          <a:xfrm>
            <a:off x="8028000" y="6308640"/>
            <a:ext cx="718920" cy="303480"/>
          </a:xfrm>
          <a:prstGeom prst="rect">
            <a:avLst/>
          </a:prstGeom>
          <a:noFill/>
          <a:ln w="9360">
            <a:noFill/>
          </a:ln>
        </p:spPr>
        <p:txBody>
          <a:bodyPr lIns="90000" rIns="90000" tIns="45000" bIns="45000"/>
          <a:p>
            <a:pPr>
              <a:lnSpc>
                <a:spcPct val="100000"/>
              </a:lnSpc>
            </a:pPr>
            <a:r>
              <a:rPr lang="en-US" sz="1400">
                <a:solidFill>
                  <a:srgbClr val="000000"/>
                </a:solidFill>
                <a:latin typeface="Arial"/>
              </a:rPr>
              <a:t>- 3 -</a:t>
            </a:r>
            <a:endParaRPr/>
          </a:p>
        </p:txBody>
      </p:sp>
      <p:sp>
        <p:nvSpPr>
          <p:cNvPr id="54" name="CustomShape 2"/>
          <p:cNvSpPr/>
          <p:nvPr/>
        </p:nvSpPr>
        <p:spPr>
          <a:xfrm>
            <a:off x="374760" y="549360"/>
            <a:ext cx="8229240" cy="431280"/>
          </a:xfrm>
          <a:prstGeom prst="rect">
            <a:avLst/>
          </a:prstGeom>
          <a:noFill/>
          <a:ln w="9360">
            <a:noFill/>
          </a:ln>
        </p:spPr>
        <p:txBody>
          <a:bodyPr lIns="90000" rIns="90000" tIns="45000" bIns="45000" anchor="ctr"/>
          <a:p>
            <a:pPr algn="just">
              <a:lnSpc>
                <a:spcPct val="100000"/>
              </a:lnSpc>
            </a:pPr>
            <a:r>
              <a:rPr b="1" lang="en-US" sz="2400">
                <a:solidFill>
                  <a:srgbClr val="006633"/>
                </a:solidFill>
                <a:latin typeface="Garamond"/>
              </a:rPr>
              <a:t>	</a:t>
            </a:r>
            <a:r>
              <a:rPr b="1" lang="en-US" sz="2400">
                <a:solidFill>
                  <a:srgbClr val="006633"/>
                </a:solidFill>
                <a:latin typeface="Garamond"/>
              </a:rPr>
              <a:t>2.</a:t>
            </a:r>
            <a:r>
              <a:rPr b="1" lang="en-US" sz="2400">
                <a:solidFill>
                  <a:srgbClr val="006633"/>
                </a:solidFill>
                <a:latin typeface="Garamond"/>
              </a:rPr>
              <a:t>	</a:t>
            </a:r>
            <a:r>
              <a:rPr b="1" lang="en-US" sz="2400">
                <a:solidFill>
                  <a:srgbClr val="006633"/>
                </a:solidFill>
                <a:latin typeface="Garamond"/>
              </a:rPr>
              <a:t>Boosting</a:t>
            </a:r>
            <a:endParaRPr/>
          </a:p>
        </p:txBody>
      </p:sp>
      <p:sp>
        <p:nvSpPr>
          <p:cNvPr id="55" name="CustomShape 3"/>
          <p:cNvSpPr/>
          <p:nvPr/>
        </p:nvSpPr>
        <p:spPr>
          <a:xfrm>
            <a:off x="811080" y="1052640"/>
            <a:ext cx="7559640" cy="2329560"/>
          </a:xfrm>
          <a:prstGeom prst="rect">
            <a:avLst/>
          </a:prstGeom>
          <a:noFill/>
          <a:ln>
            <a:noFill/>
          </a:ln>
        </p:spPr>
        <p:txBody>
          <a:bodyPr lIns="90000" rIns="90000" tIns="45000" bIns="45000"/>
          <a:p>
            <a:pPr algn="just">
              <a:lnSpc>
                <a:spcPct val="130000"/>
              </a:lnSpc>
              <a:buFont typeface="Arial"/>
              <a:buChar char="•"/>
            </a:pPr>
            <a:r>
              <a:rPr lang="en-US">
                <a:solidFill>
                  <a:srgbClr val="000000"/>
                </a:solidFill>
                <a:latin typeface="Arial"/>
              </a:rPr>
              <a:t>Ensemble method in which weak learners are sequentially trained using information from the aggregation of all previously trained units. </a:t>
            </a:r>
            <a:endParaRPr/>
          </a:p>
          <a:p>
            <a:pPr lvl="1" algn="just">
              <a:lnSpc>
                <a:spcPct val="130000"/>
              </a:lnSpc>
              <a:buFont typeface="Courier New"/>
              <a:buChar char="o"/>
            </a:pPr>
            <a:r>
              <a:rPr lang="en-US">
                <a:solidFill>
                  <a:srgbClr val="000000"/>
                </a:solidFill>
                <a:latin typeface="Arial"/>
              </a:rPr>
              <a:t>Samples are weighted using a emphasis function.</a:t>
            </a:r>
            <a:endParaRPr/>
          </a:p>
          <a:p>
            <a:pPr algn="just">
              <a:lnSpc>
                <a:spcPct val="130000"/>
              </a:lnSpc>
              <a:buFont typeface="Arial"/>
              <a:buChar char="•"/>
            </a:pPr>
            <a:r>
              <a:rPr lang="en-US">
                <a:solidFill>
                  <a:srgbClr val="000000"/>
                </a:solidFill>
                <a:latin typeface="Arial"/>
              </a:rPr>
              <a:t>The output of the ensemble is a linear combination of all unit outputs.</a:t>
            </a:r>
            <a:endParaRPr/>
          </a:p>
          <a:p>
            <a:pPr algn="just">
              <a:lnSpc>
                <a:spcPct val="130000"/>
              </a:lnSpc>
              <a:buFont typeface="Arial"/>
              <a:buChar char="•"/>
            </a:pPr>
            <a:r>
              <a:rPr lang="en-US">
                <a:solidFill>
                  <a:srgbClr val="000000"/>
                </a:solidFill>
                <a:latin typeface="Arial"/>
              </a:rPr>
              <a:t>Resistant to overfitting.</a:t>
            </a:r>
            <a:endParaRPr/>
          </a:p>
          <a:p>
            <a:pPr algn="just">
              <a:lnSpc>
                <a:spcPct val="130000"/>
              </a:lnSpc>
            </a:pPr>
            <a:endParaRPr/>
          </a:p>
        </p:txBody>
      </p:sp>
      <p:pic>
        <p:nvPicPr>
          <p:cNvPr id="56" name="Picture 4" descr=""/>
          <p:cNvPicPr/>
          <p:nvPr/>
        </p:nvPicPr>
        <p:blipFill>
          <a:blip r:embed="rId1"/>
          <a:stretch>
            <a:fillRect/>
          </a:stretch>
        </p:blipFill>
        <p:spPr>
          <a:xfrm>
            <a:off x="1710720" y="3357000"/>
            <a:ext cx="5760360" cy="26733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CustomShape 1"/>
          <p:cNvSpPr/>
          <p:nvPr/>
        </p:nvSpPr>
        <p:spPr>
          <a:xfrm>
            <a:off x="8028000" y="6308640"/>
            <a:ext cx="718920" cy="303480"/>
          </a:xfrm>
          <a:prstGeom prst="rect">
            <a:avLst/>
          </a:prstGeom>
          <a:noFill/>
          <a:ln w="9360">
            <a:noFill/>
          </a:ln>
        </p:spPr>
        <p:txBody>
          <a:bodyPr lIns="90000" rIns="90000" tIns="45000" bIns="45000"/>
          <a:p>
            <a:pPr>
              <a:lnSpc>
                <a:spcPct val="100000"/>
              </a:lnSpc>
            </a:pPr>
            <a:r>
              <a:rPr lang="en-US" sz="1400">
                <a:solidFill>
                  <a:srgbClr val="000000"/>
                </a:solidFill>
                <a:latin typeface="Arial"/>
              </a:rPr>
              <a:t>- 4 -</a:t>
            </a:r>
            <a:endParaRPr/>
          </a:p>
        </p:txBody>
      </p:sp>
      <p:sp>
        <p:nvSpPr>
          <p:cNvPr id="58" name="CustomShape 2"/>
          <p:cNvSpPr/>
          <p:nvPr/>
        </p:nvSpPr>
        <p:spPr>
          <a:xfrm>
            <a:off x="374760" y="549360"/>
            <a:ext cx="8229240" cy="431280"/>
          </a:xfrm>
          <a:prstGeom prst="rect">
            <a:avLst/>
          </a:prstGeom>
          <a:noFill/>
          <a:ln w="9360">
            <a:noFill/>
          </a:ln>
        </p:spPr>
        <p:txBody>
          <a:bodyPr lIns="90000" rIns="90000" tIns="45000" bIns="45000" anchor="ctr"/>
          <a:p>
            <a:pPr algn="just">
              <a:lnSpc>
                <a:spcPct val="100000"/>
              </a:lnSpc>
            </a:pPr>
            <a:r>
              <a:rPr b="1" lang="en-US" sz="2400">
                <a:solidFill>
                  <a:srgbClr val="006633"/>
                </a:solidFill>
                <a:latin typeface="Garamond"/>
              </a:rPr>
              <a:t>	</a:t>
            </a:r>
            <a:r>
              <a:rPr b="1" lang="en-US" sz="2400">
                <a:solidFill>
                  <a:srgbClr val="006633"/>
                </a:solidFill>
                <a:latin typeface="Garamond"/>
              </a:rPr>
              <a:t>3.</a:t>
            </a:r>
            <a:r>
              <a:rPr b="1" lang="en-US" sz="2400">
                <a:solidFill>
                  <a:srgbClr val="006633"/>
                </a:solidFill>
                <a:latin typeface="Garamond"/>
              </a:rPr>
              <a:t>	</a:t>
            </a:r>
            <a:r>
              <a:rPr b="1" lang="en-US" sz="2400">
                <a:solidFill>
                  <a:srgbClr val="006633"/>
                </a:solidFill>
                <a:latin typeface="Garamond"/>
              </a:rPr>
              <a:t>Boosted Aggregated Deep Stacked Networks</a:t>
            </a:r>
            <a:endParaRPr/>
          </a:p>
        </p:txBody>
      </p:sp>
      <p:pic>
        <p:nvPicPr>
          <p:cNvPr id="59" name="Picture 2" descr=""/>
          <p:cNvPicPr/>
          <p:nvPr/>
        </p:nvPicPr>
        <p:blipFill>
          <a:blip r:embed="rId1"/>
          <a:stretch>
            <a:fillRect/>
          </a:stretch>
        </p:blipFill>
        <p:spPr>
          <a:xfrm>
            <a:off x="1537200" y="3595320"/>
            <a:ext cx="5904360" cy="2697120"/>
          </a:xfrm>
          <a:prstGeom prst="rect">
            <a:avLst/>
          </a:prstGeom>
          <a:ln>
            <a:noFill/>
          </a:ln>
        </p:spPr>
      </p:pic>
      <p:sp>
        <p:nvSpPr>
          <p:cNvPr id="60" name="CustomShape 3"/>
          <p:cNvSpPr/>
          <p:nvPr/>
        </p:nvSpPr>
        <p:spPr>
          <a:xfrm>
            <a:off x="990000" y="2897640"/>
            <a:ext cx="7614000" cy="596160"/>
          </a:xfrm>
          <a:prstGeom prst="rect">
            <a:avLst/>
          </a:prstGeom>
          <a:noFill/>
          <a:ln>
            <a:noFill/>
          </a:ln>
        </p:spPr>
      </p:sp>
      <p:sp>
        <p:nvSpPr>
          <p:cNvPr id="61" name="CustomShape 4"/>
          <p:cNvSpPr/>
          <p:nvPr/>
        </p:nvSpPr>
        <p:spPr>
          <a:xfrm>
            <a:off x="990000" y="2897640"/>
            <a:ext cx="7614000" cy="596160"/>
          </a:xfrm>
          <a:prstGeom prst="rect">
            <a:avLst/>
          </a:prstGeom>
          <a:blipFill>
            <a:blip r:embed="rId2"/>
            <a:stretch>
              <a:fillRect/>
            </a:stretch>
          </a:blipFill>
          <a:ln>
            <a:noFill/>
          </a:ln>
        </p:spPr>
        <p:txBody>
          <a:bodyPr lIns="90000" rIns="90000" tIns="45000" bIns="45000"/>
          <a:p>
            <a:pPr>
              <a:lnSpc>
                <a:spcPct val="100000"/>
              </a:lnSpc>
            </a:pPr>
            <a:r>
              <a:rPr lang="en-US">
                <a:solidFill>
                  <a:srgbClr val="000000"/>
                </a:solidFill>
                <a:latin typeface="Arial"/>
              </a:rPr>
              <a:t> </a:t>
            </a:r>
            <a:endParaRPr/>
          </a:p>
        </p:txBody>
      </p:sp>
      <p:sp>
        <p:nvSpPr>
          <p:cNvPr id="62" name="CustomShape 5"/>
          <p:cNvSpPr/>
          <p:nvPr/>
        </p:nvSpPr>
        <p:spPr>
          <a:xfrm>
            <a:off x="540720" y="1280160"/>
            <a:ext cx="7919280" cy="1363320"/>
          </a:xfrm>
          <a:prstGeom prst="rect">
            <a:avLst/>
          </a:prstGeom>
          <a:noFill/>
          <a:ln w="9360">
            <a:noFill/>
          </a:ln>
        </p:spPr>
        <p:txBody>
          <a:bodyPr lIns="90000" rIns="90000" tIns="45000" bIns="45000"/>
          <a:p>
            <a:pPr algn="just">
              <a:lnSpc>
                <a:spcPct val="130000"/>
              </a:lnSpc>
            </a:pPr>
            <a:r>
              <a:rPr lang="en-US" sz="1600">
                <a:solidFill>
                  <a:srgbClr val="000000"/>
                </a:solidFill>
                <a:latin typeface="Arial"/>
              </a:rPr>
              <a:t>Combination of DSNs and Boosting by means of an aggregated output injection and a flexible emphasis function. Each unit has 2 additional sources of information:</a:t>
            </a:r>
            <a:endParaRPr/>
          </a:p>
          <a:p>
            <a:pPr lvl="1" algn="just">
              <a:lnSpc>
                <a:spcPct val="130000"/>
              </a:lnSpc>
              <a:buFont typeface="Arial"/>
              <a:buChar char="•"/>
            </a:pPr>
            <a:r>
              <a:rPr lang="en-US" sz="1600">
                <a:solidFill>
                  <a:srgbClr val="000000"/>
                </a:solidFill>
                <a:latin typeface="Arial"/>
              </a:rPr>
              <a:t>Injection of the aggregated output of all previously trained units</a:t>
            </a:r>
            <a:endParaRPr/>
          </a:p>
          <a:p>
            <a:pPr lvl="1" algn="just">
              <a:lnSpc>
                <a:spcPct val="130000"/>
              </a:lnSpc>
              <a:buFont typeface="Arial"/>
              <a:buChar char="•"/>
            </a:pPr>
            <a:r>
              <a:rPr lang="en-US" sz="1600">
                <a:solidFill>
                  <a:srgbClr val="000000"/>
                </a:solidFill>
                <a:latin typeface="Arial"/>
              </a:rPr>
              <a:t>Emphasis function</a:t>
            </a:r>
            <a:endParaRPr/>
          </a:p>
        </p:txBody>
      </p:sp>
      <p:sp>
        <p:nvSpPr>
          <p:cNvPr id="63" name="CustomShape 6"/>
          <p:cNvSpPr/>
          <p:nvPr/>
        </p:nvSpPr>
        <p:spPr>
          <a:xfrm>
            <a:off x="7588800" y="2536200"/>
            <a:ext cx="1015200" cy="369000"/>
          </a:xfrm>
          <a:prstGeom prst="rect">
            <a:avLst/>
          </a:prstGeom>
          <a:noFill/>
          <a:ln>
            <a:noFill/>
          </a:ln>
        </p:spPr>
      </p:sp>
      <p:sp>
        <p:nvSpPr>
          <p:cNvPr id="64" name="CustomShape 7"/>
          <p:cNvSpPr/>
          <p:nvPr/>
        </p:nvSpPr>
        <p:spPr>
          <a:xfrm>
            <a:off x="7588800" y="2536200"/>
            <a:ext cx="1015200" cy="369000"/>
          </a:xfrm>
          <a:prstGeom prst="rect">
            <a:avLst/>
          </a:prstGeom>
          <a:blipFill>
            <a:blip r:embed="rId3"/>
            <a:stretch>
              <a:fillRect/>
            </a:stretch>
          </a:blipFill>
          <a:ln>
            <a:noFill/>
          </a:ln>
        </p:spPr>
        <p:txBody>
          <a:bodyPr lIns="90000" rIns="90000" tIns="45000" bIns="45000"/>
          <a:p>
            <a:pPr>
              <a:lnSpc>
                <a:spcPct val="100000"/>
              </a:lnSpc>
            </a:pPr>
            <a:r>
              <a:rPr lang="en-US">
                <a:solidFill>
                  <a:srgbClr val="000000"/>
                </a:solidFill>
                <a:latin typeface="Arial"/>
              </a:rPr>
              <a:t> </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CustomShape 1"/>
          <p:cNvSpPr/>
          <p:nvPr/>
        </p:nvSpPr>
        <p:spPr>
          <a:xfrm>
            <a:off x="8028000" y="6308640"/>
            <a:ext cx="718920" cy="303480"/>
          </a:xfrm>
          <a:prstGeom prst="rect">
            <a:avLst/>
          </a:prstGeom>
          <a:noFill/>
          <a:ln w="9360">
            <a:noFill/>
          </a:ln>
        </p:spPr>
        <p:txBody>
          <a:bodyPr lIns="90000" rIns="90000" tIns="45000" bIns="45000"/>
          <a:p>
            <a:pPr>
              <a:lnSpc>
                <a:spcPct val="100000"/>
              </a:lnSpc>
            </a:pPr>
            <a:r>
              <a:rPr lang="en-US" sz="1400">
                <a:solidFill>
                  <a:srgbClr val="000000"/>
                </a:solidFill>
                <a:latin typeface="Arial"/>
              </a:rPr>
              <a:t>- 5 -</a:t>
            </a:r>
            <a:endParaRPr/>
          </a:p>
        </p:txBody>
      </p:sp>
      <p:sp>
        <p:nvSpPr>
          <p:cNvPr id="66" name="CustomShape 2"/>
          <p:cNvSpPr/>
          <p:nvPr/>
        </p:nvSpPr>
        <p:spPr>
          <a:xfrm>
            <a:off x="374760" y="549360"/>
            <a:ext cx="8229240" cy="431280"/>
          </a:xfrm>
          <a:prstGeom prst="rect">
            <a:avLst/>
          </a:prstGeom>
          <a:noFill/>
          <a:ln w="9360">
            <a:noFill/>
          </a:ln>
        </p:spPr>
        <p:txBody>
          <a:bodyPr lIns="90000" rIns="90000" tIns="45000" bIns="45000" anchor="ctr"/>
          <a:p>
            <a:pPr algn="just">
              <a:lnSpc>
                <a:spcPct val="100000"/>
              </a:lnSpc>
            </a:pPr>
            <a:r>
              <a:rPr b="1" lang="en-US" sz="2400">
                <a:solidFill>
                  <a:srgbClr val="006633"/>
                </a:solidFill>
                <a:latin typeface="Garamond"/>
              </a:rPr>
              <a:t>	</a:t>
            </a:r>
            <a:r>
              <a:rPr b="1" lang="en-US" sz="2400">
                <a:solidFill>
                  <a:srgbClr val="006633"/>
                </a:solidFill>
                <a:latin typeface="Garamond"/>
              </a:rPr>
              <a:t>4.</a:t>
            </a:r>
            <a:r>
              <a:rPr b="1" lang="en-US" sz="2400">
                <a:solidFill>
                  <a:srgbClr val="006633"/>
                </a:solidFill>
                <a:latin typeface="Garamond"/>
              </a:rPr>
              <a:t>	</a:t>
            </a:r>
            <a:r>
              <a:rPr b="1" lang="en-US" sz="2400">
                <a:solidFill>
                  <a:srgbClr val="006633"/>
                </a:solidFill>
                <a:latin typeface="Garamond"/>
              </a:rPr>
              <a:t>Experiments</a:t>
            </a:r>
            <a:endParaRPr/>
          </a:p>
        </p:txBody>
      </p:sp>
      <p:sp>
        <p:nvSpPr>
          <p:cNvPr id="67" name="CustomShape 3"/>
          <p:cNvSpPr/>
          <p:nvPr/>
        </p:nvSpPr>
        <p:spPr>
          <a:xfrm>
            <a:off x="683640" y="1124640"/>
            <a:ext cx="6624360" cy="1760760"/>
          </a:xfrm>
          <a:prstGeom prst="rect">
            <a:avLst/>
          </a:prstGeom>
          <a:noFill/>
          <a:ln w="9360">
            <a:noFill/>
          </a:ln>
        </p:spPr>
        <p:txBody>
          <a:bodyPr lIns="90000" rIns="90000" tIns="45000" bIns="45000"/>
          <a:p>
            <a:pPr algn="just">
              <a:lnSpc>
                <a:spcPct val="130000"/>
              </a:lnSpc>
            </a:pPr>
            <a:r>
              <a:rPr lang="en-US" sz="1600">
                <a:solidFill>
                  <a:srgbClr val="000000"/>
                </a:solidFill>
                <a:latin typeface="Arial"/>
              </a:rPr>
              <a:t>Experiments performed over a set of modetate size binary problems. </a:t>
            </a:r>
            <a:endParaRPr/>
          </a:p>
          <a:p>
            <a:pPr algn="just">
              <a:lnSpc>
                <a:spcPct val="130000"/>
              </a:lnSpc>
            </a:pPr>
            <a:r>
              <a:rPr lang="en-US" sz="1600">
                <a:solidFill>
                  <a:srgbClr val="000000"/>
                </a:solidFill>
                <a:latin typeface="Arial"/>
              </a:rPr>
              <a:t>Units are MLP sequentially trained using Online Back-Propagation. </a:t>
            </a:r>
            <a:endParaRPr/>
          </a:p>
          <a:p>
            <a:pPr algn="just">
              <a:lnSpc>
                <a:spcPct val="130000"/>
              </a:lnSpc>
            </a:pPr>
            <a:r>
              <a:rPr lang="en-US" sz="1600">
                <a:solidFill>
                  <a:srgbClr val="000000"/>
                </a:solidFill>
                <a:latin typeface="Arial"/>
              </a:rPr>
              <a:t>Explored values of the non-trainable elements in the CV-search are:</a:t>
            </a:r>
            <a:endParaRPr/>
          </a:p>
          <a:p>
            <a:pPr lvl="1" algn="just">
              <a:lnSpc>
                <a:spcPct val="130000"/>
              </a:lnSpc>
              <a:buFont typeface="Arial"/>
              <a:buChar char="•"/>
            </a:pPr>
            <a:r>
              <a:rPr lang="en-US" sz="1600">
                <a:solidFill>
                  <a:srgbClr val="000000"/>
                </a:solidFill>
                <a:latin typeface="Arial"/>
              </a:rPr>
              <a:t>Number of hidden neurons from 2 to 30.</a:t>
            </a:r>
            <a:endParaRPr/>
          </a:p>
          <a:p>
            <a:pPr lvl="1" algn="just">
              <a:lnSpc>
                <a:spcPct val="130000"/>
              </a:lnSpc>
              <a:buFont typeface="Arial"/>
              <a:buChar char="•"/>
            </a:pPr>
            <a:r>
              <a:rPr lang="en-US" sz="1600">
                <a:solidFill>
                  <a:srgbClr val="000000"/>
                </a:solidFill>
                <a:latin typeface="Arial"/>
              </a:rPr>
              <a:t>Number of epochs from 25 to 200.</a:t>
            </a:r>
            <a:endParaRPr/>
          </a:p>
        </p:txBody>
      </p:sp>
      <p:pic>
        <p:nvPicPr>
          <p:cNvPr id="68" name="Picture 2" descr=""/>
          <p:cNvPicPr/>
          <p:nvPr/>
        </p:nvPicPr>
        <p:blipFill>
          <a:blip r:embed="rId1"/>
          <a:stretch>
            <a:fillRect/>
          </a:stretch>
        </p:blipFill>
        <p:spPr>
          <a:xfrm>
            <a:off x="385920" y="3274200"/>
            <a:ext cx="8221320" cy="230400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CustomShape 1"/>
          <p:cNvSpPr/>
          <p:nvPr/>
        </p:nvSpPr>
        <p:spPr>
          <a:xfrm>
            <a:off x="8028000" y="6308640"/>
            <a:ext cx="718920" cy="303480"/>
          </a:xfrm>
          <a:prstGeom prst="rect">
            <a:avLst/>
          </a:prstGeom>
          <a:noFill/>
          <a:ln w="9360">
            <a:noFill/>
          </a:ln>
        </p:spPr>
        <p:txBody>
          <a:bodyPr lIns="90000" rIns="90000" tIns="45000" bIns="45000"/>
          <a:p>
            <a:pPr>
              <a:lnSpc>
                <a:spcPct val="100000"/>
              </a:lnSpc>
            </a:pPr>
            <a:r>
              <a:rPr lang="en-US" sz="1400">
                <a:solidFill>
                  <a:srgbClr val="000000"/>
                </a:solidFill>
                <a:latin typeface="Arial"/>
              </a:rPr>
              <a:t>- 6 -</a:t>
            </a:r>
            <a:endParaRPr/>
          </a:p>
        </p:txBody>
      </p:sp>
      <p:sp>
        <p:nvSpPr>
          <p:cNvPr id="70" name="CustomShape 2"/>
          <p:cNvSpPr/>
          <p:nvPr/>
        </p:nvSpPr>
        <p:spPr>
          <a:xfrm>
            <a:off x="374760" y="549360"/>
            <a:ext cx="8229240" cy="431280"/>
          </a:xfrm>
          <a:prstGeom prst="rect">
            <a:avLst/>
          </a:prstGeom>
          <a:noFill/>
          <a:ln w="9360">
            <a:noFill/>
          </a:ln>
        </p:spPr>
        <p:txBody>
          <a:bodyPr lIns="90000" rIns="90000" tIns="45000" bIns="45000" anchor="ctr"/>
          <a:p>
            <a:pPr algn="just">
              <a:lnSpc>
                <a:spcPct val="100000"/>
              </a:lnSpc>
            </a:pPr>
            <a:r>
              <a:rPr b="1" lang="en-US" sz="2400">
                <a:solidFill>
                  <a:srgbClr val="006633"/>
                </a:solidFill>
                <a:latin typeface="Garamond"/>
              </a:rPr>
              <a:t>	</a:t>
            </a:r>
            <a:r>
              <a:rPr b="1" lang="en-US" sz="2400">
                <a:solidFill>
                  <a:srgbClr val="006633"/>
                </a:solidFill>
                <a:latin typeface="Garamond"/>
              </a:rPr>
              <a:t>5.</a:t>
            </a:r>
            <a:r>
              <a:rPr b="1" lang="en-US" sz="2400">
                <a:solidFill>
                  <a:srgbClr val="006633"/>
                </a:solidFill>
                <a:latin typeface="Garamond"/>
              </a:rPr>
              <a:t>	</a:t>
            </a:r>
            <a:r>
              <a:rPr b="1" lang="en-US" sz="2400">
                <a:solidFill>
                  <a:srgbClr val="006633"/>
                </a:solidFill>
                <a:latin typeface="Garamond"/>
              </a:rPr>
              <a:t>Properties of the B-ADSNs</a:t>
            </a:r>
            <a:endParaRPr/>
          </a:p>
        </p:txBody>
      </p:sp>
      <p:sp>
        <p:nvSpPr>
          <p:cNvPr id="71" name="CustomShape 3"/>
          <p:cNvSpPr/>
          <p:nvPr/>
        </p:nvSpPr>
        <p:spPr>
          <a:xfrm>
            <a:off x="817200" y="1268640"/>
            <a:ext cx="7715160" cy="3107880"/>
          </a:xfrm>
          <a:prstGeom prst="rect">
            <a:avLst/>
          </a:prstGeom>
          <a:noFill/>
          <a:ln>
            <a:noFill/>
          </a:ln>
        </p:spPr>
        <p:txBody>
          <a:bodyPr lIns="90000" rIns="90000" tIns="45000" bIns="45000"/>
          <a:p>
            <a:pPr>
              <a:lnSpc>
                <a:spcPct val="100000"/>
              </a:lnSpc>
              <a:buFont typeface="Arial"/>
              <a:buChar char="•"/>
            </a:pPr>
            <a:r>
              <a:rPr lang="en-US">
                <a:solidFill>
                  <a:srgbClr val="000000"/>
                </a:solidFill>
                <a:latin typeface="Arial"/>
              </a:rPr>
              <a:t>Performance varies smoothly with  (some discontinuity for extreme values of alpha).</a:t>
            </a:r>
            <a:endParaRPr/>
          </a:p>
          <a:p>
            <a:pPr>
              <a:lnSpc>
                <a:spcPct val="100000"/>
              </a:lnSpc>
            </a:pPr>
            <a:endParaRPr/>
          </a:p>
          <a:p>
            <a:pPr>
              <a:lnSpc>
                <a:spcPct val="100000"/>
              </a:lnSpc>
              <a:buFont typeface="Arial"/>
              <a:buChar char="•"/>
            </a:pPr>
            <a:r>
              <a:rPr lang="en-US">
                <a:solidFill>
                  <a:srgbClr val="000000"/>
                </a:solidFill>
                <a:latin typeface="Arial"/>
              </a:rPr>
              <a:t>Harder problems require extreme values of .</a:t>
            </a:r>
            <a:endParaRPr/>
          </a:p>
          <a:p>
            <a:pPr>
              <a:lnSpc>
                <a:spcPct val="100000"/>
              </a:lnSpc>
            </a:pPr>
            <a:endParaRPr/>
          </a:p>
          <a:p>
            <a:pPr>
              <a:lnSpc>
                <a:spcPct val="100000"/>
              </a:lnSpc>
              <a:buFont typeface="Arial"/>
              <a:buChar char="•"/>
            </a:pPr>
            <a:r>
              <a:rPr lang="en-US">
                <a:solidFill>
                  <a:srgbClr val="000000"/>
                </a:solidFill>
                <a:latin typeface="Arial"/>
              </a:rPr>
              <a:t>Smaller problems (hep) requiere an intermediate  which seems to figh the initial overfitting.</a:t>
            </a:r>
            <a:endParaRPr/>
          </a:p>
          <a:p>
            <a:pPr>
              <a:lnSpc>
                <a:spcPct val="100000"/>
              </a:lnSpc>
            </a:pPr>
            <a:endParaRPr/>
          </a:p>
          <a:p>
            <a:pPr>
              <a:lnSpc>
                <a:spcPct val="100000"/>
              </a:lnSpc>
              <a:buFont typeface="Arial"/>
              <a:buChar char="•"/>
            </a:pPr>
            <a:r>
              <a:rPr lang="en-US">
                <a:solidFill>
                  <a:srgbClr val="000000"/>
                </a:solidFill>
                <a:latin typeface="Arial"/>
              </a:rPr>
              <a:t>The value of is problem dependent.</a:t>
            </a:r>
            <a:endParaRPr/>
          </a:p>
          <a:p>
            <a:pPr>
              <a:lnSpc>
                <a:spcPct val="100000"/>
              </a:lnSpc>
            </a:pPr>
            <a:endParaRPr/>
          </a:p>
          <a:p>
            <a:pPr>
              <a:lnSpc>
                <a:spcPct val="100000"/>
              </a:lnSpc>
            </a:pPr>
            <a:endParaRPr/>
          </a:p>
        </p:txBody>
      </p:sp>
      <p:sp>
        <p:nvSpPr>
          <p:cNvPr id="72" name="CustomShape 4"/>
          <p:cNvSpPr/>
          <p:nvPr/>
        </p:nvSpPr>
        <p:spPr>
          <a:xfrm>
            <a:off x="817200" y="1268640"/>
            <a:ext cx="7715160" cy="3138840"/>
          </a:xfrm>
          <a:prstGeom prst="rect">
            <a:avLst/>
          </a:prstGeom>
          <a:blipFill>
            <a:blip r:embed="rId1"/>
            <a:stretch>
              <a:fillRect/>
            </a:stretch>
          </a:blipFill>
          <a:ln>
            <a:noFill/>
          </a:ln>
        </p:spPr>
        <p:txBody>
          <a:bodyPr lIns="90000" rIns="90000" tIns="45000" bIns="45000"/>
          <a:p>
            <a:pPr>
              <a:lnSpc>
                <a:spcPct val="100000"/>
              </a:lnSpc>
            </a:pPr>
            <a:r>
              <a:rPr lang="en-US">
                <a:solidFill>
                  <a:srgbClr val="000000"/>
                </a:solidFill>
                <a:latin typeface="Arial"/>
              </a:rPr>
              <a:t> </a:t>
            </a:r>
            <a:endParaRPr/>
          </a:p>
        </p:txBody>
      </p:sp>
      <p:pic>
        <p:nvPicPr>
          <p:cNvPr id="73" name="Picture 2" descr=""/>
          <p:cNvPicPr/>
          <p:nvPr/>
        </p:nvPicPr>
        <p:blipFill>
          <a:blip r:embed="rId2"/>
          <a:stretch>
            <a:fillRect/>
          </a:stretch>
        </p:blipFill>
        <p:spPr>
          <a:xfrm>
            <a:off x="1049760" y="4241160"/>
            <a:ext cx="3108240" cy="2194560"/>
          </a:xfrm>
          <a:prstGeom prst="rect">
            <a:avLst/>
          </a:prstGeom>
          <a:ln>
            <a:noFill/>
          </a:ln>
        </p:spPr>
      </p:pic>
      <p:pic>
        <p:nvPicPr>
          <p:cNvPr id="74" name="Picture 3" descr=""/>
          <p:cNvPicPr/>
          <p:nvPr/>
        </p:nvPicPr>
        <p:blipFill>
          <a:blip r:embed="rId3"/>
          <a:stretch>
            <a:fillRect/>
          </a:stretch>
        </p:blipFill>
        <p:spPr>
          <a:xfrm>
            <a:off x="4860000" y="4293000"/>
            <a:ext cx="2880000" cy="221940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8028000" y="6308640"/>
            <a:ext cx="718920" cy="303480"/>
          </a:xfrm>
          <a:prstGeom prst="rect">
            <a:avLst/>
          </a:prstGeom>
          <a:noFill/>
          <a:ln w="9360">
            <a:noFill/>
          </a:ln>
        </p:spPr>
        <p:txBody>
          <a:bodyPr lIns="90000" rIns="90000" tIns="45000" bIns="45000"/>
          <a:p>
            <a:pPr>
              <a:lnSpc>
                <a:spcPct val="100000"/>
              </a:lnSpc>
            </a:pPr>
            <a:r>
              <a:rPr lang="en-US" sz="1400">
                <a:solidFill>
                  <a:srgbClr val="000000"/>
                </a:solidFill>
                <a:latin typeface="Arial"/>
              </a:rPr>
              <a:t>- 7 -</a:t>
            </a:r>
            <a:endParaRPr/>
          </a:p>
        </p:txBody>
      </p:sp>
      <p:sp>
        <p:nvSpPr>
          <p:cNvPr id="76" name="CustomShape 2"/>
          <p:cNvSpPr/>
          <p:nvPr/>
        </p:nvSpPr>
        <p:spPr>
          <a:xfrm>
            <a:off x="374760" y="549360"/>
            <a:ext cx="8229240" cy="431280"/>
          </a:xfrm>
          <a:prstGeom prst="rect">
            <a:avLst/>
          </a:prstGeom>
          <a:noFill/>
          <a:ln w="9360">
            <a:noFill/>
          </a:ln>
        </p:spPr>
        <p:txBody>
          <a:bodyPr lIns="90000" rIns="90000" tIns="45000" bIns="45000" anchor="ctr"/>
          <a:p>
            <a:pPr algn="just">
              <a:lnSpc>
                <a:spcPct val="100000"/>
              </a:lnSpc>
            </a:pPr>
            <a:r>
              <a:rPr b="1" lang="en-US" sz="2400">
                <a:solidFill>
                  <a:srgbClr val="006633"/>
                </a:solidFill>
                <a:latin typeface="Garamond"/>
              </a:rPr>
              <a:t>	</a:t>
            </a:r>
            <a:r>
              <a:rPr b="1" lang="en-US" sz="2400">
                <a:solidFill>
                  <a:srgbClr val="006633"/>
                </a:solidFill>
                <a:latin typeface="Garamond"/>
              </a:rPr>
              <a:t>6.</a:t>
            </a:r>
            <a:r>
              <a:rPr b="1" lang="en-US" sz="2400">
                <a:solidFill>
                  <a:srgbClr val="006633"/>
                </a:solidFill>
                <a:latin typeface="Garamond"/>
              </a:rPr>
              <a:t>	</a:t>
            </a:r>
            <a:r>
              <a:rPr b="1" lang="en-US" sz="2400">
                <a:solidFill>
                  <a:srgbClr val="006633"/>
                </a:solidFill>
                <a:latin typeface="Garamond"/>
              </a:rPr>
              <a:t> Conclusions</a:t>
            </a:r>
            <a:endParaRPr/>
          </a:p>
        </p:txBody>
      </p:sp>
      <p:sp>
        <p:nvSpPr>
          <p:cNvPr id="77" name="CustomShape 3"/>
          <p:cNvSpPr/>
          <p:nvPr/>
        </p:nvSpPr>
        <p:spPr>
          <a:xfrm>
            <a:off x="322560" y="2868840"/>
            <a:ext cx="8064360" cy="1004760"/>
          </a:xfrm>
          <a:prstGeom prst="rect">
            <a:avLst/>
          </a:prstGeom>
          <a:noFill/>
          <a:ln w="9360">
            <a:noFill/>
          </a:ln>
        </p:spPr>
        <p:txBody>
          <a:bodyPr lIns="90000" rIns="90000" tIns="45000" bIns="45000"/>
          <a:p>
            <a:pPr algn="just">
              <a:lnSpc>
                <a:spcPct val="100000"/>
              </a:lnSpc>
            </a:pPr>
            <a:endParaRPr/>
          </a:p>
          <a:p>
            <a:pPr algn="just">
              <a:lnSpc>
                <a:spcPct val="100000"/>
              </a:lnSpc>
            </a:pPr>
            <a:endParaRPr/>
          </a:p>
          <a:p>
            <a:pPr algn="just">
              <a:lnSpc>
                <a:spcPct val="100000"/>
              </a:lnSpc>
            </a:pPr>
            <a:endParaRPr/>
          </a:p>
        </p:txBody>
      </p:sp>
      <p:sp>
        <p:nvSpPr>
          <p:cNvPr id="78" name="CustomShape 4"/>
          <p:cNvSpPr/>
          <p:nvPr/>
        </p:nvSpPr>
        <p:spPr>
          <a:xfrm>
            <a:off x="817200" y="1526040"/>
            <a:ext cx="7344360" cy="2559240"/>
          </a:xfrm>
          <a:prstGeom prst="rect">
            <a:avLst/>
          </a:prstGeom>
          <a:noFill/>
          <a:ln>
            <a:noFill/>
          </a:ln>
        </p:spPr>
        <p:txBody>
          <a:bodyPr lIns="90000" rIns="90000" tIns="45000" bIns="45000"/>
          <a:p>
            <a:pPr>
              <a:lnSpc>
                <a:spcPct val="100000"/>
              </a:lnSpc>
              <a:buFont typeface="Arial"/>
              <a:buChar char="•"/>
            </a:pPr>
            <a:r>
              <a:rPr lang="en-US">
                <a:solidFill>
                  <a:srgbClr val="000000"/>
                </a:solidFill>
                <a:latin typeface="Arial"/>
              </a:rPr>
              <a:t>The combination of the expressivity of DSNs and the resistance to overfitting of boosting can be succesfull.</a:t>
            </a:r>
            <a:endParaRPr/>
          </a:p>
          <a:p>
            <a:pPr>
              <a:lnSpc>
                <a:spcPct val="100000"/>
              </a:lnSpc>
            </a:pPr>
            <a:endParaRPr/>
          </a:p>
          <a:p>
            <a:pPr>
              <a:lnSpc>
                <a:spcPct val="100000"/>
              </a:lnSpc>
              <a:buFont typeface="Arial"/>
              <a:buChar char="•"/>
            </a:pPr>
            <a:r>
              <a:rPr lang="en-US">
                <a:solidFill>
                  <a:srgbClr val="000000"/>
                </a:solidFill>
                <a:latin typeface="Arial"/>
              </a:rPr>
              <a:t>A flexible emphasis function is required to modetate the boosting contribution.</a:t>
            </a:r>
            <a:endParaRPr/>
          </a:p>
          <a:p>
            <a:pPr>
              <a:lnSpc>
                <a:spcPct val="100000"/>
              </a:lnSpc>
            </a:pPr>
            <a:endParaRPr/>
          </a:p>
          <a:p>
            <a:pPr>
              <a:lnSpc>
                <a:spcPct val="100000"/>
              </a:lnSpc>
              <a:buFont typeface="Arial"/>
              <a:buChar char="•"/>
            </a:pPr>
            <a:r>
              <a:rPr lang="en-US">
                <a:solidFill>
                  <a:srgbClr val="000000"/>
                </a:solidFill>
                <a:latin typeface="Arial"/>
              </a:rPr>
              <a:t>There are many other possible combination of boosting and deep learning.</a:t>
            </a:r>
            <a:endParaRPr/>
          </a:p>
          <a:p>
            <a:pPr>
              <a:lnSpc>
                <a:spcPct val="100000"/>
              </a:lnSpc>
            </a:pP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