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67" r:id="rId6"/>
    <p:sldId id="268" r:id="rId7"/>
    <p:sldId id="263" r:id="rId8"/>
    <p:sldId id="262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5F4-E167-403C-ADC2-A809B6338937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217C-74FD-4F22-8AD0-DD2ABA0D94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016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5F4-E167-403C-ADC2-A809B6338937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217C-74FD-4F22-8AD0-DD2ABA0D94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775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5F4-E167-403C-ADC2-A809B6338937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217C-74FD-4F22-8AD0-DD2ABA0D94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799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5F4-E167-403C-ADC2-A809B6338937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217C-74FD-4F22-8AD0-DD2ABA0D94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05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5F4-E167-403C-ADC2-A809B6338937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217C-74FD-4F22-8AD0-DD2ABA0D94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198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5F4-E167-403C-ADC2-A809B6338937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217C-74FD-4F22-8AD0-DD2ABA0D94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5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5F4-E167-403C-ADC2-A809B6338937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217C-74FD-4F22-8AD0-DD2ABA0D94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63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5F4-E167-403C-ADC2-A809B6338937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217C-74FD-4F22-8AD0-DD2ABA0D94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031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5F4-E167-403C-ADC2-A809B6338937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217C-74FD-4F22-8AD0-DD2ABA0D94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33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5F4-E167-403C-ADC2-A809B6338937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217C-74FD-4F22-8AD0-DD2ABA0D94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575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5F4-E167-403C-ADC2-A809B6338937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217C-74FD-4F22-8AD0-DD2ABA0D94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845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65F4-E167-403C-ADC2-A809B6338937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217C-74FD-4F22-8AD0-DD2ABA0D94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130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jpeg"/><Relationship Id="rId7" Type="http://schemas.openxmlformats.org/officeDocument/2006/relationships/hyperlink" Target="http://www.google.dk/url?sa=i&amp;rct=j&amp;q=&amp;esrc=s&amp;source=images&amp;cd=&amp;cad=rja&amp;uact=8&amp;ved=0ahUKEwjIhL-ty8PUAhXhJJoKHXePB6EQjRwIBw&amp;url=http://www.dfdsconnects.com/longer-trailers-prove-beneficial/&amp;psig=AFQjCNE2BrrxOFQV2UOZqjF2kG5aWcAOUw&amp;ust=1497744523143680" TargetMode="External"/><Relationship Id="rId2" Type="http://schemas.openxmlformats.org/officeDocument/2006/relationships/hyperlink" Target="http://www.google.dk/url?sa=i&amp;rct=j&amp;q=&amp;esrc=s&amp;source=images&amp;cd=&amp;cad=rja&amp;uact=8&amp;ved=0ahUKEwiPkJ_0ysPUAhVBEJoKHXjfBHkQjRwIBw&amp;url=http://www.portofkiel.com/regular-liner-services.html&amp;psig=AFQjCNERXpTX0brB4vilMHWJjDT45P9tSw&amp;ust=149774440546187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google.dk/url?sa=i&amp;rct=j&amp;q=&amp;esrc=s&amp;source=images&amp;cd=&amp;cad=rja&amp;uact=8&amp;ved=0ahUKEwjx8YaYy8PUAhWmZpoKHXOJCGEQjRwIBw&amp;url=https://my-logistics.dfds.com/&amp;psig=AFQjCNHFbv32qFp64Axmww8T3YQG1wnnpw&amp;ust=1497744494688759" TargetMode="External"/><Relationship Id="rId4" Type="http://schemas.openxmlformats.org/officeDocument/2006/relationships/hyperlink" Target="https://www.google.dk/url?sa=i&amp;rct=j&amp;q=&amp;esrc=s&amp;source=images&amp;cd=&amp;cad=rja&amp;uact=8&amp;ved=0ahUKEwi-rKGCy8PUAhVsMJoKHTVHAm8QjRwIBw&amp;url=https://my-logistics.dfds.com/&amp;psig=AFQjCNHBapV8erXm4CzOd6o-23n-VGZgUQ&amp;ust=149774444171579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564904"/>
            <a:ext cx="8388360" cy="1470025"/>
          </a:xfrm>
        </p:spPr>
        <p:txBody>
          <a:bodyPr>
            <a:normAutofit/>
          </a:bodyPr>
          <a:lstStyle/>
          <a:p>
            <a:r>
              <a:rPr lang="da-DK" dirty="0" smtClean="0"/>
              <a:t>DFDS</a:t>
            </a:r>
            <a:br>
              <a:rPr lang="da-DK" dirty="0" smtClean="0"/>
            </a:br>
            <a:r>
              <a:rPr lang="da-DK" dirty="0" smtClean="0"/>
              <a:t>Trailer </a:t>
            </a:r>
            <a:r>
              <a:rPr lang="da-DK" dirty="0" err="1" smtClean="0"/>
              <a:t>Allocation</a:t>
            </a:r>
            <a:r>
              <a:rPr lang="da-DK" dirty="0" smtClean="0"/>
              <a:t> Tool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077072"/>
            <a:ext cx="7632848" cy="600472"/>
          </a:xfrm>
        </p:spPr>
        <p:txBody>
          <a:bodyPr>
            <a:noAutofit/>
          </a:bodyPr>
          <a:lstStyle/>
          <a:p>
            <a:r>
              <a:rPr lang="da-DK" sz="2400" dirty="0" smtClean="0"/>
              <a:t>Processes, System &amp; Business Case</a:t>
            </a:r>
          </a:p>
          <a:p>
            <a:r>
              <a:rPr lang="da-DK" sz="2400" dirty="0" smtClean="0"/>
              <a:t>Team </a:t>
            </a:r>
            <a:r>
              <a:rPr lang="da-DK" sz="2400" dirty="0" err="1" smtClean="0"/>
              <a:t>TrailerOpt</a:t>
            </a:r>
            <a:r>
              <a:rPr lang="da-DK" sz="2400" dirty="0" smtClean="0"/>
              <a:t> </a:t>
            </a:r>
          </a:p>
          <a:p>
            <a:r>
              <a:rPr lang="da-DK" sz="2400" dirty="0" smtClean="0"/>
              <a:t>CPH </a:t>
            </a:r>
            <a:r>
              <a:rPr lang="da-DK" sz="2400" dirty="0" err="1" smtClean="0"/>
              <a:t>Hackathon</a:t>
            </a:r>
            <a:r>
              <a:rPr lang="da-DK" sz="2400" dirty="0" smtClean="0"/>
              <a:t> 16-18th June 2017</a:t>
            </a:r>
            <a:endParaRPr lang="da-DK" sz="2400" dirty="0"/>
          </a:p>
        </p:txBody>
      </p:sp>
      <p:pic>
        <p:nvPicPr>
          <p:cNvPr id="2050" name="Picture 2" descr="Image result for dfds logistic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1196"/>
            <a:ext cx="4715952" cy="198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dfds logistic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661988"/>
            <a:ext cx="48196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5" name="AutoShape 6" descr="Image result for dfds logistic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90500" y="-509588"/>
            <a:ext cx="48196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2056" name="Picture 8" descr="Image result for dfds logistics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505050"/>
            <a:ext cx="4052081" cy="11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dfds logistics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369"/>
            <a:ext cx="3168352" cy="198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7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da-DK" dirty="0" smtClean="0"/>
              <a:t>Trailer </a:t>
            </a:r>
            <a:r>
              <a:rPr lang="da-DK" dirty="0" err="1" smtClean="0"/>
              <a:t>Allocation</a:t>
            </a:r>
            <a:r>
              <a:rPr lang="da-DK" dirty="0" smtClean="0"/>
              <a:t> Tool</a:t>
            </a:r>
            <a:endParaRPr lang="da-DK" dirty="0"/>
          </a:p>
        </p:txBody>
      </p:sp>
      <p:sp>
        <p:nvSpPr>
          <p:cNvPr id="7" name="Can 6"/>
          <p:cNvSpPr/>
          <p:nvPr/>
        </p:nvSpPr>
        <p:spPr>
          <a:xfrm>
            <a:off x="824418" y="3818848"/>
            <a:ext cx="576064" cy="9966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251520" y="2925280"/>
            <a:ext cx="159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smtClean="0"/>
              <a:t>Data on </a:t>
            </a:r>
            <a:r>
              <a:rPr lang="da-DK" sz="1400" dirty="0" err="1" smtClean="0"/>
              <a:t>historical</a:t>
            </a:r>
            <a:r>
              <a:rPr lang="da-DK" sz="1400" dirty="0" smtClean="0"/>
              <a:t> transports &amp; </a:t>
            </a:r>
            <a:r>
              <a:rPr lang="da-DK" sz="1400" dirty="0" err="1" smtClean="0"/>
              <a:t>orders</a:t>
            </a:r>
            <a:endParaRPr lang="da-DK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18869" y="3732410"/>
            <a:ext cx="144016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a-DK" sz="1400" dirty="0" smtClean="0"/>
          </a:p>
          <a:p>
            <a:pPr algn="ctr"/>
            <a:r>
              <a:rPr lang="da-DK" sz="1400" dirty="0" err="1" smtClean="0"/>
              <a:t>Visualize</a:t>
            </a:r>
            <a:r>
              <a:rPr lang="da-DK" sz="1400" dirty="0" smtClean="0"/>
              <a:t> and </a:t>
            </a:r>
            <a:r>
              <a:rPr lang="da-DK" sz="1400" dirty="0" err="1" smtClean="0"/>
              <a:t>predict</a:t>
            </a:r>
            <a:r>
              <a:rPr lang="da-DK" sz="1400" dirty="0" smtClean="0"/>
              <a:t> trailer </a:t>
            </a:r>
            <a:r>
              <a:rPr lang="da-DK" sz="1400" dirty="0" err="1" smtClean="0"/>
              <a:t>demand</a:t>
            </a:r>
            <a:endParaRPr lang="da-DK" sz="1400" dirty="0"/>
          </a:p>
          <a:p>
            <a:pPr algn="ctr"/>
            <a:endParaRPr lang="da-DK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34477" y="3732408"/>
            <a:ext cx="162068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a-DK" sz="1400" dirty="0" smtClean="0"/>
          </a:p>
          <a:p>
            <a:pPr algn="ctr"/>
            <a:r>
              <a:rPr lang="da-DK" sz="1400" dirty="0" err="1" smtClean="0"/>
              <a:t>Visualize</a:t>
            </a:r>
            <a:r>
              <a:rPr lang="da-DK" sz="1400" dirty="0" smtClean="0"/>
              <a:t> </a:t>
            </a:r>
            <a:r>
              <a:rPr lang="da-DK" sz="1400" dirty="0" err="1"/>
              <a:t>overview</a:t>
            </a:r>
            <a:r>
              <a:rPr lang="da-DK" sz="1400" dirty="0"/>
              <a:t> of trailer </a:t>
            </a:r>
            <a:r>
              <a:rPr lang="da-DK" sz="1400" dirty="0" err="1" smtClean="0"/>
              <a:t>state</a:t>
            </a:r>
            <a:r>
              <a:rPr lang="da-DK" sz="1400" dirty="0" smtClean="0"/>
              <a:t> and position</a:t>
            </a:r>
          </a:p>
          <a:p>
            <a:pPr algn="ctr"/>
            <a:endParaRPr lang="da-DK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50701" y="3714407"/>
            <a:ext cx="167362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a-DK" sz="1400" dirty="0"/>
          </a:p>
          <a:p>
            <a:pPr algn="ctr"/>
            <a:r>
              <a:rPr lang="da-DK" sz="1400" dirty="0" err="1" smtClean="0"/>
              <a:t>Optimize</a:t>
            </a:r>
            <a:r>
              <a:rPr lang="da-DK" sz="1400" dirty="0" smtClean="0"/>
              <a:t> &amp; </a:t>
            </a:r>
            <a:r>
              <a:rPr lang="da-DK" sz="1400" dirty="0" err="1" smtClean="0"/>
              <a:t>Allocate</a:t>
            </a:r>
            <a:r>
              <a:rPr lang="da-DK" sz="1400" dirty="0" smtClean="0"/>
              <a:t> trailers to </a:t>
            </a:r>
            <a:r>
              <a:rPr lang="da-DK" sz="1400" dirty="0" err="1" smtClean="0"/>
              <a:t>tasks</a:t>
            </a:r>
            <a:r>
              <a:rPr lang="da-DK" sz="1400" dirty="0" smtClean="0"/>
              <a:t> </a:t>
            </a:r>
            <a:r>
              <a:rPr lang="da-DK" sz="1400" dirty="0" err="1" smtClean="0"/>
              <a:t>based</a:t>
            </a:r>
            <a:r>
              <a:rPr lang="da-DK" sz="1400" dirty="0" smtClean="0"/>
              <a:t> on </a:t>
            </a:r>
            <a:r>
              <a:rPr lang="da-DK" sz="1400" dirty="0" err="1" smtClean="0"/>
              <a:t>criteria</a:t>
            </a:r>
            <a:endParaRPr lang="da-DK" sz="1400" dirty="0" smtClean="0"/>
          </a:p>
          <a:p>
            <a:pPr algn="ctr"/>
            <a:endParaRPr lang="da-DK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403648" y="2932911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err="1" smtClean="0"/>
              <a:t>Daily</a:t>
            </a:r>
            <a:r>
              <a:rPr lang="da-DK" sz="2000" dirty="0" smtClean="0"/>
              <a:t> </a:t>
            </a:r>
            <a:r>
              <a:rPr lang="da-DK" sz="2000" dirty="0" err="1" smtClean="0"/>
              <a:t>Allocation</a:t>
            </a:r>
            <a:r>
              <a:rPr lang="da-DK" sz="2000" dirty="0" smtClean="0"/>
              <a:t> </a:t>
            </a:r>
            <a:r>
              <a:rPr lang="da-DK" sz="2000" dirty="0" err="1" smtClean="0"/>
              <a:t>Process</a:t>
            </a:r>
            <a:endParaRPr lang="da-DK" sz="2000" dirty="0" smtClean="0"/>
          </a:p>
        </p:txBody>
      </p:sp>
      <p:cxnSp>
        <p:nvCxnSpPr>
          <p:cNvPr id="23" name="Straight Arrow Connector 22"/>
          <p:cNvCxnSpPr>
            <a:stCxn id="7" idx="4"/>
            <a:endCxn id="14" idx="1"/>
          </p:cNvCxnSpPr>
          <p:nvPr/>
        </p:nvCxnSpPr>
        <p:spPr>
          <a:xfrm>
            <a:off x="1400482" y="4317186"/>
            <a:ext cx="618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4" idx="3"/>
            <a:endCxn id="16" idx="1"/>
          </p:cNvCxnSpPr>
          <p:nvPr/>
        </p:nvCxnSpPr>
        <p:spPr>
          <a:xfrm flipV="1">
            <a:off x="3459029" y="4317184"/>
            <a:ext cx="375448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n 63"/>
          <p:cNvSpPr/>
          <p:nvPr/>
        </p:nvSpPr>
        <p:spPr>
          <a:xfrm>
            <a:off x="7956376" y="3797436"/>
            <a:ext cx="576064" cy="9966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5" name="Straight Arrow Connector 54"/>
          <p:cNvCxnSpPr>
            <a:stCxn id="17" idx="3"/>
            <a:endCxn id="64" idx="2"/>
          </p:cNvCxnSpPr>
          <p:nvPr/>
        </p:nvCxnSpPr>
        <p:spPr>
          <a:xfrm flipV="1">
            <a:off x="7524329" y="4295774"/>
            <a:ext cx="432047" cy="3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17" idx="1"/>
          </p:cNvCxnSpPr>
          <p:nvPr/>
        </p:nvCxnSpPr>
        <p:spPr>
          <a:xfrm>
            <a:off x="5455165" y="4295195"/>
            <a:ext cx="395536" cy="39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28588" y="303300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 smtClean="0"/>
              <a:t>Allocated</a:t>
            </a:r>
            <a:r>
              <a:rPr lang="da-DK" sz="1400" dirty="0" smtClean="0"/>
              <a:t>  trailer </a:t>
            </a:r>
            <a:r>
              <a:rPr lang="da-DK" sz="1400" dirty="0" err="1" smtClean="0"/>
              <a:t>orders</a:t>
            </a:r>
            <a:endParaRPr lang="da-DK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403648" y="1517883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smtClean="0">
                <a:solidFill>
                  <a:srgbClr val="FF0000"/>
                </a:solidFill>
              </a:rPr>
              <a:t>Problem: </a:t>
            </a:r>
          </a:p>
          <a:p>
            <a:pPr algn="ctr"/>
            <a:r>
              <a:rPr lang="da-DK" sz="2400" dirty="0" smtClean="0">
                <a:solidFill>
                  <a:srgbClr val="FF0000"/>
                </a:solidFill>
              </a:rPr>
              <a:t>How </a:t>
            </a:r>
            <a:r>
              <a:rPr lang="da-DK" sz="2400" dirty="0" err="1" smtClean="0">
                <a:solidFill>
                  <a:srgbClr val="FF0000"/>
                </a:solidFill>
              </a:rPr>
              <a:t>can</a:t>
            </a:r>
            <a:r>
              <a:rPr lang="da-DK" sz="2400" dirty="0" smtClean="0">
                <a:solidFill>
                  <a:srgbClr val="FF0000"/>
                </a:solidFill>
              </a:rPr>
              <a:t> DFDS </a:t>
            </a:r>
            <a:r>
              <a:rPr lang="da-DK" sz="2400" dirty="0" err="1" smtClean="0">
                <a:solidFill>
                  <a:srgbClr val="FF0000"/>
                </a:solidFill>
              </a:rPr>
              <a:t>allocate</a:t>
            </a:r>
            <a:r>
              <a:rPr lang="da-DK" sz="2400" dirty="0" smtClean="0">
                <a:solidFill>
                  <a:srgbClr val="FF0000"/>
                </a:solidFill>
              </a:rPr>
              <a:t> trailers to transport </a:t>
            </a:r>
            <a:r>
              <a:rPr lang="da-DK" sz="2400" dirty="0" err="1" smtClean="0">
                <a:solidFill>
                  <a:srgbClr val="FF0000"/>
                </a:solidFill>
              </a:rPr>
              <a:t>tasks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across</a:t>
            </a:r>
            <a:r>
              <a:rPr lang="da-DK" sz="2400" dirty="0" smtClean="0">
                <a:solidFill>
                  <a:srgbClr val="FF0000"/>
                </a:solidFill>
              </a:rPr>
              <a:t> Administrative </a:t>
            </a:r>
            <a:r>
              <a:rPr lang="da-DK" sz="2400" dirty="0" err="1" smtClean="0">
                <a:solidFill>
                  <a:srgbClr val="FF0000"/>
                </a:solidFill>
              </a:rPr>
              <a:t>Areas</a:t>
            </a:r>
            <a:r>
              <a:rPr lang="da-DK" sz="2400" dirty="0" smtClean="0">
                <a:solidFill>
                  <a:srgbClr val="FF0000"/>
                </a:solidFill>
              </a:rPr>
              <a:t> (</a:t>
            </a:r>
            <a:r>
              <a:rPr lang="da-DK" sz="2400" dirty="0" err="1" smtClean="0">
                <a:solidFill>
                  <a:srgbClr val="FF0000"/>
                </a:solidFill>
              </a:rPr>
              <a:t>Organizational</a:t>
            </a:r>
            <a:r>
              <a:rPr lang="da-DK" sz="2400" dirty="0" smtClean="0">
                <a:solidFill>
                  <a:srgbClr val="FF0000"/>
                </a:solidFill>
              </a:rPr>
              <a:t> silos) ?</a:t>
            </a:r>
            <a:endParaRPr lang="da-D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da-DK" dirty="0" err="1" smtClean="0"/>
              <a:t>Current</a:t>
            </a:r>
            <a:r>
              <a:rPr lang="da-DK" dirty="0" smtClean="0"/>
              <a:t> State – Trailer </a:t>
            </a:r>
            <a:r>
              <a:rPr lang="da-DK" dirty="0" err="1" smtClean="0"/>
              <a:t>Idle</a:t>
            </a:r>
            <a:r>
              <a:rPr lang="da-DK" dirty="0" smtClean="0"/>
              <a:t> Time</a:t>
            </a:r>
            <a:endParaRPr lang="da-DK" dirty="0"/>
          </a:p>
        </p:txBody>
      </p:sp>
      <p:pic>
        <p:nvPicPr>
          <p:cNvPr id="97" name="Picture 8" descr="Imágenes integradas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844824"/>
            <a:ext cx="975429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77737" y="1588150"/>
            <a:ext cx="434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Trailers </a:t>
            </a:r>
            <a:r>
              <a:rPr lang="da-DK" dirty="0" err="1" smtClean="0"/>
              <a:t>are</a:t>
            </a:r>
            <a:r>
              <a:rPr lang="da-DK" dirty="0" smtClean="0"/>
              <a:t> in average </a:t>
            </a:r>
            <a:r>
              <a:rPr lang="da-DK" dirty="0" err="1" smtClean="0"/>
              <a:t>idle</a:t>
            </a:r>
            <a:r>
              <a:rPr lang="da-DK" dirty="0" smtClean="0"/>
              <a:t> 12,5% of the time</a:t>
            </a:r>
            <a:endParaRPr lang="da-DK" dirty="0"/>
          </a:p>
        </p:txBody>
      </p:sp>
      <p:sp>
        <p:nvSpPr>
          <p:cNvPr id="26" name="TextBox 25"/>
          <p:cNvSpPr txBox="1"/>
          <p:nvPr/>
        </p:nvSpPr>
        <p:spPr>
          <a:xfrm>
            <a:off x="956066" y="6156012"/>
            <a:ext cx="728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Admin</a:t>
            </a:r>
            <a:r>
              <a:rPr lang="da-DK" dirty="0" smtClean="0"/>
              <a:t> </a:t>
            </a:r>
            <a:r>
              <a:rPr lang="da-DK" dirty="0" err="1" smtClean="0"/>
              <a:t>Areas</a:t>
            </a:r>
            <a:r>
              <a:rPr lang="da-DK" dirty="0" smtClean="0"/>
              <a:t> </a:t>
            </a:r>
            <a:r>
              <a:rPr lang="da-DK" dirty="0" err="1" smtClean="0"/>
              <a:t>vary</a:t>
            </a:r>
            <a:r>
              <a:rPr lang="da-DK" dirty="0" smtClean="0"/>
              <a:t> in </a:t>
            </a:r>
            <a:r>
              <a:rPr lang="da-DK" dirty="0" err="1" smtClean="0"/>
              <a:t>their</a:t>
            </a:r>
            <a:r>
              <a:rPr lang="da-DK" dirty="0" smtClean="0"/>
              <a:t> performance </a:t>
            </a:r>
            <a:r>
              <a:rPr lang="da-DK" dirty="0" err="1" smtClean="0"/>
              <a:t>indicating</a:t>
            </a:r>
            <a:r>
              <a:rPr lang="da-DK" dirty="0" smtClean="0"/>
              <a:t> </a:t>
            </a:r>
            <a:r>
              <a:rPr lang="da-DK" dirty="0" err="1" smtClean="0"/>
              <a:t>improvement</a:t>
            </a:r>
            <a:r>
              <a:rPr lang="da-DK" dirty="0" smtClean="0"/>
              <a:t> </a:t>
            </a:r>
            <a:r>
              <a:rPr lang="da-DK" dirty="0" err="1" smtClean="0"/>
              <a:t>opportunity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56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da-DK" dirty="0" smtClean="0"/>
              <a:t>The Tool – </a:t>
            </a:r>
            <a:r>
              <a:rPr lang="da-DK" dirty="0" err="1" smtClean="0"/>
              <a:t>Visualizing</a:t>
            </a:r>
            <a:r>
              <a:rPr lang="da-DK" dirty="0" smtClean="0"/>
              <a:t> </a:t>
            </a:r>
            <a:r>
              <a:rPr lang="da-DK" dirty="0" err="1" smtClean="0"/>
              <a:t>Opportunities</a:t>
            </a:r>
            <a:endParaRPr lang="da-DK" dirty="0"/>
          </a:p>
        </p:txBody>
      </p:sp>
      <p:pic>
        <p:nvPicPr>
          <p:cNvPr id="6150" name="Picture 6" descr="C:\Users\i9nr\AppData\Local\Microsoft\Windows\Temporary Internet Files\Content.Outlook\0KOU4RL2\Screen Shot 2017-06-18 at 14.33.30 copy 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44408" cy="453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da-DK" dirty="0" smtClean="0"/>
              <a:t>The Tool – </a:t>
            </a:r>
            <a:r>
              <a:rPr lang="da-DK" dirty="0" err="1" smtClean="0"/>
              <a:t>Optimization</a:t>
            </a:r>
            <a:endParaRPr lang="da-DK" dirty="0"/>
          </a:p>
        </p:txBody>
      </p:sp>
      <p:pic>
        <p:nvPicPr>
          <p:cNvPr id="8194" name="Picture 2" descr="C:\Users\i9nr\AppData\Local\Microsoft\Windows\Temporary Internet Files\Content.Outlook\0KOU4RL2\delaun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3960440" cy="843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3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da-DK" dirty="0" smtClean="0"/>
              <a:t>The Tool – </a:t>
            </a:r>
            <a:r>
              <a:rPr lang="da-DK" dirty="0" err="1" smtClean="0"/>
              <a:t>Forecasting</a:t>
            </a:r>
            <a:r>
              <a:rPr lang="da-DK" dirty="0" smtClean="0"/>
              <a:t> Model</a:t>
            </a:r>
            <a:endParaRPr lang="da-DK" dirty="0"/>
          </a:p>
        </p:txBody>
      </p:sp>
      <p:pic>
        <p:nvPicPr>
          <p:cNvPr id="7170" name="Picture 2" descr="Imágenes integradas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8" y="1556792"/>
            <a:ext cx="9076912" cy="461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157530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smtClean="0"/>
              <a:t>No of Trailers</a:t>
            </a:r>
            <a:endParaRPr lang="da-DK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884368" y="573325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smtClean="0"/>
              <a:t>Day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297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da-DK" dirty="0" smtClean="0"/>
              <a:t>Business Case</a:t>
            </a:r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0" y="1700808"/>
            <a:ext cx="4098925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88132"/>
            <a:ext cx="3398837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32" y="3429000"/>
            <a:ext cx="5089525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own Arrow 7"/>
          <p:cNvSpPr/>
          <p:nvPr/>
        </p:nvSpPr>
        <p:spPr>
          <a:xfrm>
            <a:off x="4277002" y="2924944"/>
            <a:ext cx="439783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Down Arrow 8"/>
          <p:cNvSpPr/>
          <p:nvPr/>
        </p:nvSpPr>
        <p:spPr>
          <a:xfrm>
            <a:off x="4277002" y="4379956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/>
          <p:cNvSpPr txBox="1"/>
          <p:nvPr/>
        </p:nvSpPr>
        <p:spPr>
          <a:xfrm>
            <a:off x="2034972" y="5036983"/>
            <a:ext cx="5089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smtClean="0">
                <a:solidFill>
                  <a:srgbClr val="FF0000"/>
                </a:solidFill>
              </a:rPr>
              <a:t>Investments for 2017: 1.500.000 EUR</a:t>
            </a:r>
          </a:p>
          <a:p>
            <a:pPr algn="ctr"/>
            <a:r>
              <a:rPr lang="da-DK" sz="2400" dirty="0" smtClean="0">
                <a:solidFill>
                  <a:srgbClr val="FF0000"/>
                </a:solidFill>
              </a:rPr>
              <a:t>--------------------------------------------------</a:t>
            </a:r>
          </a:p>
          <a:p>
            <a:pPr algn="ctr"/>
            <a:r>
              <a:rPr lang="da-DK" sz="2400" dirty="0" err="1" smtClean="0">
                <a:solidFill>
                  <a:srgbClr val="FF0000"/>
                </a:solidFill>
              </a:rPr>
              <a:t>Savings</a:t>
            </a:r>
            <a:r>
              <a:rPr lang="da-DK" sz="2400" dirty="0" smtClean="0">
                <a:solidFill>
                  <a:srgbClr val="FF0000"/>
                </a:solidFill>
              </a:rPr>
              <a:t> for  2018: 3.119.063 EUR</a:t>
            </a:r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71800" y="1888132"/>
            <a:ext cx="1807935" cy="373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/>
          <p:cNvSpPr/>
          <p:nvPr/>
        </p:nvSpPr>
        <p:spPr>
          <a:xfrm>
            <a:off x="5455856" y="3988594"/>
            <a:ext cx="700320" cy="186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/>
          <p:cNvSpPr/>
          <p:nvPr/>
        </p:nvSpPr>
        <p:spPr>
          <a:xfrm>
            <a:off x="2771801" y="2436516"/>
            <a:ext cx="1807934" cy="197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5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da-DK" dirty="0" err="1" smtClean="0"/>
              <a:t>Next</a:t>
            </a:r>
            <a:r>
              <a:rPr lang="da-DK" dirty="0" smtClean="0"/>
              <a:t> steps</a:t>
            </a:r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517883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 sz="2400" dirty="0" err="1" smtClean="0"/>
              <a:t>Enable</a:t>
            </a:r>
            <a:r>
              <a:rPr lang="da-DK" sz="2400" dirty="0" smtClean="0"/>
              <a:t> </a:t>
            </a:r>
            <a:r>
              <a:rPr lang="da-DK" sz="2400" dirty="0" err="1" smtClean="0"/>
              <a:t>tool</a:t>
            </a:r>
            <a:r>
              <a:rPr lang="da-DK" sz="2400" dirty="0" smtClean="0"/>
              <a:t> to </a:t>
            </a:r>
            <a:r>
              <a:rPr lang="da-DK" sz="2400" dirty="0" err="1" smtClean="0"/>
              <a:t>optimize</a:t>
            </a:r>
            <a:r>
              <a:rPr lang="da-DK" sz="2400" dirty="0" smtClean="0"/>
              <a:t> </a:t>
            </a:r>
            <a:r>
              <a:rPr lang="da-DK" sz="2400" dirty="0" err="1" smtClean="0"/>
              <a:t>across</a:t>
            </a:r>
            <a:r>
              <a:rPr lang="da-DK" sz="2400" dirty="0" smtClean="0"/>
              <a:t> all </a:t>
            </a:r>
            <a:r>
              <a:rPr lang="da-DK" sz="2400" dirty="0" err="1" smtClean="0"/>
              <a:t>Admin</a:t>
            </a:r>
            <a:r>
              <a:rPr lang="da-DK" sz="2400" dirty="0" smtClean="0"/>
              <a:t> </a:t>
            </a:r>
            <a:r>
              <a:rPr lang="da-DK" sz="2400" dirty="0" err="1" smtClean="0"/>
              <a:t>Areas</a:t>
            </a:r>
            <a:endParaRPr lang="da-DK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a-DK" sz="2400" dirty="0" err="1" smtClean="0"/>
              <a:t>Clarify</a:t>
            </a:r>
            <a:r>
              <a:rPr lang="da-DK" sz="2400" dirty="0" smtClean="0"/>
              <a:t> if </a:t>
            </a:r>
            <a:r>
              <a:rPr lang="da-DK" sz="2400" dirty="0" err="1" smtClean="0"/>
              <a:t>tool</a:t>
            </a:r>
            <a:r>
              <a:rPr lang="da-DK" sz="2400" dirty="0" smtClean="0"/>
              <a:t> </a:t>
            </a:r>
            <a:r>
              <a:rPr lang="da-DK" sz="2400" dirty="0" err="1" smtClean="0"/>
              <a:t>can</a:t>
            </a:r>
            <a:r>
              <a:rPr lang="da-DK" sz="2400" dirty="0" smtClean="0"/>
              <a:t> support </a:t>
            </a:r>
            <a:r>
              <a:rPr lang="da-DK" sz="2400" dirty="0" err="1"/>
              <a:t>reduction</a:t>
            </a:r>
            <a:r>
              <a:rPr lang="da-DK" sz="2400" dirty="0"/>
              <a:t> of </a:t>
            </a:r>
            <a:r>
              <a:rPr lang="da-DK" sz="2400" dirty="0" err="1"/>
              <a:t>empty</a:t>
            </a:r>
            <a:r>
              <a:rPr lang="da-DK" sz="2400" dirty="0"/>
              <a:t> transports and not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idle</a:t>
            </a:r>
            <a:r>
              <a:rPr lang="da-DK" sz="2400" dirty="0"/>
              <a:t> trailers and </a:t>
            </a:r>
            <a:r>
              <a:rPr lang="da-DK" sz="2400" dirty="0" err="1"/>
              <a:t>driving</a:t>
            </a:r>
            <a:r>
              <a:rPr lang="da-DK" sz="2400" dirty="0"/>
              <a:t> </a:t>
            </a:r>
            <a:r>
              <a:rPr lang="da-DK" sz="2400" dirty="0" err="1" smtClean="0"/>
              <a:t>KMs</a:t>
            </a:r>
            <a:endParaRPr lang="da-DK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a-DK" sz="2400" dirty="0"/>
              <a:t>Provide </a:t>
            </a:r>
            <a:r>
              <a:rPr lang="da-DK" sz="2400" dirty="0" err="1"/>
              <a:t>us</a:t>
            </a:r>
            <a:r>
              <a:rPr lang="da-DK" sz="2400" dirty="0"/>
              <a:t> and partners with 150.000 EUR </a:t>
            </a:r>
            <a:r>
              <a:rPr lang="da-DK" sz="2400" dirty="0" smtClean="0"/>
              <a:t>to </a:t>
            </a:r>
            <a:r>
              <a:rPr lang="da-DK" sz="2400" dirty="0" err="1" smtClean="0"/>
              <a:t>develop</a:t>
            </a:r>
            <a:r>
              <a:rPr lang="da-DK" sz="2400" dirty="0" smtClean="0"/>
              <a:t> prototype </a:t>
            </a:r>
            <a:r>
              <a:rPr lang="da-DK" sz="2400" dirty="0"/>
              <a:t>for </a:t>
            </a:r>
            <a:r>
              <a:rPr lang="da-DK" sz="2400" dirty="0" err="1" smtClean="0"/>
              <a:t>user</a:t>
            </a:r>
            <a:r>
              <a:rPr lang="da-DK" sz="2400" dirty="0" smtClean="0"/>
              <a:t> </a:t>
            </a:r>
            <a:r>
              <a:rPr lang="da-DK" sz="2400" dirty="0" err="1" smtClean="0"/>
              <a:t>testing</a:t>
            </a:r>
            <a:r>
              <a:rPr lang="da-DK" sz="240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2400" smtClean="0"/>
              <a:t>Do </a:t>
            </a:r>
            <a:r>
              <a:rPr lang="da-DK" sz="2400" dirty="0" err="1" smtClean="0"/>
              <a:t>complete</a:t>
            </a:r>
            <a:r>
              <a:rPr lang="da-DK" sz="2400" dirty="0" smtClean="0"/>
              <a:t> </a:t>
            </a:r>
            <a:r>
              <a:rPr lang="da-DK" sz="2400" dirty="0" err="1"/>
              <a:t>development</a:t>
            </a:r>
            <a:r>
              <a:rPr lang="da-DK" sz="2400" dirty="0"/>
              <a:t> </a:t>
            </a:r>
            <a:r>
              <a:rPr lang="da-DK" sz="2400" dirty="0" smtClean="0"/>
              <a:t>for </a:t>
            </a:r>
            <a:r>
              <a:rPr lang="da-DK" sz="2400" dirty="0" err="1" smtClean="0"/>
              <a:t>estimated</a:t>
            </a:r>
            <a:r>
              <a:rPr lang="da-DK" sz="2400" dirty="0" smtClean="0"/>
              <a:t> 1.500.000 </a:t>
            </a:r>
            <a:r>
              <a:rPr lang="da-DK" sz="2400" dirty="0"/>
              <a:t>EUR</a:t>
            </a:r>
          </a:p>
          <a:p>
            <a:pPr marL="457200" indent="-457200">
              <a:buFont typeface="+mj-lt"/>
              <a:buAutoNum type="arabicPeriod"/>
            </a:pPr>
            <a:endParaRPr lang="da-D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smtClean="0"/>
              <a:t>Potential Business </a:t>
            </a:r>
            <a:r>
              <a:rPr lang="da-DK" sz="2400" dirty="0" err="1" smtClean="0"/>
              <a:t>Impact</a:t>
            </a:r>
            <a:r>
              <a:rPr lang="da-DK" sz="2400" dirty="0" smtClean="0"/>
              <a:t> for Trailer </a:t>
            </a:r>
            <a:r>
              <a:rPr lang="da-DK" sz="2400" dirty="0" err="1" smtClean="0"/>
              <a:t>based</a:t>
            </a:r>
            <a:r>
              <a:rPr lang="da-DK" sz="2400" dirty="0" smtClean="0"/>
              <a:t> Road Transport </a:t>
            </a:r>
            <a:r>
              <a:rPr lang="da-DK" sz="2400" dirty="0" err="1" smtClean="0"/>
              <a:t>Logistics</a:t>
            </a:r>
            <a:r>
              <a:rPr lang="da-DK" sz="2400" dirty="0" smtClean="0"/>
              <a:t> Industry:</a:t>
            </a:r>
          </a:p>
          <a:p>
            <a:pPr lvl="1"/>
            <a:r>
              <a:rPr lang="da-DK" sz="2400" dirty="0" smtClean="0"/>
              <a:t>+10 million trailers in Europe</a:t>
            </a:r>
          </a:p>
          <a:p>
            <a:pPr lvl="1"/>
            <a:r>
              <a:rPr lang="da-DK" sz="2400" dirty="0" smtClean="0"/>
              <a:t>DFDS: 6.500 Trailers</a:t>
            </a:r>
          </a:p>
          <a:p>
            <a:pPr lvl="1"/>
            <a:endParaRPr lang="da-DK" sz="2400" dirty="0" smtClean="0"/>
          </a:p>
          <a:p>
            <a:pPr lvl="1"/>
            <a:r>
              <a:rPr lang="da-DK" sz="2400" dirty="0" smtClean="0"/>
              <a:t>EUR Potential of </a:t>
            </a:r>
            <a:r>
              <a:rPr lang="da-DK" sz="2400" dirty="0" err="1" smtClean="0"/>
              <a:t>similar</a:t>
            </a:r>
            <a:r>
              <a:rPr lang="da-DK" sz="2400" dirty="0" smtClean="0"/>
              <a:t> </a:t>
            </a:r>
            <a:r>
              <a:rPr lang="da-DK" sz="2400" dirty="0" err="1" smtClean="0"/>
              <a:t>tool</a:t>
            </a:r>
            <a:r>
              <a:rPr lang="da-DK" sz="2400" dirty="0" smtClean="0"/>
              <a:t>: DFDS Business Case x 100…..</a:t>
            </a:r>
          </a:p>
        </p:txBody>
      </p:sp>
      <p:sp>
        <p:nvSpPr>
          <p:cNvPr id="4" name="Down Arrow 3"/>
          <p:cNvSpPr/>
          <p:nvPr/>
        </p:nvSpPr>
        <p:spPr>
          <a:xfrm>
            <a:off x="4519148" y="5589240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14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206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DFDS Trailer Allocation Tool</vt:lpstr>
      <vt:lpstr>Trailer Allocation Tool</vt:lpstr>
      <vt:lpstr>Current State – Trailer Idle Time</vt:lpstr>
      <vt:lpstr>The Tool – Visualizing Opportunities</vt:lpstr>
      <vt:lpstr>The Tool – Optimization</vt:lpstr>
      <vt:lpstr>The Tool – Forecasting Model</vt:lpstr>
      <vt:lpstr>Business Case</vt:lpstr>
      <vt:lpstr>Next steps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Gorm Rytter</dc:creator>
  <cp:lastModifiedBy>Niels Gorm Rytter</cp:lastModifiedBy>
  <cp:revision>41</cp:revision>
  <dcterms:created xsi:type="dcterms:W3CDTF">2017-06-16T23:14:51Z</dcterms:created>
  <dcterms:modified xsi:type="dcterms:W3CDTF">2017-06-18T14:23:27Z</dcterms:modified>
</cp:coreProperties>
</file>