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65" r:id="rId4"/>
    <p:sldId id="264" r:id="rId5"/>
    <p:sldId id="259" r:id="rId6"/>
    <p:sldId id="262" r:id="rId7"/>
    <p:sldId id="263" r:id="rId8"/>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0CA8"/>
    <a:srgbClr val="120B97"/>
    <a:srgbClr val="0E0975"/>
    <a:srgbClr val="170FB9"/>
    <a:srgbClr val="1D13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3" autoAdjust="0"/>
    <p:restoredTop sz="80805" autoAdjust="0"/>
  </p:normalViewPr>
  <p:slideViewPr>
    <p:cSldViewPr>
      <p:cViewPr>
        <p:scale>
          <a:sx n="66" d="100"/>
          <a:sy n="66" d="100"/>
        </p:scale>
        <p:origin x="-1901" y="-18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356216-061E-473E-B6F6-FC5A70D17857}" type="datetimeFigureOut">
              <a:rPr lang="es-ES" smtClean="0"/>
              <a:pPr/>
              <a:t>20/05/2015</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040944-97E3-4CE1-9F67-69B0C2F4D5B8}" type="slidenum">
              <a:rPr lang="es-ES" smtClean="0"/>
              <a:pPr/>
              <a:t>‹#›</a:t>
            </a:fld>
            <a:endParaRPr lang="es-ES"/>
          </a:p>
        </p:txBody>
      </p:sp>
    </p:spTree>
    <p:extLst>
      <p:ext uri="{BB962C8B-B14F-4D97-AF65-F5344CB8AC3E}">
        <p14:creationId xmlns:p14="http://schemas.microsoft.com/office/powerpoint/2010/main" val="2577816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8A040944-97E3-4CE1-9F67-69B0C2F4D5B8}" type="slidenum">
              <a:rPr lang="es-ES" smtClean="0"/>
              <a:pPr/>
              <a:t>1</a:t>
            </a:fld>
            <a:endParaRPr lang="es-ES"/>
          </a:p>
        </p:txBody>
      </p:sp>
    </p:spTree>
    <p:extLst>
      <p:ext uri="{BB962C8B-B14F-4D97-AF65-F5344CB8AC3E}">
        <p14:creationId xmlns:p14="http://schemas.microsoft.com/office/powerpoint/2010/main" val="1541414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kern="1200" dirty="0" smtClean="0">
                <a:solidFill>
                  <a:schemeClr val="tx1"/>
                </a:solidFill>
                <a:effectLst/>
                <a:latin typeface="+mn-lt"/>
                <a:ea typeface="+mn-ea"/>
                <a:cs typeface="+mn-cs"/>
              </a:rPr>
              <a:t>The Web has become the largest easy available repository of data. Hence, it is natural to extract information from it and Web search engines have become one of the most used tools in Internet.</a:t>
            </a:r>
          </a:p>
          <a:p>
            <a:endParaRPr lang="es-ES" dirty="0"/>
          </a:p>
        </p:txBody>
      </p:sp>
      <p:sp>
        <p:nvSpPr>
          <p:cNvPr id="4" name="3 Marcador de número de diapositiva"/>
          <p:cNvSpPr>
            <a:spLocks noGrp="1"/>
          </p:cNvSpPr>
          <p:nvPr>
            <p:ph type="sldNum" sz="quarter" idx="10"/>
          </p:nvPr>
        </p:nvSpPr>
        <p:spPr/>
        <p:txBody>
          <a:bodyPr/>
          <a:lstStyle/>
          <a:p>
            <a:fld id="{8A040944-97E3-4CE1-9F67-69B0C2F4D5B8}" type="slidenum">
              <a:rPr lang="es-ES" smtClean="0"/>
              <a:pPr/>
              <a:t>2</a:t>
            </a:fld>
            <a:endParaRPr lang="es-ES"/>
          </a:p>
        </p:txBody>
      </p:sp>
    </p:spTree>
    <p:extLst>
      <p:ext uri="{BB962C8B-B14F-4D97-AF65-F5344CB8AC3E}">
        <p14:creationId xmlns:p14="http://schemas.microsoft.com/office/powerpoint/2010/main" val="3149420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a:t>
            </a:r>
            <a:r>
              <a:rPr lang="en-US" sz="1200" kern="1200" baseline="0" dirty="0" smtClean="0">
                <a:solidFill>
                  <a:schemeClr val="tx1"/>
                </a:solidFill>
                <a:effectLst/>
                <a:latin typeface="+mn-lt"/>
                <a:ea typeface="+mn-ea"/>
                <a:cs typeface="+mn-cs"/>
              </a:rPr>
              <a:t> first thing you must notice, is that i</a:t>
            </a:r>
            <a:r>
              <a:rPr lang="en-US" sz="1200" kern="1200" dirty="0" smtClean="0">
                <a:solidFill>
                  <a:schemeClr val="tx1"/>
                </a:solidFill>
                <a:effectLst/>
                <a:latin typeface="+mn-lt"/>
                <a:ea typeface="+mn-ea"/>
                <a:cs typeface="+mn-cs"/>
              </a:rPr>
              <a:t>nstead of trying to manage the information retrieval from all over the web, we will focus on a less ambitious case, managing information retrieval from a particular website.</a:t>
            </a:r>
            <a:endParaRPr lang="es-ES" sz="1200" kern="1200" dirty="0" smtClean="0">
              <a:solidFill>
                <a:schemeClr val="tx1"/>
              </a:solidFill>
              <a:effectLst/>
              <a:latin typeface="+mn-lt"/>
              <a:ea typeface="+mn-ea"/>
              <a:cs typeface="+mn-cs"/>
            </a:endParaRPr>
          </a:p>
          <a:p>
            <a:endParaRPr lang="es-ES" dirty="0"/>
          </a:p>
        </p:txBody>
      </p:sp>
      <p:sp>
        <p:nvSpPr>
          <p:cNvPr id="4" name="3 Marcador de número de diapositiva"/>
          <p:cNvSpPr>
            <a:spLocks noGrp="1"/>
          </p:cNvSpPr>
          <p:nvPr>
            <p:ph type="sldNum" sz="quarter" idx="10"/>
          </p:nvPr>
        </p:nvSpPr>
        <p:spPr/>
        <p:txBody>
          <a:bodyPr/>
          <a:lstStyle/>
          <a:p>
            <a:fld id="{8A040944-97E3-4CE1-9F67-69B0C2F4D5B8}" type="slidenum">
              <a:rPr lang="es-ES" smtClean="0"/>
              <a:pPr/>
              <a:t>4</a:t>
            </a:fld>
            <a:endParaRPr lang="es-ES"/>
          </a:p>
        </p:txBody>
      </p:sp>
    </p:spTree>
    <p:extLst>
      <p:ext uri="{BB962C8B-B14F-4D97-AF65-F5344CB8AC3E}">
        <p14:creationId xmlns:p14="http://schemas.microsoft.com/office/powerpoint/2010/main" val="4269812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1. Hasta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ahora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las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pruebas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realizadas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sobre</a:t>
            </a:r>
            <a:r>
              <a:rPr lang="en-US" sz="1200" kern="1200" baseline="0" dirty="0" smtClean="0">
                <a:solidFill>
                  <a:schemeClr val="tx1"/>
                </a:solidFill>
                <a:latin typeface="+mn-lt"/>
                <a:ea typeface="+mn-ea"/>
                <a:cs typeface="+mn-cs"/>
              </a:rPr>
              <a:t> el modulo de </a:t>
            </a:r>
            <a:r>
              <a:rPr lang="en-US" sz="1200" kern="1200" baseline="0" dirty="0" err="1" smtClean="0">
                <a:solidFill>
                  <a:schemeClr val="tx1"/>
                </a:solidFill>
                <a:latin typeface="+mn-lt"/>
                <a:ea typeface="+mn-ea"/>
                <a:cs typeface="+mn-cs"/>
              </a:rPr>
              <a:t>procesamiento</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texto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hemos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desarrollado</a:t>
            </a:r>
            <a:r>
              <a:rPr lang="en-US" sz="1200" kern="1200" baseline="0" dirty="0" smtClean="0">
                <a:solidFill>
                  <a:schemeClr val="tx1"/>
                </a:solidFill>
                <a:latin typeface="+mn-lt"/>
                <a:ea typeface="+mn-ea"/>
                <a:cs typeface="+mn-cs"/>
              </a:rPr>
              <a:t> se </a:t>
            </a:r>
            <a:r>
              <a:rPr lang="en-US" sz="1200" kern="1200" baseline="0" dirty="0" err="1" smtClean="0">
                <a:solidFill>
                  <a:schemeClr val="tx1"/>
                </a:solidFill>
                <a:latin typeface="+mn-lt"/>
                <a:ea typeface="+mn-ea"/>
                <a:cs typeface="+mn-cs"/>
              </a:rPr>
              <a:t>han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hecho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usando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las</a:t>
            </a:r>
            <a:r>
              <a:rPr lang="en-US" sz="1200" kern="1200" baseline="0" dirty="0" smtClean="0">
                <a:solidFill>
                  <a:schemeClr val="tx1"/>
                </a:solidFill>
                <a:latin typeface="+mn-lt"/>
                <a:ea typeface="+mn-ea"/>
                <a:cs typeface="+mn-cs"/>
              </a:rPr>
              <a:t> bases de </a:t>
            </a:r>
            <a:r>
              <a:rPr lang="en-US" sz="1200" kern="1200" baseline="0" dirty="0" err="1" smtClean="0">
                <a:solidFill>
                  <a:schemeClr val="tx1"/>
                </a:solidFill>
                <a:latin typeface="+mn-lt"/>
                <a:ea typeface="+mn-ea"/>
                <a:cs typeface="+mn-cs"/>
              </a:rPr>
              <a:t>datos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disponibles</a:t>
            </a:r>
            <a:r>
              <a:rPr lang="en-US" sz="1200" kern="1200" baseline="0" dirty="0" smtClean="0">
                <a:solidFill>
                  <a:schemeClr val="tx1"/>
                </a:solidFill>
                <a:latin typeface="+mn-lt"/>
                <a:ea typeface="+mn-ea"/>
                <a:cs typeface="+mn-cs"/>
              </a:rPr>
              <a:t> en NLTK.</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2. Integration</a:t>
            </a:r>
            <a:r>
              <a:rPr lang="en-US" sz="1200" kern="1200" baseline="0" dirty="0" smtClean="0">
                <a:solidFill>
                  <a:schemeClr val="tx1"/>
                </a:solidFill>
                <a:latin typeface="+mn-lt"/>
                <a:ea typeface="+mn-ea"/>
                <a:cs typeface="+mn-cs"/>
              </a:rPr>
              <a:t> of the </a:t>
            </a:r>
            <a:r>
              <a:rPr lang="en-US" sz="1200" kern="1200" baseline="0" smtClean="0">
                <a:solidFill>
                  <a:schemeClr val="tx1"/>
                </a:solidFill>
                <a:latin typeface="+mn-lt"/>
                <a:ea typeface="+mn-ea"/>
                <a:cs typeface="+mn-cs"/>
              </a:rPr>
              <a:t>whole system</a:t>
            </a: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3. Finally, once we have finished our system in order t</a:t>
            </a:r>
            <a:r>
              <a:rPr lang="en-US" sz="1200" kern="1200" dirty="0" smtClean="0">
                <a:solidFill>
                  <a:schemeClr val="tx1"/>
                </a:solidFill>
                <a:effectLst/>
                <a:latin typeface="+mn-lt"/>
                <a:ea typeface="+mn-ea"/>
                <a:cs typeface="+mn-cs"/>
              </a:rPr>
              <a:t>o evaluate its performance, we will use Precision and Recall which are the basic measures used to evaluate the performance of information retrieval systems.</a:t>
            </a:r>
            <a:endParaRPr lang="es-ES" sz="1200" kern="1200" dirty="0" smtClean="0">
              <a:solidFill>
                <a:schemeClr val="tx1"/>
              </a:solidFill>
              <a:latin typeface="+mn-lt"/>
              <a:ea typeface="+mn-ea"/>
              <a:cs typeface="+mn-cs"/>
            </a:endParaRPr>
          </a:p>
          <a:p>
            <a:endParaRPr lang="es-ES" dirty="0"/>
          </a:p>
        </p:txBody>
      </p:sp>
      <p:sp>
        <p:nvSpPr>
          <p:cNvPr id="4" name="3 Marcador de número de diapositiva"/>
          <p:cNvSpPr>
            <a:spLocks noGrp="1"/>
          </p:cNvSpPr>
          <p:nvPr>
            <p:ph type="sldNum" sz="quarter" idx="10"/>
          </p:nvPr>
        </p:nvSpPr>
        <p:spPr/>
        <p:txBody>
          <a:bodyPr/>
          <a:lstStyle/>
          <a:p>
            <a:fld id="{8A040944-97E3-4CE1-9F67-69B0C2F4D5B8}" type="slidenum">
              <a:rPr lang="es-ES" smtClean="0"/>
              <a:pPr/>
              <a:t>6</a:t>
            </a:fld>
            <a:endParaRPr lang="es-ES"/>
          </a:p>
        </p:txBody>
      </p:sp>
    </p:spTree>
    <p:extLst>
      <p:ext uri="{BB962C8B-B14F-4D97-AF65-F5344CB8AC3E}">
        <p14:creationId xmlns:p14="http://schemas.microsoft.com/office/powerpoint/2010/main" val="4035232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ECEC73CE-1854-4540-A505-CD10E4745279}" type="datetime1">
              <a:rPr lang="es-ES" smtClean="0"/>
              <a:t>20/05/2015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74CC8D5-9BDD-4528-894C-D92029187C7C}" type="slidenum">
              <a:rPr lang="es-ES" smtClean="0"/>
              <a:pPr/>
              <a:t>‹#›</a:t>
            </a:fld>
            <a:endParaRPr lang="es-ES"/>
          </a:p>
        </p:txBody>
      </p:sp>
    </p:spTree>
    <p:extLst>
      <p:ext uri="{BB962C8B-B14F-4D97-AF65-F5344CB8AC3E}">
        <p14:creationId xmlns:p14="http://schemas.microsoft.com/office/powerpoint/2010/main" val="415082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320887B-9497-4DEC-BCD2-386D1E06E1A3}" type="datetime1">
              <a:rPr lang="es-ES" smtClean="0"/>
              <a:t>20/05/2015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74CC8D5-9BDD-4528-894C-D92029187C7C}" type="slidenum">
              <a:rPr lang="es-ES" smtClean="0"/>
              <a:pPr/>
              <a:t>‹#›</a:t>
            </a:fld>
            <a:endParaRPr lang="es-ES"/>
          </a:p>
        </p:txBody>
      </p:sp>
    </p:spTree>
    <p:extLst>
      <p:ext uri="{BB962C8B-B14F-4D97-AF65-F5344CB8AC3E}">
        <p14:creationId xmlns:p14="http://schemas.microsoft.com/office/powerpoint/2010/main" val="2638427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F0D90A85-8FD4-4BB4-87B7-F3896D2AEEE0}" type="datetime1">
              <a:rPr lang="es-ES" smtClean="0"/>
              <a:t>20/05/2015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74CC8D5-9BDD-4528-894C-D92029187C7C}" type="slidenum">
              <a:rPr lang="es-ES" smtClean="0"/>
              <a:pPr/>
              <a:t>‹#›</a:t>
            </a:fld>
            <a:endParaRPr lang="es-ES"/>
          </a:p>
        </p:txBody>
      </p:sp>
    </p:spTree>
    <p:extLst>
      <p:ext uri="{BB962C8B-B14F-4D97-AF65-F5344CB8AC3E}">
        <p14:creationId xmlns:p14="http://schemas.microsoft.com/office/powerpoint/2010/main" val="476099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74377B2-BF4C-42FD-963E-0AC118267CCC}" type="datetime1">
              <a:rPr lang="es-ES" smtClean="0"/>
              <a:t>20/05/2015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74CC8D5-9BDD-4528-894C-D92029187C7C}" type="slidenum">
              <a:rPr lang="es-ES" smtClean="0"/>
              <a:pPr/>
              <a:t>‹#›</a:t>
            </a:fld>
            <a:endParaRPr lang="es-ES"/>
          </a:p>
        </p:txBody>
      </p:sp>
    </p:spTree>
    <p:extLst>
      <p:ext uri="{BB962C8B-B14F-4D97-AF65-F5344CB8AC3E}">
        <p14:creationId xmlns:p14="http://schemas.microsoft.com/office/powerpoint/2010/main" val="176576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29E771F0-503A-4631-89F7-6CA570863083}" type="datetime1">
              <a:rPr lang="es-ES" smtClean="0"/>
              <a:t>20/05/2015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74CC8D5-9BDD-4528-894C-D92029187C7C}" type="slidenum">
              <a:rPr lang="es-ES" smtClean="0"/>
              <a:pPr/>
              <a:t>‹#›</a:t>
            </a:fld>
            <a:endParaRPr lang="es-ES"/>
          </a:p>
        </p:txBody>
      </p:sp>
    </p:spTree>
    <p:extLst>
      <p:ext uri="{BB962C8B-B14F-4D97-AF65-F5344CB8AC3E}">
        <p14:creationId xmlns:p14="http://schemas.microsoft.com/office/powerpoint/2010/main" val="3368066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928D1FFE-B1B1-4AFC-AD30-7EED167BF592}" type="datetime1">
              <a:rPr lang="es-ES" smtClean="0"/>
              <a:t>20/05/2015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874CC8D5-9BDD-4528-894C-D92029187C7C}" type="slidenum">
              <a:rPr lang="es-ES" smtClean="0"/>
              <a:pPr/>
              <a:t>‹#›</a:t>
            </a:fld>
            <a:endParaRPr lang="es-ES"/>
          </a:p>
        </p:txBody>
      </p:sp>
    </p:spTree>
    <p:extLst>
      <p:ext uri="{BB962C8B-B14F-4D97-AF65-F5344CB8AC3E}">
        <p14:creationId xmlns:p14="http://schemas.microsoft.com/office/powerpoint/2010/main" val="723062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9C943F46-EDD3-4613-9463-62F4261401FA}" type="datetime1">
              <a:rPr lang="es-ES" smtClean="0"/>
              <a:t>20/05/2015</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874CC8D5-9BDD-4528-894C-D92029187C7C}" type="slidenum">
              <a:rPr lang="es-ES" smtClean="0"/>
              <a:pPr/>
              <a:t>‹#›</a:t>
            </a:fld>
            <a:endParaRPr lang="es-ES"/>
          </a:p>
        </p:txBody>
      </p:sp>
    </p:spTree>
    <p:extLst>
      <p:ext uri="{BB962C8B-B14F-4D97-AF65-F5344CB8AC3E}">
        <p14:creationId xmlns:p14="http://schemas.microsoft.com/office/powerpoint/2010/main" val="1069663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854CB9A3-9CC0-4FCF-8C5F-A58A495E18ED}" type="datetime1">
              <a:rPr lang="es-ES" smtClean="0"/>
              <a:t>20/05/2015</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874CC8D5-9BDD-4528-894C-D92029187C7C}" type="slidenum">
              <a:rPr lang="es-ES" smtClean="0"/>
              <a:pPr/>
              <a:t>‹#›</a:t>
            </a:fld>
            <a:endParaRPr lang="es-ES"/>
          </a:p>
        </p:txBody>
      </p:sp>
    </p:spTree>
    <p:extLst>
      <p:ext uri="{BB962C8B-B14F-4D97-AF65-F5344CB8AC3E}">
        <p14:creationId xmlns:p14="http://schemas.microsoft.com/office/powerpoint/2010/main" val="2572739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8E7095B-B8A8-40FA-AEFA-98DE82F2A35E}" type="datetime1">
              <a:rPr lang="es-ES" smtClean="0"/>
              <a:t>20/05/2015</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874CC8D5-9BDD-4528-894C-D92029187C7C}" type="slidenum">
              <a:rPr lang="es-ES" smtClean="0"/>
              <a:pPr/>
              <a:t>‹#›</a:t>
            </a:fld>
            <a:endParaRPr lang="es-ES"/>
          </a:p>
        </p:txBody>
      </p:sp>
    </p:spTree>
    <p:extLst>
      <p:ext uri="{BB962C8B-B14F-4D97-AF65-F5344CB8AC3E}">
        <p14:creationId xmlns:p14="http://schemas.microsoft.com/office/powerpoint/2010/main" val="1859687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B0537F0A-43C7-4BB4-BACF-C5DCBBC049E0}" type="datetime1">
              <a:rPr lang="es-ES" smtClean="0"/>
              <a:t>20/05/2015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874CC8D5-9BDD-4528-894C-D92029187C7C}" type="slidenum">
              <a:rPr lang="es-ES" smtClean="0"/>
              <a:pPr/>
              <a:t>‹#›</a:t>
            </a:fld>
            <a:endParaRPr lang="es-ES"/>
          </a:p>
        </p:txBody>
      </p:sp>
    </p:spTree>
    <p:extLst>
      <p:ext uri="{BB962C8B-B14F-4D97-AF65-F5344CB8AC3E}">
        <p14:creationId xmlns:p14="http://schemas.microsoft.com/office/powerpoint/2010/main" val="3265079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21E3CCC-F9BB-4DC2-85A9-98930DB390F4}" type="datetime1">
              <a:rPr lang="es-ES" smtClean="0"/>
              <a:t>20/05/2015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874CC8D5-9BDD-4528-894C-D92029187C7C}" type="slidenum">
              <a:rPr lang="es-ES" smtClean="0"/>
              <a:pPr/>
              <a:t>‹#›</a:t>
            </a:fld>
            <a:endParaRPr lang="es-ES"/>
          </a:p>
        </p:txBody>
      </p:sp>
    </p:spTree>
    <p:extLst>
      <p:ext uri="{BB962C8B-B14F-4D97-AF65-F5344CB8AC3E}">
        <p14:creationId xmlns:p14="http://schemas.microsoft.com/office/powerpoint/2010/main" val="2401672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546310-25AF-40A3-B45A-C0DAEB4E6F61}" type="datetime1">
              <a:rPr lang="es-ES" smtClean="0"/>
              <a:t>20/05/2015</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4CC8D5-9BDD-4528-894C-D92029187C7C}" type="slidenum">
              <a:rPr lang="es-ES" smtClean="0"/>
              <a:pPr/>
              <a:t>‹#›</a:t>
            </a:fld>
            <a:endParaRPr lang="es-ES"/>
          </a:p>
        </p:txBody>
      </p:sp>
    </p:spTree>
    <p:extLst>
      <p:ext uri="{BB962C8B-B14F-4D97-AF65-F5344CB8AC3E}">
        <p14:creationId xmlns:p14="http://schemas.microsoft.com/office/powerpoint/2010/main" val="4291828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gif"/><Relationship Id="rId4" Type="http://schemas.openxmlformats.org/officeDocument/2006/relationships/image" Target="../media/image6.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8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2247007"/>
            <a:ext cx="7772400" cy="1470025"/>
          </a:xfrm>
        </p:spPr>
        <p:txBody>
          <a:bodyPr>
            <a:normAutofit fontScale="90000"/>
          </a:bodyPr>
          <a:lstStyle/>
          <a:p>
            <a:pPr>
              <a:lnSpc>
                <a:spcPct val="150000"/>
              </a:lnSpc>
            </a:pPr>
            <a:r>
              <a:rPr lang="es-ES" sz="2000" b="1" dirty="0" smtClean="0"/>
              <a:t/>
            </a:r>
            <a:br>
              <a:rPr lang="es-ES" sz="2000" b="1" dirty="0" smtClean="0"/>
            </a:br>
            <a:r>
              <a:rPr lang="es-ES" sz="2200" b="1" dirty="0" smtClean="0"/>
              <a:t>Estefanía Crespo Bardera and Manuel Montoya </a:t>
            </a:r>
            <a:r>
              <a:rPr lang="es-ES" sz="2200" b="1" dirty="0" err="1" smtClean="0"/>
              <a:t>Catala</a:t>
            </a:r>
            <a:r>
              <a:rPr lang="es-ES" sz="2000" b="1" dirty="0" smtClean="0"/>
              <a:t/>
            </a:r>
            <a:br>
              <a:rPr lang="es-ES" sz="2000" b="1" dirty="0" smtClean="0"/>
            </a:br>
            <a:r>
              <a:rPr lang="es-ES" sz="2000" b="1" dirty="0" smtClean="0"/>
              <a:t/>
            </a:r>
            <a:br>
              <a:rPr lang="es-ES" sz="2000" b="1" dirty="0" smtClean="0"/>
            </a:br>
            <a:r>
              <a:rPr lang="es-ES" sz="2000" b="1" dirty="0" smtClean="0"/>
              <a:t>Multimedia </a:t>
            </a:r>
            <a:r>
              <a:rPr lang="es-ES" sz="2000" b="1" dirty="0" err="1" smtClean="0"/>
              <a:t>Information</a:t>
            </a:r>
            <a:r>
              <a:rPr lang="es-ES" sz="2000" b="1" dirty="0" smtClean="0"/>
              <a:t> Management</a:t>
            </a:r>
            <a:r>
              <a:rPr lang="es-ES" sz="2000" b="1" dirty="0"/>
              <a:t/>
            </a:r>
            <a:br>
              <a:rPr lang="es-ES" sz="2000" b="1" dirty="0"/>
            </a:br>
            <a:r>
              <a:rPr lang="es-ES" sz="2000" b="1" dirty="0" smtClean="0"/>
              <a:t>Carlos III </a:t>
            </a:r>
            <a:r>
              <a:rPr lang="es-ES" sz="2000" b="1" dirty="0" err="1" smtClean="0"/>
              <a:t>University</a:t>
            </a:r>
            <a:r>
              <a:rPr lang="es-ES" sz="2000" b="1" dirty="0" smtClean="0"/>
              <a:t> of Madrid</a:t>
            </a:r>
            <a:br>
              <a:rPr lang="es-ES" sz="2000" b="1" dirty="0" smtClean="0"/>
            </a:br>
            <a:r>
              <a:rPr lang="es-ES" sz="2000" b="1" dirty="0" smtClean="0"/>
              <a:t>17-3-2015</a:t>
            </a:r>
            <a:endParaRPr lang="es-ES" sz="2000" b="1" dirty="0"/>
          </a:p>
        </p:txBody>
      </p:sp>
      <p:pic>
        <p:nvPicPr>
          <p:cNvPr id="1026" name="Picture 2" descr="http://upload.wikimedia.org/wikipedia/commons/thumb/a/ac/Logo_UC3M.svg/2000px-Logo_UC3M.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79912" y="4603500"/>
            <a:ext cx="1705820" cy="1705820"/>
          </a:xfrm>
          <a:prstGeom prst="rect">
            <a:avLst/>
          </a:prstGeom>
          <a:noFill/>
          <a:extLst>
            <a:ext uri="{909E8E84-426E-40DD-AFC4-6F175D3DCCD1}">
              <a14:hiddenFill xmlns:a14="http://schemas.microsoft.com/office/drawing/2010/main">
                <a:solidFill>
                  <a:srgbClr val="FFFFFF"/>
                </a:solidFill>
              </a14:hiddenFill>
            </a:ext>
          </a:extLst>
        </p:spPr>
      </p:pic>
      <p:sp>
        <p:nvSpPr>
          <p:cNvPr id="4" name="3 Rectángulo redondeado"/>
          <p:cNvSpPr/>
          <p:nvPr/>
        </p:nvSpPr>
        <p:spPr>
          <a:xfrm>
            <a:off x="539552" y="476672"/>
            <a:ext cx="8064896" cy="1080120"/>
          </a:xfrm>
          <a:prstGeom prst="roundRect">
            <a:avLst/>
          </a:prstGeom>
          <a:solidFill>
            <a:srgbClr val="130CA8"/>
          </a:solidFill>
          <a:ln>
            <a:solidFill>
              <a:srgbClr val="120B9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4 CuadroTexto"/>
          <p:cNvSpPr txBox="1"/>
          <p:nvPr/>
        </p:nvSpPr>
        <p:spPr>
          <a:xfrm>
            <a:off x="1187624" y="692696"/>
            <a:ext cx="7056784" cy="553998"/>
          </a:xfrm>
          <a:prstGeom prst="rect">
            <a:avLst/>
          </a:prstGeom>
          <a:noFill/>
        </p:spPr>
        <p:txBody>
          <a:bodyPr wrap="square" rtlCol="0">
            <a:spAutoFit/>
          </a:bodyPr>
          <a:lstStyle/>
          <a:p>
            <a:pPr algn="ctr"/>
            <a:r>
              <a:rPr lang="es-ES" sz="3000" dirty="0" err="1" smtClean="0">
                <a:solidFill>
                  <a:schemeClr val="bg1"/>
                </a:solidFill>
              </a:rPr>
              <a:t>Website</a:t>
            </a:r>
            <a:r>
              <a:rPr lang="es-ES" sz="3000" dirty="0" smtClean="0">
                <a:solidFill>
                  <a:schemeClr val="bg1"/>
                </a:solidFill>
              </a:rPr>
              <a:t> </a:t>
            </a:r>
            <a:r>
              <a:rPr lang="es-ES" sz="3000" dirty="0" err="1" smtClean="0">
                <a:solidFill>
                  <a:schemeClr val="bg1"/>
                </a:solidFill>
              </a:rPr>
              <a:t>searching</a:t>
            </a:r>
            <a:r>
              <a:rPr lang="es-ES" sz="3000" dirty="0" smtClean="0">
                <a:solidFill>
                  <a:schemeClr val="bg1"/>
                </a:solidFill>
              </a:rPr>
              <a:t> </a:t>
            </a:r>
            <a:r>
              <a:rPr lang="es-ES" sz="3000" dirty="0" err="1" smtClean="0">
                <a:solidFill>
                  <a:schemeClr val="bg1"/>
                </a:solidFill>
              </a:rPr>
              <a:t>using</a:t>
            </a:r>
            <a:r>
              <a:rPr lang="es-ES" sz="3000" dirty="0" smtClean="0">
                <a:solidFill>
                  <a:schemeClr val="bg1"/>
                </a:solidFill>
              </a:rPr>
              <a:t> IR</a:t>
            </a:r>
            <a:endParaRPr lang="es-ES" sz="3000" dirty="0">
              <a:solidFill>
                <a:schemeClr val="bg1"/>
              </a:solidFill>
            </a:endParaRPr>
          </a:p>
        </p:txBody>
      </p:sp>
      <p:sp>
        <p:nvSpPr>
          <p:cNvPr id="7" name="1 Título"/>
          <p:cNvSpPr txBox="1">
            <a:spLocks/>
          </p:cNvSpPr>
          <p:nvPr/>
        </p:nvSpPr>
        <p:spPr>
          <a:xfrm>
            <a:off x="0" y="-27384"/>
            <a:ext cx="9144000" cy="173025"/>
          </a:xfrm>
          <a:prstGeom prst="rect">
            <a:avLst/>
          </a:prstGeom>
          <a:solidFill>
            <a:srgbClr val="130CA8"/>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s-ES" sz="1600" dirty="0">
              <a:solidFill>
                <a:schemeClr val="bg1"/>
              </a:solidFill>
            </a:endParaRPr>
          </a:p>
        </p:txBody>
      </p:sp>
      <p:sp>
        <p:nvSpPr>
          <p:cNvPr id="8" name="1 Título"/>
          <p:cNvSpPr txBox="1">
            <a:spLocks/>
          </p:cNvSpPr>
          <p:nvPr/>
        </p:nvSpPr>
        <p:spPr>
          <a:xfrm>
            <a:off x="-2799" y="6713623"/>
            <a:ext cx="9144000" cy="173025"/>
          </a:xfrm>
          <a:prstGeom prst="rect">
            <a:avLst/>
          </a:prstGeom>
          <a:solidFill>
            <a:srgbClr val="130CA8"/>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s-ES" sz="1600" dirty="0">
              <a:solidFill>
                <a:schemeClr val="bg1"/>
              </a:solidFill>
            </a:endParaRPr>
          </a:p>
        </p:txBody>
      </p:sp>
    </p:spTree>
    <p:extLst>
      <p:ext uri="{BB962C8B-B14F-4D97-AF65-F5344CB8AC3E}">
        <p14:creationId xmlns:p14="http://schemas.microsoft.com/office/powerpoint/2010/main" val="20618890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27384"/>
            <a:ext cx="9144000" cy="346050"/>
          </a:xfrm>
          <a:solidFill>
            <a:srgbClr val="170FB9"/>
          </a:solidFill>
        </p:spPr>
        <p:txBody>
          <a:bodyPr>
            <a:noAutofit/>
          </a:bodyPr>
          <a:lstStyle/>
          <a:p>
            <a:pPr algn="l"/>
            <a:r>
              <a:rPr lang="es-ES" sz="1600" b="1" dirty="0" smtClean="0">
                <a:solidFill>
                  <a:schemeClr val="bg1"/>
                </a:solidFill>
              </a:rPr>
              <a:t>            </a:t>
            </a:r>
            <a:r>
              <a:rPr lang="es-ES" sz="1800" b="1" dirty="0" err="1" smtClean="0">
                <a:solidFill>
                  <a:schemeClr val="bg1"/>
                </a:solidFill>
              </a:rPr>
              <a:t>Introduction</a:t>
            </a:r>
            <a:r>
              <a:rPr lang="es-ES" sz="1600" b="1" dirty="0" smtClean="0">
                <a:solidFill>
                  <a:schemeClr val="bg1"/>
                </a:solidFill>
              </a:rPr>
              <a:t>                 </a:t>
            </a:r>
            <a:r>
              <a:rPr lang="es-ES" sz="1600" dirty="0" err="1" smtClean="0">
                <a:solidFill>
                  <a:schemeClr val="bg1"/>
                </a:solidFill>
              </a:rPr>
              <a:t>Proposal</a:t>
            </a:r>
            <a:r>
              <a:rPr lang="es-ES" sz="1600" dirty="0" smtClean="0">
                <a:solidFill>
                  <a:schemeClr val="bg1"/>
                </a:solidFill>
              </a:rPr>
              <a:t>                </a:t>
            </a:r>
            <a:r>
              <a:rPr lang="es-ES" sz="1600" dirty="0" err="1" smtClean="0">
                <a:solidFill>
                  <a:schemeClr val="bg1"/>
                </a:solidFill>
              </a:rPr>
              <a:t>Recent</a:t>
            </a:r>
            <a:r>
              <a:rPr lang="es-ES" sz="1600" dirty="0" smtClean="0">
                <a:solidFill>
                  <a:schemeClr val="bg1"/>
                </a:solidFill>
              </a:rPr>
              <a:t> </a:t>
            </a:r>
            <a:r>
              <a:rPr lang="es-ES" sz="1600" dirty="0" err="1" smtClean="0">
                <a:solidFill>
                  <a:schemeClr val="bg1"/>
                </a:solidFill>
              </a:rPr>
              <a:t>Advances</a:t>
            </a:r>
            <a:r>
              <a:rPr lang="es-ES" sz="1600" dirty="0" smtClean="0">
                <a:solidFill>
                  <a:schemeClr val="bg1"/>
                </a:solidFill>
              </a:rPr>
              <a:t> 	        </a:t>
            </a:r>
            <a:r>
              <a:rPr lang="es-ES" sz="1600" dirty="0" err="1" smtClean="0">
                <a:solidFill>
                  <a:schemeClr val="bg1"/>
                </a:solidFill>
              </a:rPr>
              <a:t>Next</a:t>
            </a:r>
            <a:r>
              <a:rPr lang="es-ES" sz="1600" dirty="0" smtClean="0">
                <a:solidFill>
                  <a:schemeClr val="bg1"/>
                </a:solidFill>
              </a:rPr>
              <a:t> </a:t>
            </a:r>
            <a:r>
              <a:rPr lang="es-ES" sz="1600" dirty="0" err="1" smtClean="0">
                <a:solidFill>
                  <a:schemeClr val="bg1"/>
                </a:solidFill>
              </a:rPr>
              <a:t>steps</a:t>
            </a:r>
            <a:r>
              <a:rPr lang="es-ES" sz="1600" dirty="0" smtClean="0">
                <a:solidFill>
                  <a:schemeClr val="bg1"/>
                </a:solidFill>
              </a:rPr>
              <a:t>               </a:t>
            </a:r>
            <a:r>
              <a:rPr lang="es-ES" sz="1600" dirty="0" err="1" smtClean="0">
                <a:solidFill>
                  <a:schemeClr val="bg1"/>
                </a:solidFill>
              </a:rPr>
              <a:t>References</a:t>
            </a:r>
            <a:endParaRPr lang="es-ES" sz="1600" dirty="0">
              <a:solidFill>
                <a:schemeClr val="bg1"/>
              </a:solidFill>
            </a:endParaRPr>
          </a:p>
        </p:txBody>
      </p:sp>
      <p:sp>
        <p:nvSpPr>
          <p:cNvPr id="13" name="12 CuadroTexto"/>
          <p:cNvSpPr txBox="1"/>
          <p:nvPr/>
        </p:nvSpPr>
        <p:spPr>
          <a:xfrm>
            <a:off x="467544" y="476672"/>
            <a:ext cx="2304256" cy="584775"/>
          </a:xfrm>
          <a:prstGeom prst="rect">
            <a:avLst/>
          </a:prstGeom>
          <a:noFill/>
        </p:spPr>
        <p:txBody>
          <a:bodyPr wrap="square" rtlCol="0">
            <a:spAutoFit/>
          </a:bodyPr>
          <a:lstStyle/>
          <a:p>
            <a:r>
              <a:rPr lang="es-ES" sz="3200" dirty="0" err="1" smtClean="0">
                <a:solidFill>
                  <a:srgbClr val="130CA8"/>
                </a:solidFill>
              </a:rPr>
              <a:t>Introduction</a:t>
            </a:r>
            <a:endParaRPr lang="es-ES" sz="3200" dirty="0">
              <a:solidFill>
                <a:srgbClr val="130CA8"/>
              </a:solidFill>
            </a:endParaRPr>
          </a:p>
        </p:txBody>
      </p:sp>
      <p:sp>
        <p:nvSpPr>
          <p:cNvPr id="8" name="Marcador de número de diapositiva 7"/>
          <p:cNvSpPr>
            <a:spLocks noGrp="1"/>
          </p:cNvSpPr>
          <p:nvPr>
            <p:ph type="sldNum" sz="quarter" idx="12"/>
          </p:nvPr>
        </p:nvSpPr>
        <p:spPr/>
        <p:txBody>
          <a:bodyPr/>
          <a:lstStyle/>
          <a:p>
            <a:fld id="{874CC8D5-9BDD-4528-894C-D92029187C7C}" type="slidenum">
              <a:rPr lang="es-ES" smtClean="0"/>
              <a:pPr/>
              <a:t>2</a:t>
            </a:fld>
            <a:endParaRPr lang="es-ES"/>
          </a:p>
        </p:txBody>
      </p:sp>
      <p:pic>
        <p:nvPicPr>
          <p:cNvPr id="1028" name="Picture 4" descr="http://www.isi-info.com/images/search-too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1061447"/>
            <a:ext cx="1729843" cy="1559229"/>
          </a:xfrm>
          <a:prstGeom prst="rect">
            <a:avLst/>
          </a:prstGeom>
          <a:noFill/>
          <a:extLst>
            <a:ext uri="{909E8E84-426E-40DD-AFC4-6F175D3DCCD1}">
              <a14:hiddenFill xmlns:a14="http://schemas.microsoft.com/office/drawing/2010/main">
                <a:solidFill>
                  <a:srgbClr val="FFFFFF"/>
                </a:solidFill>
              </a14:hiddenFill>
            </a:ext>
          </a:extLst>
        </p:spPr>
      </p:pic>
      <p:pic>
        <p:nvPicPr>
          <p:cNvPr id="15" name="Imagen 14"/>
          <p:cNvPicPr>
            <a:picLocks noChangeAspect="1"/>
          </p:cNvPicPr>
          <p:nvPr/>
        </p:nvPicPr>
        <p:blipFill rotWithShape="1">
          <a:blip r:embed="rId4"/>
          <a:srcRect l="6662" t="9375" r="6662" b="14260"/>
          <a:stretch/>
        </p:blipFill>
        <p:spPr>
          <a:xfrm>
            <a:off x="467544" y="1327510"/>
            <a:ext cx="5780856" cy="2863490"/>
          </a:xfrm>
          <a:prstGeom prst="rect">
            <a:avLst/>
          </a:prstGeom>
        </p:spPr>
      </p:pic>
      <p:pic>
        <p:nvPicPr>
          <p:cNvPr id="17" name="Imagen 16"/>
          <p:cNvPicPr>
            <a:picLocks noChangeAspect="1"/>
          </p:cNvPicPr>
          <p:nvPr/>
        </p:nvPicPr>
        <p:blipFill rotWithShape="1">
          <a:blip r:embed="rId5"/>
          <a:srcRect l="2342" t="15755" r="37672" b="6055"/>
          <a:stretch/>
        </p:blipFill>
        <p:spPr>
          <a:xfrm>
            <a:off x="4800600" y="3463408"/>
            <a:ext cx="3904198" cy="2861192"/>
          </a:xfrm>
          <a:prstGeom prst="rect">
            <a:avLst/>
          </a:prstGeom>
        </p:spPr>
      </p:pic>
      <p:sp>
        <p:nvSpPr>
          <p:cNvPr id="18" name="CuadroTexto 17"/>
          <p:cNvSpPr txBox="1"/>
          <p:nvPr/>
        </p:nvSpPr>
        <p:spPr>
          <a:xfrm>
            <a:off x="5029200" y="1688068"/>
            <a:ext cx="1219200" cy="369332"/>
          </a:xfrm>
          <a:prstGeom prst="rect">
            <a:avLst/>
          </a:prstGeom>
          <a:noFill/>
          <a:ln w="28575">
            <a:solidFill>
              <a:srgbClr val="FF0000"/>
            </a:solidFill>
            <a:prstDash val="dash"/>
          </a:ln>
        </p:spPr>
        <p:txBody>
          <a:bodyPr wrap="square" rtlCol="0">
            <a:spAutoFit/>
          </a:bodyPr>
          <a:lstStyle/>
          <a:p>
            <a:endParaRPr lang="es-ES" dirty="0"/>
          </a:p>
        </p:txBody>
      </p:sp>
      <p:sp>
        <p:nvSpPr>
          <p:cNvPr id="20" name="CuadroTexto 19"/>
          <p:cNvSpPr txBox="1"/>
          <p:nvPr/>
        </p:nvSpPr>
        <p:spPr>
          <a:xfrm>
            <a:off x="6172200" y="3440668"/>
            <a:ext cx="2532598" cy="369332"/>
          </a:xfrm>
          <a:prstGeom prst="rect">
            <a:avLst/>
          </a:prstGeom>
          <a:noFill/>
          <a:ln w="28575">
            <a:solidFill>
              <a:srgbClr val="FF0000"/>
            </a:solidFill>
            <a:prstDash val="dash"/>
          </a:ln>
        </p:spPr>
        <p:txBody>
          <a:bodyPr wrap="square" rtlCol="0">
            <a:spAutoFit/>
          </a:bodyPr>
          <a:lstStyle/>
          <a:p>
            <a:endParaRPr lang="es-ES" dirty="0"/>
          </a:p>
        </p:txBody>
      </p:sp>
    </p:spTree>
    <p:extLst>
      <p:ext uri="{BB962C8B-B14F-4D97-AF65-F5344CB8AC3E}">
        <p14:creationId xmlns:p14="http://schemas.microsoft.com/office/powerpoint/2010/main" val="877826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874CC8D5-9BDD-4528-894C-D92029187C7C}" type="slidenum">
              <a:rPr lang="es-ES" smtClean="0"/>
              <a:pPr/>
              <a:t>3</a:t>
            </a:fld>
            <a:endParaRPr lang="es-ES"/>
          </a:p>
        </p:txBody>
      </p:sp>
      <p:sp>
        <p:nvSpPr>
          <p:cNvPr id="5" name="1 Título"/>
          <p:cNvSpPr>
            <a:spLocks noGrp="1"/>
          </p:cNvSpPr>
          <p:nvPr>
            <p:ph type="title"/>
          </p:nvPr>
        </p:nvSpPr>
        <p:spPr>
          <a:xfrm>
            <a:off x="0" y="-27384"/>
            <a:ext cx="9144000" cy="346050"/>
          </a:xfrm>
          <a:solidFill>
            <a:srgbClr val="170FB9"/>
          </a:solidFill>
        </p:spPr>
        <p:txBody>
          <a:bodyPr>
            <a:noAutofit/>
          </a:bodyPr>
          <a:lstStyle/>
          <a:p>
            <a:pPr algn="l"/>
            <a:r>
              <a:rPr lang="es-ES" sz="1600" b="1" dirty="0" smtClean="0">
                <a:solidFill>
                  <a:schemeClr val="bg1"/>
                </a:solidFill>
              </a:rPr>
              <a:t>            </a:t>
            </a:r>
            <a:r>
              <a:rPr lang="es-ES" sz="1800" b="1" dirty="0" err="1" smtClean="0">
                <a:solidFill>
                  <a:schemeClr val="bg1"/>
                </a:solidFill>
              </a:rPr>
              <a:t>Introduction</a:t>
            </a:r>
            <a:r>
              <a:rPr lang="es-ES" sz="1600" b="1" dirty="0" smtClean="0">
                <a:solidFill>
                  <a:schemeClr val="bg1"/>
                </a:solidFill>
              </a:rPr>
              <a:t>                 </a:t>
            </a:r>
            <a:r>
              <a:rPr lang="es-ES" sz="1600" dirty="0" err="1" smtClean="0">
                <a:solidFill>
                  <a:schemeClr val="bg1"/>
                </a:solidFill>
              </a:rPr>
              <a:t>Proposal</a:t>
            </a:r>
            <a:r>
              <a:rPr lang="es-ES" sz="1600" dirty="0" smtClean="0">
                <a:solidFill>
                  <a:schemeClr val="bg1"/>
                </a:solidFill>
              </a:rPr>
              <a:t>                </a:t>
            </a:r>
            <a:r>
              <a:rPr lang="es-ES" sz="1600" dirty="0" err="1" smtClean="0">
                <a:solidFill>
                  <a:schemeClr val="bg1"/>
                </a:solidFill>
              </a:rPr>
              <a:t>Recent</a:t>
            </a:r>
            <a:r>
              <a:rPr lang="es-ES" sz="1600" dirty="0" smtClean="0">
                <a:solidFill>
                  <a:schemeClr val="bg1"/>
                </a:solidFill>
              </a:rPr>
              <a:t> </a:t>
            </a:r>
            <a:r>
              <a:rPr lang="es-ES" sz="1600" dirty="0" err="1" smtClean="0">
                <a:solidFill>
                  <a:schemeClr val="bg1"/>
                </a:solidFill>
              </a:rPr>
              <a:t>Advances</a:t>
            </a:r>
            <a:r>
              <a:rPr lang="es-ES" sz="1600" dirty="0" smtClean="0">
                <a:solidFill>
                  <a:schemeClr val="bg1"/>
                </a:solidFill>
              </a:rPr>
              <a:t> 	        </a:t>
            </a:r>
            <a:r>
              <a:rPr lang="es-ES" sz="1600" dirty="0" err="1" smtClean="0">
                <a:solidFill>
                  <a:schemeClr val="bg1"/>
                </a:solidFill>
              </a:rPr>
              <a:t>Next</a:t>
            </a:r>
            <a:r>
              <a:rPr lang="es-ES" sz="1600" dirty="0" smtClean="0">
                <a:solidFill>
                  <a:schemeClr val="bg1"/>
                </a:solidFill>
              </a:rPr>
              <a:t> </a:t>
            </a:r>
            <a:r>
              <a:rPr lang="es-ES" sz="1600" dirty="0" err="1" smtClean="0">
                <a:solidFill>
                  <a:schemeClr val="bg1"/>
                </a:solidFill>
              </a:rPr>
              <a:t>steps</a:t>
            </a:r>
            <a:r>
              <a:rPr lang="es-ES" sz="1600" dirty="0" smtClean="0">
                <a:solidFill>
                  <a:schemeClr val="bg1"/>
                </a:solidFill>
              </a:rPr>
              <a:t>               </a:t>
            </a:r>
            <a:r>
              <a:rPr lang="es-ES" sz="1600" dirty="0" err="1" smtClean="0">
                <a:solidFill>
                  <a:schemeClr val="bg1"/>
                </a:solidFill>
              </a:rPr>
              <a:t>References</a:t>
            </a:r>
            <a:endParaRPr lang="es-ES" sz="1600" dirty="0">
              <a:solidFill>
                <a:schemeClr val="bg1"/>
              </a:solidFill>
            </a:endParaRPr>
          </a:p>
        </p:txBody>
      </p:sp>
      <p:graphicFrame>
        <p:nvGraphicFramePr>
          <p:cNvPr id="6" name="Tabla 5"/>
          <p:cNvGraphicFramePr>
            <a:graphicFrameLocks noGrp="1"/>
          </p:cNvGraphicFramePr>
          <p:nvPr>
            <p:extLst>
              <p:ext uri="{D42A27DB-BD31-4B8C-83A1-F6EECF244321}">
                <p14:modId xmlns:p14="http://schemas.microsoft.com/office/powerpoint/2010/main" val="4243364358"/>
              </p:ext>
            </p:extLst>
          </p:nvPr>
        </p:nvGraphicFramePr>
        <p:xfrm>
          <a:off x="4648200" y="1752600"/>
          <a:ext cx="3733800" cy="3657600"/>
        </p:xfrm>
        <a:graphic>
          <a:graphicData uri="http://schemas.openxmlformats.org/drawingml/2006/table">
            <a:tbl>
              <a:tblPr firstRow="1" bandRow="1">
                <a:tableStyleId>{5C22544A-7EE6-4342-B048-85BDC9FD1C3A}</a:tableStyleId>
              </a:tblPr>
              <a:tblGrid>
                <a:gridCol w="3733800"/>
              </a:tblGrid>
              <a:tr h="589287">
                <a:tc>
                  <a:txBody>
                    <a:bodyPr/>
                    <a:lstStyle/>
                    <a:p>
                      <a:pPr algn="ctr"/>
                      <a:r>
                        <a:rPr lang="es-ES" dirty="0" smtClean="0"/>
                        <a:t>Web </a:t>
                      </a:r>
                      <a:r>
                        <a:rPr lang="es-ES" dirty="0" err="1" smtClean="0"/>
                        <a:t>Information</a:t>
                      </a:r>
                      <a:r>
                        <a:rPr lang="es-ES" baseline="0" dirty="0" smtClean="0"/>
                        <a:t> </a:t>
                      </a:r>
                      <a:r>
                        <a:rPr lang="es-ES" baseline="0" dirty="0" err="1" smtClean="0"/>
                        <a:t>Retrieval</a:t>
                      </a:r>
                      <a:endParaRPr lang="es-ES" dirty="0"/>
                    </a:p>
                  </a:txBody>
                  <a:tcPr/>
                </a:tc>
              </a:tr>
              <a:tr h="13190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b="1" dirty="0" err="1" smtClean="0">
                          <a:solidFill>
                            <a:srgbClr val="130CA8"/>
                          </a:solidFill>
                        </a:rPr>
                        <a:t>Goal</a:t>
                      </a:r>
                      <a:r>
                        <a:rPr lang="es-ES" b="1" dirty="0" smtClean="0">
                          <a:solidFill>
                            <a:srgbClr val="130CA8"/>
                          </a:solidFill>
                        </a:rPr>
                        <a:t>: </a:t>
                      </a:r>
                      <a:r>
                        <a:rPr lang="en-US" sz="1800" kern="1200" dirty="0" smtClean="0">
                          <a:solidFill>
                            <a:schemeClr val="tx1"/>
                          </a:solidFill>
                          <a:effectLst/>
                          <a:latin typeface="+mn-lt"/>
                          <a:ea typeface="+mn-ea"/>
                          <a:cs typeface="+mn-cs"/>
                        </a:rPr>
                        <a:t>Retrieve high quality</a:t>
                      </a:r>
                      <a:r>
                        <a:rPr lang="en-US" sz="1800" kern="1200" baseline="0" dirty="0" smtClean="0">
                          <a:solidFill>
                            <a:schemeClr val="tx1"/>
                          </a:solidFill>
                          <a:effectLst/>
                          <a:latin typeface="+mn-lt"/>
                          <a:ea typeface="+mn-ea"/>
                          <a:cs typeface="+mn-cs"/>
                        </a:rPr>
                        <a:t> </a:t>
                      </a:r>
                      <a:r>
                        <a:rPr lang="en-US" sz="1800" kern="1200" dirty="0" smtClean="0">
                          <a:solidFill>
                            <a:schemeClr val="tx1"/>
                          </a:solidFill>
                          <a:effectLst/>
                          <a:latin typeface="+mn-lt"/>
                          <a:ea typeface="+mn-ea"/>
                          <a:cs typeface="+mn-cs"/>
                        </a:rPr>
                        <a:t>pages that are relevant to user’s need</a:t>
                      </a:r>
                    </a:p>
                  </a:txBody>
                  <a:tcPr/>
                </a:tc>
              </a:tr>
              <a:tr h="174928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b="1" dirty="0" smtClean="0">
                          <a:solidFill>
                            <a:srgbClr val="130CA8"/>
                          </a:solidFill>
                        </a:rPr>
                        <a:t>Corpus:</a:t>
                      </a:r>
                      <a:r>
                        <a:rPr lang="es-ES" b="1" baseline="0" dirty="0" smtClean="0">
                          <a:solidFill>
                            <a:srgbClr val="130CA8"/>
                          </a:solidFill>
                        </a:rPr>
                        <a:t> </a:t>
                      </a:r>
                      <a:r>
                        <a:rPr lang="es-ES" baseline="0" dirty="0" err="1" smtClean="0"/>
                        <a:t>The</a:t>
                      </a:r>
                      <a:r>
                        <a:rPr lang="es-ES" baseline="0" dirty="0" smtClean="0"/>
                        <a:t> </a:t>
                      </a:r>
                      <a:r>
                        <a:rPr lang="es-ES" baseline="0" dirty="0" err="1" smtClean="0"/>
                        <a:t>publicly</a:t>
                      </a:r>
                      <a:r>
                        <a:rPr lang="es-ES" baseline="0" dirty="0" smtClean="0"/>
                        <a:t> </a:t>
                      </a:r>
                      <a:r>
                        <a:rPr lang="es-ES" baseline="0" dirty="0" err="1" smtClean="0"/>
                        <a:t>accessible</a:t>
                      </a:r>
                      <a:r>
                        <a:rPr lang="es-ES" baseline="0" dirty="0" smtClean="0"/>
                        <a:t> Web</a:t>
                      </a:r>
                    </a:p>
                    <a:p>
                      <a:pPr marL="0" marR="0" indent="0" algn="l" defTabSz="914400" rtl="0" eaLnBrk="1" fontAlgn="auto" latinLnBrk="0" hangingPunct="1">
                        <a:lnSpc>
                          <a:spcPct val="100000"/>
                        </a:lnSpc>
                        <a:spcBef>
                          <a:spcPts val="0"/>
                        </a:spcBef>
                        <a:spcAft>
                          <a:spcPts val="0"/>
                        </a:spcAft>
                        <a:buClrTx/>
                        <a:buSzTx/>
                        <a:buFontTx/>
                        <a:buNone/>
                        <a:tabLst/>
                        <a:defRPr/>
                      </a:pPr>
                      <a:endParaRPr lang="es-E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Largest and linked document collection</a:t>
                      </a:r>
                      <a:endParaRPr lang="es-ES" baseline="0" dirty="0" smtClean="0"/>
                    </a:p>
                  </a:txBody>
                  <a:tcPr/>
                </a:tc>
              </a:tr>
            </a:tbl>
          </a:graphicData>
        </a:graphic>
      </p:graphicFrame>
      <p:graphicFrame>
        <p:nvGraphicFramePr>
          <p:cNvPr id="7" name="Tabla 6"/>
          <p:cNvGraphicFramePr>
            <a:graphicFrameLocks noGrp="1"/>
          </p:cNvGraphicFramePr>
          <p:nvPr>
            <p:extLst>
              <p:ext uri="{D42A27DB-BD31-4B8C-83A1-F6EECF244321}">
                <p14:modId xmlns:p14="http://schemas.microsoft.com/office/powerpoint/2010/main" val="3415918828"/>
              </p:ext>
            </p:extLst>
          </p:nvPr>
        </p:nvGraphicFramePr>
        <p:xfrm>
          <a:off x="914400" y="1752600"/>
          <a:ext cx="3429000" cy="3657600"/>
        </p:xfrm>
        <a:graphic>
          <a:graphicData uri="http://schemas.openxmlformats.org/drawingml/2006/table">
            <a:tbl>
              <a:tblPr firstRow="1" bandRow="1">
                <a:tableStyleId>{5C22544A-7EE6-4342-B048-85BDC9FD1C3A}</a:tableStyleId>
              </a:tblPr>
              <a:tblGrid>
                <a:gridCol w="3429000"/>
              </a:tblGrid>
              <a:tr h="554555">
                <a:tc>
                  <a:txBody>
                    <a:bodyPr/>
                    <a:lstStyle/>
                    <a:p>
                      <a:pPr algn="l"/>
                      <a:r>
                        <a:rPr lang="es-ES" dirty="0" err="1" smtClean="0"/>
                        <a:t>Classical</a:t>
                      </a:r>
                      <a:r>
                        <a:rPr lang="es-ES" baseline="0" dirty="0" smtClean="0"/>
                        <a:t> </a:t>
                      </a:r>
                      <a:r>
                        <a:rPr lang="es-ES" baseline="0" dirty="0" err="1" smtClean="0"/>
                        <a:t>Information</a:t>
                      </a:r>
                      <a:r>
                        <a:rPr lang="es-ES" baseline="0" dirty="0" smtClean="0"/>
                        <a:t> </a:t>
                      </a:r>
                      <a:r>
                        <a:rPr lang="es-ES" baseline="0" dirty="0" err="1" smtClean="0"/>
                        <a:t>Retrieval</a:t>
                      </a:r>
                      <a:endParaRPr lang="es-ES" dirty="0"/>
                    </a:p>
                  </a:txBody>
                  <a:tcPr/>
                </a:tc>
              </a:tr>
              <a:tr h="13284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b="1" dirty="0" err="1" smtClean="0">
                          <a:solidFill>
                            <a:srgbClr val="130CA8"/>
                          </a:solidFill>
                        </a:rPr>
                        <a:t>Goal</a:t>
                      </a:r>
                      <a:r>
                        <a:rPr lang="es-ES" b="1" dirty="0" smtClean="0">
                          <a:solidFill>
                            <a:srgbClr val="130CA8"/>
                          </a:solidFill>
                        </a:rPr>
                        <a:t>:</a:t>
                      </a:r>
                      <a:r>
                        <a:rPr lang="es-ES" b="1" baseline="0" dirty="0" smtClean="0">
                          <a:solidFill>
                            <a:srgbClr val="130CA8"/>
                          </a:solidFill>
                        </a:rPr>
                        <a:t> </a:t>
                      </a:r>
                      <a:r>
                        <a:rPr lang="es-ES" dirty="0" err="1" smtClean="0"/>
                        <a:t>Retrieve</a:t>
                      </a:r>
                      <a:r>
                        <a:rPr lang="es-ES" dirty="0" smtClean="0"/>
                        <a:t> </a:t>
                      </a:r>
                      <a:r>
                        <a:rPr lang="es-ES" dirty="0" err="1" smtClean="0"/>
                        <a:t>documents</a:t>
                      </a:r>
                      <a:r>
                        <a:rPr lang="es-ES" dirty="0" smtClean="0"/>
                        <a:t> </a:t>
                      </a:r>
                      <a:r>
                        <a:rPr lang="es-ES" dirty="0" err="1" smtClean="0"/>
                        <a:t>with</a:t>
                      </a:r>
                      <a:r>
                        <a:rPr lang="es-ES" dirty="0" smtClean="0"/>
                        <a:t> </a:t>
                      </a:r>
                      <a:r>
                        <a:rPr lang="es-ES" dirty="0" err="1" smtClean="0"/>
                        <a:t>information</a:t>
                      </a:r>
                      <a:r>
                        <a:rPr lang="es-ES" dirty="0" smtClean="0"/>
                        <a:t> </a:t>
                      </a:r>
                      <a:r>
                        <a:rPr lang="es-ES" dirty="0" err="1" smtClean="0"/>
                        <a:t>content</a:t>
                      </a:r>
                      <a:r>
                        <a:rPr lang="es-ES" dirty="0" smtClean="0"/>
                        <a:t> </a:t>
                      </a:r>
                      <a:r>
                        <a:rPr lang="es-ES" dirty="0" err="1" smtClean="0"/>
                        <a:t>that</a:t>
                      </a:r>
                      <a:r>
                        <a:rPr lang="es-ES" dirty="0" smtClean="0"/>
                        <a:t> </a:t>
                      </a:r>
                      <a:r>
                        <a:rPr lang="es-ES" dirty="0" err="1" smtClean="0"/>
                        <a:t>is</a:t>
                      </a:r>
                      <a:r>
                        <a:rPr lang="es-ES" dirty="0" smtClean="0"/>
                        <a:t> </a:t>
                      </a:r>
                      <a:r>
                        <a:rPr lang="es-ES" dirty="0" err="1" smtClean="0"/>
                        <a:t>relevant</a:t>
                      </a:r>
                      <a:r>
                        <a:rPr lang="es-ES" dirty="0" smtClean="0"/>
                        <a:t> </a:t>
                      </a:r>
                      <a:r>
                        <a:rPr lang="es-ES" dirty="0" err="1" smtClean="0"/>
                        <a:t>to</a:t>
                      </a:r>
                      <a:r>
                        <a:rPr lang="es-ES" dirty="0" smtClean="0"/>
                        <a:t> a </a:t>
                      </a:r>
                      <a:r>
                        <a:rPr lang="es-ES" dirty="0" err="1" smtClean="0"/>
                        <a:t>user’s</a:t>
                      </a:r>
                      <a:r>
                        <a:rPr lang="es-ES" dirty="0" smtClean="0"/>
                        <a:t> </a:t>
                      </a:r>
                      <a:r>
                        <a:rPr lang="es-ES" dirty="0" err="1" smtClean="0"/>
                        <a:t>query</a:t>
                      </a:r>
                      <a:r>
                        <a:rPr lang="es-ES" dirty="0" smtClean="0"/>
                        <a:t> </a:t>
                      </a:r>
                    </a:p>
                  </a:txBody>
                  <a:tcPr/>
                </a:tc>
              </a:tr>
              <a:tr h="17745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b="1" dirty="0" smtClean="0">
                          <a:solidFill>
                            <a:srgbClr val="130CA8"/>
                          </a:solidFill>
                        </a:rPr>
                        <a:t>Corpus: </a:t>
                      </a:r>
                      <a:r>
                        <a:rPr lang="es-ES" dirty="0" err="1" smtClean="0"/>
                        <a:t>Fixed</a:t>
                      </a:r>
                      <a:r>
                        <a:rPr lang="es-ES" baseline="0" dirty="0" smtClean="0"/>
                        <a:t> </a:t>
                      </a:r>
                      <a:r>
                        <a:rPr lang="es-ES" baseline="0" dirty="0" err="1" smtClean="0"/>
                        <a:t>document</a:t>
                      </a:r>
                      <a:r>
                        <a:rPr lang="es-ES" baseline="0" dirty="0" smtClean="0"/>
                        <a:t> </a:t>
                      </a:r>
                      <a:r>
                        <a:rPr lang="es-ES" baseline="0" dirty="0" err="1" smtClean="0"/>
                        <a:t>collection</a:t>
                      </a:r>
                      <a:r>
                        <a:rPr lang="es-E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kern="1200" dirty="0" smtClean="0">
                        <a:solidFill>
                          <a:schemeClr val="dk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Usually small, controlled and </a:t>
                      </a:r>
                      <a:r>
                        <a:rPr lang="en-US" sz="1800" kern="1200" dirty="0" err="1" smtClean="0">
                          <a:solidFill>
                            <a:schemeClr val="dk1"/>
                          </a:solidFill>
                          <a:effectLst/>
                          <a:latin typeface="+mn-lt"/>
                          <a:ea typeface="+mn-ea"/>
                          <a:cs typeface="+mn-cs"/>
                        </a:rPr>
                        <a:t>nonlinked</a:t>
                      </a:r>
                      <a:r>
                        <a:rPr lang="en-US" sz="1800" kern="1200" dirty="0" smtClean="0">
                          <a:solidFill>
                            <a:schemeClr val="dk1"/>
                          </a:solidFill>
                          <a:effectLst/>
                          <a:latin typeface="+mn-lt"/>
                          <a:ea typeface="+mn-ea"/>
                          <a:cs typeface="+mn-cs"/>
                        </a:rPr>
                        <a:t> collections </a:t>
                      </a:r>
                      <a:endParaRPr lang="es-ES" dirty="0" smtClean="0"/>
                    </a:p>
                  </a:txBody>
                  <a:tcPr/>
                </a:tc>
              </a:tr>
            </a:tbl>
          </a:graphicData>
        </a:graphic>
      </p:graphicFrame>
      <p:sp>
        <p:nvSpPr>
          <p:cNvPr id="8" name="12 CuadroTexto"/>
          <p:cNvSpPr txBox="1"/>
          <p:nvPr/>
        </p:nvSpPr>
        <p:spPr>
          <a:xfrm>
            <a:off x="467544" y="476672"/>
            <a:ext cx="3952056" cy="584775"/>
          </a:xfrm>
          <a:prstGeom prst="rect">
            <a:avLst/>
          </a:prstGeom>
          <a:noFill/>
        </p:spPr>
        <p:txBody>
          <a:bodyPr wrap="square" rtlCol="0">
            <a:spAutoFit/>
          </a:bodyPr>
          <a:lstStyle/>
          <a:p>
            <a:r>
              <a:rPr lang="es-ES" sz="3200" dirty="0" err="1" smtClean="0">
                <a:solidFill>
                  <a:srgbClr val="130CA8"/>
                </a:solidFill>
              </a:rPr>
              <a:t>Introduction</a:t>
            </a:r>
            <a:r>
              <a:rPr lang="es-ES" sz="3200" dirty="0" smtClean="0">
                <a:solidFill>
                  <a:srgbClr val="130CA8"/>
                </a:solidFill>
              </a:rPr>
              <a:t> (</a:t>
            </a:r>
            <a:r>
              <a:rPr lang="es-ES" sz="3200" dirty="0" err="1" smtClean="0">
                <a:solidFill>
                  <a:srgbClr val="130CA8"/>
                </a:solidFill>
              </a:rPr>
              <a:t>cont’d</a:t>
            </a:r>
            <a:r>
              <a:rPr lang="es-ES" sz="3200" dirty="0" smtClean="0">
                <a:solidFill>
                  <a:srgbClr val="130CA8"/>
                </a:solidFill>
              </a:rPr>
              <a:t>)</a:t>
            </a:r>
            <a:endParaRPr lang="es-ES" sz="3200" dirty="0">
              <a:solidFill>
                <a:srgbClr val="130CA8"/>
              </a:solidFill>
            </a:endParaRPr>
          </a:p>
        </p:txBody>
      </p:sp>
    </p:spTree>
    <p:extLst>
      <p:ext uri="{BB962C8B-B14F-4D97-AF65-F5344CB8AC3E}">
        <p14:creationId xmlns:p14="http://schemas.microsoft.com/office/powerpoint/2010/main" val="34388922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27384"/>
            <a:ext cx="9144000" cy="346050"/>
          </a:xfrm>
          <a:solidFill>
            <a:srgbClr val="170FB9"/>
          </a:solidFill>
        </p:spPr>
        <p:txBody>
          <a:bodyPr>
            <a:noAutofit/>
          </a:bodyPr>
          <a:lstStyle/>
          <a:p>
            <a:pPr algn="l"/>
            <a:r>
              <a:rPr lang="es-ES" sz="1600" b="1" dirty="0" smtClean="0">
                <a:solidFill>
                  <a:schemeClr val="bg1"/>
                </a:solidFill>
              </a:rPr>
              <a:t>           </a:t>
            </a:r>
            <a:r>
              <a:rPr lang="es-ES" sz="1600" dirty="0" smtClean="0">
                <a:solidFill>
                  <a:schemeClr val="bg1"/>
                </a:solidFill>
              </a:rPr>
              <a:t> </a:t>
            </a:r>
            <a:r>
              <a:rPr lang="es-ES" sz="1600" dirty="0" err="1" smtClean="0">
                <a:solidFill>
                  <a:schemeClr val="bg1"/>
                </a:solidFill>
              </a:rPr>
              <a:t>Introduction</a:t>
            </a:r>
            <a:r>
              <a:rPr lang="es-ES" sz="1600" dirty="0" smtClean="0">
                <a:solidFill>
                  <a:schemeClr val="bg1"/>
                </a:solidFill>
              </a:rPr>
              <a:t>                 </a:t>
            </a:r>
            <a:r>
              <a:rPr lang="es-ES" sz="1600" b="1" dirty="0" err="1" smtClean="0">
                <a:solidFill>
                  <a:schemeClr val="bg1"/>
                </a:solidFill>
              </a:rPr>
              <a:t>Proposal</a:t>
            </a:r>
            <a:r>
              <a:rPr lang="es-ES" sz="1600" dirty="0" smtClean="0">
                <a:solidFill>
                  <a:schemeClr val="bg1"/>
                </a:solidFill>
              </a:rPr>
              <a:t>                </a:t>
            </a:r>
            <a:r>
              <a:rPr lang="es-ES" sz="1600" dirty="0" err="1" smtClean="0">
                <a:solidFill>
                  <a:schemeClr val="bg1"/>
                </a:solidFill>
              </a:rPr>
              <a:t>Recent</a:t>
            </a:r>
            <a:r>
              <a:rPr lang="es-ES" sz="1600" dirty="0" smtClean="0">
                <a:solidFill>
                  <a:schemeClr val="bg1"/>
                </a:solidFill>
              </a:rPr>
              <a:t> </a:t>
            </a:r>
            <a:r>
              <a:rPr lang="es-ES" sz="1600" dirty="0" err="1" smtClean="0">
                <a:solidFill>
                  <a:schemeClr val="bg1"/>
                </a:solidFill>
              </a:rPr>
              <a:t>Advances</a:t>
            </a:r>
            <a:r>
              <a:rPr lang="es-ES" sz="1600" dirty="0" smtClean="0">
                <a:solidFill>
                  <a:schemeClr val="bg1"/>
                </a:solidFill>
              </a:rPr>
              <a:t> 	       </a:t>
            </a:r>
            <a:r>
              <a:rPr lang="es-ES" sz="1600" dirty="0" err="1" smtClean="0">
                <a:solidFill>
                  <a:schemeClr val="bg1"/>
                </a:solidFill>
              </a:rPr>
              <a:t>Next</a:t>
            </a:r>
            <a:r>
              <a:rPr lang="es-ES" sz="1600" dirty="0" smtClean="0">
                <a:solidFill>
                  <a:schemeClr val="bg1"/>
                </a:solidFill>
              </a:rPr>
              <a:t> </a:t>
            </a:r>
            <a:r>
              <a:rPr lang="es-ES" sz="1600" dirty="0" err="1" smtClean="0">
                <a:solidFill>
                  <a:schemeClr val="bg1"/>
                </a:solidFill>
              </a:rPr>
              <a:t>steps</a:t>
            </a:r>
            <a:r>
              <a:rPr lang="es-ES" sz="1600" dirty="0" smtClean="0">
                <a:solidFill>
                  <a:schemeClr val="bg1"/>
                </a:solidFill>
              </a:rPr>
              <a:t>               </a:t>
            </a:r>
            <a:r>
              <a:rPr lang="es-ES" sz="1600" dirty="0" err="1" smtClean="0">
                <a:solidFill>
                  <a:schemeClr val="bg1"/>
                </a:solidFill>
              </a:rPr>
              <a:t>References</a:t>
            </a:r>
            <a:endParaRPr lang="es-ES" sz="1600" dirty="0">
              <a:solidFill>
                <a:schemeClr val="bg1"/>
              </a:solidFill>
            </a:endParaRPr>
          </a:p>
        </p:txBody>
      </p:sp>
      <p:sp>
        <p:nvSpPr>
          <p:cNvPr id="4" name="3 Marcador de número de diapositiva"/>
          <p:cNvSpPr>
            <a:spLocks noGrp="1"/>
          </p:cNvSpPr>
          <p:nvPr>
            <p:ph type="sldNum" sz="quarter" idx="12"/>
          </p:nvPr>
        </p:nvSpPr>
        <p:spPr/>
        <p:txBody>
          <a:bodyPr/>
          <a:lstStyle/>
          <a:p>
            <a:fld id="{874CC8D5-9BDD-4528-894C-D92029187C7C}" type="slidenum">
              <a:rPr lang="es-ES" smtClean="0"/>
              <a:pPr/>
              <a:t>4</a:t>
            </a:fld>
            <a:endParaRPr lang="es-ES" dirty="0"/>
          </a:p>
        </p:txBody>
      </p:sp>
      <p:sp>
        <p:nvSpPr>
          <p:cNvPr id="13" name="12 CuadroTexto"/>
          <p:cNvSpPr txBox="1"/>
          <p:nvPr/>
        </p:nvSpPr>
        <p:spPr>
          <a:xfrm>
            <a:off x="467544" y="476672"/>
            <a:ext cx="2304256" cy="584775"/>
          </a:xfrm>
          <a:prstGeom prst="rect">
            <a:avLst/>
          </a:prstGeom>
          <a:noFill/>
        </p:spPr>
        <p:txBody>
          <a:bodyPr wrap="square" rtlCol="0">
            <a:spAutoFit/>
          </a:bodyPr>
          <a:lstStyle/>
          <a:p>
            <a:r>
              <a:rPr lang="es-ES" sz="3200" dirty="0" err="1" smtClean="0">
                <a:solidFill>
                  <a:srgbClr val="130CA8"/>
                </a:solidFill>
              </a:rPr>
              <a:t>Proposal</a:t>
            </a:r>
            <a:endParaRPr lang="es-ES" sz="3200" dirty="0">
              <a:solidFill>
                <a:srgbClr val="130CA8"/>
              </a:solidFill>
            </a:endParaRPr>
          </a:p>
        </p:txBody>
      </p:sp>
      <p:sp>
        <p:nvSpPr>
          <p:cNvPr id="18" name="Rectangle 9"/>
          <p:cNvSpPr>
            <a:spLocks noChangeArrowheads="1"/>
          </p:cNvSpPr>
          <p:nvPr/>
        </p:nvSpPr>
        <p:spPr bwMode="auto">
          <a:xfrm>
            <a:off x="6629400" y="3633787"/>
            <a:ext cx="2057400" cy="1066800"/>
          </a:xfrm>
          <a:prstGeom prst="rect">
            <a:avLst/>
          </a:prstGeom>
          <a:solidFill>
            <a:srgbClr val="98ED87"/>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98ED87"/>
            </a:extrusionClr>
          </a:sp3d>
        </p:spPr>
        <p:txBody>
          <a:bodyPr wrap="none" anchor="ctr">
            <a:flatTx/>
          </a:bodyPr>
          <a:lstStyle/>
          <a:p>
            <a:pPr algn="ctr">
              <a:lnSpc>
                <a:spcPct val="100000"/>
              </a:lnSpc>
              <a:spcBef>
                <a:spcPct val="0"/>
              </a:spcBef>
              <a:buClrTx/>
              <a:buFontTx/>
              <a:buNone/>
            </a:pPr>
            <a:r>
              <a:rPr lang="en-US">
                <a:solidFill>
                  <a:schemeClr val="tx1"/>
                </a:solidFill>
              </a:rPr>
              <a:t>IR</a:t>
            </a:r>
          </a:p>
          <a:p>
            <a:pPr algn="ctr">
              <a:lnSpc>
                <a:spcPct val="100000"/>
              </a:lnSpc>
              <a:spcBef>
                <a:spcPct val="0"/>
              </a:spcBef>
              <a:buClrTx/>
              <a:buFontTx/>
              <a:buNone/>
            </a:pPr>
            <a:r>
              <a:rPr lang="en-US">
                <a:solidFill>
                  <a:schemeClr val="tx1"/>
                </a:solidFill>
              </a:rPr>
              <a:t>System</a:t>
            </a:r>
          </a:p>
        </p:txBody>
      </p:sp>
      <p:sp>
        <p:nvSpPr>
          <p:cNvPr id="19" name="Line 15"/>
          <p:cNvSpPr>
            <a:spLocks noChangeShapeType="1"/>
          </p:cNvSpPr>
          <p:nvPr/>
        </p:nvSpPr>
        <p:spPr bwMode="auto">
          <a:xfrm>
            <a:off x="7620000" y="2743200"/>
            <a:ext cx="0" cy="685800"/>
          </a:xfrm>
          <a:prstGeom prst="line">
            <a:avLst/>
          </a:prstGeom>
          <a:noFill/>
          <a:ln w="9525">
            <a:solidFill>
              <a:schemeClr val="tx1"/>
            </a:solidFill>
            <a:round/>
            <a:headEnd/>
            <a:tailEnd type="triangle" w="med" len="med"/>
          </a:ln>
          <a:effectLst/>
        </p:spPr>
        <p:txBody>
          <a:bodyPr wrap="none"/>
          <a:lstStyle/>
          <a:p>
            <a:endParaRPr lang="es-ES"/>
          </a:p>
        </p:txBody>
      </p:sp>
      <p:grpSp>
        <p:nvGrpSpPr>
          <p:cNvPr id="20" name="Group 16"/>
          <p:cNvGrpSpPr>
            <a:grpSpLocks/>
          </p:cNvGrpSpPr>
          <p:nvPr/>
        </p:nvGrpSpPr>
        <p:grpSpPr bwMode="auto">
          <a:xfrm>
            <a:off x="6248400" y="1828800"/>
            <a:ext cx="2209800" cy="914400"/>
            <a:chOff x="3936" y="1152"/>
            <a:chExt cx="1392" cy="576"/>
          </a:xfrm>
        </p:grpSpPr>
        <p:sp>
          <p:nvSpPr>
            <p:cNvPr id="21" name="Oval 17"/>
            <p:cNvSpPr>
              <a:spLocks noChangeArrowheads="1"/>
            </p:cNvSpPr>
            <p:nvPr/>
          </p:nvSpPr>
          <p:spPr bwMode="auto">
            <a:xfrm>
              <a:off x="4272" y="1152"/>
              <a:ext cx="1056" cy="576"/>
            </a:xfrm>
            <a:prstGeom prst="ellipse">
              <a:avLst/>
            </a:prstGeom>
            <a:solidFill>
              <a:srgbClr val="11DBDB"/>
            </a:solidFill>
            <a:ln w="9525">
              <a:solidFill>
                <a:schemeClr val="tx1"/>
              </a:solidFill>
              <a:round/>
              <a:headEnd/>
              <a:tailEnd/>
            </a:ln>
            <a:effectLst/>
          </p:spPr>
          <p:txBody>
            <a:bodyPr wrap="none" anchor="ctr"/>
            <a:lstStyle/>
            <a:p>
              <a:pPr algn="ctr">
                <a:lnSpc>
                  <a:spcPct val="100000"/>
                </a:lnSpc>
                <a:spcBef>
                  <a:spcPct val="0"/>
                </a:spcBef>
                <a:buClrTx/>
                <a:buFontTx/>
                <a:buNone/>
              </a:pPr>
              <a:r>
                <a:rPr lang="en-US" dirty="0">
                  <a:solidFill>
                    <a:schemeClr val="tx1"/>
                  </a:solidFill>
                </a:rPr>
                <a:t>Document</a:t>
              </a:r>
            </a:p>
            <a:p>
              <a:pPr algn="ctr">
                <a:lnSpc>
                  <a:spcPct val="100000"/>
                </a:lnSpc>
                <a:spcBef>
                  <a:spcPct val="0"/>
                </a:spcBef>
                <a:buClrTx/>
                <a:buFontTx/>
                <a:buNone/>
              </a:pPr>
              <a:r>
                <a:rPr lang="en-US" dirty="0">
                  <a:solidFill>
                    <a:schemeClr val="tx1"/>
                  </a:solidFill>
                </a:rPr>
                <a:t>corpus</a:t>
              </a:r>
            </a:p>
          </p:txBody>
        </p:sp>
        <p:sp>
          <p:nvSpPr>
            <p:cNvPr id="22" name="Line 18"/>
            <p:cNvSpPr>
              <a:spLocks noChangeShapeType="1"/>
            </p:cNvSpPr>
            <p:nvPr/>
          </p:nvSpPr>
          <p:spPr bwMode="auto">
            <a:xfrm>
              <a:off x="3936" y="1440"/>
              <a:ext cx="336" cy="0"/>
            </a:xfrm>
            <a:prstGeom prst="line">
              <a:avLst/>
            </a:prstGeom>
            <a:noFill/>
            <a:ln w="9525">
              <a:solidFill>
                <a:schemeClr val="tx1"/>
              </a:solidFill>
              <a:round/>
              <a:headEnd/>
              <a:tailEnd type="triangle" w="med" len="med"/>
            </a:ln>
            <a:effectLst/>
          </p:spPr>
          <p:txBody>
            <a:bodyPr wrap="none"/>
            <a:lstStyle/>
            <a:p>
              <a:endParaRPr lang="es-ES"/>
            </a:p>
          </p:txBody>
        </p:sp>
      </p:grpSp>
      <p:grpSp>
        <p:nvGrpSpPr>
          <p:cNvPr id="105" name="Group 101"/>
          <p:cNvGrpSpPr>
            <a:grpSpLocks/>
          </p:cNvGrpSpPr>
          <p:nvPr/>
        </p:nvGrpSpPr>
        <p:grpSpPr bwMode="auto">
          <a:xfrm>
            <a:off x="3200400" y="1828800"/>
            <a:ext cx="2971800" cy="1066800"/>
            <a:chOff x="2016" y="1152"/>
            <a:chExt cx="1872" cy="672"/>
          </a:xfrm>
        </p:grpSpPr>
        <p:sp>
          <p:nvSpPr>
            <p:cNvPr id="106" name="Line 102"/>
            <p:cNvSpPr>
              <a:spLocks noChangeShapeType="1"/>
            </p:cNvSpPr>
            <p:nvPr/>
          </p:nvSpPr>
          <p:spPr bwMode="auto">
            <a:xfrm>
              <a:off x="2016" y="1440"/>
              <a:ext cx="576" cy="0"/>
            </a:xfrm>
            <a:prstGeom prst="line">
              <a:avLst/>
            </a:prstGeom>
            <a:noFill/>
            <a:ln w="9525">
              <a:solidFill>
                <a:schemeClr val="tx1"/>
              </a:solidFill>
              <a:round/>
              <a:headEnd/>
              <a:tailEnd type="triangle" w="med" len="med"/>
            </a:ln>
            <a:effectLst/>
          </p:spPr>
          <p:txBody>
            <a:bodyPr wrap="none"/>
            <a:lstStyle/>
            <a:p>
              <a:endParaRPr lang="es-ES"/>
            </a:p>
          </p:txBody>
        </p:sp>
        <p:grpSp>
          <p:nvGrpSpPr>
            <p:cNvPr id="107" name="Group 103"/>
            <p:cNvGrpSpPr>
              <a:grpSpLocks/>
            </p:cNvGrpSpPr>
            <p:nvPr/>
          </p:nvGrpSpPr>
          <p:grpSpPr bwMode="auto">
            <a:xfrm>
              <a:off x="2592" y="1152"/>
              <a:ext cx="1296" cy="672"/>
              <a:chOff x="2592" y="1152"/>
              <a:chExt cx="1296" cy="672"/>
            </a:xfrm>
          </p:grpSpPr>
          <p:sp>
            <p:nvSpPr>
              <p:cNvPr id="108" name="Rectangle 104"/>
              <p:cNvSpPr>
                <a:spLocks noChangeArrowheads="1"/>
              </p:cNvSpPr>
              <p:nvPr/>
            </p:nvSpPr>
            <p:spPr bwMode="auto">
              <a:xfrm>
                <a:off x="2592" y="1152"/>
                <a:ext cx="1296" cy="672"/>
              </a:xfrm>
              <a:prstGeom prst="rect">
                <a:avLst/>
              </a:prstGeom>
              <a:solidFill>
                <a:srgbClr val="98ED87"/>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98ED87"/>
                </a:extrusionClr>
              </a:sp3d>
            </p:spPr>
            <p:txBody>
              <a:bodyPr wrap="none" anchor="ctr">
                <a:flatTx/>
              </a:bodyPr>
              <a:lstStyle/>
              <a:p>
                <a:pPr algn="ctr">
                  <a:lnSpc>
                    <a:spcPct val="100000"/>
                  </a:lnSpc>
                  <a:spcBef>
                    <a:spcPct val="0"/>
                  </a:spcBef>
                  <a:buClrTx/>
                  <a:buFontTx/>
                  <a:buNone/>
                </a:pPr>
                <a:endParaRPr lang="es-ES">
                  <a:solidFill>
                    <a:schemeClr val="tx1"/>
                  </a:solidFill>
                </a:endParaRPr>
              </a:p>
            </p:txBody>
          </p:sp>
          <p:pic>
            <p:nvPicPr>
              <p:cNvPr id="109" name="Picture 105" descr="AN00080_"/>
              <p:cNvPicPr>
                <a:picLocks noChangeAspect="1" noChangeArrowheads="1"/>
              </p:cNvPicPr>
              <p:nvPr/>
            </p:nvPicPr>
            <p:blipFill>
              <a:blip r:embed="rId3" cstate="print"/>
              <a:srcRect/>
              <a:stretch>
                <a:fillRect/>
              </a:stretch>
            </p:blipFill>
            <p:spPr bwMode="auto">
              <a:xfrm>
                <a:off x="2928" y="1440"/>
                <a:ext cx="576" cy="378"/>
              </a:xfrm>
              <a:prstGeom prst="rect">
                <a:avLst/>
              </a:prstGeom>
              <a:noFill/>
            </p:spPr>
          </p:pic>
          <p:sp>
            <p:nvSpPr>
              <p:cNvPr id="110" name="Rectangle 106"/>
              <p:cNvSpPr>
                <a:spLocks noChangeArrowheads="1"/>
              </p:cNvSpPr>
              <p:nvPr/>
            </p:nvSpPr>
            <p:spPr bwMode="auto">
              <a:xfrm>
                <a:off x="2928" y="1152"/>
                <a:ext cx="617" cy="288"/>
              </a:xfrm>
              <a:prstGeom prst="rect">
                <a:avLst/>
              </a:prstGeom>
              <a:noFill/>
              <a:ln w="9525">
                <a:noFill/>
                <a:miter lim="800000"/>
                <a:headEnd/>
                <a:tailEnd/>
              </a:ln>
              <a:effectLst/>
            </p:spPr>
            <p:txBody>
              <a:bodyPr wrap="none">
                <a:spAutoFit/>
              </a:bodyPr>
              <a:lstStyle/>
              <a:p>
                <a:pPr>
                  <a:lnSpc>
                    <a:spcPct val="100000"/>
                  </a:lnSpc>
                  <a:spcBef>
                    <a:spcPct val="0"/>
                  </a:spcBef>
                  <a:buClrTx/>
                  <a:buFontTx/>
                  <a:buNone/>
                </a:pPr>
                <a:r>
                  <a:rPr lang="en-US">
                    <a:solidFill>
                      <a:schemeClr val="tx1"/>
                    </a:solidFill>
                  </a:rPr>
                  <a:t>Spider</a:t>
                </a:r>
              </a:p>
            </p:txBody>
          </p:sp>
        </p:grpSp>
      </p:grpSp>
      <p:grpSp>
        <p:nvGrpSpPr>
          <p:cNvPr id="111" name="Group 3"/>
          <p:cNvGrpSpPr>
            <a:grpSpLocks/>
          </p:cNvGrpSpPr>
          <p:nvPr/>
        </p:nvGrpSpPr>
        <p:grpSpPr bwMode="auto">
          <a:xfrm>
            <a:off x="3657600" y="3657601"/>
            <a:ext cx="2971800" cy="2971801"/>
            <a:chOff x="2304" y="2064"/>
            <a:chExt cx="1872" cy="1872"/>
          </a:xfrm>
        </p:grpSpPr>
        <p:grpSp>
          <p:nvGrpSpPr>
            <p:cNvPr id="112" name="Group 4"/>
            <p:cNvGrpSpPr>
              <a:grpSpLocks/>
            </p:cNvGrpSpPr>
            <p:nvPr/>
          </p:nvGrpSpPr>
          <p:grpSpPr bwMode="auto">
            <a:xfrm>
              <a:off x="2304" y="2064"/>
              <a:ext cx="1872" cy="1872"/>
              <a:chOff x="2304" y="2064"/>
              <a:chExt cx="1872" cy="1872"/>
            </a:xfrm>
          </p:grpSpPr>
          <p:pic>
            <p:nvPicPr>
              <p:cNvPr id="114" name="Picture 5" descr="amconfus"/>
              <p:cNvPicPr>
                <a:picLocks noChangeAspect="1" noChangeArrowheads="1"/>
              </p:cNvPicPr>
              <p:nvPr/>
            </p:nvPicPr>
            <p:blipFill>
              <a:blip r:embed="rId4" cstate="print"/>
              <a:srcRect/>
              <a:stretch>
                <a:fillRect/>
              </a:stretch>
            </p:blipFill>
            <p:spPr bwMode="auto">
              <a:xfrm>
                <a:off x="2304" y="2673"/>
                <a:ext cx="587" cy="1263"/>
              </a:xfrm>
              <a:prstGeom prst="rect">
                <a:avLst/>
              </a:prstGeom>
              <a:noFill/>
            </p:spPr>
          </p:pic>
          <p:sp>
            <p:nvSpPr>
              <p:cNvPr id="115" name="AutoShape 6"/>
              <p:cNvSpPr>
                <a:spLocks noChangeArrowheads="1"/>
              </p:cNvSpPr>
              <p:nvPr/>
            </p:nvSpPr>
            <p:spPr bwMode="auto">
              <a:xfrm>
                <a:off x="2832" y="2064"/>
                <a:ext cx="816" cy="576"/>
              </a:xfrm>
              <a:prstGeom prst="wedgeRoundRectCallout">
                <a:avLst>
                  <a:gd name="adj1" fmla="val -59315"/>
                  <a:gd name="adj2" fmla="val 106944"/>
                  <a:gd name="adj3" fmla="val 16667"/>
                </a:avLst>
              </a:prstGeom>
              <a:solidFill>
                <a:srgbClr val="11DBDB"/>
              </a:solidFill>
              <a:ln w="9525">
                <a:solidFill>
                  <a:schemeClr val="tx1"/>
                </a:solidFill>
                <a:miter lim="800000"/>
                <a:headEnd/>
                <a:tailEnd/>
              </a:ln>
              <a:effectLst/>
            </p:spPr>
            <p:txBody>
              <a:bodyPr/>
              <a:lstStyle/>
              <a:p>
                <a:pPr algn="ctr">
                  <a:lnSpc>
                    <a:spcPct val="100000"/>
                  </a:lnSpc>
                  <a:spcBef>
                    <a:spcPct val="0"/>
                  </a:spcBef>
                  <a:buClrTx/>
                  <a:buFontTx/>
                  <a:buNone/>
                </a:pPr>
                <a:endParaRPr lang="es-ES">
                  <a:solidFill>
                    <a:schemeClr val="tx1"/>
                  </a:solidFill>
                </a:endParaRPr>
              </a:p>
            </p:txBody>
          </p:sp>
          <p:sp>
            <p:nvSpPr>
              <p:cNvPr id="116" name="Line 7"/>
              <p:cNvSpPr>
                <a:spLocks noChangeShapeType="1"/>
              </p:cNvSpPr>
              <p:nvPr/>
            </p:nvSpPr>
            <p:spPr bwMode="auto">
              <a:xfrm>
                <a:off x="3648" y="2400"/>
                <a:ext cx="528" cy="0"/>
              </a:xfrm>
              <a:prstGeom prst="line">
                <a:avLst/>
              </a:prstGeom>
              <a:noFill/>
              <a:ln w="9525">
                <a:solidFill>
                  <a:schemeClr val="tx1"/>
                </a:solidFill>
                <a:round/>
                <a:headEnd/>
                <a:tailEnd type="triangle" w="med" len="med"/>
              </a:ln>
              <a:effectLst/>
            </p:spPr>
            <p:txBody>
              <a:bodyPr wrap="none"/>
              <a:lstStyle/>
              <a:p>
                <a:endParaRPr lang="es-ES"/>
              </a:p>
            </p:txBody>
          </p:sp>
        </p:grpSp>
        <p:sp>
          <p:nvSpPr>
            <p:cNvPr id="113" name="Rectangle 8"/>
            <p:cNvSpPr>
              <a:spLocks noChangeArrowheads="1"/>
            </p:cNvSpPr>
            <p:nvPr/>
          </p:nvSpPr>
          <p:spPr bwMode="auto">
            <a:xfrm>
              <a:off x="2928" y="2112"/>
              <a:ext cx="596" cy="518"/>
            </a:xfrm>
            <a:prstGeom prst="rect">
              <a:avLst/>
            </a:prstGeom>
            <a:solidFill>
              <a:srgbClr val="11DBDB"/>
            </a:solidFill>
            <a:ln w="9525">
              <a:noFill/>
              <a:miter lim="800000"/>
              <a:headEnd/>
              <a:tailEnd/>
            </a:ln>
            <a:effectLst/>
          </p:spPr>
          <p:txBody>
            <a:bodyPr>
              <a:spAutoFit/>
            </a:bodyPr>
            <a:lstStyle/>
            <a:p>
              <a:pPr>
                <a:lnSpc>
                  <a:spcPct val="100000"/>
                </a:lnSpc>
                <a:spcBef>
                  <a:spcPct val="50000"/>
                </a:spcBef>
                <a:buClrTx/>
                <a:buFontTx/>
                <a:buNone/>
              </a:pPr>
              <a:r>
                <a:rPr lang="en-US" dirty="0">
                  <a:solidFill>
                    <a:schemeClr val="tx1"/>
                  </a:solidFill>
                </a:rPr>
                <a:t>Query String</a:t>
              </a:r>
            </a:p>
          </p:txBody>
        </p:sp>
      </p:grpSp>
      <p:grpSp>
        <p:nvGrpSpPr>
          <p:cNvPr id="117" name="Group 10"/>
          <p:cNvGrpSpPr>
            <a:grpSpLocks/>
          </p:cNvGrpSpPr>
          <p:nvPr/>
        </p:nvGrpSpPr>
        <p:grpSpPr bwMode="auto">
          <a:xfrm>
            <a:off x="5486400" y="4700587"/>
            <a:ext cx="3048000" cy="2046288"/>
            <a:chOff x="3456" y="2688"/>
            <a:chExt cx="1920" cy="1289"/>
          </a:xfrm>
        </p:grpSpPr>
        <p:sp>
          <p:nvSpPr>
            <p:cNvPr id="118" name="Oval 11"/>
            <p:cNvSpPr>
              <a:spLocks noChangeArrowheads="1"/>
            </p:cNvSpPr>
            <p:nvPr/>
          </p:nvSpPr>
          <p:spPr bwMode="auto">
            <a:xfrm>
              <a:off x="4272" y="3120"/>
              <a:ext cx="1104" cy="576"/>
            </a:xfrm>
            <a:prstGeom prst="ellipse">
              <a:avLst/>
            </a:prstGeom>
            <a:solidFill>
              <a:srgbClr val="11DBDB"/>
            </a:solidFill>
            <a:ln w="9525">
              <a:solidFill>
                <a:schemeClr val="tx1"/>
              </a:solidFill>
              <a:round/>
              <a:headEnd/>
              <a:tailEnd/>
            </a:ln>
            <a:effectLst/>
          </p:spPr>
          <p:txBody>
            <a:bodyPr wrap="none" anchor="ctr"/>
            <a:lstStyle/>
            <a:p>
              <a:pPr algn="ctr">
                <a:lnSpc>
                  <a:spcPct val="100000"/>
                </a:lnSpc>
                <a:spcBef>
                  <a:spcPct val="0"/>
                </a:spcBef>
                <a:buClrTx/>
                <a:buFontTx/>
                <a:buNone/>
              </a:pPr>
              <a:r>
                <a:rPr lang="en-US">
                  <a:solidFill>
                    <a:schemeClr val="tx1"/>
                  </a:solidFill>
                </a:rPr>
                <a:t>Ranked</a:t>
              </a:r>
            </a:p>
            <a:p>
              <a:pPr algn="ctr">
                <a:lnSpc>
                  <a:spcPct val="100000"/>
                </a:lnSpc>
                <a:spcBef>
                  <a:spcPct val="0"/>
                </a:spcBef>
                <a:buClrTx/>
                <a:buFontTx/>
                <a:buNone/>
              </a:pPr>
              <a:r>
                <a:rPr lang="en-US">
                  <a:solidFill>
                    <a:schemeClr val="tx1"/>
                  </a:solidFill>
                </a:rPr>
                <a:t>Documents</a:t>
              </a:r>
            </a:p>
          </p:txBody>
        </p:sp>
        <p:sp>
          <p:nvSpPr>
            <p:cNvPr id="119" name="Line 12"/>
            <p:cNvSpPr>
              <a:spLocks noChangeShapeType="1"/>
            </p:cNvSpPr>
            <p:nvPr/>
          </p:nvSpPr>
          <p:spPr bwMode="auto">
            <a:xfrm>
              <a:off x="4800" y="2688"/>
              <a:ext cx="0" cy="432"/>
            </a:xfrm>
            <a:prstGeom prst="line">
              <a:avLst/>
            </a:prstGeom>
            <a:noFill/>
            <a:ln w="9525">
              <a:solidFill>
                <a:schemeClr val="tx1"/>
              </a:solidFill>
              <a:round/>
              <a:headEnd/>
              <a:tailEnd type="triangle" w="med" len="med"/>
            </a:ln>
            <a:effectLst/>
          </p:spPr>
          <p:txBody>
            <a:bodyPr wrap="none"/>
            <a:lstStyle/>
            <a:p>
              <a:endParaRPr lang="es-ES"/>
            </a:p>
          </p:txBody>
        </p:sp>
        <p:sp>
          <p:nvSpPr>
            <p:cNvPr id="120" name="Rectangle 13"/>
            <p:cNvSpPr>
              <a:spLocks noChangeArrowheads="1"/>
            </p:cNvSpPr>
            <p:nvPr/>
          </p:nvSpPr>
          <p:spPr bwMode="auto">
            <a:xfrm>
              <a:off x="3456" y="2976"/>
              <a:ext cx="768" cy="912"/>
            </a:xfrm>
            <a:prstGeom prst="rect">
              <a:avLst/>
            </a:prstGeom>
            <a:solidFill>
              <a:schemeClr val="bg1"/>
            </a:solidFill>
            <a:ln w="9525">
              <a:solidFill>
                <a:schemeClr val="tx1"/>
              </a:solidFill>
              <a:miter lim="800000"/>
              <a:headEnd/>
              <a:tailEnd/>
            </a:ln>
            <a:effectLst/>
          </p:spPr>
          <p:txBody>
            <a:bodyPr wrap="none" anchor="ctr"/>
            <a:lstStyle/>
            <a:p>
              <a:pPr algn="ctr">
                <a:lnSpc>
                  <a:spcPct val="100000"/>
                </a:lnSpc>
                <a:spcBef>
                  <a:spcPct val="0"/>
                </a:spcBef>
                <a:buClrTx/>
                <a:buFontTx/>
                <a:buNone/>
              </a:pPr>
              <a:endParaRPr lang="es-ES">
                <a:solidFill>
                  <a:schemeClr val="tx1"/>
                </a:solidFill>
              </a:endParaRPr>
            </a:p>
          </p:txBody>
        </p:sp>
        <p:sp>
          <p:nvSpPr>
            <p:cNvPr id="121" name="Text Box 14"/>
            <p:cNvSpPr txBox="1">
              <a:spLocks noChangeArrowheads="1"/>
            </p:cNvSpPr>
            <p:nvPr/>
          </p:nvSpPr>
          <p:spPr bwMode="auto">
            <a:xfrm>
              <a:off x="3552" y="2976"/>
              <a:ext cx="557" cy="1001"/>
            </a:xfrm>
            <a:prstGeom prst="rect">
              <a:avLst/>
            </a:prstGeom>
            <a:noFill/>
            <a:ln w="9525">
              <a:noFill/>
              <a:miter lim="800000"/>
              <a:headEnd/>
              <a:tailEnd/>
            </a:ln>
            <a:effectLst/>
          </p:spPr>
          <p:txBody>
            <a:bodyPr wrap="none">
              <a:spAutoFit/>
            </a:bodyPr>
            <a:lstStyle/>
            <a:p>
              <a:pPr marL="457200" indent="-457200">
                <a:lnSpc>
                  <a:spcPct val="100000"/>
                </a:lnSpc>
                <a:spcBef>
                  <a:spcPct val="0"/>
                </a:spcBef>
                <a:buClrTx/>
                <a:buFontTx/>
                <a:buNone/>
              </a:pPr>
              <a:r>
                <a:rPr lang="en-US" sz="1600" dirty="0">
                  <a:solidFill>
                    <a:schemeClr val="tx1"/>
                  </a:solidFill>
                </a:rPr>
                <a:t>1. Page1</a:t>
              </a:r>
            </a:p>
            <a:p>
              <a:pPr marL="457200" indent="-457200">
                <a:lnSpc>
                  <a:spcPct val="100000"/>
                </a:lnSpc>
                <a:spcBef>
                  <a:spcPct val="0"/>
                </a:spcBef>
                <a:buClrTx/>
                <a:buFontTx/>
                <a:buNone/>
              </a:pPr>
              <a:r>
                <a:rPr lang="en-US" sz="1600" dirty="0">
                  <a:solidFill>
                    <a:schemeClr val="tx1"/>
                  </a:solidFill>
                </a:rPr>
                <a:t>2. Page2</a:t>
              </a:r>
            </a:p>
            <a:p>
              <a:pPr marL="457200" indent="-457200">
                <a:lnSpc>
                  <a:spcPct val="100000"/>
                </a:lnSpc>
                <a:spcBef>
                  <a:spcPct val="0"/>
                </a:spcBef>
                <a:buClrTx/>
                <a:buFontTx/>
                <a:buNone/>
              </a:pPr>
              <a:r>
                <a:rPr lang="en-US" sz="1600" dirty="0">
                  <a:solidFill>
                    <a:schemeClr val="tx1"/>
                  </a:solidFill>
                </a:rPr>
                <a:t>3. Page3</a:t>
              </a:r>
            </a:p>
            <a:p>
              <a:pPr marL="457200" indent="-457200">
                <a:lnSpc>
                  <a:spcPct val="100000"/>
                </a:lnSpc>
                <a:spcBef>
                  <a:spcPct val="0"/>
                </a:spcBef>
                <a:buClrTx/>
                <a:buFontTx/>
                <a:buNone/>
              </a:pPr>
              <a:r>
                <a:rPr lang="en-US" sz="1600" dirty="0">
                  <a:solidFill>
                    <a:schemeClr val="tx1"/>
                  </a:solidFill>
                </a:rPr>
                <a:t>    .</a:t>
              </a:r>
            </a:p>
            <a:p>
              <a:pPr marL="457200" indent="-457200">
                <a:lnSpc>
                  <a:spcPct val="100000"/>
                </a:lnSpc>
                <a:spcBef>
                  <a:spcPct val="0"/>
                </a:spcBef>
                <a:buClrTx/>
                <a:buFontTx/>
                <a:buNone/>
              </a:pPr>
              <a:r>
                <a:rPr lang="en-US" sz="1600" dirty="0">
                  <a:solidFill>
                    <a:schemeClr val="tx1"/>
                  </a:solidFill>
                </a:rPr>
                <a:t>    .</a:t>
              </a:r>
            </a:p>
            <a:p>
              <a:pPr marL="457200" indent="-457200">
                <a:lnSpc>
                  <a:spcPct val="100000"/>
                </a:lnSpc>
                <a:spcBef>
                  <a:spcPct val="0"/>
                </a:spcBef>
                <a:buClrTx/>
                <a:buFontTx/>
                <a:buNone/>
              </a:pPr>
              <a:endParaRPr lang="en-US" sz="1800" dirty="0">
                <a:solidFill>
                  <a:schemeClr val="tx1"/>
                </a:solidFill>
              </a:endParaRPr>
            </a:p>
          </p:txBody>
        </p:sp>
      </p:grpSp>
      <p:sp>
        <p:nvSpPr>
          <p:cNvPr id="122" name="Cloud"/>
          <p:cNvSpPr>
            <a:spLocks noChangeAspect="1" noEditPoints="1" noChangeArrowheads="1"/>
          </p:cNvSpPr>
          <p:nvPr/>
        </p:nvSpPr>
        <p:spPr bwMode="auto">
          <a:xfrm>
            <a:off x="715939" y="1345442"/>
            <a:ext cx="2674961" cy="238835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lgn="ctr">
              <a:lnSpc>
                <a:spcPct val="100000"/>
              </a:lnSpc>
              <a:spcBef>
                <a:spcPct val="0"/>
              </a:spcBef>
              <a:buClrTx/>
              <a:buFontTx/>
              <a:buNone/>
            </a:pPr>
            <a:endParaRPr lang="es-ES">
              <a:solidFill>
                <a:schemeClr val="tx1"/>
              </a:solidFill>
            </a:endParaRPr>
          </a:p>
        </p:txBody>
      </p:sp>
      <p:sp>
        <p:nvSpPr>
          <p:cNvPr id="123" name="Text Box 21"/>
          <p:cNvSpPr txBox="1">
            <a:spLocks noChangeArrowheads="1"/>
          </p:cNvSpPr>
          <p:nvPr/>
        </p:nvSpPr>
        <p:spPr bwMode="auto">
          <a:xfrm>
            <a:off x="1619672" y="1669365"/>
            <a:ext cx="738364" cy="318869"/>
          </a:xfrm>
          <a:prstGeom prst="rect">
            <a:avLst/>
          </a:prstGeom>
          <a:noFill/>
          <a:ln w="9525">
            <a:noFill/>
            <a:miter lim="800000"/>
            <a:headEnd/>
            <a:tailEnd/>
          </a:ln>
          <a:effectLst/>
        </p:spPr>
        <p:txBody>
          <a:bodyPr wrap="none">
            <a:spAutoFit/>
          </a:bodyPr>
          <a:lstStyle/>
          <a:p>
            <a:pPr>
              <a:lnSpc>
                <a:spcPct val="100000"/>
              </a:lnSpc>
              <a:spcBef>
                <a:spcPct val="0"/>
              </a:spcBef>
              <a:buClrTx/>
              <a:buFontTx/>
              <a:buNone/>
            </a:pPr>
            <a:r>
              <a:rPr lang="en-US" dirty="0" smtClean="0">
                <a:solidFill>
                  <a:schemeClr val="tx1"/>
                </a:solidFill>
              </a:rPr>
              <a:t>Website</a:t>
            </a:r>
            <a:endParaRPr lang="en-US" dirty="0">
              <a:solidFill>
                <a:schemeClr val="tx1"/>
              </a:solidFill>
            </a:endParaRPr>
          </a:p>
        </p:txBody>
      </p:sp>
      <p:pic>
        <p:nvPicPr>
          <p:cNvPr id="124" name="Picture 2" descr="http://20stepguide.dk/wp-content/uploads/2012/10/hjemmeside-struktur.gif"/>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26850"/>
          <a:stretch/>
        </p:blipFill>
        <p:spPr bwMode="auto">
          <a:xfrm>
            <a:off x="1134028" y="2088223"/>
            <a:ext cx="1618143" cy="1046504"/>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520920" y="4234457"/>
            <a:ext cx="2904139" cy="923330"/>
          </a:xfrm>
          <a:prstGeom prst="rect">
            <a:avLst/>
          </a:prstGeom>
          <a:ln w="28575">
            <a:solidFill>
              <a:srgbClr val="130CA8"/>
            </a:solidFill>
          </a:ln>
        </p:spPr>
        <p:txBody>
          <a:bodyPr wrap="square">
            <a:spAutoFit/>
          </a:bodyPr>
          <a:lstStyle/>
          <a:p>
            <a:pPr algn="just"/>
            <a:r>
              <a:rPr lang="en-US" dirty="0">
                <a:latin typeface="Arial" panose="020B0604020202020204" pitchFamily="34" charset="0"/>
              </a:rPr>
              <a:t>The </a:t>
            </a:r>
            <a:r>
              <a:rPr lang="en-US" dirty="0" smtClean="0">
                <a:solidFill>
                  <a:srgbClr val="FF0000"/>
                </a:solidFill>
                <a:latin typeface="Arial" panose="020B0604020202020204" pitchFamily="34" charset="0"/>
              </a:rPr>
              <a:t>spider</a:t>
            </a:r>
            <a:r>
              <a:rPr lang="en-US" dirty="0" smtClean="0">
                <a:latin typeface="Arial" panose="020B0604020202020204" pitchFamily="34" charset="0"/>
              </a:rPr>
              <a:t> represents </a:t>
            </a:r>
            <a:r>
              <a:rPr lang="en-US" dirty="0">
                <a:latin typeface="Arial" panose="020B0604020202020204" pitchFamily="34" charset="0"/>
              </a:rPr>
              <a:t>the main </a:t>
            </a:r>
            <a:r>
              <a:rPr lang="en-US" dirty="0" smtClean="0">
                <a:latin typeface="Arial" panose="020B0604020202020204" pitchFamily="34" charset="0"/>
              </a:rPr>
              <a:t>difference </a:t>
            </a:r>
            <a:r>
              <a:rPr lang="en-US" dirty="0">
                <a:latin typeface="Arial" panose="020B0604020202020204" pitchFamily="34" charset="0"/>
              </a:rPr>
              <a:t>compared to </a:t>
            </a:r>
            <a:r>
              <a:rPr lang="en-US" dirty="0" smtClean="0">
                <a:latin typeface="Arial" panose="020B0604020202020204" pitchFamily="34" charset="0"/>
              </a:rPr>
              <a:t>traditional </a:t>
            </a:r>
            <a:r>
              <a:rPr lang="en-US" dirty="0">
                <a:latin typeface="Arial" panose="020B0604020202020204" pitchFamily="34" charset="0"/>
              </a:rPr>
              <a:t>IR.</a:t>
            </a:r>
            <a:endParaRPr lang="en-US" dirty="0">
              <a:effectLst/>
              <a:latin typeface="Arial" panose="020B0604020202020204" pitchFamily="34" charset="0"/>
            </a:endParaRPr>
          </a:p>
        </p:txBody>
      </p:sp>
    </p:spTree>
    <p:extLst>
      <p:ext uri="{BB962C8B-B14F-4D97-AF65-F5344CB8AC3E}">
        <p14:creationId xmlns:p14="http://schemas.microsoft.com/office/powerpoint/2010/main" val="40548136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fld id="{874CC8D5-9BDD-4528-894C-D92029187C7C}" type="slidenum">
              <a:rPr lang="es-ES" smtClean="0"/>
              <a:pPr/>
              <a:t>5</a:t>
            </a:fld>
            <a:endParaRPr lang="es-ES"/>
          </a:p>
        </p:txBody>
      </p:sp>
      <p:sp>
        <p:nvSpPr>
          <p:cNvPr id="5" name="4 CuadroTexto"/>
          <p:cNvSpPr txBox="1"/>
          <p:nvPr/>
        </p:nvSpPr>
        <p:spPr>
          <a:xfrm>
            <a:off x="609600" y="476672"/>
            <a:ext cx="3240360" cy="584775"/>
          </a:xfrm>
          <a:prstGeom prst="rect">
            <a:avLst/>
          </a:prstGeom>
          <a:noFill/>
        </p:spPr>
        <p:txBody>
          <a:bodyPr wrap="square" rtlCol="0">
            <a:spAutoFit/>
          </a:bodyPr>
          <a:lstStyle/>
          <a:p>
            <a:r>
              <a:rPr lang="es-ES" sz="3200" dirty="0" err="1" smtClean="0">
                <a:solidFill>
                  <a:srgbClr val="130CA8"/>
                </a:solidFill>
              </a:rPr>
              <a:t>Recent</a:t>
            </a:r>
            <a:r>
              <a:rPr lang="es-ES" sz="3200" dirty="0" smtClean="0">
                <a:solidFill>
                  <a:srgbClr val="130CA8"/>
                </a:solidFill>
              </a:rPr>
              <a:t> </a:t>
            </a:r>
            <a:r>
              <a:rPr lang="es-ES" sz="3200" dirty="0" err="1" smtClean="0">
                <a:solidFill>
                  <a:srgbClr val="130CA8"/>
                </a:solidFill>
              </a:rPr>
              <a:t>Advances</a:t>
            </a:r>
            <a:endParaRPr lang="es-ES" sz="3200" dirty="0">
              <a:solidFill>
                <a:srgbClr val="130CA8"/>
              </a:solidFill>
            </a:endParaRPr>
          </a:p>
        </p:txBody>
      </p:sp>
      <p:sp>
        <p:nvSpPr>
          <p:cNvPr id="7" name="1 Título"/>
          <p:cNvSpPr txBox="1">
            <a:spLocks/>
          </p:cNvSpPr>
          <p:nvPr/>
        </p:nvSpPr>
        <p:spPr>
          <a:xfrm>
            <a:off x="0" y="-27384"/>
            <a:ext cx="9144000" cy="346050"/>
          </a:xfrm>
          <a:prstGeom prst="rect">
            <a:avLst/>
          </a:prstGeom>
          <a:solidFill>
            <a:srgbClr val="170FB9"/>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sz="1600" b="1" dirty="0" smtClean="0">
                <a:solidFill>
                  <a:schemeClr val="bg1"/>
                </a:solidFill>
              </a:rPr>
              <a:t> </a:t>
            </a:r>
            <a:r>
              <a:rPr lang="es-ES" sz="1600" b="1" dirty="0">
                <a:solidFill>
                  <a:schemeClr val="bg1"/>
                </a:solidFill>
              </a:rPr>
              <a:t> </a:t>
            </a:r>
            <a:r>
              <a:rPr lang="es-ES" sz="1600" b="1" dirty="0" smtClean="0">
                <a:solidFill>
                  <a:schemeClr val="bg1"/>
                </a:solidFill>
              </a:rPr>
              <a:t>            </a:t>
            </a:r>
            <a:r>
              <a:rPr lang="es-ES" sz="1600" dirty="0" err="1" smtClean="0">
                <a:solidFill>
                  <a:schemeClr val="bg1"/>
                </a:solidFill>
              </a:rPr>
              <a:t>Introduction</a:t>
            </a:r>
            <a:r>
              <a:rPr lang="es-ES" sz="1600" b="1" dirty="0" smtClean="0">
                <a:solidFill>
                  <a:schemeClr val="bg1"/>
                </a:solidFill>
              </a:rPr>
              <a:t>                </a:t>
            </a:r>
            <a:r>
              <a:rPr lang="es-ES" sz="1600" dirty="0" err="1" smtClean="0">
                <a:solidFill>
                  <a:schemeClr val="bg1"/>
                </a:solidFill>
              </a:rPr>
              <a:t>Proposal</a:t>
            </a:r>
            <a:r>
              <a:rPr lang="es-ES" sz="1600" dirty="0" smtClean="0">
                <a:solidFill>
                  <a:schemeClr val="bg1"/>
                </a:solidFill>
              </a:rPr>
              <a:t>        	       </a:t>
            </a:r>
            <a:r>
              <a:rPr lang="es-ES" sz="1800" b="1" dirty="0" err="1" smtClean="0">
                <a:solidFill>
                  <a:schemeClr val="bg1"/>
                </a:solidFill>
              </a:rPr>
              <a:t>Recent</a:t>
            </a:r>
            <a:r>
              <a:rPr lang="es-ES" sz="1800" b="1" dirty="0" smtClean="0">
                <a:solidFill>
                  <a:schemeClr val="bg1"/>
                </a:solidFill>
              </a:rPr>
              <a:t> </a:t>
            </a:r>
            <a:r>
              <a:rPr lang="es-ES" sz="1800" b="1" dirty="0" err="1" smtClean="0">
                <a:solidFill>
                  <a:schemeClr val="bg1"/>
                </a:solidFill>
              </a:rPr>
              <a:t>Advances</a:t>
            </a:r>
            <a:r>
              <a:rPr lang="es-ES" sz="1600" dirty="0" smtClean="0">
                <a:solidFill>
                  <a:schemeClr val="bg1"/>
                </a:solidFill>
              </a:rPr>
              <a:t> </a:t>
            </a:r>
            <a:r>
              <a:rPr lang="es-ES" sz="1600" dirty="0">
                <a:solidFill>
                  <a:schemeClr val="bg1"/>
                </a:solidFill>
              </a:rPr>
              <a:t> </a:t>
            </a:r>
            <a:r>
              <a:rPr lang="es-ES" sz="1600" dirty="0" smtClean="0">
                <a:solidFill>
                  <a:schemeClr val="bg1"/>
                </a:solidFill>
              </a:rPr>
              <a:t>          </a:t>
            </a:r>
            <a:r>
              <a:rPr lang="es-ES" sz="1600" dirty="0" err="1" smtClean="0">
                <a:solidFill>
                  <a:schemeClr val="bg1"/>
                </a:solidFill>
              </a:rPr>
              <a:t>Next</a:t>
            </a:r>
            <a:r>
              <a:rPr lang="es-ES" sz="1600" dirty="0" smtClean="0">
                <a:solidFill>
                  <a:schemeClr val="bg1"/>
                </a:solidFill>
              </a:rPr>
              <a:t> </a:t>
            </a:r>
            <a:r>
              <a:rPr lang="es-ES" sz="1600" dirty="0" err="1" smtClean="0">
                <a:solidFill>
                  <a:schemeClr val="bg1"/>
                </a:solidFill>
              </a:rPr>
              <a:t>steps</a:t>
            </a:r>
            <a:r>
              <a:rPr lang="es-ES" sz="1600" dirty="0" smtClean="0">
                <a:solidFill>
                  <a:schemeClr val="bg1"/>
                </a:solidFill>
              </a:rPr>
              <a:t>              </a:t>
            </a:r>
            <a:r>
              <a:rPr lang="es-ES" sz="1600" dirty="0" err="1" smtClean="0">
                <a:solidFill>
                  <a:schemeClr val="bg1"/>
                </a:solidFill>
              </a:rPr>
              <a:t>References</a:t>
            </a:r>
            <a:endParaRPr lang="es-ES" sz="1600" dirty="0">
              <a:solidFill>
                <a:schemeClr val="bg1"/>
              </a:solidFill>
            </a:endParaRPr>
          </a:p>
        </p:txBody>
      </p:sp>
      <p:sp>
        <p:nvSpPr>
          <p:cNvPr id="8" name="20 Rectángulo"/>
          <p:cNvSpPr/>
          <p:nvPr/>
        </p:nvSpPr>
        <p:spPr>
          <a:xfrm>
            <a:off x="838200" y="1219200"/>
            <a:ext cx="8458200" cy="369332"/>
          </a:xfrm>
          <a:prstGeom prst="rect">
            <a:avLst/>
          </a:prstGeom>
        </p:spPr>
        <p:txBody>
          <a:bodyPr wrap="square">
            <a:spAutoFit/>
          </a:bodyPr>
          <a:lstStyle/>
          <a:p>
            <a:pPr algn="just"/>
            <a:r>
              <a:rPr lang="es-ES" u="sng" dirty="0" smtClean="0">
                <a:solidFill>
                  <a:srgbClr val="130CA8"/>
                </a:solidFill>
              </a:rPr>
              <a:t>Text </a:t>
            </a:r>
            <a:r>
              <a:rPr lang="es-ES" u="sng" dirty="0" err="1" smtClean="0">
                <a:solidFill>
                  <a:srgbClr val="130CA8"/>
                </a:solidFill>
              </a:rPr>
              <a:t>Preprocessing</a:t>
            </a:r>
            <a:endParaRPr lang="es-ES" u="sng" dirty="0">
              <a:solidFill>
                <a:srgbClr val="130CA8"/>
              </a:solidFill>
            </a:endParaRPr>
          </a:p>
        </p:txBody>
      </p:sp>
      <p:sp>
        <p:nvSpPr>
          <p:cNvPr id="9" name="20 Rectángulo"/>
          <p:cNvSpPr/>
          <p:nvPr/>
        </p:nvSpPr>
        <p:spPr>
          <a:xfrm>
            <a:off x="838200" y="1746284"/>
            <a:ext cx="8153400" cy="1754326"/>
          </a:xfrm>
          <a:prstGeom prst="rect">
            <a:avLst/>
          </a:prstGeom>
        </p:spPr>
        <p:txBody>
          <a:bodyPr wrap="square">
            <a:spAutoFit/>
          </a:bodyPr>
          <a:lstStyle/>
          <a:p>
            <a:pPr marL="285750" indent="-285750" algn="just">
              <a:buClr>
                <a:srgbClr val="130CA8"/>
              </a:buClr>
              <a:buFont typeface="Wingdings" panose="05000000000000000000" pitchFamily="2" charset="2"/>
              <a:buChar char="§"/>
            </a:pPr>
            <a:r>
              <a:rPr lang="en-US" dirty="0" smtClean="0">
                <a:solidFill>
                  <a:srgbClr val="130CA8"/>
                </a:solidFill>
              </a:rPr>
              <a:t>Tokenization: </a:t>
            </a:r>
            <a:r>
              <a:rPr lang="en-US" dirty="0" smtClean="0"/>
              <a:t>separate </a:t>
            </a:r>
            <a:r>
              <a:rPr lang="en-US" dirty="0"/>
              <a:t>the text into words called </a:t>
            </a:r>
            <a:r>
              <a:rPr lang="en-US" dirty="0" smtClean="0"/>
              <a:t>tokens</a:t>
            </a:r>
          </a:p>
          <a:p>
            <a:pPr algn="just">
              <a:buClr>
                <a:srgbClr val="130CA8"/>
              </a:buClr>
            </a:pPr>
            <a:endParaRPr lang="en-US" dirty="0" smtClean="0"/>
          </a:p>
          <a:p>
            <a:pPr marL="285750" indent="-285750" algn="just">
              <a:buClr>
                <a:srgbClr val="130CA8"/>
              </a:buClr>
              <a:buFont typeface="Wingdings" panose="05000000000000000000" pitchFamily="2" charset="2"/>
              <a:buChar char="§"/>
            </a:pPr>
            <a:r>
              <a:rPr lang="en-US" dirty="0" smtClean="0">
                <a:solidFill>
                  <a:srgbClr val="130CA8"/>
                </a:solidFill>
              </a:rPr>
              <a:t>Removing </a:t>
            </a:r>
            <a:r>
              <a:rPr lang="en-US" dirty="0" err="1" smtClean="0">
                <a:solidFill>
                  <a:srgbClr val="130CA8"/>
                </a:solidFill>
              </a:rPr>
              <a:t>stopwords</a:t>
            </a:r>
            <a:r>
              <a:rPr lang="en-US" dirty="0" smtClean="0">
                <a:solidFill>
                  <a:srgbClr val="130CA8"/>
                </a:solidFill>
              </a:rPr>
              <a:t> </a:t>
            </a:r>
            <a:r>
              <a:rPr lang="en-US" dirty="0" smtClean="0"/>
              <a:t>to </a:t>
            </a:r>
            <a:r>
              <a:rPr lang="en-US" dirty="0"/>
              <a:t>reduce the dimension of the vocabulary and to eliminate expressions that do not provide </a:t>
            </a:r>
            <a:r>
              <a:rPr lang="en-US" dirty="0" smtClean="0"/>
              <a:t>information</a:t>
            </a:r>
            <a:r>
              <a:rPr lang="en-US" dirty="0"/>
              <a:t> </a:t>
            </a:r>
            <a:r>
              <a:rPr lang="en-US" dirty="0" smtClean="0"/>
              <a:t>(</a:t>
            </a:r>
            <a:r>
              <a:rPr lang="es-ES" dirty="0" err="1" smtClean="0"/>
              <a:t>pronouns</a:t>
            </a:r>
            <a:r>
              <a:rPr lang="es-ES" dirty="0"/>
              <a:t>, </a:t>
            </a:r>
            <a:r>
              <a:rPr lang="es-ES" dirty="0" err="1" smtClean="0"/>
              <a:t>prepositions</a:t>
            </a:r>
            <a:r>
              <a:rPr lang="es-ES" dirty="0" smtClean="0"/>
              <a:t>, </a:t>
            </a:r>
            <a:r>
              <a:rPr lang="es-ES" dirty="0" err="1" smtClean="0"/>
              <a:t>articles</a:t>
            </a:r>
            <a:r>
              <a:rPr lang="es-ES" dirty="0" smtClean="0"/>
              <a:t> </a:t>
            </a:r>
            <a:r>
              <a:rPr lang="es-ES" dirty="0"/>
              <a:t>and </a:t>
            </a:r>
            <a:r>
              <a:rPr lang="es-ES" dirty="0" err="1" smtClean="0"/>
              <a:t>conjunctions</a:t>
            </a:r>
            <a:r>
              <a:rPr lang="es-ES" dirty="0" smtClean="0"/>
              <a:t>)</a:t>
            </a:r>
            <a:endParaRPr lang="es-ES" dirty="0"/>
          </a:p>
          <a:p>
            <a:pPr algn="just"/>
            <a:endParaRPr lang="en-US" dirty="0" smtClean="0"/>
          </a:p>
        </p:txBody>
      </p:sp>
      <p:sp>
        <p:nvSpPr>
          <p:cNvPr id="10" name="20 Rectángulo"/>
          <p:cNvSpPr/>
          <p:nvPr/>
        </p:nvSpPr>
        <p:spPr>
          <a:xfrm>
            <a:off x="838200" y="3364468"/>
            <a:ext cx="3048000" cy="369332"/>
          </a:xfrm>
          <a:prstGeom prst="rect">
            <a:avLst/>
          </a:prstGeom>
        </p:spPr>
        <p:txBody>
          <a:bodyPr wrap="square">
            <a:spAutoFit/>
          </a:bodyPr>
          <a:lstStyle/>
          <a:p>
            <a:pPr algn="just"/>
            <a:r>
              <a:rPr lang="es-ES" u="sng" dirty="0" err="1" smtClean="0">
                <a:solidFill>
                  <a:srgbClr val="130CA8"/>
                </a:solidFill>
              </a:rPr>
              <a:t>Creation</a:t>
            </a:r>
            <a:r>
              <a:rPr lang="es-ES" u="sng" dirty="0" smtClean="0">
                <a:solidFill>
                  <a:srgbClr val="130CA8"/>
                </a:solidFill>
              </a:rPr>
              <a:t> of </a:t>
            </a:r>
            <a:r>
              <a:rPr lang="es-ES" u="sng" dirty="0" err="1" smtClean="0">
                <a:solidFill>
                  <a:srgbClr val="130CA8"/>
                </a:solidFill>
              </a:rPr>
              <a:t>feature</a:t>
            </a:r>
            <a:r>
              <a:rPr lang="es-ES" u="sng" dirty="0" smtClean="0">
                <a:solidFill>
                  <a:srgbClr val="130CA8"/>
                </a:solidFill>
              </a:rPr>
              <a:t> </a:t>
            </a:r>
            <a:r>
              <a:rPr lang="es-ES" u="sng" dirty="0" err="1" smtClean="0">
                <a:solidFill>
                  <a:srgbClr val="130CA8"/>
                </a:solidFill>
              </a:rPr>
              <a:t>vectors</a:t>
            </a:r>
            <a:endParaRPr lang="es-ES" u="sng" dirty="0">
              <a:solidFill>
                <a:srgbClr val="130CA8"/>
              </a:solidFill>
            </a:endParaRPr>
          </a:p>
        </p:txBody>
      </p:sp>
      <p:sp>
        <p:nvSpPr>
          <p:cNvPr id="11" name="20 Rectángulo"/>
          <p:cNvSpPr/>
          <p:nvPr/>
        </p:nvSpPr>
        <p:spPr>
          <a:xfrm>
            <a:off x="838200" y="3773269"/>
            <a:ext cx="8153400" cy="646331"/>
          </a:xfrm>
          <a:prstGeom prst="rect">
            <a:avLst/>
          </a:prstGeom>
        </p:spPr>
        <p:txBody>
          <a:bodyPr wrap="square">
            <a:spAutoFit/>
          </a:bodyPr>
          <a:lstStyle/>
          <a:p>
            <a:pPr marL="285750" indent="-285750" algn="just">
              <a:buClr>
                <a:srgbClr val="130CA8"/>
              </a:buClr>
              <a:buFont typeface="Wingdings" panose="05000000000000000000" pitchFamily="2" charset="2"/>
              <a:buChar char="§"/>
            </a:pPr>
            <a:r>
              <a:rPr lang="en-US" dirty="0" smtClean="0">
                <a:solidFill>
                  <a:srgbClr val="130CA8"/>
                </a:solidFill>
              </a:rPr>
              <a:t>T</a:t>
            </a:r>
            <a:r>
              <a:rPr lang="es-ES" dirty="0" smtClean="0">
                <a:solidFill>
                  <a:srgbClr val="130CA8"/>
                </a:solidFill>
              </a:rPr>
              <a:t>F-IDF </a:t>
            </a:r>
            <a:r>
              <a:rPr lang="es-ES" dirty="0" smtClean="0"/>
              <a:t>(</a:t>
            </a:r>
            <a:r>
              <a:rPr lang="es-ES" dirty="0" err="1" smtClean="0"/>
              <a:t>Term</a:t>
            </a:r>
            <a:r>
              <a:rPr lang="es-ES" dirty="0" smtClean="0"/>
              <a:t> </a:t>
            </a:r>
            <a:r>
              <a:rPr lang="es-ES" dirty="0" err="1" smtClean="0"/>
              <a:t>Frequency-Inverse</a:t>
            </a:r>
            <a:r>
              <a:rPr lang="es-ES" dirty="0" smtClean="0"/>
              <a:t> </a:t>
            </a:r>
            <a:r>
              <a:rPr lang="es-ES" dirty="0" err="1" smtClean="0"/>
              <a:t>Document</a:t>
            </a:r>
            <a:r>
              <a:rPr lang="es-ES" dirty="0" smtClean="0"/>
              <a:t> </a:t>
            </a:r>
            <a:r>
              <a:rPr lang="es-ES" dirty="0" err="1" smtClean="0"/>
              <a:t>Frequency</a:t>
            </a:r>
            <a:r>
              <a:rPr lang="es-ES" dirty="0" smtClean="0"/>
              <a:t>)</a:t>
            </a:r>
            <a:endParaRPr lang="es-ES" dirty="0"/>
          </a:p>
          <a:p>
            <a:pPr algn="just"/>
            <a:endParaRPr lang="en-US" dirty="0" smtClean="0"/>
          </a:p>
        </p:txBody>
      </p:sp>
      <p:sp>
        <p:nvSpPr>
          <p:cNvPr id="2" name="Flecha abajo 1"/>
          <p:cNvSpPr/>
          <p:nvPr/>
        </p:nvSpPr>
        <p:spPr>
          <a:xfrm>
            <a:off x="4448944" y="4343400"/>
            <a:ext cx="199256" cy="526197"/>
          </a:xfrm>
          <a:prstGeom prst="downArrow">
            <a:avLst/>
          </a:prstGeom>
          <a:solidFill>
            <a:srgbClr val="0070C0"/>
          </a:solidFill>
          <a:ln>
            <a:solidFill>
              <a:srgbClr val="130C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20 Rectángulo"/>
          <p:cNvSpPr/>
          <p:nvPr/>
        </p:nvSpPr>
        <p:spPr>
          <a:xfrm>
            <a:off x="609600" y="4923472"/>
            <a:ext cx="8153400" cy="1477328"/>
          </a:xfrm>
          <a:prstGeom prst="rect">
            <a:avLst/>
          </a:prstGeom>
          <a:ln w="28575">
            <a:solidFill>
              <a:srgbClr val="130CA8"/>
            </a:solidFill>
          </a:ln>
        </p:spPr>
        <p:txBody>
          <a:bodyPr wrap="square">
            <a:spAutoFit/>
          </a:bodyPr>
          <a:lstStyle/>
          <a:p>
            <a:pPr algn="just">
              <a:buClr>
                <a:srgbClr val="130CA8"/>
              </a:buClr>
            </a:pPr>
            <a:r>
              <a:rPr lang="es-ES" dirty="0" err="1" smtClean="0"/>
              <a:t>To</a:t>
            </a:r>
            <a:r>
              <a:rPr lang="es-ES" dirty="0" smtClean="0"/>
              <a:t> </a:t>
            </a:r>
            <a:r>
              <a:rPr lang="es-ES" dirty="0" err="1" smtClean="0"/>
              <a:t>carry</a:t>
            </a:r>
            <a:r>
              <a:rPr lang="es-ES" dirty="0" smtClean="0"/>
              <a:t> </a:t>
            </a:r>
            <a:r>
              <a:rPr lang="es-ES" dirty="0" err="1" smtClean="0"/>
              <a:t>out</a:t>
            </a:r>
            <a:r>
              <a:rPr lang="es-ES" dirty="0" smtClean="0"/>
              <a:t>  </a:t>
            </a:r>
            <a:r>
              <a:rPr lang="es-ES" dirty="0" err="1" smtClean="0"/>
              <a:t>the</a:t>
            </a:r>
            <a:r>
              <a:rPr lang="es-ES" dirty="0" smtClean="0"/>
              <a:t> </a:t>
            </a:r>
            <a:r>
              <a:rPr lang="es-ES" dirty="0" err="1" smtClean="0"/>
              <a:t>text</a:t>
            </a:r>
            <a:r>
              <a:rPr lang="es-ES" dirty="0" smtClean="0"/>
              <a:t> </a:t>
            </a:r>
            <a:r>
              <a:rPr lang="es-ES" dirty="0" err="1" smtClean="0"/>
              <a:t>preprocessing</a:t>
            </a:r>
            <a:r>
              <a:rPr lang="es-ES" dirty="0"/>
              <a:t> </a:t>
            </a:r>
            <a:r>
              <a:rPr lang="es-ES" dirty="0" err="1" smtClean="0"/>
              <a:t>we</a:t>
            </a:r>
            <a:r>
              <a:rPr lang="es-ES" dirty="0" smtClean="0"/>
              <a:t> </a:t>
            </a:r>
            <a:r>
              <a:rPr lang="es-ES" dirty="0" err="1" smtClean="0"/>
              <a:t>have</a:t>
            </a:r>
            <a:r>
              <a:rPr lang="es-ES" dirty="0" smtClean="0"/>
              <a:t> </a:t>
            </a:r>
            <a:r>
              <a:rPr lang="es-ES" dirty="0" err="1" smtClean="0"/>
              <a:t>used</a:t>
            </a:r>
            <a:r>
              <a:rPr lang="es-ES" dirty="0" smtClean="0"/>
              <a:t> </a:t>
            </a:r>
            <a:r>
              <a:rPr lang="es-ES" dirty="0" err="1" smtClean="0"/>
              <a:t>the</a:t>
            </a:r>
            <a:r>
              <a:rPr lang="es-ES" dirty="0" smtClean="0"/>
              <a:t> </a:t>
            </a:r>
            <a:r>
              <a:rPr lang="es-ES" dirty="0" err="1" smtClean="0"/>
              <a:t>library</a:t>
            </a:r>
            <a:r>
              <a:rPr lang="es-ES" dirty="0" smtClean="0"/>
              <a:t> NLTK 3.0  (Natural </a:t>
            </a:r>
            <a:r>
              <a:rPr lang="es-ES" dirty="0" err="1" smtClean="0"/>
              <a:t>Language</a:t>
            </a:r>
            <a:r>
              <a:rPr lang="es-ES" dirty="0" smtClean="0"/>
              <a:t> </a:t>
            </a:r>
            <a:r>
              <a:rPr lang="es-ES" dirty="0" err="1" smtClean="0"/>
              <a:t>Toolkit</a:t>
            </a:r>
            <a:r>
              <a:rPr lang="es-ES" dirty="0" smtClean="0"/>
              <a:t>), </a:t>
            </a:r>
            <a:r>
              <a:rPr lang="es-ES" dirty="0" err="1" smtClean="0"/>
              <a:t>which</a:t>
            </a:r>
            <a:r>
              <a:rPr lang="es-ES" dirty="0" smtClean="0"/>
              <a:t> </a:t>
            </a:r>
            <a:r>
              <a:rPr lang="es-ES" dirty="0" err="1" smtClean="0"/>
              <a:t>is</a:t>
            </a:r>
            <a:r>
              <a:rPr lang="es-ES" dirty="0" smtClean="0"/>
              <a:t> a </a:t>
            </a:r>
            <a:r>
              <a:rPr lang="en-US" dirty="0" smtClean="0"/>
              <a:t>tool </a:t>
            </a:r>
            <a:r>
              <a:rPr lang="en-US" dirty="0"/>
              <a:t>consisting of a collection of libraries and programs in python that allows for customization and optimization of  NLP </a:t>
            </a:r>
            <a:r>
              <a:rPr lang="en-US" dirty="0" smtClean="0"/>
              <a:t>processes.</a:t>
            </a:r>
          </a:p>
          <a:p>
            <a:pPr algn="just">
              <a:buClr>
                <a:srgbClr val="130CA8"/>
              </a:buClr>
            </a:pPr>
            <a:endParaRPr lang="es-ES" dirty="0"/>
          </a:p>
          <a:p>
            <a:pPr algn="just"/>
            <a:endParaRPr lang="en-US" dirty="0" smtClean="0"/>
          </a:p>
        </p:txBody>
      </p:sp>
    </p:spTree>
    <p:extLst>
      <p:ext uri="{BB962C8B-B14F-4D97-AF65-F5344CB8AC3E}">
        <p14:creationId xmlns:p14="http://schemas.microsoft.com/office/powerpoint/2010/main" val="8092661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fld id="{874CC8D5-9BDD-4528-894C-D92029187C7C}" type="slidenum">
              <a:rPr lang="es-ES" smtClean="0"/>
              <a:pPr/>
              <a:t>6</a:t>
            </a:fld>
            <a:endParaRPr lang="es-ES"/>
          </a:p>
        </p:txBody>
      </p:sp>
      <p:sp>
        <p:nvSpPr>
          <p:cNvPr id="5" name="4 CuadroTexto"/>
          <p:cNvSpPr txBox="1"/>
          <p:nvPr/>
        </p:nvSpPr>
        <p:spPr>
          <a:xfrm>
            <a:off x="370384" y="476672"/>
            <a:ext cx="5497016" cy="584775"/>
          </a:xfrm>
          <a:prstGeom prst="rect">
            <a:avLst/>
          </a:prstGeom>
          <a:noFill/>
        </p:spPr>
        <p:txBody>
          <a:bodyPr wrap="square" rtlCol="0">
            <a:spAutoFit/>
          </a:bodyPr>
          <a:lstStyle/>
          <a:p>
            <a:r>
              <a:rPr lang="es-ES" sz="3200" dirty="0" err="1" smtClean="0">
                <a:solidFill>
                  <a:srgbClr val="130CA8"/>
                </a:solidFill>
              </a:rPr>
              <a:t>Next</a:t>
            </a:r>
            <a:r>
              <a:rPr lang="es-ES" sz="3200" dirty="0" smtClean="0">
                <a:solidFill>
                  <a:srgbClr val="130CA8"/>
                </a:solidFill>
              </a:rPr>
              <a:t> </a:t>
            </a:r>
            <a:r>
              <a:rPr lang="es-ES" sz="3200" dirty="0" err="1" smtClean="0">
                <a:solidFill>
                  <a:srgbClr val="130CA8"/>
                </a:solidFill>
              </a:rPr>
              <a:t>steps</a:t>
            </a:r>
            <a:r>
              <a:rPr lang="es-ES" sz="3200" dirty="0" smtClean="0">
                <a:solidFill>
                  <a:srgbClr val="130CA8"/>
                </a:solidFill>
              </a:rPr>
              <a:t> </a:t>
            </a:r>
            <a:endParaRPr lang="es-ES" sz="3200" dirty="0">
              <a:solidFill>
                <a:srgbClr val="130CA8"/>
              </a:solidFill>
            </a:endParaRPr>
          </a:p>
        </p:txBody>
      </p:sp>
      <p:sp>
        <p:nvSpPr>
          <p:cNvPr id="12" name="1 Título"/>
          <p:cNvSpPr txBox="1">
            <a:spLocks/>
          </p:cNvSpPr>
          <p:nvPr/>
        </p:nvSpPr>
        <p:spPr>
          <a:xfrm>
            <a:off x="0" y="-27384"/>
            <a:ext cx="9144000" cy="346050"/>
          </a:xfrm>
          <a:prstGeom prst="rect">
            <a:avLst/>
          </a:prstGeom>
          <a:solidFill>
            <a:srgbClr val="170FB9"/>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sz="1600" b="1" dirty="0" smtClean="0">
                <a:solidFill>
                  <a:schemeClr val="bg1"/>
                </a:solidFill>
              </a:rPr>
              <a:t>         </a:t>
            </a:r>
            <a:r>
              <a:rPr lang="es-ES" sz="1600" dirty="0" err="1" smtClean="0">
                <a:solidFill>
                  <a:schemeClr val="bg1"/>
                </a:solidFill>
              </a:rPr>
              <a:t>Introduction</a:t>
            </a:r>
            <a:r>
              <a:rPr lang="es-ES" sz="1600" b="1" dirty="0" smtClean="0">
                <a:solidFill>
                  <a:schemeClr val="bg1"/>
                </a:solidFill>
              </a:rPr>
              <a:t>                </a:t>
            </a:r>
            <a:r>
              <a:rPr lang="es-ES" sz="1600" dirty="0" err="1" smtClean="0">
                <a:solidFill>
                  <a:schemeClr val="bg1"/>
                </a:solidFill>
              </a:rPr>
              <a:t>Proposal</a:t>
            </a:r>
            <a:r>
              <a:rPr lang="es-ES" sz="1600" dirty="0" smtClean="0">
                <a:solidFill>
                  <a:schemeClr val="bg1"/>
                </a:solidFill>
              </a:rPr>
              <a:t>          </a:t>
            </a:r>
            <a:r>
              <a:rPr lang="es-ES" sz="1600" dirty="0" err="1" smtClean="0">
                <a:solidFill>
                  <a:schemeClr val="bg1"/>
                </a:solidFill>
              </a:rPr>
              <a:t>Recent</a:t>
            </a:r>
            <a:r>
              <a:rPr lang="es-ES" sz="1600" dirty="0" smtClean="0">
                <a:solidFill>
                  <a:schemeClr val="bg1"/>
                </a:solidFill>
              </a:rPr>
              <a:t> </a:t>
            </a:r>
            <a:r>
              <a:rPr lang="es-ES" sz="1600" dirty="0" err="1" smtClean="0">
                <a:solidFill>
                  <a:schemeClr val="bg1"/>
                </a:solidFill>
              </a:rPr>
              <a:t>Advances</a:t>
            </a:r>
            <a:r>
              <a:rPr lang="es-ES" sz="1600" dirty="0" smtClean="0">
                <a:solidFill>
                  <a:schemeClr val="bg1"/>
                </a:solidFill>
              </a:rPr>
              <a:t> 	 </a:t>
            </a:r>
            <a:r>
              <a:rPr lang="es-ES" sz="1800" b="1" dirty="0" err="1" smtClean="0">
                <a:solidFill>
                  <a:schemeClr val="bg1"/>
                </a:solidFill>
              </a:rPr>
              <a:t>Next</a:t>
            </a:r>
            <a:r>
              <a:rPr lang="es-ES" sz="1800" b="1" dirty="0" smtClean="0">
                <a:solidFill>
                  <a:schemeClr val="bg1"/>
                </a:solidFill>
              </a:rPr>
              <a:t> </a:t>
            </a:r>
            <a:r>
              <a:rPr lang="es-ES" sz="1800" b="1" dirty="0" err="1" smtClean="0">
                <a:solidFill>
                  <a:schemeClr val="bg1"/>
                </a:solidFill>
              </a:rPr>
              <a:t>steps</a:t>
            </a:r>
            <a:r>
              <a:rPr lang="es-ES" sz="1600" dirty="0" smtClean="0">
                <a:solidFill>
                  <a:schemeClr val="bg1"/>
                </a:solidFill>
              </a:rPr>
              <a:t>           	</a:t>
            </a:r>
            <a:r>
              <a:rPr lang="es-ES" sz="1600" dirty="0" err="1" smtClean="0">
                <a:solidFill>
                  <a:schemeClr val="bg1"/>
                </a:solidFill>
              </a:rPr>
              <a:t>References</a:t>
            </a:r>
            <a:endParaRPr lang="es-ES" sz="1600" dirty="0">
              <a:solidFill>
                <a:schemeClr val="bg1"/>
              </a:solidFill>
            </a:endParaRPr>
          </a:p>
        </p:txBody>
      </p:sp>
      <p:pic>
        <p:nvPicPr>
          <p:cNvPr id="13" name="12 Imagen"/>
          <p:cNvPicPr/>
          <p:nvPr/>
        </p:nvPicPr>
        <p:blipFill>
          <a:blip r:embed="rId3" cstate="print"/>
          <a:srcRect l="33619" t="36126" r="39880" b="45026"/>
          <a:stretch>
            <a:fillRect/>
          </a:stretch>
        </p:blipFill>
        <p:spPr bwMode="auto">
          <a:xfrm>
            <a:off x="1371600" y="4165466"/>
            <a:ext cx="3200400" cy="1320934"/>
          </a:xfrm>
          <a:prstGeom prst="rect">
            <a:avLst/>
          </a:prstGeom>
          <a:noFill/>
          <a:ln w="9525">
            <a:noFill/>
            <a:miter lim="800000"/>
            <a:headEnd/>
            <a:tailEnd/>
          </a:ln>
        </p:spPr>
      </p:pic>
      <p:pic>
        <p:nvPicPr>
          <p:cNvPr id="15" name="14 Imagen"/>
          <p:cNvPicPr/>
          <p:nvPr/>
        </p:nvPicPr>
        <p:blipFill>
          <a:blip r:embed="rId4" cstate="print"/>
          <a:srcRect l="60862" t="33770" r="19332" b="41361"/>
          <a:stretch>
            <a:fillRect/>
          </a:stretch>
        </p:blipFill>
        <p:spPr bwMode="auto">
          <a:xfrm>
            <a:off x="5105400" y="3976335"/>
            <a:ext cx="2971800" cy="1662465"/>
          </a:xfrm>
          <a:prstGeom prst="rect">
            <a:avLst/>
          </a:prstGeom>
          <a:noFill/>
          <a:ln w="9525">
            <a:noFill/>
            <a:miter lim="800000"/>
            <a:headEnd/>
            <a:tailEnd/>
          </a:ln>
        </p:spPr>
      </p:pic>
      <p:sp>
        <p:nvSpPr>
          <p:cNvPr id="9" name="20 Rectángulo"/>
          <p:cNvSpPr/>
          <p:nvPr/>
        </p:nvSpPr>
        <p:spPr>
          <a:xfrm>
            <a:off x="457200" y="3593068"/>
            <a:ext cx="3200400" cy="369332"/>
          </a:xfrm>
          <a:prstGeom prst="rect">
            <a:avLst/>
          </a:prstGeom>
        </p:spPr>
        <p:txBody>
          <a:bodyPr wrap="square">
            <a:spAutoFit/>
          </a:bodyPr>
          <a:lstStyle/>
          <a:p>
            <a:pPr algn="just"/>
            <a:r>
              <a:rPr lang="es-ES" dirty="0" err="1" smtClean="0">
                <a:solidFill>
                  <a:srgbClr val="130CA8"/>
                </a:solidFill>
              </a:rPr>
              <a:t>Retrieval</a:t>
            </a:r>
            <a:r>
              <a:rPr lang="es-ES" dirty="0" smtClean="0">
                <a:solidFill>
                  <a:srgbClr val="130CA8"/>
                </a:solidFill>
              </a:rPr>
              <a:t> </a:t>
            </a:r>
            <a:r>
              <a:rPr lang="es-ES" dirty="0" err="1" smtClean="0">
                <a:solidFill>
                  <a:srgbClr val="130CA8"/>
                </a:solidFill>
              </a:rPr>
              <a:t>evaluation</a:t>
            </a:r>
            <a:endParaRPr lang="es-ES" dirty="0">
              <a:solidFill>
                <a:srgbClr val="130CA8"/>
              </a:solidFill>
            </a:endParaRPr>
          </a:p>
        </p:txBody>
      </p:sp>
      <mc:AlternateContent xmlns:mc="http://schemas.openxmlformats.org/markup-compatibility/2006" xmlns:a14="http://schemas.microsoft.com/office/drawing/2010/main">
        <mc:Choice Requires="a14">
          <p:sp>
            <p:nvSpPr>
              <p:cNvPr id="6" name="CuadroTexto 5"/>
              <p:cNvSpPr txBox="1"/>
              <p:nvPr/>
            </p:nvSpPr>
            <p:spPr>
              <a:xfrm>
                <a:off x="4726765" y="5813242"/>
                <a:ext cx="4417235" cy="5113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1600" b="0" i="1" smtClean="0">
                          <a:latin typeface="Cambria Math" panose="02040503050406030204" pitchFamily="18" charset="0"/>
                        </a:rPr>
                        <m:t>𝑟𝑒𝑐𝑎𝑙𝑙</m:t>
                      </m:r>
                      <m:r>
                        <a:rPr lang="es-ES" sz="1600" b="0" i="1" smtClean="0">
                          <a:latin typeface="Cambria Math" panose="02040503050406030204" pitchFamily="18" charset="0"/>
                        </a:rPr>
                        <m:t>= </m:t>
                      </m:r>
                      <m:f>
                        <m:fPr>
                          <m:ctrlPr>
                            <a:rPr lang="es-ES" sz="1600" b="0" i="1" smtClean="0">
                              <a:latin typeface="Cambria Math"/>
                            </a:rPr>
                          </m:ctrlPr>
                        </m:fPr>
                        <m:num>
                          <m:r>
                            <a:rPr lang="es-ES" sz="1600" b="0" i="1" smtClean="0">
                              <a:latin typeface="Cambria Math" panose="02040503050406030204" pitchFamily="18" charset="0"/>
                            </a:rPr>
                            <m:t>𝑁𝑢𝑚𝑏𝑒𝑟</m:t>
                          </m:r>
                          <m:r>
                            <a:rPr lang="es-ES" sz="1600" b="0" i="1" smtClean="0">
                              <a:latin typeface="Cambria Math" panose="02040503050406030204" pitchFamily="18" charset="0"/>
                            </a:rPr>
                            <m:t> </m:t>
                          </m:r>
                          <m:r>
                            <a:rPr lang="es-ES" sz="1600" b="0" i="1" smtClean="0">
                              <a:latin typeface="Cambria Math" panose="02040503050406030204" pitchFamily="18" charset="0"/>
                            </a:rPr>
                            <m:t>𝑜𝑓</m:t>
                          </m:r>
                          <m:r>
                            <a:rPr lang="es-ES" sz="1600" b="0" i="1" smtClean="0">
                              <a:latin typeface="Cambria Math" panose="02040503050406030204" pitchFamily="18" charset="0"/>
                            </a:rPr>
                            <m:t> </m:t>
                          </m:r>
                          <m:r>
                            <a:rPr lang="es-ES" sz="1600" b="0" i="1" smtClean="0">
                              <a:latin typeface="Cambria Math" panose="02040503050406030204" pitchFamily="18" charset="0"/>
                            </a:rPr>
                            <m:t>𝑟𝑒𝑙𝑒𝑣𝑎𝑛𝑡</m:t>
                          </m:r>
                          <m:r>
                            <a:rPr lang="es-ES" sz="1600" b="0" i="1" smtClean="0">
                              <a:latin typeface="Cambria Math" panose="02040503050406030204" pitchFamily="18" charset="0"/>
                            </a:rPr>
                            <m:t> </m:t>
                          </m:r>
                          <m:r>
                            <a:rPr lang="es-ES" sz="1600" b="0" i="1" smtClean="0">
                              <a:latin typeface="Cambria Math" panose="02040503050406030204" pitchFamily="18" charset="0"/>
                            </a:rPr>
                            <m:t>𝑝𝑎𝑔𝑒𝑠</m:t>
                          </m:r>
                          <m:r>
                            <a:rPr lang="es-ES" sz="1600" b="0" i="1" smtClean="0">
                              <a:latin typeface="Cambria Math" panose="02040503050406030204" pitchFamily="18" charset="0"/>
                            </a:rPr>
                            <m:t> </m:t>
                          </m:r>
                          <m:r>
                            <a:rPr lang="es-ES" sz="1600" b="0" i="1" smtClean="0">
                              <a:latin typeface="Cambria Math" panose="02040503050406030204" pitchFamily="18" charset="0"/>
                            </a:rPr>
                            <m:t>𝑟𝑒𝑡𝑟𝑖𝑒𝑣𝑒𝑑</m:t>
                          </m:r>
                        </m:num>
                        <m:den>
                          <m:r>
                            <a:rPr lang="es-ES" sz="1600" b="0" i="1" smtClean="0">
                              <a:latin typeface="Cambria Math" panose="02040503050406030204" pitchFamily="18" charset="0"/>
                            </a:rPr>
                            <m:t>𝑇𝑜𝑡𝑎𝑙</m:t>
                          </m:r>
                          <m:r>
                            <a:rPr lang="es-ES" sz="1600" b="0" i="1" smtClean="0">
                              <a:latin typeface="Cambria Math" panose="02040503050406030204" pitchFamily="18" charset="0"/>
                            </a:rPr>
                            <m:t> </m:t>
                          </m:r>
                          <m:r>
                            <a:rPr lang="es-ES" sz="1600" b="0" i="1" smtClean="0">
                              <a:latin typeface="Cambria Math" panose="02040503050406030204" pitchFamily="18" charset="0"/>
                            </a:rPr>
                            <m:t>𝑛𝑢𝑚𝑏𝑒𝑟</m:t>
                          </m:r>
                          <m:r>
                            <a:rPr lang="es-ES" sz="1600" b="0" i="1" smtClean="0">
                              <a:latin typeface="Cambria Math" panose="02040503050406030204" pitchFamily="18" charset="0"/>
                            </a:rPr>
                            <m:t> </m:t>
                          </m:r>
                          <m:r>
                            <a:rPr lang="es-ES" sz="1600" b="0" i="1" smtClean="0">
                              <a:latin typeface="Cambria Math" panose="02040503050406030204" pitchFamily="18" charset="0"/>
                            </a:rPr>
                            <m:t>𝑜𝑓</m:t>
                          </m:r>
                          <m:r>
                            <a:rPr lang="es-ES" sz="1600" b="0" i="1" smtClean="0">
                              <a:latin typeface="Cambria Math" panose="02040503050406030204" pitchFamily="18" charset="0"/>
                            </a:rPr>
                            <m:t> </m:t>
                          </m:r>
                          <m:r>
                            <a:rPr lang="es-ES" sz="1600" b="0" i="1" smtClean="0">
                              <a:latin typeface="Cambria Math" panose="02040503050406030204" pitchFamily="18" charset="0"/>
                            </a:rPr>
                            <m:t>𝑟𝑒𝑙𝑒𝑣𝑎𝑛𝑡</m:t>
                          </m:r>
                          <m:r>
                            <a:rPr lang="es-ES" sz="1600" b="0" i="1" smtClean="0">
                              <a:latin typeface="Cambria Math" panose="02040503050406030204" pitchFamily="18" charset="0"/>
                            </a:rPr>
                            <m:t> </m:t>
                          </m:r>
                          <m:r>
                            <a:rPr lang="es-ES" sz="1600" b="0" i="1" smtClean="0">
                              <a:latin typeface="Cambria Math" panose="02040503050406030204" pitchFamily="18" charset="0"/>
                            </a:rPr>
                            <m:t>𝑝𝑎𝑔𝑒𝑠</m:t>
                          </m:r>
                        </m:den>
                      </m:f>
                    </m:oMath>
                  </m:oMathPara>
                </a14:m>
                <a:endParaRPr lang="es-ES" sz="1600" dirty="0"/>
              </a:p>
            </p:txBody>
          </p:sp>
        </mc:Choice>
        <mc:Fallback xmlns="">
          <p:sp>
            <p:nvSpPr>
              <p:cNvPr id="6" name="CuadroTexto 5"/>
              <p:cNvSpPr txBox="1">
                <a:spLocks noRot="1" noChangeAspect="1" noMove="1" noResize="1" noEditPoints="1" noAdjustHandles="1" noChangeArrowheads="1" noChangeShapeType="1" noTextEdit="1"/>
              </p:cNvSpPr>
              <p:nvPr/>
            </p:nvSpPr>
            <p:spPr>
              <a:xfrm>
                <a:off x="4726765" y="5813242"/>
                <a:ext cx="4417235" cy="511358"/>
              </a:xfrm>
              <a:prstGeom prst="rect">
                <a:avLst/>
              </a:prstGeom>
              <a:blipFill rotWithShape="0">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6" name="CuadroTexto 15"/>
              <p:cNvSpPr txBox="1"/>
              <p:nvPr/>
            </p:nvSpPr>
            <p:spPr>
              <a:xfrm>
                <a:off x="76200" y="5813242"/>
                <a:ext cx="4738028" cy="5113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1600" b="0" i="1" smtClean="0">
                          <a:latin typeface="Cambria Math" panose="02040503050406030204" pitchFamily="18" charset="0"/>
                        </a:rPr>
                        <m:t>𝑝𝑟𝑒𝑐𝑖𝑠𝑖𝑜𝑛</m:t>
                      </m:r>
                      <m:r>
                        <a:rPr lang="es-ES" sz="1600" b="0" i="1" smtClean="0">
                          <a:latin typeface="Cambria Math" panose="02040503050406030204" pitchFamily="18" charset="0"/>
                        </a:rPr>
                        <m:t>= </m:t>
                      </m:r>
                      <m:f>
                        <m:fPr>
                          <m:ctrlPr>
                            <a:rPr lang="es-ES" sz="1600" b="0" i="1" smtClean="0">
                              <a:latin typeface="Cambria Math"/>
                            </a:rPr>
                          </m:ctrlPr>
                        </m:fPr>
                        <m:num>
                          <m:r>
                            <a:rPr lang="es-ES" sz="1600" b="0" i="1" smtClean="0">
                              <a:latin typeface="Cambria Math" panose="02040503050406030204" pitchFamily="18" charset="0"/>
                            </a:rPr>
                            <m:t>𝑁𝑢𝑚𝑏𝑒𝑟</m:t>
                          </m:r>
                          <m:r>
                            <a:rPr lang="es-ES" sz="1600" b="0" i="1" smtClean="0">
                              <a:latin typeface="Cambria Math" panose="02040503050406030204" pitchFamily="18" charset="0"/>
                            </a:rPr>
                            <m:t> </m:t>
                          </m:r>
                          <m:r>
                            <a:rPr lang="es-ES" sz="1600" b="0" i="1" smtClean="0">
                              <a:latin typeface="Cambria Math" panose="02040503050406030204" pitchFamily="18" charset="0"/>
                            </a:rPr>
                            <m:t>𝑜𝑓</m:t>
                          </m:r>
                          <m:r>
                            <a:rPr lang="es-ES" sz="1600" b="0" i="1" smtClean="0">
                              <a:latin typeface="Cambria Math" panose="02040503050406030204" pitchFamily="18" charset="0"/>
                            </a:rPr>
                            <m:t> </m:t>
                          </m:r>
                          <m:r>
                            <a:rPr lang="es-ES" sz="1600" b="0" i="1" smtClean="0">
                              <a:latin typeface="Cambria Math" panose="02040503050406030204" pitchFamily="18" charset="0"/>
                            </a:rPr>
                            <m:t>𝑟𝑒𝑙𝑒𝑣𝑎𝑛𝑡</m:t>
                          </m:r>
                          <m:r>
                            <a:rPr lang="es-ES" sz="1600" b="0" i="1" smtClean="0">
                              <a:latin typeface="Cambria Math" panose="02040503050406030204" pitchFamily="18" charset="0"/>
                            </a:rPr>
                            <m:t> </m:t>
                          </m:r>
                          <m:r>
                            <a:rPr lang="es-ES" sz="1600" b="0" i="1" smtClean="0">
                              <a:latin typeface="Cambria Math" panose="02040503050406030204" pitchFamily="18" charset="0"/>
                            </a:rPr>
                            <m:t>𝑝𝑎𝑔𝑒𝑠</m:t>
                          </m:r>
                          <m:r>
                            <a:rPr lang="es-ES" sz="1600" b="0" i="1" smtClean="0">
                              <a:latin typeface="Cambria Math" panose="02040503050406030204" pitchFamily="18" charset="0"/>
                            </a:rPr>
                            <m:t> </m:t>
                          </m:r>
                          <m:r>
                            <a:rPr lang="es-ES" sz="1600" b="0" i="1" smtClean="0">
                              <a:latin typeface="Cambria Math" panose="02040503050406030204" pitchFamily="18" charset="0"/>
                            </a:rPr>
                            <m:t>𝑟𝑒𝑡𝑟𝑖𝑒𝑣𝑒𝑑</m:t>
                          </m:r>
                        </m:num>
                        <m:den>
                          <m:r>
                            <a:rPr lang="es-ES" sz="1600" b="0" i="1" smtClean="0">
                              <a:latin typeface="Cambria Math" panose="02040503050406030204" pitchFamily="18" charset="0"/>
                            </a:rPr>
                            <m:t>𝑇𝑜𝑡𝑎𝑙</m:t>
                          </m:r>
                          <m:r>
                            <a:rPr lang="es-ES" sz="1600" b="0" i="1" smtClean="0">
                              <a:latin typeface="Cambria Math" panose="02040503050406030204" pitchFamily="18" charset="0"/>
                            </a:rPr>
                            <m:t> </m:t>
                          </m:r>
                          <m:r>
                            <a:rPr lang="es-ES" sz="1600" b="0" i="1" smtClean="0">
                              <a:latin typeface="Cambria Math" panose="02040503050406030204" pitchFamily="18" charset="0"/>
                            </a:rPr>
                            <m:t>𝑛𝑢𝑚𝑏𝑒𝑟</m:t>
                          </m:r>
                          <m:r>
                            <a:rPr lang="es-ES" sz="1600" b="0" i="1" smtClean="0">
                              <a:latin typeface="Cambria Math" panose="02040503050406030204" pitchFamily="18" charset="0"/>
                            </a:rPr>
                            <m:t> </m:t>
                          </m:r>
                          <m:r>
                            <a:rPr lang="es-ES" sz="1600" b="0" i="1" smtClean="0">
                              <a:latin typeface="Cambria Math" panose="02040503050406030204" pitchFamily="18" charset="0"/>
                            </a:rPr>
                            <m:t>𝑜𝑓</m:t>
                          </m:r>
                          <m:r>
                            <a:rPr lang="es-ES" sz="1600" b="0" i="1" smtClean="0">
                              <a:latin typeface="Cambria Math" panose="02040503050406030204" pitchFamily="18" charset="0"/>
                            </a:rPr>
                            <m:t> </m:t>
                          </m:r>
                          <m:r>
                            <a:rPr lang="es-ES" sz="1600" b="0" i="1" smtClean="0">
                              <a:latin typeface="Cambria Math" panose="02040503050406030204" pitchFamily="18" charset="0"/>
                            </a:rPr>
                            <m:t>𝑝𝑎𝑔𝑒𝑠</m:t>
                          </m:r>
                          <m:r>
                            <a:rPr lang="es-ES" sz="1600" b="0" i="1" smtClean="0">
                              <a:latin typeface="Cambria Math" panose="02040503050406030204" pitchFamily="18" charset="0"/>
                            </a:rPr>
                            <m:t> </m:t>
                          </m:r>
                          <m:r>
                            <a:rPr lang="es-ES" sz="1600" b="0" i="1" smtClean="0">
                              <a:latin typeface="Cambria Math" panose="02040503050406030204" pitchFamily="18" charset="0"/>
                            </a:rPr>
                            <m:t>𝑟𝑒𝑡𝑟𝑖𝑒𝑣𝑒𝑑</m:t>
                          </m:r>
                        </m:den>
                      </m:f>
                    </m:oMath>
                  </m:oMathPara>
                </a14:m>
                <a:endParaRPr lang="es-ES" sz="1600" dirty="0"/>
              </a:p>
            </p:txBody>
          </p:sp>
        </mc:Choice>
        <mc:Fallback xmlns="">
          <p:sp>
            <p:nvSpPr>
              <p:cNvPr id="16" name="CuadroTexto 15"/>
              <p:cNvSpPr txBox="1">
                <a:spLocks noRot="1" noChangeAspect="1" noMove="1" noResize="1" noEditPoints="1" noAdjustHandles="1" noChangeArrowheads="1" noChangeShapeType="1" noTextEdit="1"/>
              </p:cNvSpPr>
              <p:nvPr/>
            </p:nvSpPr>
            <p:spPr>
              <a:xfrm>
                <a:off x="76200" y="5813242"/>
                <a:ext cx="4738028" cy="511358"/>
              </a:xfrm>
              <a:prstGeom prst="rect">
                <a:avLst/>
              </a:prstGeom>
              <a:blipFill rotWithShape="0">
                <a:blip r:embed="rId6"/>
                <a:stretch>
                  <a:fillRect/>
                </a:stretch>
              </a:blipFill>
            </p:spPr>
            <p:txBody>
              <a:bodyPr/>
              <a:lstStyle/>
              <a:p>
                <a:r>
                  <a:rPr lang="es-ES">
                    <a:noFill/>
                  </a:rPr>
                  <a:t> </a:t>
                </a:r>
              </a:p>
            </p:txBody>
          </p:sp>
        </mc:Fallback>
      </mc:AlternateContent>
      <p:sp>
        <p:nvSpPr>
          <p:cNvPr id="17" name="20 Rectángulo"/>
          <p:cNvSpPr/>
          <p:nvPr/>
        </p:nvSpPr>
        <p:spPr>
          <a:xfrm>
            <a:off x="457200" y="2514600"/>
            <a:ext cx="8077200" cy="369332"/>
          </a:xfrm>
          <a:prstGeom prst="rect">
            <a:avLst/>
          </a:prstGeom>
        </p:spPr>
        <p:txBody>
          <a:bodyPr wrap="square">
            <a:spAutoFit/>
          </a:bodyPr>
          <a:lstStyle/>
          <a:p>
            <a:pPr algn="just"/>
            <a:r>
              <a:rPr lang="es-ES" dirty="0" smtClean="0">
                <a:solidFill>
                  <a:srgbClr val="130CA8"/>
                </a:solidFill>
              </a:rPr>
              <a:t> </a:t>
            </a:r>
            <a:r>
              <a:rPr lang="en-US" dirty="0" smtClean="0">
                <a:solidFill>
                  <a:srgbClr val="130CA8"/>
                </a:solidFill>
              </a:rPr>
              <a:t>Integration </a:t>
            </a:r>
            <a:r>
              <a:rPr lang="en-US" dirty="0">
                <a:solidFill>
                  <a:srgbClr val="130CA8"/>
                </a:solidFill>
              </a:rPr>
              <a:t>of the whole system: </a:t>
            </a:r>
            <a:endParaRPr lang="en-US" dirty="0" smtClean="0">
              <a:solidFill>
                <a:srgbClr val="130CA8"/>
              </a:solidFill>
            </a:endParaRPr>
          </a:p>
        </p:txBody>
      </p:sp>
      <p:sp>
        <p:nvSpPr>
          <p:cNvPr id="8" name="Rectángulo 7"/>
          <p:cNvSpPr/>
          <p:nvPr/>
        </p:nvSpPr>
        <p:spPr>
          <a:xfrm>
            <a:off x="730661" y="1600200"/>
            <a:ext cx="4728410" cy="369332"/>
          </a:xfrm>
          <a:prstGeom prst="rect">
            <a:avLst/>
          </a:prstGeom>
        </p:spPr>
        <p:txBody>
          <a:bodyPr wrap="none">
            <a:spAutoFit/>
          </a:bodyPr>
          <a:lstStyle/>
          <a:p>
            <a:pPr marL="285750" indent="-285750">
              <a:buClr>
                <a:srgbClr val="130CA8"/>
              </a:buClr>
              <a:buFont typeface="Wingdings" panose="05000000000000000000" pitchFamily="2" charset="2"/>
              <a:buChar char="§"/>
            </a:pPr>
            <a:r>
              <a:rPr lang="es-ES" dirty="0" err="1" smtClean="0"/>
              <a:t>Download</a:t>
            </a:r>
            <a:r>
              <a:rPr lang="es-ES" dirty="0" smtClean="0"/>
              <a:t> a web page </a:t>
            </a:r>
            <a:r>
              <a:rPr lang="es-ES" dirty="0" err="1" smtClean="0"/>
              <a:t>using</a:t>
            </a:r>
            <a:r>
              <a:rPr lang="es-ES" dirty="0" smtClean="0"/>
              <a:t> </a:t>
            </a:r>
            <a:r>
              <a:rPr lang="es-ES" b="1" dirty="0" err="1" smtClean="0"/>
              <a:t>urllib</a:t>
            </a:r>
            <a:r>
              <a:rPr lang="es-ES" dirty="0" smtClean="0"/>
              <a:t> (in </a:t>
            </a:r>
            <a:r>
              <a:rPr lang="es-ES" dirty="0" err="1" smtClean="0"/>
              <a:t>Python</a:t>
            </a:r>
            <a:r>
              <a:rPr lang="es-ES" dirty="0" smtClean="0"/>
              <a:t>)</a:t>
            </a:r>
            <a:endParaRPr lang="es-ES" dirty="0"/>
          </a:p>
        </p:txBody>
      </p:sp>
      <p:sp>
        <p:nvSpPr>
          <p:cNvPr id="18" name="Rectángulo 17"/>
          <p:cNvSpPr/>
          <p:nvPr/>
        </p:nvSpPr>
        <p:spPr>
          <a:xfrm>
            <a:off x="730661" y="2057400"/>
            <a:ext cx="7803739" cy="369332"/>
          </a:xfrm>
          <a:prstGeom prst="rect">
            <a:avLst/>
          </a:prstGeom>
        </p:spPr>
        <p:txBody>
          <a:bodyPr wrap="none">
            <a:spAutoFit/>
          </a:bodyPr>
          <a:lstStyle/>
          <a:p>
            <a:pPr marL="285750" indent="-285750">
              <a:buClr>
                <a:srgbClr val="130CA8"/>
              </a:buClr>
              <a:buFont typeface="Wingdings" panose="05000000000000000000" pitchFamily="2" charset="2"/>
              <a:buChar char="§"/>
            </a:pPr>
            <a:r>
              <a:rPr lang="es-ES" dirty="0" err="1" smtClean="0"/>
              <a:t>Parsing</a:t>
            </a:r>
            <a:r>
              <a:rPr lang="es-ES" dirty="0" smtClean="0"/>
              <a:t> HTML </a:t>
            </a:r>
            <a:r>
              <a:rPr lang="es-ES" dirty="0"/>
              <a:t>and </a:t>
            </a:r>
            <a:r>
              <a:rPr lang="es-ES" dirty="0" smtClean="0"/>
              <a:t>XML </a:t>
            </a:r>
            <a:r>
              <a:rPr lang="es-ES" dirty="0" err="1" smtClean="0"/>
              <a:t>documents</a:t>
            </a:r>
            <a:r>
              <a:rPr lang="es-ES" dirty="0" smtClean="0"/>
              <a:t> </a:t>
            </a:r>
            <a:r>
              <a:rPr lang="es-ES" dirty="0" err="1" smtClean="0"/>
              <a:t>using</a:t>
            </a:r>
            <a:r>
              <a:rPr lang="es-ES" dirty="0" smtClean="0"/>
              <a:t> </a:t>
            </a:r>
            <a:r>
              <a:rPr lang="en-US" b="1" dirty="0"/>
              <a:t>Beautiful Soup</a:t>
            </a:r>
            <a:r>
              <a:rPr lang="en-US" dirty="0"/>
              <a:t> </a:t>
            </a:r>
            <a:r>
              <a:rPr lang="en-US" dirty="0" smtClean="0"/>
              <a:t>(a package in Python)</a:t>
            </a:r>
            <a:endParaRPr lang="es-ES" dirty="0"/>
          </a:p>
        </p:txBody>
      </p:sp>
      <p:sp>
        <p:nvSpPr>
          <p:cNvPr id="19" name="20 Rectángulo"/>
          <p:cNvSpPr/>
          <p:nvPr/>
        </p:nvSpPr>
        <p:spPr>
          <a:xfrm>
            <a:off x="457200" y="1143000"/>
            <a:ext cx="7315200" cy="369332"/>
          </a:xfrm>
          <a:prstGeom prst="rect">
            <a:avLst/>
          </a:prstGeom>
        </p:spPr>
        <p:txBody>
          <a:bodyPr wrap="square">
            <a:spAutoFit/>
          </a:bodyPr>
          <a:lstStyle/>
          <a:p>
            <a:pPr algn="just"/>
            <a:r>
              <a:rPr lang="es-ES" dirty="0" err="1" smtClean="0">
                <a:solidFill>
                  <a:srgbClr val="130CA8"/>
                </a:solidFill>
              </a:rPr>
              <a:t>Development</a:t>
            </a:r>
            <a:r>
              <a:rPr lang="es-ES" dirty="0" smtClean="0">
                <a:solidFill>
                  <a:srgbClr val="130CA8"/>
                </a:solidFill>
              </a:rPr>
              <a:t> of </a:t>
            </a:r>
            <a:r>
              <a:rPr lang="es-ES" dirty="0" err="1" smtClean="0">
                <a:solidFill>
                  <a:srgbClr val="130CA8"/>
                </a:solidFill>
              </a:rPr>
              <a:t>the</a:t>
            </a:r>
            <a:r>
              <a:rPr lang="es-ES" dirty="0" smtClean="0">
                <a:solidFill>
                  <a:srgbClr val="130CA8"/>
                </a:solidFill>
              </a:rPr>
              <a:t> </a:t>
            </a:r>
            <a:r>
              <a:rPr lang="es-ES" dirty="0" err="1" smtClean="0">
                <a:solidFill>
                  <a:srgbClr val="130CA8"/>
                </a:solidFill>
              </a:rPr>
              <a:t>Website</a:t>
            </a:r>
            <a:r>
              <a:rPr lang="es-ES" dirty="0" smtClean="0">
                <a:solidFill>
                  <a:srgbClr val="130CA8"/>
                </a:solidFill>
              </a:rPr>
              <a:t> </a:t>
            </a:r>
            <a:r>
              <a:rPr lang="es-ES" dirty="0" err="1" smtClean="0">
                <a:solidFill>
                  <a:srgbClr val="130CA8"/>
                </a:solidFill>
              </a:rPr>
              <a:t>crawler</a:t>
            </a:r>
            <a:r>
              <a:rPr lang="es-ES" dirty="0" smtClean="0">
                <a:solidFill>
                  <a:srgbClr val="130CA8"/>
                </a:solidFill>
              </a:rPr>
              <a:t> (</a:t>
            </a:r>
            <a:r>
              <a:rPr lang="es-ES" dirty="0" err="1" smtClean="0">
                <a:solidFill>
                  <a:srgbClr val="130CA8"/>
                </a:solidFill>
              </a:rPr>
              <a:t>Document</a:t>
            </a:r>
            <a:r>
              <a:rPr lang="es-ES" dirty="0" smtClean="0">
                <a:solidFill>
                  <a:srgbClr val="130CA8"/>
                </a:solidFill>
              </a:rPr>
              <a:t> corpus </a:t>
            </a:r>
            <a:r>
              <a:rPr lang="es-ES" dirty="0" err="1" smtClean="0">
                <a:solidFill>
                  <a:srgbClr val="130CA8"/>
                </a:solidFill>
              </a:rPr>
              <a:t>acquisition</a:t>
            </a:r>
            <a:r>
              <a:rPr lang="es-ES" dirty="0" smtClean="0">
                <a:solidFill>
                  <a:srgbClr val="130CA8"/>
                </a:solidFill>
              </a:rPr>
              <a:t>)</a:t>
            </a:r>
            <a:endParaRPr lang="es-ES" dirty="0">
              <a:solidFill>
                <a:srgbClr val="130CA8"/>
              </a:solidFill>
            </a:endParaRPr>
          </a:p>
        </p:txBody>
      </p:sp>
      <p:sp>
        <p:nvSpPr>
          <p:cNvPr id="10" name="Rectángulo 9"/>
          <p:cNvSpPr/>
          <p:nvPr/>
        </p:nvSpPr>
        <p:spPr>
          <a:xfrm>
            <a:off x="914400" y="2935069"/>
            <a:ext cx="8077200" cy="646331"/>
          </a:xfrm>
          <a:prstGeom prst="rect">
            <a:avLst/>
          </a:prstGeom>
        </p:spPr>
        <p:txBody>
          <a:bodyPr wrap="square">
            <a:spAutoFit/>
          </a:bodyPr>
          <a:lstStyle/>
          <a:p>
            <a:pPr algn="just"/>
            <a:r>
              <a:rPr lang="en-US" dirty="0"/>
              <a:t>Document corpus acquisition + processing of text block + features extraction block + similarity block + ranked results</a:t>
            </a:r>
            <a:r>
              <a:rPr lang="es-ES" dirty="0"/>
              <a:t> </a:t>
            </a:r>
          </a:p>
        </p:txBody>
      </p:sp>
    </p:spTree>
    <p:extLst>
      <p:ext uri="{BB962C8B-B14F-4D97-AF65-F5344CB8AC3E}">
        <p14:creationId xmlns:p14="http://schemas.microsoft.com/office/powerpoint/2010/main" val="32622055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fld id="{874CC8D5-9BDD-4528-894C-D92029187C7C}" type="slidenum">
              <a:rPr lang="es-ES" smtClean="0"/>
              <a:pPr/>
              <a:t>7</a:t>
            </a:fld>
            <a:endParaRPr lang="es-ES"/>
          </a:p>
        </p:txBody>
      </p:sp>
      <p:sp>
        <p:nvSpPr>
          <p:cNvPr id="14" name="13 CuadroTexto"/>
          <p:cNvSpPr txBox="1"/>
          <p:nvPr/>
        </p:nvSpPr>
        <p:spPr>
          <a:xfrm>
            <a:off x="827584" y="476672"/>
            <a:ext cx="2016224" cy="584775"/>
          </a:xfrm>
          <a:prstGeom prst="rect">
            <a:avLst/>
          </a:prstGeom>
          <a:noFill/>
        </p:spPr>
        <p:txBody>
          <a:bodyPr wrap="square" rtlCol="0">
            <a:spAutoFit/>
          </a:bodyPr>
          <a:lstStyle/>
          <a:p>
            <a:r>
              <a:rPr lang="es-ES" sz="3200" dirty="0" err="1" smtClean="0">
                <a:solidFill>
                  <a:srgbClr val="130CA8"/>
                </a:solidFill>
              </a:rPr>
              <a:t>References</a:t>
            </a:r>
            <a:endParaRPr lang="es-ES" sz="3200" dirty="0">
              <a:solidFill>
                <a:srgbClr val="130CA8"/>
              </a:solidFill>
            </a:endParaRPr>
          </a:p>
        </p:txBody>
      </p:sp>
      <p:sp>
        <p:nvSpPr>
          <p:cNvPr id="18" name="1 Título"/>
          <p:cNvSpPr txBox="1">
            <a:spLocks/>
          </p:cNvSpPr>
          <p:nvPr/>
        </p:nvSpPr>
        <p:spPr>
          <a:xfrm>
            <a:off x="0" y="-27384"/>
            <a:ext cx="9144000" cy="346050"/>
          </a:xfrm>
          <a:prstGeom prst="rect">
            <a:avLst/>
          </a:prstGeom>
          <a:solidFill>
            <a:srgbClr val="170FB9"/>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sz="1600" b="1" dirty="0" smtClean="0">
                <a:solidFill>
                  <a:schemeClr val="bg1"/>
                </a:solidFill>
              </a:rPr>
              <a:t>            </a:t>
            </a:r>
            <a:r>
              <a:rPr lang="es-ES" sz="1600" dirty="0" err="1" smtClean="0">
                <a:solidFill>
                  <a:schemeClr val="bg1"/>
                </a:solidFill>
              </a:rPr>
              <a:t>Introduction</a:t>
            </a:r>
            <a:r>
              <a:rPr lang="es-ES" sz="1600" b="1" dirty="0" smtClean="0">
                <a:solidFill>
                  <a:schemeClr val="bg1"/>
                </a:solidFill>
              </a:rPr>
              <a:t>                </a:t>
            </a:r>
            <a:r>
              <a:rPr lang="es-ES" sz="1600" dirty="0" err="1" smtClean="0">
                <a:solidFill>
                  <a:schemeClr val="bg1"/>
                </a:solidFill>
              </a:rPr>
              <a:t>Proposal</a:t>
            </a:r>
            <a:r>
              <a:rPr lang="es-ES" sz="1600" dirty="0" smtClean="0">
                <a:solidFill>
                  <a:schemeClr val="bg1"/>
                </a:solidFill>
              </a:rPr>
              <a:t>        	 </a:t>
            </a:r>
            <a:r>
              <a:rPr lang="es-ES" sz="1600" dirty="0" err="1" smtClean="0">
                <a:solidFill>
                  <a:schemeClr val="bg1"/>
                </a:solidFill>
              </a:rPr>
              <a:t>Recent</a:t>
            </a:r>
            <a:r>
              <a:rPr lang="es-ES" sz="1600" dirty="0" smtClean="0">
                <a:solidFill>
                  <a:schemeClr val="bg1"/>
                </a:solidFill>
              </a:rPr>
              <a:t> </a:t>
            </a:r>
            <a:r>
              <a:rPr lang="es-ES" sz="1600" dirty="0" err="1" smtClean="0">
                <a:solidFill>
                  <a:schemeClr val="bg1"/>
                </a:solidFill>
              </a:rPr>
              <a:t>Advances</a:t>
            </a:r>
            <a:r>
              <a:rPr lang="es-ES" sz="1600" dirty="0" smtClean="0">
                <a:solidFill>
                  <a:schemeClr val="bg1"/>
                </a:solidFill>
              </a:rPr>
              <a:t> 	    </a:t>
            </a:r>
            <a:r>
              <a:rPr lang="es-ES" sz="1600" dirty="0" err="1" smtClean="0">
                <a:solidFill>
                  <a:schemeClr val="bg1"/>
                </a:solidFill>
              </a:rPr>
              <a:t>Next</a:t>
            </a:r>
            <a:r>
              <a:rPr lang="es-ES" sz="1600" dirty="0" smtClean="0">
                <a:solidFill>
                  <a:schemeClr val="bg1"/>
                </a:solidFill>
              </a:rPr>
              <a:t> </a:t>
            </a:r>
            <a:r>
              <a:rPr lang="es-ES" sz="1600" dirty="0" err="1" smtClean="0">
                <a:solidFill>
                  <a:schemeClr val="bg1"/>
                </a:solidFill>
              </a:rPr>
              <a:t>steps</a:t>
            </a:r>
            <a:r>
              <a:rPr lang="es-ES" sz="1600" dirty="0" smtClean="0">
                <a:solidFill>
                  <a:schemeClr val="bg1"/>
                </a:solidFill>
              </a:rPr>
              <a:t>                </a:t>
            </a:r>
            <a:r>
              <a:rPr lang="es-ES" sz="1800" b="1" dirty="0" err="1" smtClean="0">
                <a:solidFill>
                  <a:schemeClr val="bg1"/>
                </a:solidFill>
              </a:rPr>
              <a:t>References</a:t>
            </a:r>
            <a:endParaRPr lang="es-ES" sz="1800" b="1" dirty="0">
              <a:solidFill>
                <a:schemeClr val="bg1"/>
              </a:solidFill>
            </a:endParaRPr>
          </a:p>
        </p:txBody>
      </p:sp>
      <p:sp>
        <p:nvSpPr>
          <p:cNvPr id="21" name="20 Rectángulo"/>
          <p:cNvSpPr/>
          <p:nvPr/>
        </p:nvSpPr>
        <p:spPr>
          <a:xfrm>
            <a:off x="838200" y="1219200"/>
            <a:ext cx="8458200" cy="369332"/>
          </a:xfrm>
          <a:prstGeom prst="rect">
            <a:avLst/>
          </a:prstGeom>
        </p:spPr>
        <p:txBody>
          <a:bodyPr wrap="square">
            <a:spAutoFit/>
          </a:bodyPr>
          <a:lstStyle/>
          <a:p>
            <a:pPr algn="just"/>
            <a:r>
              <a:rPr lang="es-ES" dirty="0" err="1" smtClean="0"/>
              <a:t>Brants</a:t>
            </a:r>
            <a:r>
              <a:rPr lang="es-ES" dirty="0" smtClean="0"/>
              <a:t>, </a:t>
            </a:r>
            <a:r>
              <a:rPr lang="es-ES" dirty="0" err="1" smtClean="0"/>
              <a:t>Thorsten</a:t>
            </a:r>
            <a:r>
              <a:rPr lang="es-ES" dirty="0" smtClean="0"/>
              <a:t>. "Natural </a:t>
            </a:r>
            <a:r>
              <a:rPr lang="es-ES" dirty="0" err="1" smtClean="0"/>
              <a:t>Language</a:t>
            </a:r>
            <a:r>
              <a:rPr lang="es-ES" dirty="0" smtClean="0"/>
              <a:t> </a:t>
            </a:r>
            <a:r>
              <a:rPr lang="es-ES" dirty="0" err="1" smtClean="0"/>
              <a:t>Processing</a:t>
            </a:r>
            <a:r>
              <a:rPr lang="es-ES" dirty="0" smtClean="0"/>
              <a:t> in </a:t>
            </a:r>
            <a:r>
              <a:rPr lang="es-ES" dirty="0" err="1" smtClean="0"/>
              <a:t>Information</a:t>
            </a:r>
            <a:r>
              <a:rPr lang="es-ES" dirty="0" smtClean="0"/>
              <a:t> </a:t>
            </a:r>
            <a:r>
              <a:rPr lang="es-ES" dirty="0" err="1" smtClean="0"/>
              <a:t>Retrieval</a:t>
            </a:r>
            <a:r>
              <a:rPr lang="es-ES" dirty="0" smtClean="0"/>
              <a:t>." </a:t>
            </a:r>
            <a:r>
              <a:rPr lang="es-ES" i="1" dirty="0" smtClean="0"/>
              <a:t>CLIN</a:t>
            </a:r>
            <a:r>
              <a:rPr lang="es-ES" dirty="0" smtClean="0"/>
              <a:t>. 2003.</a:t>
            </a:r>
            <a:endParaRPr lang="es-ES" dirty="0"/>
          </a:p>
        </p:txBody>
      </p:sp>
      <p:sp>
        <p:nvSpPr>
          <p:cNvPr id="22" name="21 Rectángulo"/>
          <p:cNvSpPr/>
          <p:nvPr/>
        </p:nvSpPr>
        <p:spPr>
          <a:xfrm>
            <a:off x="381000" y="1219200"/>
            <a:ext cx="533400" cy="369332"/>
          </a:xfrm>
          <a:prstGeom prst="rect">
            <a:avLst/>
          </a:prstGeom>
        </p:spPr>
        <p:txBody>
          <a:bodyPr wrap="square">
            <a:spAutoFit/>
          </a:bodyPr>
          <a:lstStyle/>
          <a:p>
            <a:r>
              <a:rPr lang="es-ES" dirty="0" smtClean="0"/>
              <a:t>[1]</a:t>
            </a:r>
            <a:endParaRPr lang="es-ES" dirty="0"/>
          </a:p>
        </p:txBody>
      </p:sp>
      <p:sp>
        <p:nvSpPr>
          <p:cNvPr id="24" name="23 Rectángulo"/>
          <p:cNvSpPr/>
          <p:nvPr/>
        </p:nvSpPr>
        <p:spPr>
          <a:xfrm>
            <a:off x="381000" y="1764268"/>
            <a:ext cx="533400" cy="369332"/>
          </a:xfrm>
          <a:prstGeom prst="rect">
            <a:avLst/>
          </a:prstGeom>
        </p:spPr>
        <p:txBody>
          <a:bodyPr wrap="square">
            <a:spAutoFit/>
          </a:bodyPr>
          <a:lstStyle/>
          <a:p>
            <a:r>
              <a:rPr lang="es-ES" dirty="0" smtClean="0"/>
              <a:t>[2]</a:t>
            </a:r>
            <a:endParaRPr lang="es-ES" dirty="0"/>
          </a:p>
        </p:txBody>
      </p:sp>
      <p:sp>
        <p:nvSpPr>
          <p:cNvPr id="25" name="24 Rectángulo"/>
          <p:cNvSpPr/>
          <p:nvPr/>
        </p:nvSpPr>
        <p:spPr>
          <a:xfrm>
            <a:off x="838200" y="1752600"/>
            <a:ext cx="8153400" cy="646331"/>
          </a:xfrm>
          <a:prstGeom prst="rect">
            <a:avLst/>
          </a:prstGeom>
        </p:spPr>
        <p:txBody>
          <a:bodyPr wrap="square">
            <a:spAutoFit/>
          </a:bodyPr>
          <a:lstStyle/>
          <a:p>
            <a:pPr algn="just"/>
            <a:r>
              <a:rPr lang="en-US" dirty="0" smtClean="0"/>
              <a:t>WU, Ho Chung, et al. Interpreting </a:t>
            </a:r>
            <a:r>
              <a:rPr lang="en-US" dirty="0" err="1" smtClean="0"/>
              <a:t>tf-idf</a:t>
            </a:r>
            <a:r>
              <a:rPr lang="en-US" dirty="0" smtClean="0"/>
              <a:t> term weights as making relevance decisions. </a:t>
            </a:r>
            <a:r>
              <a:rPr lang="en-US" i="1" dirty="0" smtClean="0"/>
              <a:t>ACM Transactions on Information Systems (TOIS)</a:t>
            </a:r>
            <a:r>
              <a:rPr lang="en-US" dirty="0" smtClean="0"/>
              <a:t>, 2008, vol. 26, no 3, p. 13.</a:t>
            </a:r>
            <a:endParaRPr lang="en-US" dirty="0"/>
          </a:p>
        </p:txBody>
      </p:sp>
      <p:sp>
        <p:nvSpPr>
          <p:cNvPr id="27" name="26 Rectángulo"/>
          <p:cNvSpPr/>
          <p:nvPr/>
        </p:nvSpPr>
        <p:spPr>
          <a:xfrm>
            <a:off x="381000" y="2438400"/>
            <a:ext cx="533400" cy="369332"/>
          </a:xfrm>
          <a:prstGeom prst="rect">
            <a:avLst/>
          </a:prstGeom>
        </p:spPr>
        <p:txBody>
          <a:bodyPr wrap="square">
            <a:spAutoFit/>
          </a:bodyPr>
          <a:lstStyle/>
          <a:p>
            <a:r>
              <a:rPr lang="es-ES" dirty="0" smtClean="0"/>
              <a:t>[3]</a:t>
            </a:r>
            <a:endParaRPr lang="es-ES" dirty="0"/>
          </a:p>
        </p:txBody>
      </p:sp>
      <p:sp>
        <p:nvSpPr>
          <p:cNvPr id="29" name="28 Rectángulo"/>
          <p:cNvSpPr/>
          <p:nvPr/>
        </p:nvSpPr>
        <p:spPr>
          <a:xfrm>
            <a:off x="838200" y="2450068"/>
            <a:ext cx="8458200" cy="646331"/>
          </a:xfrm>
          <a:prstGeom prst="rect">
            <a:avLst/>
          </a:prstGeom>
        </p:spPr>
        <p:txBody>
          <a:bodyPr wrap="square">
            <a:spAutoFit/>
          </a:bodyPr>
          <a:lstStyle/>
          <a:p>
            <a:pPr algn="just"/>
            <a:r>
              <a:rPr lang="es-ES" dirty="0" smtClean="0"/>
              <a:t>D. </a:t>
            </a:r>
            <a:r>
              <a:rPr lang="es-ES" dirty="0" err="1" smtClean="0"/>
              <a:t>Jurafsky</a:t>
            </a:r>
            <a:r>
              <a:rPr lang="es-ES" dirty="0" smtClean="0"/>
              <a:t>, C. </a:t>
            </a:r>
            <a:r>
              <a:rPr lang="es-ES" dirty="0" err="1" smtClean="0"/>
              <a:t>Manning</a:t>
            </a:r>
            <a:r>
              <a:rPr lang="es-ES" dirty="0" smtClean="0"/>
              <a:t>. “Natural </a:t>
            </a:r>
            <a:r>
              <a:rPr lang="es-ES" dirty="0" err="1" smtClean="0"/>
              <a:t>Language</a:t>
            </a:r>
            <a:r>
              <a:rPr lang="es-ES" dirty="0" smtClean="0"/>
              <a:t> </a:t>
            </a:r>
            <a:r>
              <a:rPr lang="es-ES" dirty="0" err="1" smtClean="0"/>
              <a:t>Processing</a:t>
            </a:r>
            <a:r>
              <a:rPr lang="es-ES" dirty="0" smtClean="0"/>
              <a:t>”. </a:t>
            </a:r>
            <a:r>
              <a:rPr lang="es-ES" dirty="0" err="1" smtClean="0"/>
              <a:t>By</a:t>
            </a:r>
            <a:r>
              <a:rPr lang="es-ES" dirty="0" smtClean="0"/>
              <a:t> </a:t>
            </a:r>
            <a:r>
              <a:rPr lang="es-ES" dirty="0" err="1" smtClean="0"/>
              <a:t>Standford</a:t>
            </a:r>
            <a:r>
              <a:rPr lang="es-ES" dirty="0" smtClean="0"/>
              <a:t>. </a:t>
            </a:r>
          </a:p>
          <a:p>
            <a:pPr algn="just"/>
            <a:r>
              <a:rPr lang="es-ES" dirty="0" err="1" smtClean="0"/>
              <a:t>Coursera</a:t>
            </a:r>
            <a:r>
              <a:rPr lang="es-ES" dirty="0" smtClean="0"/>
              <a:t>:  https://class.coursera.org/nlp/lecture</a:t>
            </a:r>
            <a:endParaRPr lang="es-ES" dirty="0"/>
          </a:p>
        </p:txBody>
      </p:sp>
      <p:sp>
        <p:nvSpPr>
          <p:cNvPr id="30" name="29 Rectángulo"/>
          <p:cNvSpPr/>
          <p:nvPr/>
        </p:nvSpPr>
        <p:spPr>
          <a:xfrm>
            <a:off x="838200" y="3200400"/>
            <a:ext cx="8153400" cy="646331"/>
          </a:xfrm>
          <a:prstGeom prst="rect">
            <a:avLst/>
          </a:prstGeom>
        </p:spPr>
        <p:txBody>
          <a:bodyPr wrap="square">
            <a:spAutoFit/>
          </a:bodyPr>
          <a:lstStyle/>
          <a:p>
            <a:pPr algn="just"/>
            <a:r>
              <a:rPr lang="en-US" dirty="0" err="1" smtClean="0"/>
              <a:t>Broder</a:t>
            </a:r>
            <a:r>
              <a:rPr lang="en-US" dirty="0" smtClean="0"/>
              <a:t>, Andrei. "A taxonomy of web search." </a:t>
            </a:r>
            <a:r>
              <a:rPr lang="en-US" i="1" dirty="0" smtClean="0"/>
              <a:t>ACM </a:t>
            </a:r>
            <a:r>
              <a:rPr lang="en-US" i="1" dirty="0" err="1" smtClean="0"/>
              <a:t>Sigir</a:t>
            </a:r>
            <a:r>
              <a:rPr lang="en-US" i="1" dirty="0" smtClean="0"/>
              <a:t> forum</a:t>
            </a:r>
            <a:r>
              <a:rPr lang="en-US" dirty="0" smtClean="0"/>
              <a:t>. Vol. 36. No. 2. ACM, 2002.</a:t>
            </a:r>
            <a:endParaRPr lang="en-US" dirty="0"/>
          </a:p>
        </p:txBody>
      </p:sp>
      <p:sp>
        <p:nvSpPr>
          <p:cNvPr id="31" name="30 Rectángulo"/>
          <p:cNvSpPr/>
          <p:nvPr/>
        </p:nvSpPr>
        <p:spPr>
          <a:xfrm>
            <a:off x="381000" y="3200400"/>
            <a:ext cx="533400" cy="369332"/>
          </a:xfrm>
          <a:prstGeom prst="rect">
            <a:avLst/>
          </a:prstGeom>
        </p:spPr>
        <p:txBody>
          <a:bodyPr wrap="square">
            <a:spAutoFit/>
          </a:bodyPr>
          <a:lstStyle/>
          <a:p>
            <a:r>
              <a:rPr lang="es-ES" dirty="0" smtClean="0"/>
              <a:t>[4]</a:t>
            </a:r>
            <a:endParaRPr lang="es-ES" dirty="0"/>
          </a:p>
        </p:txBody>
      </p:sp>
      <p:sp>
        <p:nvSpPr>
          <p:cNvPr id="32" name="31 Rectángulo"/>
          <p:cNvSpPr/>
          <p:nvPr/>
        </p:nvSpPr>
        <p:spPr>
          <a:xfrm>
            <a:off x="838200" y="3905071"/>
            <a:ext cx="8153400" cy="646331"/>
          </a:xfrm>
          <a:prstGeom prst="rect">
            <a:avLst/>
          </a:prstGeom>
        </p:spPr>
        <p:txBody>
          <a:bodyPr wrap="square">
            <a:spAutoFit/>
          </a:bodyPr>
          <a:lstStyle/>
          <a:p>
            <a:pPr algn="just"/>
            <a:r>
              <a:rPr lang="en-US" dirty="0" err="1" smtClean="0"/>
              <a:t>Mansourian</a:t>
            </a:r>
            <a:r>
              <a:rPr lang="en-US" dirty="0" smtClean="0"/>
              <a:t>, </a:t>
            </a:r>
            <a:r>
              <a:rPr lang="en-US" dirty="0" err="1" smtClean="0"/>
              <a:t>Yazdan</a:t>
            </a:r>
            <a:r>
              <a:rPr lang="en-US" dirty="0" smtClean="0"/>
              <a:t>. "Similarities and differences between web search procedure and searching in the pre-web information retrieval systems." </a:t>
            </a:r>
            <a:r>
              <a:rPr lang="en-US" i="1" dirty="0" err="1" smtClean="0"/>
              <a:t>Webology</a:t>
            </a:r>
            <a:r>
              <a:rPr lang="en-US" dirty="0" smtClean="0"/>
              <a:t> 1.1 (2004).</a:t>
            </a:r>
            <a:endParaRPr lang="es-ES" dirty="0"/>
          </a:p>
        </p:txBody>
      </p:sp>
      <p:sp>
        <p:nvSpPr>
          <p:cNvPr id="33" name="32 Rectángulo"/>
          <p:cNvSpPr/>
          <p:nvPr/>
        </p:nvSpPr>
        <p:spPr>
          <a:xfrm>
            <a:off x="381000" y="3886200"/>
            <a:ext cx="533400" cy="369332"/>
          </a:xfrm>
          <a:prstGeom prst="rect">
            <a:avLst/>
          </a:prstGeom>
        </p:spPr>
        <p:txBody>
          <a:bodyPr wrap="square">
            <a:spAutoFit/>
          </a:bodyPr>
          <a:lstStyle/>
          <a:p>
            <a:r>
              <a:rPr lang="es-ES" dirty="0" smtClean="0"/>
              <a:t>[5]</a:t>
            </a:r>
            <a:endParaRPr lang="es-ES" dirty="0"/>
          </a:p>
        </p:txBody>
      </p:sp>
      <p:sp>
        <p:nvSpPr>
          <p:cNvPr id="2" name="Rectángulo 1"/>
          <p:cNvSpPr/>
          <p:nvPr/>
        </p:nvSpPr>
        <p:spPr>
          <a:xfrm>
            <a:off x="838200" y="4648200"/>
            <a:ext cx="8153400" cy="646331"/>
          </a:xfrm>
          <a:prstGeom prst="rect">
            <a:avLst/>
          </a:prstGeom>
        </p:spPr>
        <p:txBody>
          <a:bodyPr wrap="square">
            <a:spAutoFit/>
          </a:bodyPr>
          <a:lstStyle/>
          <a:p>
            <a:pPr algn="just"/>
            <a:r>
              <a:rPr lang="en-US" dirty="0" err="1"/>
              <a:t>Langville</a:t>
            </a:r>
            <a:r>
              <a:rPr lang="en-US" dirty="0"/>
              <a:t>, Amy N., and Carl D. Meyer. "Information retrieval and web search." </a:t>
            </a:r>
            <a:r>
              <a:rPr lang="en-US" i="1" dirty="0"/>
              <a:t>Supported by National Science Foundation under NSF grant CCR-0318575, USA</a:t>
            </a:r>
            <a:r>
              <a:rPr lang="en-US" dirty="0"/>
              <a:t> (2006).</a:t>
            </a:r>
          </a:p>
        </p:txBody>
      </p:sp>
      <p:sp>
        <p:nvSpPr>
          <p:cNvPr id="16" name="32 Rectángulo"/>
          <p:cNvSpPr/>
          <p:nvPr/>
        </p:nvSpPr>
        <p:spPr>
          <a:xfrm>
            <a:off x="381000" y="4659868"/>
            <a:ext cx="533400" cy="369332"/>
          </a:xfrm>
          <a:prstGeom prst="rect">
            <a:avLst/>
          </a:prstGeom>
        </p:spPr>
        <p:txBody>
          <a:bodyPr wrap="square">
            <a:spAutoFit/>
          </a:bodyPr>
          <a:lstStyle/>
          <a:p>
            <a:r>
              <a:rPr lang="es-ES" dirty="0" smtClean="0"/>
              <a:t>[6]</a:t>
            </a:r>
            <a:endParaRPr lang="es-ES" dirty="0"/>
          </a:p>
        </p:txBody>
      </p:sp>
    </p:spTree>
    <p:extLst>
      <p:ext uri="{BB962C8B-B14F-4D97-AF65-F5344CB8AC3E}">
        <p14:creationId xmlns:p14="http://schemas.microsoft.com/office/powerpoint/2010/main" val="226331529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2557</TotalTime>
  <Words>653</Words>
  <Application>Microsoft Office PowerPoint</Application>
  <PresentationFormat>On-screen Show (4:3)</PresentationFormat>
  <Paragraphs>82</Paragraphs>
  <Slides>7</Slides>
  <Notes>4</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Tema de Office</vt:lpstr>
      <vt:lpstr> Estefanía Crespo Bardera and Manuel Montoya Catala  Multimedia Information Management Carlos III University of Madrid 17-3-2015</vt:lpstr>
      <vt:lpstr>            Introduction                 Proposal                Recent Advances          Next steps               References</vt:lpstr>
      <vt:lpstr>            Introduction                 Proposal                Recent Advances          Next steps               References</vt:lpstr>
      <vt:lpstr>            Introduction                 Proposal                Recent Advances         Next steps               References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Estefania</dc:creator>
  <cp:lastModifiedBy>manuel</cp:lastModifiedBy>
  <cp:revision>245</cp:revision>
  <dcterms:created xsi:type="dcterms:W3CDTF">2015-03-14T10:24:58Z</dcterms:created>
  <dcterms:modified xsi:type="dcterms:W3CDTF">2015-05-20T18:15:24Z</dcterms:modified>
</cp:coreProperties>
</file>