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8" r:id="rId4"/>
    <p:sldId id="297" r:id="rId5"/>
    <p:sldId id="264" r:id="rId6"/>
    <p:sldId id="292" r:id="rId7"/>
    <p:sldId id="288" r:id="rId8"/>
    <p:sldId id="289" r:id="rId9"/>
    <p:sldId id="291" r:id="rId10"/>
    <p:sldId id="298" r:id="rId11"/>
    <p:sldId id="301" r:id="rId12"/>
    <p:sldId id="295" r:id="rId13"/>
    <p:sldId id="299" r:id="rId14"/>
    <p:sldId id="293" r:id="rId15"/>
    <p:sldId id="294" r:id="rId16"/>
    <p:sldId id="296" r:id="rId17"/>
    <p:sldId id="300" r:id="rId18"/>
    <p:sldId id="302" r:id="rId19"/>
    <p:sldId id="275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CCA8-568F-46E0-A5B7-995E93100562}" type="datetimeFigureOut">
              <a:rPr lang="es-AR" smtClean="0"/>
              <a:t>18/12/2014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E6AA7-23CF-4323-BFB2-60D418A566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40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>
            <a:normAutofit/>
          </a:bodyPr>
          <a:lstStyle/>
          <a:p>
            <a:r>
              <a:rPr lang="es-AR" b="1" dirty="0" smtClean="0"/>
              <a:t>Extreme Learning Machine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5949280"/>
            <a:ext cx="7488832" cy="324036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Author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Manuel Montoya </a:t>
            </a:r>
            <a:r>
              <a:rPr lang="en-US" sz="2000" dirty="0" err="1" smtClean="0">
                <a:solidFill>
                  <a:schemeClr val="tx1"/>
                </a:solidFill>
              </a:rPr>
              <a:t>Catalá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73" y="2132856"/>
            <a:ext cx="64579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3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>
            <a:noAutofit/>
          </a:bodyPr>
          <a:lstStyle/>
          <a:p>
            <a:r>
              <a:rPr lang="es-AR" sz="4000" b="1" dirty="0"/>
              <a:t>Extreme Learning Machine</a:t>
            </a:r>
            <a:r>
              <a:rPr lang="es-AR" sz="5400" dirty="0"/>
              <a:t/>
            </a:r>
            <a:br>
              <a:rPr lang="es-AR" sz="5400" dirty="0"/>
            </a:br>
            <a:endParaRPr lang="es-AR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2060848"/>
            <a:ext cx="7488832" cy="324036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 smtClean="0"/>
              <a:t>ANN model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BP Algorithm</a:t>
            </a:r>
          </a:p>
          <a:p>
            <a:pPr algn="l"/>
            <a:r>
              <a:rPr lang="en-US" dirty="0" smtClean="0"/>
              <a:t>ELM Algorithm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2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9654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endParaRPr lang="en-US" sz="1800" dirty="0" smtClean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146" name="Picture 2" descr="C:\Users\Yo\Desktop\Machine Learning Paper\Image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3812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6 Rectángulo"/>
              <p:cNvSpPr/>
              <p:nvPr/>
            </p:nvSpPr>
            <p:spPr>
              <a:xfrm>
                <a:off x="611560" y="1345411"/>
                <a:ext cx="8208912" cy="4944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The Back-Propagation algorithm is one the first training algorithms designed.</a:t>
                </a:r>
              </a:p>
              <a:p>
                <a:pPr algn="just"/>
                <a:r>
                  <a:rPr lang="en-US" dirty="0"/>
                  <a:t>It is based on the fact </a:t>
                </a:r>
                <a:r>
                  <a:rPr lang="en-US" dirty="0" smtClean="0"/>
                  <a:t>that, given a training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b="1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dirty="0" err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dirty="0" smtClean="0"/>
                  <a:t>Any </a:t>
                </a:r>
                <a:r>
                  <a:rPr lang="en-US" dirty="0"/>
                  <a:t>weight </a:t>
                </a:r>
                <a:r>
                  <a:rPr lang="en-US" dirty="0" smtClean="0"/>
                  <a:t>parameter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of the ANN has a given effect on the error of the estimation and this effect can be calculated.</a:t>
                </a:r>
                <a:endParaRPr lang="en-US" dirty="0"/>
              </a:p>
              <a:p>
                <a:pPr algn="just"/>
                <a:r>
                  <a:rPr lang="en-US" dirty="0"/>
                  <a:t> </a:t>
                </a:r>
              </a:p>
              <a:p>
                <a:pPr lvl="0" algn="just"/>
                <a:r>
                  <a:rPr lang="en-US" dirty="0" smtClean="0"/>
                  <a:t>If we can calculate how the variation of any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will</a:t>
                </a:r>
              </a:p>
              <a:p>
                <a:pPr lvl="0" algn="just"/>
                <a:r>
                  <a:rPr lang="en-US" dirty="0" smtClean="0"/>
                  <a:t>affect the error, we could iteratively change the values</a:t>
                </a:r>
              </a:p>
              <a:p>
                <a:pPr lvl="0" algn="just"/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so that we reduce this error:</a:t>
                </a:r>
              </a:p>
              <a:p>
                <a:pPr lvl="0" algn="just"/>
                <a:endParaRPr lang="en-US" dirty="0"/>
              </a:p>
              <a:p>
                <a:pPr lvl="0" algn="just"/>
                <a:r>
                  <a:rPr lang="en-US" dirty="0" smtClean="0"/>
                  <a:t>By moving in the opposite direction of the gradient:</a:t>
                </a:r>
              </a:p>
              <a:p>
                <a:pPr lvl="0" algn="just"/>
                <a:endParaRPr lang="en-US" dirty="0"/>
              </a:p>
              <a:p>
                <a:pPr lvl="0" algn="just"/>
                <a:r>
                  <a:rPr lang="en-US" dirty="0" smtClean="0"/>
                  <a:t>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s-ES" i="1"/>
                          <m:t>𝜕</m:t>
                        </m:r>
                        <m:r>
                          <a:rPr lang="es-ES" i="1"/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𝑟𝑟𝑜𝑟</m:t>
                        </m:r>
                      </m:num>
                      <m:den>
                        <m:r>
                          <a:rPr lang="es-ES" i="1"/>
                          <m:t>𝜕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s-ES" i="1"/>
                              <m:t>𝑤</m:t>
                            </m:r>
                          </m:e>
                          <m:sub>
                            <m:r>
                              <a:rPr lang="es-ES" i="1"/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s-ES" i="1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s-ES" i="1"/>
                          <m:t>𝑊</m:t>
                        </m:r>
                        <m:r>
                          <a:rPr lang="es-ES"/>
                          <m:t>,</m:t>
                        </m:r>
                        <m:r>
                          <a:rPr lang="es-ES" i="1"/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The BP-algorithm iteratively changes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 smtClean="0"/>
                  <a:t> in the opposite direction of the gradient.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Note:</a:t>
                </a:r>
                <a:endParaRPr lang="en-US" sz="1600" dirty="0"/>
              </a:p>
              <a:p>
                <a:r>
                  <a:rPr lang="en-US" sz="1600" dirty="0" smtClean="0"/>
                  <a:t>The effect of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s-E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 on the error is different for every training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1" i="1" dirty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dirty="0">
                                    <a:latin typeface="Cambria Math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sz="1600" b="1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 err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600" dirty="0" smtClean="0"/>
              </a:p>
            </p:txBody>
          </p:sp>
        </mc:Choice>
        <mc:Fallback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45411"/>
                <a:ext cx="8208912" cy="4944880"/>
              </a:xfrm>
              <a:prstGeom prst="rect">
                <a:avLst/>
              </a:prstGeom>
              <a:blipFill rotWithShape="1">
                <a:blip r:embed="rId3"/>
                <a:stretch>
                  <a:fillRect l="-594" t="-617" r="-594" b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6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9654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endParaRPr lang="en-US" sz="1800" dirty="0" smtClean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147" name="Picture 3" descr="C:\Users\Yo\Desktop\Machine Learning Paper\Images\bcr2257-1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48720"/>
            <a:ext cx="2589188" cy="2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253973"/>
                  </p:ext>
                </p:extLst>
              </p:nvPr>
            </p:nvGraphicFramePr>
            <p:xfrm>
              <a:off x="1043608" y="1988840"/>
              <a:ext cx="6552728" cy="20924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52728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Initialize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values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 of </a:t>
                          </a:r>
                          <a:r>
                            <a:rPr lang="es-AR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sz="12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</m:oMath>
                          </a14:m>
                          <a:r>
                            <a:rPr lang="es-AR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randomly;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1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while </a:t>
                          </a:r>
                          <a:r>
                            <a:rPr lang="es-AR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Stop condition</a:t>
                          </a:r>
                          <a:r>
                            <a:rPr lang="es-AR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449580" algn="just">
                            <a:lnSpc>
                              <a:spcPct val="11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for 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(Every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Training Vector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) </a:t>
                          </a:r>
                        </a:p>
                        <a:p>
                          <a:pPr marL="899160" algn="just">
                            <a:lnSpc>
                              <a:spcPct val="11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Introduce vector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propagate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get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the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output </a:t>
                          </a:r>
                          <a:r>
                            <a:rPr lang="es-AR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s-AR" sz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899160" algn="just">
                            <a:lnSpc>
                              <a:spcPct val="11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Calculate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the value of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the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gradient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of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the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error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with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respect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every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baseline="0" dirty="0" err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weight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𝑗𝑖</m:t>
                                  </m:r>
                                </m:sub>
                              </m:sSub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899160" algn="just">
                            <a:lnSpc>
                              <a:spcPct val="11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Update the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s-AR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s-AR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every</a:t>
                          </a:r>
                          <a:r>
                            <a:rPr lang="es-AR" sz="120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neuron from output to input:</a:t>
                          </a:r>
                        </a:p>
                        <a:p>
                          <a:pPr marL="899160" algn="just">
                            <a:lnSpc>
                              <a:spcPct val="11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𝑗𝑖</m:t>
                                    </m:r>
                                  </m:sub>
                                </m:sSub>
                                <m:r>
                                  <a:rPr lang="en-US" sz="12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𝑗𝑖</m:t>
                                    </m:r>
                                  </m:sub>
                                </m:sSub>
                                <m:r>
                                  <a:rPr lang="en-US" sz="12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+∆ </m:t>
                                </m:r>
                                <m:sSub>
                                  <m:sSubPr>
                                    <m:ctrlP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𝑗𝑖</m:t>
                                    </m:r>
                                  </m:sub>
                                </m:sSub>
                                <m:r>
                                  <a:rPr lang="en-US" sz="12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𝑗𝑖</m:t>
                                    </m:r>
                                  </m:sub>
                                </m:sSub>
                                <m:r>
                                  <a:rPr lang="en-US" sz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𝑗𝑖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𝜂</m:t>
                                </m:r>
                                <m:f>
                                  <m:f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s-ES" sz="1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𝐸𝑟𝑟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𝑜𝑟</m:t>
                                    </m:r>
                                  </m:num>
                                  <m:den>
                                    <m:r>
                                      <a:rPr lang="es-ES" sz="1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449580" algn="just">
                            <a:lnSpc>
                              <a:spcPct val="11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end</a:t>
                          </a:r>
                        </a:p>
                        <a:p>
                          <a:pPr algn="just">
                            <a:lnSpc>
                              <a:spcPct val="11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end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253973"/>
                  </p:ext>
                </p:extLst>
              </p:nvPr>
            </p:nvGraphicFramePr>
            <p:xfrm>
              <a:off x="1043608" y="1988840"/>
              <a:ext cx="6552728" cy="20924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52728"/>
                  </a:tblGrid>
                  <a:tr h="2092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872" r="-93" b="-46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8 Rectángulo"/>
          <p:cNvSpPr/>
          <p:nvPr/>
        </p:nvSpPr>
        <p:spPr>
          <a:xfrm>
            <a:off x="611560" y="1345411"/>
            <a:ext cx="82089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Pseudocode</a:t>
            </a:r>
            <a:r>
              <a:rPr lang="en-US" dirty="0" smtClean="0"/>
              <a:t> of the Back-Propagation algorithm is as follows</a:t>
            </a:r>
          </a:p>
          <a:p>
            <a:pPr algn="just"/>
            <a:endParaRPr lang="en-US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Rectángulo"/>
              <p:cNvSpPr/>
              <p:nvPr/>
            </p:nvSpPr>
            <p:spPr>
              <a:xfrm>
                <a:off x="4572000" y="4149080"/>
                <a:ext cx="4248472" cy="1594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𝜼</m:t>
                    </m:r>
                  </m:oMath>
                </a14:m>
                <a:r>
                  <a:rPr lang="en-US" sz="1600" b="1" dirty="0" smtClean="0"/>
                  <a:t>: Is the learning rate of the algorithm.</a:t>
                </a:r>
              </a:p>
              <a:p>
                <a:pPr algn="just"/>
                <a:endParaRPr lang="en-US" sz="1600" dirty="0" smtClean="0"/>
              </a:p>
              <a:p>
                <a:pPr algn="just"/>
                <a:r>
                  <a:rPr lang="en-US" sz="1600" dirty="0" smtClean="0"/>
                  <a:t>Big values of this parameter will make the training to converge to quick and get stuck on local minima.</a:t>
                </a:r>
              </a:p>
              <a:p>
                <a:pPr algn="just"/>
                <a:r>
                  <a:rPr lang="en-US" sz="1600" dirty="0" smtClean="0"/>
                  <a:t>Small values will make the training too slow.</a:t>
                </a:r>
                <a:endParaRPr lang="en-US" sz="1600" dirty="0" smtClean="0"/>
              </a:p>
            </p:txBody>
          </p:sp>
        </mc:Choice>
        <mc:Fallback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49080"/>
                <a:ext cx="4248472" cy="1594091"/>
              </a:xfrm>
              <a:prstGeom prst="rect">
                <a:avLst/>
              </a:prstGeom>
              <a:blipFill rotWithShape="1">
                <a:blip r:embed="rId4"/>
                <a:stretch>
                  <a:fillRect l="-717" r="-717" b="-4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7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>
            <a:noAutofit/>
          </a:bodyPr>
          <a:lstStyle/>
          <a:p>
            <a:r>
              <a:rPr lang="es-AR" sz="4000" b="1" dirty="0"/>
              <a:t>Extreme Learning Machine</a:t>
            </a:r>
            <a:r>
              <a:rPr lang="es-AR" sz="5400" dirty="0"/>
              <a:t/>
            </a:r>
            <a:br>
              <a:rPr lang="es-AR" sz="5400" dirty="0"/>
            </a:br>
            <a:endParaRPr lang="es-AR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2060848"/>
            <a:ext cx="7488832" cy="324036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 smtClean="0"/>
              <a:t>ANN model</a:t>
            </a:r>
          </a:p>
          <a:p>
            <a:pPr algn="l"/>
            <a:r>
              <a:rPr lang="en-US" dirty="0" smtClean="0"/>
              <a:t>BP Algorithm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ELM Algorithm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 algorithm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9654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1800" dirty="0"/>
              <a:t>Extreme Learning Machine (ELM) is an algorithm for training feedforward neural networks with a single hidden (SLFN). </a:t>
            </a:r>
            <a:endParaRPr lang="en-US" sz="1800" dirty="0" smtClean="0"/>
          </a:p>
          <a:p>
            <a:pPr marL="0" lvl="0" indent="0" algn="just">
              <a:buNone/>
            </a:pPr>
            <a:endParaRPr lang="en-US" sz="1800" dirty="0" smtClean="0"/>
          </a:p>
          <a:p>
            <a:pPr marL="0" lvl="0" indent="0" algn="just">
              <a:buNone/>
            </a:pPr>
            <a:r>
              <a:rPr lang="en-US" sz="1800" dirty="0" smtClean="0"/>
              <a:t>It </a:t>
            </a:r>
            <a:r>
              <a:rPr lang="en-US" sz="1800" dirty="0"/>
              <a:t>basically consists on:</a:t>
            </a:r>
          </a:p>
          <a:p>
            <a:r>
              <a:rPr lang="en-US" sz="1600" dirty="0"/>
              <a:t>Randomly choose the parameters of the hidden nodes </a:t>
            </a:r>
          </a:p>
          <a:p>
            <a:r>
              <a:rPr lang="en-US" sz="1600" dirty="0"/>
              <a:t>Analytically determine the output weights of </a:t>
            </a:r>
            <a:r>
              <a:rPr lang="en-US" sz="1600" dirty="0" smtClean="0"/>
              <a:t>SLFNs </a:t>
            </a:r>
          </a:p>
          <a:p>
            <a:pPr marL="0" indent="0">
              <a:buNone/>
            </a:pPr>
            <a:r>
              <a:rPr lang="en-US" sz="1600" dirty="0" smtClean="0"/>
              <a:t>        by just inverting a matrix</a:t>
            </a:r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b="1" dirty="0" smtClean="0"/>
              <a:t>(Counter-Intuitive)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Specifications:</a:t>
            </a:r>
          </a:p>
          <a:p>
            <a:r>
              <a:rPr lang="en-US" sz="1600" dirty="0" smtClean="0"/>
              <a:t>Normalize weights, bias and inputs</a:t>
            </a:r>
            <a:r>
              <a:rPr lang="en-US" sz="1600" dirty="0"/>
              <a:t>.</a:t>
            </a:r>
            <a:endParaRPr lang="en-US" sz="1600" dirty="0" smtClean="0"/>
          </a:p>
          <a:p>
            <a:r>
              <a:rPr lang="en-US" sz="1600" dirty="0" smtClean="0"/>
              <a:t>The transfer function must be infinitely differentiable in any interval.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Characteristics:</a:t>
            </a:r>
          </a:p>
          <a:p>
            <a:r>
              <a:rPr lang="en-US" sz="1600" dirty="0" smtClean="0"/>
              <a:t>Very fast !! The bottleneck is in the matrix inverse calculation.</a:t>
            </a:r>
          </a:p>
          <a:p>
            <a:r>
              <a:rPr lang="en-US" sz="1600" dirty="0" smtClean="0"/>
              <a:t>Very resistant to overfitting.</a:t>
            </a:r>
            <a:endParaRPr lang="en-US" sz="16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4 Imagen" descr="SNF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04864"/>
            <a:ext cx="2880320" cy="1829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</p:spPr>
            <p:txBody>
              <a:bodyPr>
                <a:normAutofit/>
              </a:bodyPr>
              <a:lstStyle/>
              <a:p>
                <a:pPr marL="0" lvl="0" indent="0" algn="just">
                  <a:buNone/>
                </a:pPr>
                <a:r>
                  <a:rPr lang="en-US" sz="1800" dirty="0" smtClean="0"/>
                  <a:t>Given a training data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latin typeface="Cambria Math"/>
                          </a:rPr>
                          <m:t>𝑫</m:t>
                        </m:r>
                        <m:r>
                          <a:rPr lang="en-US" sz="1800" b="1" i="1" dirty="0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1" i="1" dirty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sz="1800" b="1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 dirty="0" err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p>
                        <m:r>
                          <a:rPr lang="es-ES" sz="1800" b="1" i="1" dirty="0">
                            <a:latin typeface="Cambria Math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sz="1800" dirty="0" smtClean="0"/>
                  <a:t>, and having assigned random values to the parameters of the hidden neurons:</a:t>
                </a:r>
              </a:p>
              <a:p>
                <a:pPr marL="0" lvl="0" indent="0" algn="just">
                  <a:buNone/>
                </a:pPr>
                <a:r>
                  <a:rPr lang="en-US" sz="1800" dirty="0"/>
                  <a:t>W</a:t>
                </a:r>
                <a:r>
                  <a:rPr lang="en-US" sz="1800" dirty="0" smtClean="0"/>
                  <a:t>e can calculate the output of every hidden neuron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𝑗</m:t>
                    </m:r>
                    <m:r>
                      <a:rPr lang="en-US" sz="1800" i="1" dirty="0" smtClean="0">
                        <a:latin typeface="Cambria Math"/>
                      </a:rPr>
                      <m:t>=1,…,</m:t>
                    </m:r>
                    <m:r>
                      <a:rPr lang="en-US" sz="1800" b="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1800" dirty="0" smtClean="0"/>
                  <a:t> for every input vector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𝑖</m:t>
                    </m:r>
                    <m:r>
                      <a:rPr lang="en-US" sz="1800" i="1" dirty="0">
                        <a:latin typeface="Cambria Math"/>
                      </a:rPr>
                      <m:t>=1,…,</m:t>
                    </m:r>
                    <m:r>
                      <a:rPr lang="en-US" sz="1800" b="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800" dirty="0" smtClean="0"/>
                  <a:t>, generating the H matrix:</a:t>
                </a:r>
              </a:p>
              <a:p>
                <a:pPr marL="0" lvl="0" indent="0" algn="just">
                  <a:buNone/>
                </a:pPr>
                <a:endParaRPr lang="en-US" sz="1800" dirty="0" smtClean="0"/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/>
                        <m:t>𝐻</m:t>
                      </m:r>
                      <m:d>
                        <m:dPr>
                          <m:ctrlPr>
                            <a:rPr lang="en-US" sz="1800" i="1"/>
                          </m:ctrlPr>
                        </m:dPr>
                        <m:e>
                          <m:r>
                            <a:rPr lang="es-ES" sz="1800" i="1"/>
                            <m:t>𝑊</m:t>
                          </m:r>
                          <m:r>
                            <a:rPr lang="es-ES" sz="1800"/>
                            <m:t>,</m:t>
                          </m:r>
                          <m:r>
                            <a:rPr lang="es-ES" sz="1800" i="1"/>
                            <m:t>𝑋</m:t>
                          </m:r>
                          <m:r>
                            <a:rPr lang="es-ES" sz="1800"/>
                            <m:t>,</m:t>
                          </m:r>
                          <m:r>
                            <a:rPr lang="es-ES" sz="1800" i="1"/>
                            <m:t>𝑏</m:t>
                          </m:r>
                        </m:e>
                      </m:d>
                      <m:r>
                        <a:rPr lang="es-ES" sz="1800"/>
                        <m:t>=</m:t>
                      </m:r>
                      <m:sSub>
                        <m:sSubPr>
                          <m:ctrlPr>
                            <a:rPr lang="en-US" sz="1800" i="1"/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/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/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 smtClean="0"/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s-ES" sz="1800"/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ES" sz="1800"/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 smtClean="0"/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s-ES" sz="1800"/>
                                          <m:t>1, 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ES" sz="1800"/>
                                          <m:t>L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ES" sz="1800"/>
                                      <m:t>…</m:t>
                                    </m:r>
                                  </m:e>
                                  <m:e>
                                    <m:r>
                                      <a:rPr lang="es-ES" sz="1800"/>
                                      <m:t>…</m:t>
                                    </m:r>
                                  </m:e>
                                  <m:e>
                                    <m:r>
                                      <a:rPr lang="es-ES" sz="1800"/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/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s-ES" sz="1800" i="1"/>
                                          <m:t>𝑁</m:t>
                                        </m:r>
                                        <m:r>
                                          <a:rPr lang="es-ES" sz="1800"/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ES" sz="1800"/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/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s-ES" sz="1800" i="1"/>
                                          <m:t>𝑁</m:t>
                                        </m:r>
                                        <m:r>
                                          <a:rPr lang="es-ES" sz="1800"/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ES" sz="1800"/>
                                          <m:t>L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800" i="1"/>
                            <m:t>𝑁𝑥</m:t>
                          </m:r>
                          <m:r>
                            <m:rPr>
                              <m:sty m:val="p"/>
                            </m:rPr>
                            <a:rPr lang="es-ES" sz="1800"/>
                            <m:t>L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/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/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/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/>
                                        </m:ctrlPr>
                                      </m:sSubPr>
                                      <m:e>
                                        <m:r>
                                          <a:rPr lang="en-US" sz="1800" i="1"/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/>
                                          <m:t>𝐴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/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/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800" i="1"/>
                                                  <m:t>𝑤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ES" sz="1800"/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ES" sz="1800"/>
                                          <m:t>·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/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1800" i="1"/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1800"/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s-ES" sz="1800"/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/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800" i="1"/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s-ES" sz="1800"/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s-ES" sz="1800"/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/>
                                        </m:ctrlPr>
                                      </m:sSubPr>
                                      <m:e>
                                        <m:r>
                                          <a:rPr lang="en-US" sz="1800" i="1"/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/>
                                          <m:t>𝐴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/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/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800" i="1"/>
                                                  <m:t>𝑤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1800"/>
                                              <m:t>L</m:t>
                                            </m:r>
                                          </m:sub>
                                        </m:sSub>
                                        <m:r>
                                          <a:rPr lang="es-ES" sz="1800"/>
                                          <m:t>·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/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1800" i="1"/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1800"/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s-ES" sz="1800"/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/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800" i="1"/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1800"/>
                                              <m:t>L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s-ES" sz="1800"/>
                                      <m:t>…</m:t>
                                    </m:r>
                                  </m:e>
                                  <m:e>
                                    <m:r>
                                      <a:rPr lang="es-ES" sz="1800"/>
                                      <m:t>…</m:t>
                                    </m:r>
                                  </m:e>
                                  <m:e>
                                    <m:r>
                                      <a:rPr lang="es-ES" sz="1800"/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/>
                                        </m:ctrlPr>
                                      </m:sSubPr>
                                      <m:e>
                                        <m:r>
                                          <a:rPr lang="en-US" sz="1800" i="1"/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/>
                                          <m:t>𝐴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/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/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800" i="1"/>
                                                  <m:t>𝑤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ES" sz="1800"/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ES" sz="1800"/>
                                          <m:t>·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/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1800" i="1"/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1800"/>
                                                  <m:t>N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s-ES" sz="1800"/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/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800" i="1"/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s-ES" sz="1800"/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s-ES" sz="1800"/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/>
                                        </m:ctrlPr>
                                      </m:sSubPr>
                                      <m:e>
                                        <m:r>
                                          <a:rPr lang="en-US" sz="1800" i="1"/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i="1"/>
                                          <m:t>𝐴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/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/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800" i="1"/>
                                                  <m:t>𝑤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1800"/>
                                              <m:t>L</m:t>
                                            </m:r>
                                          </m:sub>
                                        </m:sSub>
                                        <m:r>
                                          <a:rPr lang="es-ES" sz="1800"/>
                                          <m:t>·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/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1800" i="1"/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1800"/>
                                                  <m:t>N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s-ES" sz="1800"/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/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800" i="1"/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1800"/>
                                              <m:t>L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800" i="1"/>
                            <m:t>𝑁𝑥</m:t>
                          </m:r>
                          <m:r>
                            <m:rPr>
                              <m:sty m:val="p"/>
                            </m:rPr>
                            <a:rPr lang="es-ES" sz="1800"/>
                            <m:t>L</m:t>
                          </m:r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marL="0" lvl="0" indent="0" algn="just">
                  <a:buNone/>
                </a:pPr>
                <a:endParaRPr lang="en-US" sz="1800" dirty="0" smtClean="0"/>
              </a:p>
              <a:p>
                <a:pPr lvl="0"/>
                <a:r>
                  <a:rPr lang="es-ES" sz="1800" dirty="0" err="1" smtClean="0"/>
                  <a:t>Every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row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contains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the</a:t>
                </a:r>
                <a:r>
                  <a:rPr lang="es-ES" sz="1800" dirty="0" smtClean="0"/>
                  <a:t> output of </a:t>
                </a:r>
                <a:r>
                  <a:rPr lang="es-ES" sz="1800" dirty="0" err="1" smtClean="0"/>
                  <a:t>every</a:t>
                </a:r>
                <a:r>
                  <a:rPr lang="es-ES" sz="1800" dirty="0" smtClean="0"/>
                  <a:t> </a:t>
                </a:r>
                <a:r>
                  <a:rPr lang="es-ES" sz="1800" dirty="0"/>
                  <a:t>h</a:t>
                </a:r>
                <a:r>
                  <a:rPr lang="es-ES" sz="1800" dirty="0" smtClean="0"/>
                  <a:t>idden </a:t>
                </a:r>
                <a:r>
                  <a:rPr lang="es-ES" sz="1800" dirty="0" err="1" smtClean="0"/>
                  <a:t>neuron</a:t>
                </a:r>
                <a:r>
                  <a:rPr lang="es-ES" sz="1800" dirty="0" smtClean="0"/>
                  <a:t> for a </a:t>
                </a:r>
                <a:r>
                  <a:rPr lang="es-ES" sz="1800" dirty="0" err="1" smtClean="0"/>
                  <a:t>given</a:t>
                </a:r>
                <a:r>
                  <a:rPr lang="es-ES" sz="1800" dirty="0" smtClean="0"/>
                  <a:t> input vector 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s-E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/>
                        </m:ctrlPr>
                      </m:accPr>
                      <m:e>
                        <m:r>
                          <a:rPr lang="es-ES" sz="1800" i="1"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s-ES" sz="1800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/>
                        </m:ctrlPr>
                      </m:dPr>
                      <m:e>
                        <m:sSub>
                          <m:sSubPr>
                            <m:ctrlPr>
                              <a:rPr lang="en-US" sz="1800" i="1"/>
                            </m:ctrlPr>
                          </m:sSubPr>
                          <m:e>
                            <m:r>
                              <a:rPr lang="es-ES" sz="1800" i="1"/>
                              <m:t>𝛽</m:t>
                            </m:r>
                          </m:e>
                          <m:sub>
                            <m:r>
                              <a:rPr lang="es-ES" sz="1800"/>
                              <m:t>1</m:t>
                            </m:r>
                          </m:sub>
                        </m:sSub>
                        <m:r>
                          <a:rPr lang="es-ES" sz="1800"/>
                          <m:t>, </m:t>
                        </m:r>
                        <m:sSub>
                          <m:sSubPr>
                            <m:ctrlPr>
                              <a:rPr lang="en-US" sz="1800" i="1"/>
                            </m:ctrlPr>
                          </m:sSubPr>
                          <m:e>
                            <m:r>
                              <a:rPr lang="es-ES" sz="1800" i="1"/>
                              <m:t>𝛽</m:t>
                            </m:r>
                          </m:e>
                          <m:sub>
                            <m:r>
                              <a:rPr lang="es-ES" sz="1800"/>
                              <m:t>2</m:t>
                            </m:r>
                          </m:sub>
                        </m:sSub>
                        <m:r>
                          <a:rPr lang="es-ES" sz="1800"/>
                          <m:t>, …, </m:t>
                        </m:r>
                        <m:sSub>
                          <m:sSubPr>
                            <m:ctrlPr>
                              <a:rPr lang="en-US" sz="1800" i="1"/>
                            </m:ctrlPr>
                          </m:sSubPr>
                          <m:e>
                            <m:r>
                              <a:rPr lang="es-ES" sz="1800" i="1"/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/>
                              <m:t>L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700" dirty="0" smtClean="0"/>
                  <a:t> be </a:t>
                </a:r>
                <a:r>
                  <a:rPr lang="es-ES" sz="1700" dirty="0" err="1" smtClean="0"/>
                  <a:t>the</a:t>
                </a:r>
                <a:r>
                  <a:rPr lang="es-ES" sz="1700" dirty="0" smtClean="0"/>
                  <a:t> </a:t>
                </a:r>
                <a:r>
                  <a:rPr lang="es-ES" sz="1700" dirty="0" err="1" smtClean="0"/>
                  <a:t>weight</a:t>
                </a:r>
                <a:r>
                  <a:rPr lang="es-ES" sz="1700" dirty="0" smtClean="0"/>
                  <a:t> vector of </a:t>
                </a:r>
                <a:r>
                  <a:rPr lang="es-ES" sz="1700" dirty="0" err="1" smtClean="0"/>
                  <a:t>the</a:t>
                </a:r>
                <a:r>
                  <a:rPr lang="es-ES" sz="1700" dirty="0" smtClean="0"/>
                  <a:t> output </a:t>
                </a:r>
                <a:r>
                  <a:rPr lang="es-ES" sz="1700" dirty="0" err="1" smtClean="0"/>
                  <a:t>neuron</a:t>
                </a:r>
                <a:r>
                  <a:rPr lang="es-ES" sz="1700" dirty="0" smtClean="0"/>
                  <a:t>.</a:t>
                </a:r>
              </a:p>
              <a:p>
                <a:pPr marL="0" indent="0">
                  <a:buNone/>
                </a:pPr>
                <a:r>
                  <a:rPr lang="es-ES" sz="1700" dirty="0" err="1"/>
                  <a:t>T</a:t>
                </a:r>
                <a:r>
                  <a:rPr lang="es-ES" sz="1700" dirty="0" err="1" smtClean="0"/>
                  <a:t>hen</a:t>
                </a:r>
                <a:r>
                  <a:rPr lang="es-ES" sz="1700" dirty="0" smtClean="0"/>
                  <a:t> </a:t>
                </a:r>
                <a:r>
                  <a:rPr lang="es-ES" sz="1700" dirty="0" err="1" smtClean="0"/>
                  <a:t>the</a:t>
                </a:r>
                <a:r>
                  <a:rPr lang="es-ES" sz="1700" dirty="0" smtClean="0"/>
                  <a:t> </a:t>
                </a:r>
                <a:r>
                  <a:rPr lang="es-ES" sz="1700" dirty="0"/>
                  <a:t>o</a:t>
                </a:r>
                <a:r>
                  <a:rPr lang="es-ES" sz="1700" dirty="0" smtClean="0"/>
                  <a:t>utput of </a:t>
                </a:r>
                <a:r>
                  <a:rPr lang="es-ES" sz="1700" dirty="0" err="1" smtClean="0"/>
                  <a:t>the</a:t>
                </a:r>
                <a:r>
                  <a:rPr lang="es-ES" sz="1700" dirty="0" smtClean="0"/>
                  <a:t> neuronal </a:t>
                </a:r>
                <a:r>
                  <a:rPr lang="es-ES" sz="1700" dirty="0" err="1" smtClean="0"/>
                  <a:t>network</a:t>
                </a:r>
                <a:r>
                  <a:rPr lang="es-ES" sz="1700" dirty="0" smtClean="0"/>
                  <a:t> </a:t>
                </a:r>
                <a:r>
                  <a:rPr lang="es-ES" sz="1700" dirty="0" err="1" smtClean="0"/>
                  <a:t>is</a:t>
                </a:r>
                <a:r>
                  <a:rPr lang="es-ES" sz="1700" dirty="0" smtClean="0"/>
                  <a:t>:</a:t>
                </a:r>
              </a:p>
              <a:p>
                <a:pPr marL="0" indent="0">
                  <a:buNone/>
                </a:pPr>
                <a:endParaRPr lang="es-ES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/>
                          </m:ctrlPr>
                        </m:sSubPr>
                        <m:e>
                          <m:r>
                            <a:rPr lang="es-ES" sz="1800" b="1" i="1"/>
                            <m:t>𝑯</m:t>
                          </m:r>
                        </m:e>
                        <m:sub>
                          <m:r>
                            <a:rPr lang="es-ES" sz="1800" i="1"/>
                            <m:t>𝑁𝑥</m:t>
                          </m:r>
                          <m:r>
                            <m:rPr>
                              <m:sty m:val="p"/>
                            </m:rPr>
                            <a:rPr lang="es-ES" sz="1800"/>
                            <m:t>L</m:t>
                          </m:r>
                        </m:sub>
                      </m:sSub>
                      <m:r>
                        <a:rPr lang="es-ES" sz="1800"/>
                        <m:t> </m:t>
                      </m:r>
                      <m:sSub>
                        <m:sSubPr>
                          <m:ctrlPr>
                            <a:rPr lang="en-US" sz="1800" i="1"/>
                          </m:ctrlPr>
                        </m:sSubPr>
                        <m:e>
                          <m:r>
                            <a:rPr lang="es-ES" sz="1800" b="1" i="1"/>
                            <m:t>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800"/>
                            <m:t>L</m:t>
                          </m:r>
                          <m:r>
                            <a:rPr lang="es-ES" sz="1800" i="1"/>
                            <m:t>𝑥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1800"/>
                        <m:t> = </m:t>
                      </m:r>
                      <m:sSub>
                        <m:sSubPr>
                          <m:ctrlPr>
                            <a:rPr lang="en-US" sz="1800" i="1"/>
                          </m:ctrlPr>
                        </m:sSubPr>
                        <m:e>
                          <m:r>
                            <a:rPr lang="es-ES" sz="1800" b="1" i="1" smtClean="0"/>
                            <m:t>𝑻</m:t>
                          </m:r>
                        </m:e>
                        <m:sub>
                          <m:r>
                            <a:rPr lang="es-ES" sz="1800" i="1"/>
                            <m:t>𝑁𝑥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s-ES" sz="1700" dirty="0" smtClean="0"/>
              </a:p>
              <a:p>
                <a:pPr marL="0" indent="0">
                  <a:buNone/>
                </a:pPr>
                <a:endParaRPr lang="es-ES" sz="17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  <a:blipFill rotWithShape="1">
                <a:blip r:embed="rId2"/>
                <a:stretch>
                  <a:fillRect l="-667" t="-49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 smtClean="0"/>
              <a:t>Maths</a:t>
            </a:r>
            <a:r>
              <a:rPr lang="es-ES" sz="3200" dirty="0" smtClean="0"/>
              <a:t> of </a:t>
            </a:r>
            <a:r>
              <a:rPr lang="es-ES" sz="3200" dirty="0" err="1" smtClean="0"/>
              <a:t>the</a:t>
            </a:r>
            <a:r>
              <a:rPr lang="es-ES" sz="3200" dirty="0" smtClean="0"/>
              <a:t> ELM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3321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sz="1800" dirty="0" smtClean="0"/>
                  <a:t>The </a:t>
                </a:r>
                <a:r>
                  <a:rPr lang="es-ES" sz="1800" dirty="0" err="1"/>
                  <a:t>weight</a:t>
                </a:r>
                <a:r>
                  <a:rPr lang="es-ES" sz="1800" dirty="0"/>
                  <a:t> vector</a:t>
                </a:r>
                <a:r>
                  <a:rPr lang="es-ES" sz="1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s-ES" sz="1800" i="1"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s-ES" sz="18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s-ES" sz="18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sz="180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s-ES" sz="18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sz="180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800" dirty="0"/>
                  <a:t> </a:t>
                </a:r>
                <a:r>
                  <a:rPr lang="es-ES" sz="1800" dirty="0" err="1" smtClean="0"/>
                  <a:t>is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the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parameter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we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want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to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calculate</a:t>
                </a:r>
                <a:r>
                  <a:rPr lang="es-ES" sz="1800" dirty="0" smtClean="0"/>
                  <a:t> so </a:t>
                </a:r>
                <a:r>
                  <a:rPr lang="es-ES" sz="1800" dirty="0" err="1" smtClean="0"/>
                  <a:t>that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the</a:t>
                </a:r>
                <a:r>
                  <a:rPr lang="es-ES" sz="1800" dirty="0" smtClean="0"/>
                  <a:t> output of </a:t>
                </a:r>
                <a:r>
                  <a:rPr lang="es-ES" sz="1800" dirty="0" err="1" smtClean="0"/>
                  <a:t>our</a:t>
                </a:r>
                <a:r>
                  <a:rPr lang="es-ES" sz="1800" dirty="0" smtClean="0"/>
                  <a:t> ANN </a:t>
                </a:r>
                <a14:m>
                  <m:oMath xmlns:m="http://schemas.openxmlformats.org/officeDocument/2006/math">
                    <m:r>
                      <a:rPr lang="es-ES" sz="1800" b="1" i="1">
                        <a:latin typeface="Cambria Math"/>
                      </a:rPr>
                      <m:t>𝑯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s-ES" sz="1800" b="1" i="1">
                            <a:latin typeface="Cambria Math"/>
                          </a:rPr>
                          <m:t>𝜷</m:t>
                        </m:r>
                      </m:e>
                    </m:acc>
                    <m:r>
                      <a:rPr lang="es-E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s-ES" sz="1800" dirty="0" err="1" smtClean="0"/>
                  <a:t>is</a:t>
                </a:r>
                <a:r>
                  <a:rPr lang="es-ES" sz="1800" dirty="0" smtClean="0"/>
                  <a:t> as </a:t>
                </a:r>
                <a:r>
                  <a:rPr lang="es-ES" sz="1800" dirty="0" err="1"/>
                  <a:t>close</a:t>
                </a:r>
                <a:r>
                  <a:rPr lang="es-ES" sz="1800" dirty="0"/>
                  <a:t> as </a:t>
                </a:r>
                <a:r>
                  <a:rPr lang="es-ES" sz="1800" dirty="0" err="1"/>
                  <a:t>possible</a:t>
                </a:r>
                <a:r>
                  <a:rPr lang="es-ES" sz="1800" dirty="0"/>
                  <a:t> </a:t>
                </a:r>
                <a:r>
                  <a:rPr lang="es-ES" sz="1800" dirty="0" err="1"/>
                  <a:t>to</a:t>
                </a:r>
                <a:r>
                  <a:rPr lang="es-ES" sz="1800" dirty="0"/>
                  <a:t> </a:t>
                </a:r>
                <a:r>
                  <a:rPr lang="es-ES" sz="1800" dirty="0" err="1"/>
                  <a:t>the</a:t>
                </a:r>
                <a:r>
                  <a:rPr lang="es-ES" sz="1800" dirty="0"/>
                  <a:t> real output </a:t>
                </a:r>
                <a:r>
                  <a:rPr lang="es-ES" sz="1800" dirty="0" err="1" smtClean="0"/>
                  <a:t>values</a:t>
                </a:r>
                <a:r>
                  <a:rPr lang="es-E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s-ES" sz="1800" dirty="0" smtClean="0"/>
                  <a:t>:</a:t>
                </a:r>
              </a:p>
              <a:p>
                <a:pPr marL="0" indent="0">
                  <a:buNone/>
                </a:pPr>
                <a:endParaRPr lang="es-ES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𝐹𝑖𝑛𝑑</m:t>
                      </m:r>
                      <m:r>
                        <a:rPr lang="es-ES" sz="1800" i="1"/>
                        <m:t> </m:t>
                      </m:r>
                      <m:acc>
                        <m:accPr>
                          <m:chr m:val="̂"/>
                          <m:ctrlPr>
                            <a:rPr lang="en-US" sz="1800" i="1"/>
                          </m:ctrlPr>
                        </m:accPr>
                        <m:e>
                          <m:r>
                            <a:rPr lang="es-ES" sz="1800" i="1"/>
                            <m:t>𝛽</m:t>
                          </m:r>
                        </m:e>
                      </m:acc>
                      <m:r>
                        <a:rPr lang="es-ES" sz="1800" i="1"/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𝑠𝑜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𝑡h𝑎𝑡</m:t>
                      </m:r>
                      <m:r>
                        <a:rPr lang="en-US" sz="1800" b="0" i="1" smtClean="0">
                          <a:latin typeface="Cambria Math"/>
                        </a:rPr>
                        <m:t>   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800" b="1" i="1"/>
                          </m:ctrlPr>
                        </m:dPr>
                        <m:e>
                          <m:r>
                            <a:rPr lang="es-ES" sz="1800" b="1" i="1"/>
                            <m:t>𝑯</m:t>
                          </m:r>
                          <m:acc>
                            <m:accPr>
                              <m:chr m:val="̂"/>
                              <m:ctrlPr>
                                <a:rPr lang="en-US" sz="1800" b="1" i="1"/>
                              </m:ctrlPr>
                            </m:accPr>
                            <m:e>
                              <m:r>
                                <a:rPr lang="es-ES" sz="1800" b="1" i="1"/>
                                <m:t>𝜷</m:t>
                              </m:r>
                            </m:e>
                          </m:acc>
                          <m:r>
                            <a:rPr lang="en-US" sz="1800" b="1" i="1"/>
                            <m:t>−</m:t>
                          </m:r>
                          <m:r>
                            <a:rPr lang="en-US" sz="1800" b="1" i="1"/>
                            <m:t>𝑻</m:t>
                          </m:r>
                        </m:e>
                      </m:d>
                      <m:r>
                        <a:rPr lang="es-ES" sz="1800" b="1" i="1"/>
                        <m:t>=</m:t>
                      </m:r>
                      <m:func>
                        <m:funcPr>
                          <m:ctrlPr>
                            <a:rPr lang="en-US" sz="1800" b="1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1" i="1"/>
                              </m:ctrlPr>
                            </m:limLowPr>
                            <m:e>
                              <m:r>
                                <a:rPr lang="es-ES" sz="1800" b="1" i="1"/>
                                <m:t>𝒎𝒊𝒏</m:t>
                              </m:r>
                            </m:e>
                            <m:lim>
                              <m:r>
                                <a:rPr lang="es-ES" sz="1800" b="1" i="1"/>
                                <m:t>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1" i="1"/>
                              </m:ctrlPr>
                            </m:dPr>
                            <m:e>
                              <m:r>
                                <a:rPr lang="es-ES" sz="1800" b="1" i="1"/>
                                <m:t>𝑯</m:t>
                              </m:r>
                              <m:r>
                                <a:rPr lang="es-ES" sz="1800" b="1" i="1"/>
                                <m:t>𝜷</m:t>
                              </m:r>
                              <m:r>
                                <a:rPr lang="en-US" sz="1800" b="1" i="1"/>
                                <m:t>−</m:t>
                              </m:r>
                              <m:r>
                                <a:rPr lang="en-US" sz="1800" b="1" i="1"/>
                                <m:t>𝑻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s-ES" sz="1700" dirty="0"/>
              </a:p>
              <a:p>
                <a:pPr marL="0" indent="0">
                  <a:buNone/>
                </a:pPr>
                <a:r>
                  <a:rPr lang="en-US" sz="1800" dirty="0" smtClean="0"/>
                  <a:t>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s-ES" sz="1800" i="1">
                            <a:latin typeface="Cambria Math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1800" dirty="0" smtClean="0"/>
                  <a:t> that solves the system is the Least Square Quadratic Solution. That is, since we have the system: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800"/>
                        <m:t>H</m:t>
                      </m:r>
                      <m:r>
                        <a:rPr lang="es-ES" sz="1800" i="1"/>
                        <m:t>𝛽</m:t>
                      </m:r>
                      <m:r>
                        <a:rPr lang="es-ES" sz="1800"/>
                        <m:t> = </m:t>
                      </m:r>
                      <m:r>
                        <m:rPr>
                          <m:sty m:val="p"/>
                        </m:rPr>
                        <a:rPr lang="es-ES" sz="1800"/>
                        <m:t>T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We can calculate </a:t>
                </a:r>
                <a14:m>
                  <m:oMath xmlns:m="http://schemas.openxmlformats.org/officeDocument/2006/math">
                    <m:r>
                      <a:rPr lang="es-ES" sz="18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sz="1800" dirty="0" smtClean="0"/>
                  <a:t>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latin typeface="Cambria Math"/>
                        </a:rPr>
                        <m:t>𝛽</m:t>
                      </m:r>
                      <m:r>
                        <a:rPr lang="es-ES" sz="1800">
                          <a:latin typeface="Cambria Math"/>
                        </a:rPr>
                        <m:t> =</m:t>
                      </m:r>
                      <m:sSup>
                        <m:sSupPr>
                          <m:ctrlPr>
                            <a:rPr lang="en-US" sz="1800" b="0" i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80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ES" sz="1800">
                          <a:latin typeface="Cambria Math"/>
                        </a:rPr>
                        <m:t>T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But since H will not be a square matrix, we must compute the pseudo-inverse, obtaining:</a:t>
                </a:r>
                <a:endParaRPr lang="en-US" sz="1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1" i="1"/>
                          </m:ctrlPr>
                        </m:accPr>
                        <m:e>
                          <m:r>
                            <a:rPr lang="es-ES" sz="1800" b="1" i="1"/>
                            <m:t>𝜷</m:t>
                          </m:r>
                        </m:e>
                      </m:acc>
                      <m:r>
                        <a:rPr lang="es-ES" sz="1800" b="1" i="1"/>
                        <m:t>=</m:t>
                      </m:r>
                      <m:sSup>
                        <m:sSupPr>
                          <m:ctrlPr>
                            <a:rPr lang="en-US" sz="1800" b="1" i="1"/>
                          </m:ctrlPr>
                        </m:sSupPr>
                        <m:e>
                          <m:r>
                            <a:rPr lang="en-GB" sz="1800" b="1" i="1"/>
                            <m:t>𝑯</m:t>
                          </m:r>
                        </m:e>
                        <m:sup>
                          <m:r>
                            <a:rPr lang="en-GB" sz="1800" b="1" i="1"/>
                            <m:t>†</m:t>
                          </m:r>
                        </m:sup>
                      </m:sSup>
                      <m:r>
                        <a:rPr lang="en-GB" sz="1800" b="1" i="1"/>
                        <m:t>𝑻</m:t>
                      </m:r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  <a:blipFill rotWithShape="1">
                <a:blip r:embed="rId2"/>
                <a:stretch>
                  <a:fillRect l="-667" t="-49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 smtClean="0"/>
              <a:t>Maths</a:t>
            </a:r>
            <a:r>
              <a:rPr lang="es-ES" sz="3200" dirty="0" smtClean="0"/>
              <a:t> of </a:t>
            </a:r>
            <a:r>
              <a:rPr lang="es-ES" sz="3200" dirty="0" err="1" smtClean="0"/>
              <a:t>the</a:t>
            </a:r>
            <a:r>
              <a:rPr lang="es-ES" sz="3200" dirty="0" smtClean="0"/>
              <a:t> ELM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0603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229600" cy="4896544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The ELM algorithm is much faster than other algorithms like the BP algorithm.</a:t>
                </a:r>
              </a:p>
              <a:p>
                <a:r>
                  <a:rPr lang="en-US" sz="1800" dirty="0" smtClean="0"/>
                  <a:t>It does not get stuck on local minima</a:t>
                </a:r>
              </a:p>
              <a:p>
                <a:r>
                  <a:rPr lang="en-US" sz="1800" dirty="0" smtClean="0"/>
                  <a:t>Resistant to overfitting </a:t>
                </a:r>
              </a:p>
              <a:p>
                <a:r>
                  <a:rPr lang="en-US" sz="1800" dirty="0" smtClean="0"/>
                  <a:t>Probably not the best solution for the ANN since the BP algorithm, with enough time can get a better solution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 RMSE converges rapidly as you increase the number of hidden neurons and the time (spent on computing the pseudo-inverse) grows as </a:t>
                </a:r>
                <a14:m>
                  <m:oMath xmlns:m="http://schemas.openxmlformats.org/officeDocument/2006/math">
                    <m:r>
                      <a:rPr lang="es-AR" sz="1800" i="1"/>
                      <m:t>𝑂</m:t>
                    </m:r>
                    <m:d>
                      <m:dPr>
                        <m:ctrlPr>
                          <a:rPr lang="en-US" sz="1800" i="1"/>
                        </m:ctrlPr>
                      </m:dPr>
                      <m:e>
                        <m:sSup>
                          <m:sSupPr>
                            <m:ctrlPr>
                              <a:rPr lang="en-US" sz="1800" i="1"/>
                            </m:ctrlPr>
                          </m:sSupPr>
                          <m:e>
                            <m:r>
                              <a:rPr lang="es-AR" sz="1800" i="1"/>
                              <m:t>𝑛</m:t>
                            </m:r>
                          </m:e>
                          <m:sup>
                            <m:r>
                              <a:rPr lang="es-AR" sz="1800" i="1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AR" sz="1800" dirty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229600" cy="4896544"/>
              </a:xfrm>
              <a:blipFill rotWithShape="1">
                <a:blip r:embed="rId2"/>
                <a:stretch>
                  <a:fillRect l="-667" t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/>
              <a:t>Performance of </a:t>
            </a:r>
            <a:r>
              <a:rPr lang="es-ES" sz="3200" dirty="0" err="1" smtClean="0"/>
              <a:t>the</a:t>
            </a:r>
            <a:r>
              <a:rPr lang="es-ES" sz="3200" dirty="0" smtClean="0"/>
              <a:t> ELM</a:t>
            </a:r>
            <a:endParaRPr lang="es-AR" sz="3200" dirty="0"/>
          </a:p>
        </p:txBody>
      </p:sp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33661"/>
            <a:ext cx="287972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8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81" y="3933661"/>
            <a:ext cx="2879725" cy="2159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If we increase a lot the number of hidden neurons</a:t>
            </a:r>
          </a:p>
          <a:p>
            <a:pPr marL="0" indent="0">
              <a:buNone/>
            </a:pPr>
            <a:r>
              <a:rPr lang="en-US" sz="1800" dirty="0" smtClean="0"/>
              <a:t>we get overfitting, which is maximized when the</a:t>
            </a:r>
          </a:p>
          <a:p>
            <a:pPr marL="0" indent="0">
              <a:buNone/>
            </a:pPr>
            <a:r>
              <a:rPr lang="en-US" sz="1800" dirty="0" smtClean="0"/>
              <a:t>number of neurons is the same as the number</a:t>
            </a:r>
          </a:p>
          <a:p>
            <a:pPr marL="0" indent="0">
              <a:buNone/>
            </a:pPr>
            <a:r>
              <a:rPr lang="en-US" sz="1800" dirty="0" smtClean="0"/>
              <a:t>of training vectors.</a:t>
            </a:r>
          </a:p>
          <a:p>
            <a:r>
              <a:rPr lang="en-US" sz="1800" dirty="0" smtClean="0"/>
              <a:t>In this case, the model fits the training data.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Since the parameters of the hidden layer are chosen </a:t>
            </a:r>
          </a:p>
          <a:p>
            <a:pPr marL="0" indent="0">
              <a:buNone/>
            </a:pPr>
            <a:r>
              <a:rPr lang="en-US" sz="1800" dirty="0" smtClean="0"/>
              <a:t>randomly, the RMSE obtained for different executions </a:t>
            </a:r>
          </a:p>
          <a:p>
            <a:pPr marL="0" indent="0">
              <a:buNone/>
            </a:pPr>
            <a:r>
              <a:rPr lang="en-US" sz="1800" dirty="0" smtClean="0"/>
              <a:t>of the algorithm will differ. Performing the same </a:t>
            </a:r>
          </a:p>
          <a:p>
            <a:pPr marL="0" indent="0">
              <a:buNone/>
            </a:pPr>
            <a:r>
              <a:rPr lang="en-US" sz="1800" dirty="0" smtClean="0"/>
              <a:t>training several times we can estimate the probability</a:t>
            </a:r>
          </a:p>
          <a:p>
            <a:pPr marL="0" indent="0">
              <a:buNone/>
            </a:pPr>
            <a:r>
              <a:rPr lang="en-US" sz="1800" dirty="0" smtClean="0"/>
              <a:t>distribution of the RMSE.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variance decreases as the average RMSE increases.</a:t>
            </a:r>
            <a:endParaRPr lang="en-US" sz="18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/>
              <a:t>Performance of </a:t>
            </a:r>
            <a:r>
              <a:rPr lang="es-ES" sz="3200" dirty="0" err="1" smtClean="0"/>
              <a:t>the</a:t>
            </a:r>
            <a:r>
              <a:rPr lang="es-ES" sz="3200" dirty="0" smtClean="0"/>
              <a:t> ELM</a:t>
            </a:r>
            <a:endParaRPr lang="es-AR" sz="3200" dirty="0"/>
          </a:p>
        </p:txBody>
      </p:sp>
      <p:pic>
        <p:nvPicPr>
          <p:cNvPr id="7" name="6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50921"/>
            <a:ext cx="287972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9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3756124"/>
            <a:ext cx="2592289" cy="1905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6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4005064"/>
            <a:ext cx="7772400" cy="1470025"/>
          </a:xfrm>
        </p:spPr>
        <p:txBody>
          <a:bodyPr>
            <a:noAutofit/>
          </a:bodyPr>
          <a:lstStyle/>
          <a:p>
            <a:r>
              <a:rPr lang="es-AR" sz="11500" b="1" dirty="0" smtClean="0"/>
              <a:t>END</a:t>
            </a:r>
            <a:r>
              <a:rPr lang="es-AR" sz="16600" dirty="0"/>
              <a:t/>
            </a:r>
            <a:br>
              <a:rPr lang="es-AR" sz="16600" dirty="0"/>
            </a:br>
            <a:endParaRPr lang="es-AR" sz="16600" dirty="0"/>
          </a:p>
        </p:txBody>
      </p:sp>
    </p:spTree>
    <p:extLst>
      <p:ext uri="{BB962C8B-B14F-4D97-AF65-F5344CB8AC3E}">
        <p14:creationId xmlns:p14="http://schemas.microsoft.com/office/powerpoint/2010/main" val="35790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>
            <a:noAutofit/>
          </a:bodyPr>
          <a:lstStyle/>
          <a:p>
            <a:r>
              <a:rPr lang="es-AR" sz="4000" b="1" dirty="0"/>
              <a:t>Extreme Learning Machine</a:t>
            </a:r>
            <a:r>
              <a:rPr lang="es-AR" sz="5400" dirty="0"/>
              <a:t/>
            </a:r>
            <a:br>
              <a:rPr lang="es-AR" sz="5400" dirty="0"/>
            </a:br>
            <a:endParaRPr lang="es-AR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2060848"/>
            <a:ext cx="7488832" cy="324036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s-E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/>
              <a:t>ANN model</a:t>
            </a:r>
          </a:p>
          <a:p>
            <a:pPr algn="l"/>
            <a:r>
              <a:rPr lang="en-US" dirty="0" smtClean="0"/>
              <a:t>BP Algorithm</a:t>
            </a:r>
          </a:p>
          <a:p>
            <a:pPr algn="l"/>
            <a:r>
              <a:rPr lang="en-US" dirty="0" smtClean="0"/>
              <a:t>ELM Algorithm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32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9654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200" dirty="0"/>
              <a:t>Extreme Learning Machine (ELM) is an algorithm for training </a:t>
            </a:r>
            <a:r>
              <a:rPr lang="en-US" sz="2200" dirty="0" smtClean="0"/>
              <a:t>neural </a:t>
            </a:r>
            <a:r>
              <a:rPr lang="en-US" sz="2200" dirty="0"/>
              <a:t>networks with a single hidden </a:t>
            </a:r>
            <a:r>
              <a:rPr lang="en-US" sz="2200" dirty="0" smtClean="0"/>
              <a:t>layer and that are feedforward (SLFN</a:t>
            </a:r>
            <a:r>
              <a:rPr lang="en-US" sz="2200" dirty="0"/>
              <a:t>). </a:t>
            </a:r>
            <a:endParaRPr lang="en-US" sz="2200" dirty="0" smtClean="0"/>
          </a:p>
          <a:p>
            <a:pPr marL="0" lvl="0" indent="0" algn="just">
              <a:buNone/>
            </a:pPr>
            <a:endParaRPr lang="en-US" sz="2200" dirty="0"/>
          </a:p>
          <a:p>
            <a:pPr marL="0" lvl="0" indent="0" algn="just">
              <a:buNone/>
            </a:pPr>
            <a:r>
              <a:rPr lang="en-US" sz="2200" dirty="0"/>
              <a:t>It basically consists on:</a:t>
            </a:r>
          </a:p>
          <a:p>
            <a:r>
              <a:rPr lang="en-US" sz="2200" dirty="0"/>
              <a:t>Randomly </a:t>
            </a:r>
            <a:r>
              <a:rPr lang="en-US" sz="2200" dirty="0" smtClean="0"/>
              <a:t>choosing </a:t>
            </a:r>
            <a:r>
              <a:rPr lang="en-US" sz="2200" dirty="0"/>
              <a:t>the parameters of the hidden </a:t>
            </a:r>
            <a:r>
              <a:rPr lang="en-US" sz="2200" dirty="0" smtClean="0"/>
              <a:t>neurons.</a:t>
            </a:r>
            <a:endParaRPr lang="en-US" sz="2200" dirty="0"/>
          </a:p>
          <a:p>
            <a:r>
              <a:rPr lang="en-US" sz="2200" dirty="0"/>
              <a:t>Analytically determine the </a:t>
            </a:r>
            <a:r>
              <a:rPr lang="en-US" sz="2200" dirty="0" smtClean="0"/>
              <a:t>parameters of the output neuron.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s-ES" sz="2200" dirty="0"/>
              <a:t>In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presentation</a:t>
            </a:r>
            <a:r>
              <a:rPr lang="es-ES" sz="2200" dirty="0"/>
              <a:t> I </a:t>
            </a:r>
            <a:r>
              <a:rPr lang="es-ES" sz="2200" dirty="0" err="1" smtClean="0"/>
              <a:t>will</a:t>
            </a:r>
            <a:r>
              <a:rPr lang="es-ES" sz="2200" dirty="0" smtClean="0"/>
              <a:t> </a:t>
            </a:r>
            <a:r>
              <a:rPr lang="es-ES" sz="2200" dirty="0"/>
              <a:t>introduce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Neural </a:t>
            </a:r>
            <a:r>
              <a:rPr lang="es-ES" sz="2200" dirty="0" smtClean="0"/>
              <a:t>Networks and </a:t>
            </a:r>
            <a:r>
              <a:rPr lang="es-ES" sz="2200" dirty="0" err="1" smtClean="0"/>
              <a:t>then</a:t>
            </a:r>
            <a:r>
              <a:rPr lang="es-ES" sz="2200" dirty="0" smtClean="0"/>
              <a:t> </a:t>
            </a:r>
            <a:r>
              <a:rPr lang="es-ES" sz="2200" dirty="0" err="1" smtClean="0"/>
              <a:t>explain</a:t>
            </a:r>
            <a:r>
              <a:rPr lang="es-ES" sz="2200" dirty="0" smtClean="0"/>
              <a:t> </a:t>
            </a:r>
            <a:r>
              <a:rPr lang="es-ES" sz="2200" dirty="0" err="1" smtClean="0"/>
              <a:t>briefly</a:t>
            </a:r>
            <a:r>
              <a:rPr lang="es-ES" sz="2200" dirty="0" smtClean="0"/>
              <a:t> </a:t>
            </a:r>
            <a:r>
              <a:rPr lang="es-ES" sz="2200" dirty="0" err="1" smtClean="0"/>
              <a:t>two</a:t>
            </a:r>
            <a:r>
              <a:rPr lang="es-ES" sz="2200" dirty="0" smtClean="0"/>
              <a:t> learning </a:t>
            </a:r>
            <a:r>
              <a:rPr lang="es-ES" sz="2200" dirty="0" err="1" smtClean="0"/>
              <a:t>algorithms</a:t>
            </a:r>
            <a:r>
              <a:rPr lang="es-ES" sz="22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Back-Propagation algorithm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ELM algorithm</a:t>
            </a:r>
          </a:p>
          <a:p>
            <a:pPr marL="0" indent="0">
              <a:buNone/>
            </a:pPr>
            <a:endParaRPr lang="es-ES" sz="1700" dirty="0" smtClean="0"/>
          </a:p>
          <a:p>
            <a:pPr marL="0" indent="0">
              <a:buNone/>
            </a:pPr>
            <a:endParaRPr lang="es-ES" sz="1700" dirty="0" smtClean="0"/>
          </a:p>
        </p:txBody>
      </p:sp>
    </p:spTree>
    <p:extLst>
      <p:ext uri="{BB962C8B-B14F-4D97-AF65-F5344CB8AC3E}">
        <p14:creationId xmlns:p14="http://schemas.microsoft.com/office/powerpoint/2010/main" val="31176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>
            <a:noAutofit/>
          </a:bodyPr>
          <a:lstStyle/>
          <a:p>
            <a:r>
              <a:rPr lang="es-AR" sz="4000" b="1" dirty="0"/>
              <a:t>Extreme Learning Machine</a:t>
            </a:r>
            <a:r>
              <a:rPr lang="es-AR" sz="5400" dirty="0"/>
              <a:t/>
            </a:r>
            <a:br>
              <a:rPr lang="es-AR" sz="5400" dirty="0"/>
            </a:br>
            <a:endParaRPr lang="es-AR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2060848"/>
            <a:ext cx="7488832" cy="324036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ANN model</a:t>
            </a:r>
          </a:p>
          <a:p>
            <a:pPr algn="l"/>
            <a:r>
              <a:rPr lang="en-US" dirty="0" smtClean="0"/>
              <a:t>BP Algorithm</a:t>
            </a:r>
          </a:p>
          <a:p>
            <a:pPr algn="l"/>
            <a:r>
              <a:rPr lang="en-US" dirty="0" smtClean="0"/>
              <a:t>ELM Algorithm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2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ANN </a:t>
            </a:r>
            <a:r>
              <a:rPr lang="es-ES" dirty="0" err="1" smtClean="0"/>
              <a:t>Model</a:t>
            </a:r>
            <a:endParaRPr lang="es-AR" dirty="0"/>
          </a:p>
        </p:txBody>
      </p:sp>
      <p:sp>
        <p:nvSpPr>
          <p:cNvPr id="14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ANNs are </a:t>
            </a:r>
            <a:r>
              <a:rPr lang="en-US" sz="2400" b="1" dirty="0" smtClean="0">
                <a:solidFill>
                  <a:srgbClr val="FF0000"/>
                </a:solidFill>
              </a:rPr>
              <a:t>processing systems </a:t>
            </a:r>
            <a:r>
              <a:rPr lang="en-US" sz="2400" dirty="0" smtClean="0"/>
              <a:t>that are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modeled </a:t>
            </a:r>
            <a:r>
              <a:rPr lang="en-US" sz="2400" dirty="0"/>
              <a:t>after </a:t>
            </a:r>
            <a:r>
              <a:rPr lang="en-US" sz="2400" dirty="0" smtClean="0"/>
              <a:t>the </a:t>
            </a:r>
            <a:r>
              <a:rPr lang="en-US" sz="2400" dirty="0"/>
              <a:t>structure of the </a:t>
            </a:r>
            <a:r>
              <a:rPr lang="en-US" sz="2400" dirty="0" smtClean="0"/>
              <a:t>brain.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Like the brain: 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They consist of a group of </a:t>
            </a:r>
            <a:r>
              <a:rPr lang="en-US" sz="2000" dirty="0"/>
              <a:t>p</a:t>
            </a:r>
            <a:r>
              <a:rPr lang="en-US" sz="2000" dirty="0" smtClean="0"/>
              <a:t>rocessing units called </a:t>
            </a:r>
            <a:r>
              <a:rPr lang="en-US" sz="2000" b="1" dirty="0" smtClean="0"/>
              <a:t>Artificial Neurons</a:t>
            </a:r>
            <a:r>
              <a:rPr lang="en-US" sz="20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These neurons are </a:t>
            </a:r>
            <a:r>
              <a:rPr lang="en-US" sz="2000" b="1" dirty="0" smtClean="0"/>
              <a:t>connected </a:t>
            </a:r>
            <a:r>
              <a:rPr lang="en-US" sz="2000" dirty="0" smtClean="0"/>
              <a:t>to each </a:t>
            </a:r>
            <a:r>
              <a:rPr lang="en-US" sz="2000" dirty="0" smtClean="0"/>
              <a:t>other, sharing information.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They work </a:t>
            </a:r>
            <a:r>
              <a:rPr lang="en-US" sz="2000" dirty="0" smtClean="0"/>
              <a:t>in common to perform a given task.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s-AR" sz="2400" dirty="0"/>
          </a:p>
        </p:txBody>
      </p:sp>
      <p:pic>
        <p:nvPicPr>
          <p:cNvPr id="5" name="Picture 3" descr="C:\Users\Yo\Desktop\Machine Learning Paper\Images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1388"/>
            <a:ext cx="2117242" cy="158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Yo\Desktop\Machine Learning Paper\Images\14601014695_dd8c815c39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45" y="1585044"/>
            <a:ext cx="2510971" cy="14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Flecha izquierda y derecha"/>
          <p:cNvSpPr/>
          <p:nvPr/>
        </p:nvSpPr>
        <p:spPr>
          <a:xfrm>
            <a:off x="3777857" y="5248624"/>
            <a:ext cx="75209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5" name="Picture 3" descr="C:\Users\Yo\Desktop\Machine Learning Paper\Images\feedforward-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28" y="4698427"/>
            <a:ext cx="2450416" cy="168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ANN </a:t>
            </a:r>
            <a:r>
              <a:rPr lang="es-ES" sz="3200" dirty="0" err="1" smtClean="0"/>
              <a:t>Model</a:t>
            </a:r>
            <a:endParaRPr lang="es-A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1 Rectángulo"/>
              <p:cNvSpPr/>
              <p:nvPr/>
            </p:nvSpPr>
            <p:spPr>
              <a:xfrm>
                <a:off x="611560" y="1108381"/>
                <a:ext cx="8208912" cy="5945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Artificial </a:t>
                </a:r>
                <a:r>
                  <a:rPr lang="en-US" sz="2000" dirty="0"/>
                  <a:t>Neural Networks </a:t>
                </a:r>
                <a:r>
                  <a:rPr lang="en-US" sz="2000" dirty="0"/>
                  <a:t>can be used to build systems that learn the relationships between </a:t>
                </a:r>
                <a:r>
                  <a:rPr lang="en-US" sz="2000" dirty="0"/>
                  <a:t>an </a:t>
                </a:r>
                <a:r>
                  <a:rPr lang="en-US" sz="2000" b="1" dirty="0"/>
                  <a:t>input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sz="2000" b="1" dirty="0"/>
                  <a:t> and a given variable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 </a:t>
                </a:r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ANN has to be </a:t>
                </a:r>
                <a:r>
                  <a:rPr lang="en-US" sz="2000" b="1" dirty="0"/>
                  <a:t>trained</a:t>
                </a:r>
                <a:r>
                  <a:rPr lang="en-US" sz="2000" dirty="0"/>
                  <a:t> using available </a:t>
                </a:r>
                <a:r>
                  <a:rPr lang="en-US" sz="2000" dirty="0"/>
                  <a:t>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1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dirty="0">
                                    <a:latin typeface="Cambria Math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sz="2000" b="1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err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p>
                        <m:r>
                          <a:rPr lang="es-ES" sz="2000" b="1" i="1" dirty="0">
                            <a:latin typeface="Cambria Math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sz="2000" dirty="0"/>
                  <a:t> so </a:t>
                </a:r>
                <a:r>
                  <a:rPr lang="en-US" sz="2000" dirty="0"/>
                  <a:t>that it learns such </a:t>
                </a:r>
                <a:r>
                  <a:rPr lang="en-US" sz="2000" dirty="0" smtClean="0"/>
                  <a:t>relationships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.</a:t>
                </a:r>
                <a:r>
                  <a:rPr lang="en-US" sz="2000" dirty="0" smtClean="0"/>
                  <a:t> (Like </a:t>
                </a:r>
                <a:r>
                  <a:rPr lang="en-US" sz="2000" dirty="0" err="1" smtClean="0"/>
                  <a:t>fot</a:t>
                </a:r>
                <a:r>
                  <a:rPr lang="en-US" sz="2000" dirty="0" smtClean="0"/>
                  <a:t> any machine learning method)</a:t>
                </a: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endParaRPr lang="en-US" sz="2000" dirty="0">
                  <a:solidFill>
                    <a:srgbClr val="002060"/>
                  </a:solidFill>
                </a:endParaRPr>
              </a:p>
              <a:p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s-ES" sz="2000" b="1" dirty="0" smtClean="0">
                    <a:solidFill>
                      <a:srgbClr val="002060"/>
                    </a:solidFill>
                  </a:rPr>
                  <a:t>For </a:t>
                </a:r>
                <a:r>
                  <a:rPr lang="es-ES" sz="2000" b="1" dirty="0" err="1">
                    <a:solidFill>
                      <a:srgbClr val="002060"/>
                    </a:solidFill>
                  </a:rPr>
                  <a:t>example</a:t>
                </a:r>
                <a:r>
                  <a:rPr lang="es-ES" sz="2000" b="1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2000" i="1" dirty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h𝑒𝑖𝑔h𝑡</m:t>
                        </m:r>
                        <m:r>
                          <a:rPr lang="en-US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𝑠𝑒𝑥𝑒</m:t>
                        </m:r>
                        <m:r>
                          <a:rPr lang="en-US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𝑟𝑎𝑐𝑒</m:t>
                        </m:r>
                      </m:e>
                    </m:d>
                    <m:r>
                      <a:rPr lang="en-US" sz="2000" i="1" dirty="0">
                        <a:solidFill>
                          <a:srgbClr val="002060"/>
                        </a:solidFill>
                        <a:latin typeface="Cambria Math"/>
                      </a:rPr>
                      <m:t>       </m:t>
                    </m:r>
                    <m:r>
                      <a:rPr lang="en-US" sz="2000" i="1" dirty="0">
                        <a:solidFill>
                          <a:srgbClr val="00206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 dirty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 dirty="0">
                        <a:solidFill>
                          <a:srgbClr val="002060"/>
                        </a:solidFill>
                        <a:latin typeface="Cambria Math"/>
                      </a:rPr>
                      <m:t>𝑤𝑒𝑖𝑔h𝑡</m:t>
                    </m:r>
                  </m:oMath>
                </a14:m>
                <a:endParaRPr lang="es-ES" sz="2000" dirty="0">
                  <a:solidFill>
                    <a:srgbClr val="002060"/>
                  </a:solidFill>
                </a:endParaRP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/>
                  <a:t>Once </a:t>
                </a:r>
                <a:r>
                  <a:rPr lang="en-US" sz="2000" dirty="0"/>
                  <a:t>the ANN </a:t>
                </a:r>
                <a:r>
                  <a:rPr lang="en-US" sz="2000" dirty="0"/>
                  <a:t>is trained, it acts like a </a:t>
                </a:r>
                <a:r>
                  <a:rPr lang="en-US" sz="2000" dirty="0"/>
                  <a:t>system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𝑓</m:t>
                    </m:r>
                    <m:r>
                      <a:rPr lang="en-US" sz="2000" i="1" dirty="0">
                        <a:latin typeface="Cambria Math"/>
                      </a:rPr>
                      <m:t>(·) </m:t>
                    </m:r>
                  </m:oMath>
                </a14:m>
                <a:r>
                  <a:rPr lang="en-US" sz="2000" dirty="0"/>
                  <a:t>that estimate the </a:t>
                </a:r>
                <a:r>
                  <a:rPr lang="en-US" sz="2000" dirty="0"/>
                  <a:t>value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a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𝑓</m:t>
                      </m:r>
                      <m:r>
                        <a:rPr lang="en-US" sz="2000" i="1" dirty="0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2000" i="1" dirty="0">
                          <a:latin typeface="Cambria Math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b="1" dirty="0"/>
                  <a:t>	</a:t>
                </a:r>
                <a:r>
                  <a:rPr lang="en-US" sz="2400" b="1" dirty="0"/>
                  <a:t>How </a:t>
                </a:r>
                <a:r>
                  <a:rPr lang="en-US" sz="2400" b="1" dirty="0" smtClean="0"/>
                  <a:t>are these Artificial Neurons </a:t>
                </a:r>
                <a:r>
                  <a:rPr lang="en-US" sz="2400" b="1" dirty="0"/>
                  <a:t>?</a:t>
                </a:r>
              </a:p>
              <a:p>
                <a:r>
                  <a:rPr lang="en-US" sz="2400" b="1" dirty="0"/>
                  <a:t>		</a:t>
                </a:r>
                <a:r>
                  <a:rPr lang="en-US" sz="2400" b="1" dirty="0" smtClean="0"/>
                  <a:t>How do they interact with each other?</a:t>
                </a:r>
                <a:endParaRPr lang="en-US" sz="2400" b="1" dirty="0"/>
              </a:p>
              <a:p>
                <a:r>
                  <a:rPr lang="en-US" sz="2400" b="1" dirty="0"/>
                  <a:t>		How do we train the ANN ?</a:t>
                </a:r>
              </a:p>
              <a:p>
                <a:endParaRPr lang="en-US" dirty="0" smtClean="0"/>
              </a:p>
              <a:p>
                <a:pPr/>
                <a:endParaRPr lang="en-US" sz="1400" dirty="0"/>
              </a:p>
            </p:txBody>
          </p:sp>
        </mc:Choice>
        <mc:Fallback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08381"/>
                <a:ext cx="8208912" cy="5945602"/>
              </a:xfrm>
              <a:prstGeom prst="rect">
                <a:avLst/>
              </a:prstGeom>
              <a:blipFill rotWithShape="1">
                <a:blip r:embed="rId2"/>
                <a:stretch>
                  <a:fillRect l="-742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Yo\Desktop\Machine Learning Paper\Images\brain_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09549"/>
            <a:ext cx="1512168" cy="117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Yo\Desktop\Machine Learning Paper\Images\Brain-Power-Brain-332x2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1912242" cy="118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Neuron</a:t>
            </a:r>
            <a:r>
              <a:rPr lang="es-ES" sz="3200" dirty="0" smtClean="0"/>
              <a:t> </a:t>
            </a:r>
            <a:r>
              <a:rPr lang="es-ES" sz="3200" dirty="0" err="1" smtClean="0"/>
              <a:t>Model</a:t>
            </a:r>
            <a:endParaRPr lang="es-AR" sz="3200" dirty="0"/>
          </a:p>
        </p:txBody>
      </p:sp>
      <p:pic>
        <p:nvPicPr>
          <p:cNvPr id="10" name="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65775"/>
            <a:ext cx="242379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7"/>
          <a:stretch/>
        </p:blipFill>
        <p:spPr bwMode="auto">
          <a:xfrm>
            <a:off x="5111546" y="4725144"/>
            <a:ext cx="3404888" cy="16333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7 Flecha izquierda y derecha"/>
          <p:cNvSpPr/>
          <p:nvPr/>
        </p:nvSpPr>
        <p:spPr>
          <a:xfrm>
            <a:off x="4139952" y="5299482"/>
            <a:ext cx="75209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Rectángulo"/>
              <p:cNvSpPr/>
              <p:nvPr/>
            </p:nvSpPr>
            <p:spPr>
              <a:xfrm>
                <a:off x="611560" y="1108381"/>
                <a:ext cx="8208912" cy="357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The model of an Artificial Neuron is composed by:</a:t>
                </a:r>
              </a:p>
              <a:p>
                <a:endParaRPr lang="en-US" sz="1400" dirty="0"/>
              </a:p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A set of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/>
                      </a:rPr>
                      <m:t> </m:t>
                    </m:r>
                    <m:r>
                      <a:rPr lang="en-US" sz="1400" b="1" i="1">
                        <a:latin typeface="Cambria Math"/>
                      </a:rPr>
                      <m:t>𝑵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b="1" dirty="0" smtClean="0"/>
                  <a:t>inputs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 smtClean="0"/>
                  <a:t>. </a:t>
                </a:r>
              </a:p>
              <a:p>
                <a:pPr lvl="1"/>
                <a:r>
                  <a:rPr lang="en-US" sz="1400" dirty="0" smtClean="0"/>
                  <a:t>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b="0" i="0" dirty="0" smtClean="0"/>
                  <a:t>has a corresponding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b="0" i="0" dirty="0" smtClean="0"/>
                  <a:t> by which it’s multiplied. The weights are a measure of the importance the neuron gives to every input.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/>
                          </a:rPr>
                          <m:t>𝑊</m:t>
                        </m:r>
                      </m:e>
                    </m:acc>
                    <m:r>
                      <a:rPr lang="en-US" sz="1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 smtClean="0"/>
                  <a:t>. Also, every neuron has an offset input called </a:t>
                </a:r>
                <a:r>
                  <a:rPr lang="en-US" sz="1400" b="1" dirty="0" smtClean="0"/>
                  <a:t>bias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sz="1400" dirty="0"/>
                  <a:t> </a:t>
                </a:r>
                <a:r>
                  <a:rPr lang="en-US" sz="1400" dirty="0" smtClean="0"/>
                  <a:t> that doesn’t depend on any input.</a:t>
                </a:r>
                <a:endParaRPr lang="en-US" sz="1400" dirty="0"/>
              </a:p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sz="1400" dirty="0"/>
                  <a:t>A</a:t>
                </a:r>
                <a:r>
                  <a:rPr lang="en-US" sz="1400" dirty="0" smtClean="0"/>
                  <a:t> </a:t>
                </a:r>
                <a:r>
                  <a:rPr lang="en-US" sz="1400" b="1" dirty="0" smtClean="0"/>
                  <a:t>Linear Combiner: </a:t>
                </a:r>
              </a:p>
              <a:p>
                <a:pPr lvl="1"/>
                <a:r>
                  <a:rPr lang="en-US" sz="1400" dirty="0" smtClean="0"/>
                  <a:t>It computes the weighed sum of the inputs and the bias.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𝑢</m:t>
                      </m:r>
                      <m:r>
                        <a:rPr lang="en-US" sz="1400" i="1"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1400" i="1">
                          <a:latin typeface="Cambria Math"/>
                        </a:rPr>
                        <m:t>·</m:t>
                      </m:r>
                      <m:acc>
                        <m:accPr>
                          <m:chr m:val="̅"/>
                          <m:ctrlPr>
                            <a:rPr lang="en-US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/>
                            </a:rPr>
                            <m:t>𝑊</m:t>
                          </m:r>
                        </m:e>
                      </m:acc>
                      <m:r>
                        <a:rPr lang="en-US" sz="1400" i="1">
                          <a:latin typeface="Cambria Math"/>
                        </a:rPr>
                        <m:t>+</m:t>
                      </m:r>
                      <m:r>
                        <a:rPr lang="en-US" sz="1400" i="1">
                          <a:latin typeface="Cambria Math"/>
                        </a:rPr>
                        <m:t>𝑏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A transfer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400" b="1" i="1"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1400" dirty="0"/>
                  <a:t>: </a:t>
                </a:r>
                <a:endParaRPr lang="en-US" sz="1400" dirty="0" smtClean="0"/>
              </a:p>
              <a:p>
                <a:pPr lvl="0"/>
                <a:r>
                  <a:rPr lang="en-US" sz="1400" dirty="0" smtClean="0"/>
                  <a:t> Function that related the weighed sum of the inputs with the output: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𝑜</m:t>
                      </m:r>
                      <m:r>
                        <a:rPr lang="en-US" sz="1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1400" i="1">
                          <a:latin typeface="Cambria Math"/>
                        </a:rPr>
                        <m:t>·</m:t>
                      </m:r>
                      <m:acc>
                        <m:accPr>
                          <m:chr m:val="̅"/>
                          <m:ctrlPr>
                            <a:rPr lang="en-US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/>
                            </a:rPr>
                            <m:t>𝑊</m:t>
                          </m:r>
                        </m:e>
                      </m:acc>
                      <m:r>
                        <a:rPr lang="en-US" sz="1400" i="1">
                          <a:latin typeface="Cambria Math"/>
                        </a:rPr>
                        <m:t>+</m:t>
                      </m:r>
                      <m:r>
                        <a:rPr lang="en-US" sz="1400" i="1">
                          <a:latin typeface="Cambria Math"/>
                        </a:rPr>
                        <m:t>𝑏</m:t>
                      </m:r>
                      <m:r>
                        <a:rPr lang="en-US" sz="1400" i="1">
                          <a:latin typeface="Cambria Math"/>
                        </a:rPr>
                        <m:t>)</m:t>
                      </m:r>
                      <m:r>
                        <a:rPr lang="en-US" sz="14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·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400" i="1">
                              <a:latin typeface="Cambria Math"/>
                            </a:rPr>
                            <m:t> +</m:t>
                          </m:r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08381"/>
                <a:ext cx="8208912" cy="3572838"/>
              </a:xfrm>
              <a:prstGeom prst="rect">
                <a:avLst/>
              </a:prstGeom>
              <a:blipFill rotWithShape="1">
                <a:blip r:embed="rId4"/>
                <a:stretch>
                  <a:fillRect l="-148" t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Architecture</a:t>
            </a:r>
            <a:endParaRPr lang="es-AR" sz="3200" dirty="0"/>
          </a:p>
        </p:txBody>
      </p:sp>
      <p:sp>
        <p:nvSpPr>
          <p:cNvPr id="12" name="11 Rectángulo"/>
          <p:cNvSpPr/>
          <p:nvPr/>
        </p:nvSpPr>
        <p:spPr>
          <a:xfrm>
            <a:off x="611560" y="1108381"/>
            <a:ext cx="820891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architecture of the ANN defines the number of artificial neurons it contains and </a:t>
            </a:r>
            <a:r>
              <a:rPr lang="en-US" b="1" dirty="0" smtClean="0"/>
              <a:t>the way they are interconnected</a:t>
            </a:r>
            <a:r>
              <a:rPr lang="en-US" dirty="0" smtClean="0"/>
              <a:t>. These connections define the dependences between the neurons and the ability of the ANN to learn.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Different architectures are more likely to learn different kinds of patterns.</a:t>
            </a:r>
          </a:p>
          <a:p>
            <a:endParaRPr lang="en-US" dirty="0"/>
          </a:p>
          <a:p>
            <a:r>
              <a:rPr lang="en-US" dirty="0" smtClean="0"/>
              <a:t>Usually, neurons are grouped in </a:t>
            </a:r>
            <a:r>
              <a:rPr lang="en-US" b="1" dirty="0" smtClean="0"/>
              <a:t>layers</a:t>
            </a:r>
            <a:r>
              <a:rPr lang="en-US" dirty="0" smtClean="0"/>
              <a:t>: Layers are groups of neurons with the same model and same interconnection geometry.</a:t>
            </a:r>
          </a:p>
          <a:p>
            <a:endParaRPr lang="en-US" sz="1600" dirty="0" smtClean="0"/>
          </a:p>
        </p:txBody>
      </p:sp>
      <p:pic>
        <p:nvPicPr>
          <p:cNvPr id="9" name="8 Imagen" descr="SNF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85928"/>
            <a:ext cx="3962400" cy="25171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636216" y="3501008"/>
            <a:ext cx="357574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basic type of architecture is the </a:t>
            </a:r>
            <a:r>
              <a:rPr lang="en-US" sz="2000" b="1" dirty="0" smtClean="0">
                <a:solidFill>
                  <a:srgbClr val="FF0000"/>
                </a:solidFill>
              </a:rPr>
              <a:t>SLFN </a:t>
            </a:r>
            <a:r>
              <a:rPr lang="en-US" sz="2000" b="1" dirty="0" smtClean="0">
                <a:solidFill>
                  <a:srgbClr val="FF0000"/>
                </a:solidFill>
              </a:rPr>
              <a:t>architecture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1600" dirty="0" smtClean="0"/>
              <a:t>It </a:t>
            </a:r>
            <a:r>
              <a:rPr lang="en-US" sz="1600" dirty="0" smtClean="0"/>
              <a:t>consists of 3 layers: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Input layer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Hidden layer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Output layer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There </a:t>
            </a:r>
            <a:r>
              <a:rPr lang="en-US" sz="1600" b="1" dirty="0" smtClean="0"/>
              <a:t>are no loops:</a:t>
            </a:r>
          </a:p>
          <a:p>
            <a:r>
              <a:rPr lang="en-US" sz="1600" dirty="0" smtClean="0"/>
              <a:t>The output of a neuron </a:t>
            </a:r>
            <a:r>
              <a:rPr lang="en-US" sz="1600" dirty="0" smtClean="0"/>
              <a:t>from</a:t>
            </a:r>
            <a:r>
              <a:rPr lang="en-US" sz="1600" dirty="0" smtClean="0"/>
              <a:t> </a:t>
            </a:r>
            <a:r>
              <a:rPr lang="en-US" sz="1600" dirty="0" smtClean="0"/>
              <a:t>a given layer is not the input of neuron of a previous one.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49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Learning Algorithm</a:t>
            </a:r>
            <a:endParaRPr lang="es-A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Rectángulo"/>
              <p:cNvSpPr/>
              <p:nvPr/>
            </p:nvSpPr>
            <p:spPr>
              <a:xfrm>
                <a:off x="611560" y="1108381"/>
                <a:ext cx="8208912" cy="5453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Learning Algorithms are those algorithms </a:t>
                </a:r>
                <a:r>
                  <a:rPr lang="en-US" dirty="0" smtClean="0"/>
                  <a:t>that set (tune) the parameters </a:t>
                </a:r>
                <a:r>
                  <a:rPr lang="en-US" dirty="0" smtClean="0"/>
                  <a:t>of the neurons in the ANN: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s-AR" dirty="0" err="1" smtClean="0"/>
                  <a:t>Weight</a:t>
                </a:r>
                <a:r>
                  <a:rPr lang="es-AR" dirty="0" smtClean="0"/>
                  <a:t> vector: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</m:acc>
                    <m:r>
                      <a:rPr lang="es-AR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A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A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s-AR" i="1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s-A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Bias: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These parameters will contain the information needed to perform the desired task of the ANN.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sz="2000" dirty="0" smtClean="0"/>
                  <a:t>The </a:t>
                </a:r>
                <a:r>
                  <a:rPr lang="en-US" sz="2000" dirty="0" smtClean="0"/>
                  <a:t>objective of the Learning Algorithm is </a:t>
                </a:r>
                <a:r>
                  <a:rPr lang="en-US" sz="2000" dirty="0" smtClean="0"/>
                  <a:t>to</a:t>
                </a:r>
                <a:r>
                  <a:rPr lang="en-US" sz="2000" b="1" dirty="0" smtClean="0"/>
                  <a:t> train </a:t>
                </a:r>
                <a:r>
                  <a:rPr lang="en-US" sz="2000" dirty="0" smtClean="0"/>
                  <a:t>the ANN using </a:t>
                </a:r>
                <a:r>
                  <a:rPr lang="en-US" sz="2000" dirty="0" smtClean="0"/>
                  <a:t>the available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1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dirty="0">
                                    <a:latin typeface="Cambria Math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sz="2000" b="1" i="1" dirty="0" err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err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p>
                        <m:r>
                          <a:rPr lang="es-ES" sz="2000" b="1" i="1" dirty="0" smtClean="0">
                            <a:latin typeface="Cambria Math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sz="2000" dirty="0" smtClean="0"/>
                  <a:t> so that the ANN acts like a system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(·) </m:t>
                    </m:r>
                  </m:oMath>
                </a14:m>
                <a:r>
                  <a:rPr lang="en-US" sz="2000" dirty="0" smtClean="0"/>
                  <a:t>that predicts the value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a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 smtClean="0"/>
                  <a:t>:</a:t>
                </a:r>
              </a:p>
              <a:p>
                <a:pPr/>
                <a:endParaRPr lang="en-US" i="1" dirty="0" smtClean="0">
                  <a:latin typeface="Cambria Math"/>
                </a:endParaRPr>
              </a:p>
              <a:p>
                <a:pPr/>
                <a:r>
                  <a:rPr lang="en-US" i="1" dirty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)=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 </a:t>
                </a:r>
                <a:r>
                  <a:rPr lang="en-US" dirty="0" smtClean="0"/>
                  <a:t>given </a:t>
                </a:r>
                <a:r>
                  <a:rPr lang="en-US" dirty="0"/>
                  <a:t>Learning Algorithm </a:t>
                </a:r>
                <a:r>
                  <a:rPr lang="en-US" dirty="0" smtClean="0"/>
                  <a:t>only works for a certain type of architecture. </a:t>
                </a:r>
                <a:endParaRPr lang="en-US" dirty="0" smtClean="0"/>
              </a:p>
              <a:p>
                <a:r>
                  <a:rPr lang="en-US" dirty="0" smtClean="0"/>
                  <a:t>T</a:t>
                </a:r>
                <a:r>
                  <a:rPr lang="en-US" dirty="0" smtClean="0"/>
                  <a:t>wo </a:t>
                </a:r>
                <a:r>
                  <a:rPr lang="en-US" dirty="0"/>
                  <a:t>Learning Algorithm </a:t>
                </a:r>
                <a:r>
                  <a:rPr lang="en-US" dirty="0" smtClean="0"/>
                  <a:t> to train a SNFL are:</a:t>
                </a:r>
                <a:endParaRPr lang="en-US" dirty="0"/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Back-Propagation algorithm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ELM algorithm</a:t>
                </a:r>
              </a:p>
            </p:txBody>
          </p:sp>
        </mc:Choice>
        <mc:Fallback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08381"/>
                <a:ext cx="8208912" cy="5453159"/>
              </a:xfrm>
              <a:prstGeom prst="rect">
                <a:avLst/>
              </a:prstGeom>
              <a:blipFill rotWithShape="1">
                <a:blip r:embed="rId2"/>
                <a:stretch>
                  <a:fillRect l="-742" t="-559" r="-1188" b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Yo\Desktop\Machine Learning Paper\Images\brain_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96297"/>
            <a:ext cx="1488327" cy="116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Yo\Desktop\Machine Learning Paper\Images\Brain-Power-Brain-332x2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88690"/>
            <a:ext cx="1613834" cy="99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8580</TotalTime>
  <Words>1513</Words>
  <Application>Microsoft Office PowerPoint</Application>
  <PresentationFormat>Presentación en pantalla (4:3)</PresentationFormat>
  <Paragraphs>195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Extreme Learning Machine </vt:lpstr>
      <vt:lpstr>Extreme Learning Machine </vt:lpstr>
      <vt:lpstr>Introduction</vt:lpstr>
      <vt:lpstr>Extreme Learning Machine </vt:lpstr>
      <vt:lpstr>ANN Model</vt:lpstr>
      <vt:lpstr>ANN Model</vt:lpstr>
      <vt:lpstr>Neuron Model</vt:lpstr>
      <vt:lpstr>Architecture</vt:lpstr>
      <vt:lpstr>Learning Algorithm</vt:lpstr>
      <vt:lpstr>Extreme Learning Machine </vt:lpstr>
      <vt:lpstr>BP algorithm</vt:lpstr>
      <vt:lpstr>BP algorithm</vt:lpstr>
      <vt:lpstr>Extreme Learning Machine </vt:lpstr>
      <vt:lpstr>ELM algorithm</vt:lpstr>
      <vt:lpstr>Presentación de PowerPoint</vt:lpstr>
      <vt:lpstr>Presentación de PowerPoint</vt:lpstr>
      <vt:lpstr>Presentación de PowerPoint</vt:lpstr>
      <vt:lpstr>Presentación de PowerPoint</vt:lpstr>
      <vt:lpstr>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Soft-Computing en el aprovechamiento de la energía mareomotriz por olas </dc:title>
  <dc:creator>Yo</dc:creator>
  <cp:lastModifiedBy>BlueDeep</cp:lastModifiedBy>
  <cp:revision>146</cp:revision>
  <dcterms:created xsi:type="dcterms:W3CDTF">2014-07-02T12:55:55Z</dcterms:created>
  <dcterms:modified xsi:type="dcterms:W3CDTF">2014-12-18T14:54:13Z</dcterms:modified>
</cp:coreProperties>
</file>