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70" r:id="rId4"/>
    <p:sldId id="264" r:id="rId5"/>
    <p:sldId id="288" r:id="rId6"/>
    <p:sldId id="282" r:id="rId7"/>
    <p:sldId id="287" r:id="rId8"/>
    <p:sldId id="265" r:id="rId9"/>
    <p:sldId id="289" r:id="rId10"/>
    <p:sldId id="284" r:id="rId11"/>
    <p:sldId id="285" r:id="rId12"/>
    <p:sldId id="286" r:id="rId13"/>
    <p:sldId id="263" r:id="rId14"/>
    <p:sldId id="281"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975"/>
    <a:srgbClr val="130CA8"/>
    <a:srgbClr val="170FB9"/>
    <a:srgbClr val="120B97"/>
    <a:srgbClr val="1D1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88299" autoAdjust="0"/>
  </p:normalViewPr>
  <p:slideViewPr>
    <p:cSldViewPr>
      <p:cViewPr>
        <p:scale>
          <a:sx n="100" d="100"/>
          <a:sy n="100" d="100"/>
        </p:scale>
        <p:origin x="-902" y="28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356216-061E-473E-B6F6-FC5A70D17857}" type="datetimeFigureOut">
              <a:rPr lang="es-ES" smtClean="0"/>
              <a:pPr/>
              <a:t>09/06/2015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40944-97E3-4CE1-9F67-69B0C2F4D5B8}" type="slidenum">
              <a:rPr lang="es-ES" smtClean="0"/>
              <a:pPr/>
              <a:t>‹#›</a:t>
            </a:fld>
            <a:endParaRPr lang="es-ES"/>
          </a:p>
        </p:txBody>
      </p:sp>
    </p:spTree>
    <p:extLst>
      <p:ext uri="{BB962C8B-B14F-4D97-AF65-F5344CB8AC3E}">
        <p14:creationId xmlns:p14="http://schemas.microsoft.com/office/powerpoint/2010/main" val="257781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A040944-97E3-4CE1-9F67-69B0C2F4D5B8}" type="slidenum">
              <a:rPr lang="es-ES" smtClean="0"/>
              <a:pPr/>
              <a:t>1</a:t>
            </a:fld>
            <a:endParaRPr lang="es-ES"/>
          </a:p>
        </p:txBody>
      </p:sp>
    </p:spTree>
    <p:extLst>
      <p:ext uri="{BB962C8B-B14F-4D97-AF65-F5344CB8AC3E}">
        <p14:creationId xmlns:p14="http://schemas.microsoft.com/office/powerpoint/2010/main" val="1541414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Difficulties</a:t>
            </a:r>
            <a:r>
              <a:rPr lang="es-ES" dirty="0" smtClean="0"/>
              <a:t>:</a:t>
            </a:r>
            <a:r>
              <a:rPr lang="es-ES" baseline="0" dirty="0" smtClean="0"/>
              <a:t> </a:t>
            </a:r>
            <a:r>
              <a:rPr lang="es-ES" baseline="0" dirty="0" err="1" smtClean="0"/>
              <a:t>Learn</a:t>
            </a:r>
            <a:r>
              <a:rPr lang="es-ES" baseline="0" dirty="0" smtClean="0"/>
              <a:t> </a:t>
            </a:r>
            <a:r>
              <a:rPr lang="es-ES" baseline="0" dirty="0" err="1" smtClean="0"/>
              <a:t>Scrapy</a:t>
            </a:r>
            <a:r>
              <a:rPr lang="es-ES" baseline="0" dirty="0" smtClean="0"/>
              <a:t> </a:t>
            </a:r>
            <a:r>
              <a:rPr lang="es-ES" baseline="0" dirty="0" err="1" smtClean="0"/>
              <a:t>library</a:t>
            </a:r>
            <a:r>
              <a:rPr lang="es-ES" baseline="0" dirty="0" smtClean="0"/>
              <a:t>, regular </a:t>
            </a:r>
            <a:r>
              <a:rPr lang="es-ES" baseline="0" dirty="0" err="1" smtClean="0"/>
              <a:t>expressions</a:t>
            </a:r>
            <a:r>
              <a:rPr lang="es-ES" baseline="0" dirty="0" smtClean="0"/>
              <a:t> (</a:t>
            </a:r>
            <a:r>
              <a:rPr lang="es-ES" baseline="0" dirty="0" err="1" smtClean="0"/>
              <a:t>RegEx</a:t>
            </a:r>
            <a:r>
              <a:rPr lang="es-ES" baseline="0" dirty="0" smtClean="0"/>
              <a:t>) </a:t>
            </a:r>
            <a:r>
              <a:rPr lang="es-ES" baseline="0" dirty="0" err="1" smtClean="0"/>
              <a:t>for</a:t>
            </a:r>
            <a:r>
              <a:rPr lang="es-ES" baseline="0" dirty="0" smtClean="0"/>
              <a:t> </a:t>
            </a:r>
            <a:r>
              <a:rPr lang="es-ES" baseline="0" dirty="0" err="1" smtClean="0"/>
              <a:t>the</a:t>
            </a:r>
            <a:r>
              <a:rPr lang="es-ES" baseline="0" dirty="0" smtClean="0"/>
              <a:t> rules, IO </a:t>
            </a:r>
            <a:r>
              <a:rPr lang="es-ES" baseline="0" dirty="0" err="1" smtClean="0"/>
              <a:t>library</a:t>
            </a:r>
            <a:r>
              <a:rPr lang="es-ES" baseline="0" dirty="0" smtClean="0"/>
              <a:t> </a:t>
            </a:r>
            <a:r>
              <a:rPr lang="es-ES" baseline="0" dirty="0" err="1" smtClean="0"/>
              <a:t>for</a:t>
            </a:r>
            <a:r>
              <a:rPr lang="es-ES" baseline="0" dirty="0" smtClean="0"/>
              <a:t> </a:t>
            </a:r>
            <a:r>
              <a:rPr lang="es-ES" baseline="0" dirty="0" err="1" smtClean="0"/>
              <a:t>making</a:t>
            </a:r>
            <a:r>
              <a:rPr lang="es-ES" baseline="0" dirty="0" smtClean="0"/>
              <a:t> files and </a:t>
            </a:r>
            <a:r>
              <a:rPr lang="es-ES" baseline="0" dirty="0" err="1" smtClean="0"/>
              <a:t>directories</a:t>
            </a:r>
            <a:r>
              <a:rPr lang="es-ES" baseline="0" dirty="0" smtClean="0"/>
              <a:t>. </a:t>
            </a:r>
            <a:r>
              <a:rPr lang="es-ES" baseline="0" dirty="0" err="1" smtClean="0"/>
              <a:t>Some</a:t>
            </a:r>
            <a:r>
              <a:rPr lang="es-ES" baseline="0" dirty="0" smtClean="0"/>
              <a:t> HMTL </a:t>
            </a:r>
            <a:r>
              <a:rPr lang="es-ES" baseline="0" dirty="0" err="1" smtClean="0"/>
              <a:t>documents</a:t>
            </a:r>
            <a:r>
              <a:rPr lang="es-ES" baseline="0" dirty="0" smtClean="0"/>
              <a:t> are </a:t>
            </a:r>
            <a:r>
              <a:rPr lang="es-ES" baseline="0" dirty="0" err="1" smtClean="0"/>
              <a:t>not</a:t>
            </a:r>
            <a:r>
              <a:rPr lang="es-ES" baseline="0" dirty="0" smtClean="0"/>
              <a:t> </a:t>
            </a:r>
            <a:r>
              <a:rPr lang="es-ES" baseline="0" dirty="0" err="1" smtClean="0"/>
              <a:t>referenced</a:t>
            </a:r>
            <a:r>
              <a:rPr lang="es-ES" baseline="0" dirty="0" smtClean="0"/>
              <a:t> </a:t>
            </a:r>
            <a:r>
              <a:rPr lang="es-ES" baseline="0" dirty="0" err="1" smtClean="0"/>
              <a:t>by</a:t>
            </a:r>
            <a:r>
              <a:rPr lang="es-ES" baseline="0" dirty="0" smtClean="0"/>
              <a:t> a </a:t>
            </a:r>
            <a:r>
              <a:rPr lang="es-ES" baseline="0" dirty="0" err="1" smtClean="0"/>
              <a:t>document</a:t>
            </a:r>
            <a:r>
              <a:rPr lang="es-ES" baseline="0" dirty="0" smtClean="0"/>
              <a:t> </a:t>
            </a:r>
            <a:r>
              <a:rPr lang="es-ES" baseline="0" dirty="0" err="1" smtClean="0"/>
              <a:t>but</a:t>
            </a:r>
            <a:r>
              <a:rPr lang="es-ES" baseline="0" dirty="0" smtClean="0"/>
              <a:t> </a:t>
            </a:r>
            <a:r>
              <a:rPr lang="es-ES" baseline="0" dirty="0" err="1" smtClean="0"/>
              <a:t>by</a:t>
            </a:r>
            <a:r>
              <a:rPr lang="es-ES" baseline="0" dirty="0" smtClean="0"/>
              <a:t> a folder, </a:t>
            </a:r>
            <a:r>
              <a:rPr lang="es-ES" baseline="0" dirty="0" err="1" smtClean="0"/>
              <a:t>we</a:t>
            </a:r>
            <a:r>
              <a:rPr lang="es-ES" baseline="0" dirty="0" smtClean="0"/>
              <a:t> </a:t>
            </a:r>
            <a:r>
              <a:rPr lang="es-ES" baseline="0" dirty="0" err="1" smtClean="0"/>
              <a:t>need</a:t>
            </a:r>
            <a:r>
              <a:rPr lang="es-ES" baseline="0" dirty="0" smtClean="0"/>
              <a:t> </a:t>
            </a:r>
            <a:r>
              <a:rPr lang="es-ES" baseline="0" dirty="0" err="1" smtClean="0"/>
              <a:t>to</a:t>
            </a:r>
            <a:r>
              <a:rPr lang="es-ES" baseline="0" dirty="0" smtClean="0"/>
              <a:t> </a:t>
            </a:r>
            <a:r>
              <a:rPr lang="es-ES" baseline="0" dirty="0" err="1" smtClean="0"/>
              <a:t>add</a:t>
            </a:r>
            <a:r>
              <a:rPr lang="es-ES" baseline="0" dirty="0" smtClean="0"/>
              <a:t> up a </a:t>
            </a:r>
            <a:r>
              <a:rPr lang="es-ES" baseline="0" dirty="0" err="1" smtClean="0"/>
              <a:t>name</a:t>
            </a:r>
            <a:r>
              <a:rPr lang="es-ES" baseline="0" dirty="0" smtClean="0"/>
              <a:t>. </a:t>
            </a:r>
          </a:p>
          <a:p>
            <a:endParaRPr lang="es-ES" baseline="0" dirty="0" smtClean="0"/>
          </a:p>
          <a:p>
            <a:r>
              <a:rPr lang="es-ES" baseline="0" dirty="0" err="1" smtClean="0"/>
              <a:t>Wanted</a:t>
            </a:r>
            <a:r>
              <a:rPr lang="es-ES" baseline="0" dirty="0" smtClean="0"/>
              <a:t> </a:t>
            </a:r>
            <a:r>
              <a:rPr lang="es-ES" baseline="0" dirty="0" err="1" smtClean="0"/>
              <a:t>to</a:t>
            </a:r>
            <a:r>
              <a:rPr lang="es-ES" baseline="0" dirty="0" smtClean="0"/>
              <a:t> </a:t>
            </a:r>
            <a:r>
              <a:rPr lang="es-ES" baseline="0" dirty="0" err="1" smtClean="0"/>
              <a:t>separate</a:t>
            </a:r>
            <a:r>
              <a:rPr lang="es-ES" baseline="0" dirty="0" smtClean="0"/>
              <a:t> </a:t>
            </a:r>
            <a:r>
              <a:rPr lang="es-ES" baseline="0" dirty="0" err="1" smtClean="0"/>
              <a:t>the</a:t>
            </a:r>
            <a:r>
              <a:rPr lang="es-ES" baseline="0" dirty="0" smtClean="0"/>
              <a:t> </a:t>
            </a:r>
            <a:r>
              <a:rPr lang="es-ES" baseline="0" dirty="0" err="1" smtClean="0"/>
              <a:t>downloading</a:t>
            </a:r>
            <a:r>
              <a:rPr lang="es-ES" baseline="0" dirty="0" smtClean="0"/>
              <a:t> </a:t>
            </a:r>
            <a:r>
              <a:rPr lang="es-ES" baseline="0" dirty="0" err="1" smtClean="0"/>
              <a:t>part</a:t>
            </a:r>
            <a:r>
              <a:rPr lang="es-ES" baseline="0" dirty="0" smtClean="0"/>
              <a:t> </a:t>
            </a:r>
            <a:r>
              <a:rPr lang="es-ES" baseline="0" dirty="0" err="1" smtClean="0"/>
              <a:t>from</a:t>
            </a:r>
            <a:r>
              <a:rPr lang="es-ES" baseline="0" dirty="0" smtClean="0"/>
              <a:t> </a:t>
            </a:r>
            <a:r>
              <a:rPr lang="es-ES" baseline="0" dirty="0" err="1" smtClean="0"/>
              <a:t>the</a:t>
            </a:r>
            <a:r>
              <a:rPr lang="es-ES" baseline="0" dirty="0" smtClean="0"/>
              <a:t> Corpus </a:t>
            </a:r>
            <a:r>
              <a:rPr lang="es-ES" baseline="0" dirty="0" err="1" smtClean="0"/>
              <a:t>Preprocessing</a:t>
            </a:r>
            <a:r>
              <a:rPr lang="es-ES" baseline="0" dirty="0" smtClean="0"/>
              <a:t> </a:t>
            </a:r>
            <a:r>
              <a:rPr lang="es-ES" baseline="0" dirty="0" err="1" smtClean="0"/>
              <a:t>Part</a:t>
            </a:r>
            <a:endParaRPr lang="es-ES" baseline="0" dirty="0" smtClean="0"/>
          </a:p>
          <a:p>
            <a:r>
              <a:rPr lang="es-ES" baseline="0" dirty="0" err="1" smtClean="0"/>
              <a:t>Example</a:t>
            </a:r>
            <a:r>
              <a:rPr lang="es-ES" baseline="0" dirty="0" smtClean="0"/>
              <a:t> of a </a:t>
            </a:r>
            <a:r>
              <a:rPr lang="es-ES" baseline="0" dirty="0" err="1" smtClean="0"/>
              <a:t>Crawler</a:t>
            </a:r>
            <a:r>
              <a:rPr lang="es-ES" baseline="0" dirty="0" smtClean="0"/>
              <a:t> </a:t>
            </a:r>
            <a:r>
              <a:rPr lang="es-ES" baseline="0" dirty="0" err="1" smtClean="0"/>
              <a:t>for</a:t>
            </a:r>
            <a:r>
              <a:rPr lang="es-ES" baseline="0" dirty="0" smtClean="0"/>
              <a:t> </a:t>
            </a:r>
            <a:r>
              <a:rPr lang="es-ES" baseline="0" dirty="0" err="1" smtClean="0"/>
              <a:t>Recipes</a:t>
            </a:r>
            <a:r>
              <a:rPr lang="es-ES" baseline="0" dirty="0" smtClean="0"/>
              <a:t>. </a:t>
            </a:r>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10</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Difficulties</a:t>
            </a:r>
            <a:r>
              <a:rPr lang="es-ES" dirty="0" smtClean="0"/>
              <a:t>:</a:t>
            </a:r>
            <a:r>
              <a:rPr lang="es-ES" baseline="0" dirty="0" smtClean="0"/>
              <a:t> </a:t>
            </a:r>
            <a:r>
              <a:rPr lang="es-ES" baseline="0" dirty="0" err="1" smtClean="0"/>
              <a:t>Learn</a:t>
            </a:r>
            <a:r>
              <a:rPr lang="es-ES" baseline="0" dirty="0" smtClean="0"/>
              <a:t> </a:t>
            </a:r>
            <a:r>
              <a:rPr lang="es-ES" baseline="0" dirty="0" err="1" smtClean="0"/>
              <a:t>Scrapy</a:t>
            </a:r>
            <a:r>
              <a:rPr lang="es-ES" baseline="0" dirty="0" smtClean="0"/>
              <a:t> </a:t>
            </a:r>
            <a:r>
              <a:rPr lang="es-ES" baseline="0" dirty="0" err="1" smtClean="0"/>
              <a:t>library</a:t>
            </a:r>
            <a:r>
              <a:rPr lang="es-ES" baseline="0" dirty="0" smtClean="0"/>
              <a:t>, regular </a:t>
            </a:r>
            <a:r>
              <a:rPr lang="es-ES" baseline="0" dirty="0" err="1" smtClean="0"/>
              <a:t>expressions</a:t>
            </a:r>
            <a:r>
              <a:rPr lang="es-ES" baseline="0" dirty="0" smtClean="0"/>
              <a:t> (</a:t>
            </a:r>
            <a:r>
              <a:rPr lang="es-ES" baseline="0" dirty="0" err="1" smtClean="0"/>
              <a:t>RegEx</a:t>
            </a:r>
            <a:r>
              <a:rPr lang="es-ES" baseline="0" dirty="0" smtClean="0"/>
              <a:t>) </a:t>
            </a:r>
            <a:r>
              <a:rPr lang="es-ES" baseline="0" dirty="0" err="1" smtClean="0"/>
              <a:t>for</a:t>
            </a:r>
            <a:r>
              <a:rPr lang="es-ES" baseline="0" dirty="0" smtClean="0"/>
              <a:t> </a:t>
            </a:r>
            <a:r>
              <a:rPr lang="es-ES" baseline="0" dirty="0" err="1" smtClean="0"/>
              <a:t>the</a:t>
            </a:r>
            <a:r>
              <a:rPr lang="es-ES" baseline="0" dirty="0" smtClean="0"/>
              <a:t> rules, IO </a:t>
            </a:r>
            <a:r>
              <a:rPr lang="es-ES" baseline="0" dirty="0" err="1" smtClean="0"/>
              <a:t>library</a:t>
            </a:r>
            <a:r>
              <a:rPr lang="es-ES" baseline="0" dirty="0" smtClean="0"/>
              <a:t> </a:t>
            </a:r>
            <a:r>
              <a:rPr lang="es-ES" baseline="0" dirty="0" err="1" smtClean="0"/>
              <a:t>for</a:t>
            </a:r>
            <a:r>
              <a:rPr lang="es-ES" baseline="0" dirty="0" smtClean="0"/>
              <a:t> </a:t>
            </a:r>
            <a:r>
              <a:rPr lang="es-ES" baseline="0" dirty="0" err="1" smtClean="0"/>
              <a:t>making</a:t>
            </a:r>
            <a:r>
              <a:rPr lang="es-ES" baseline="0" dirty="0" smtClean="0"/>
              <a:t> files and </a:t>
            </a:r>
            <a:r>
              <a:rPr lang="es-ES" baseline="0" dirty="0" err="1" smtClean="0"/>
              <a:t>directories</a:t>
            </a:r>
            <a:r>
              <a:rPr lang="es-ES" baseline="0" dirty="0" smtClean="0"/>
              <a:t>. </a:t>
            </a:r>
            <a:r>
              <a:rPr lang="es-ES" baseline="0" dirty="0" err="1" smtClean="0"/>
              <a:t>Some</a:t>
            </a:r>
            <a:r>
              <a:rPr lang="es-ES" baseline="0" dirty="0" smtClean="0"/>
              <a:t> HMTL </a:t>
            </a:r>
            <a:r>
              <a:rPr lang="es-ES" baseline="0" dirty="0" err="1" smtClean="0"/>
              <a:t>documents</a:t>
            </a:r>
            <a:r>
              <a:rPr lang="es-ES" baseline="0" dirty="0" smtClean="0"/>
              <a:t> are </a:t>
            </a:r>
            <a:r>
              <a:rPr lang="es-ES" baseline="0" dirty="0" err="1" smtClean="0"/>
              <a:t>not</a:t>
            </a:r>
            <a:r>
              <a:rPr lang="es-ES" baseline="0" dirty="0" smtClean="0"/>
              <a:t> </a:t>
            </a:r>
            <a:r>
              <a:rPr lang="es-ES" baseline="0" dirty="0" err="1" smtClean="0"/>
              <a:t>referenced</a:t>
            </a:r>
            <a:r>
              <a:rPr lang="es-ES" baseline="0" dirty="0" smtClean="0"/>
              <a:t> </a:t>
            </a:r>
            <a:r>
              <a:rPr lang="es-ES" baseline="0" dirty="0" err="1" smtClean="0"/>
              <a:t>by</a:t>
            </a:r>
            <a:r>
              <a:rPr lang="es-ES" baseline="0" dirty="0" smtClean="0"/>
              <a:t> a </a:t>
            </a:r>
            <a:r>
              <a:rPr lang="es-ES" baseline="0" dirty="0" err="1" smtClean="0"/>
              <a:t>document</a:t>
            </a:r>
            <a:r>
              <a:rPr lang="es-ES" baseline="0" dirty="0" smtClean="0"/>
              <a:t> </a:t>
            </a:r>
            <a:r>
              <a:rPr lang="es-ES" baseline="0" dirty="0" err="1" smtClean="0"/>
              <a:t>but</a:t>
            </a:r>
            <a:r>
              <a:rPr lang="es-ES" baseline="0" dirty="0" smtClean="0"/>
              <a:t> </a:t>
            </a:r>
            <a:r>
              <a:rPr lang="es-ES" baseline="0" dirty="0" err="1" smtClean="0"/>
              <a:t>by</a:t>
            </a:r>
            <a:r>
              <a:rPr lang="es-ES" baseline="0" dirty="0" smtClean="0"/>
              <a:t> a folder, </a:t>
            </a:r>
            <a:r>
              <a:rPr lang="es-ES" baseline="0" dirty="0" err="1" smtClean="0"/>
              <a:t>we</a:t>
            </a:r>
            <a:r>
              <a:rPr lang="es-ES" baseline="0" dirty="0" smtClean="0"/>
              <a:t> </a:t>
            </a:r>
            <a:r>
              <a:rPr lang="es-ES" baseline="0" dirty="0" err="1" smtClean="0"/>
              <a:t>need</a:t>
            </a:r>
            <a:r>
              <a:rPr lang="es-ES" baseline="0" dirty="0" smtClean="0"/>
              <a:t> </a:t>
            </a:r>
            <a:r>
              <a:rPr lang="es-ES" baseline="0" dirty="0" err="1" smtClean="0"/>
              <a:t>to</a:t>
            </a:r>
            <a:r>
              <a:rPr lang="es-ES" baseline="0" dirty="0" smtClean="0"/>
              <a:t> </a:t>
            </a:r>
            <a:r>
              <a:rPr lang="es-ES" baseline="0" dirty="0" err="1" smtClean="0"/>
              <a:t>add</a:t>
            </a:r>
            <a:r>
              <a:rPr lang="es-ES" baseline="0" dirty="0" smtClean="0"/>
              <a:t> up a </a:t>
            </a:r>
            <a:r>
              <a:rPr lang="es-ES" baseline="0" dirty="0" err="1" smtClean="0"/>
              <a:t>name</a:t>
            </a:r>
            <a:r>
              <a:rPr lang="es-ES" baseline="0" dirty="0" smtClean="0"/>
              <a:t>. </a:t>
            </a:r>
          </a:p>
          <a:p>
            <a:endParaRPr lang="es-ES" baseline="0" dirty="0" smtClean="0"/>
          </a:p>
          <a:p>
            <a:r>
              <a:rPr lang="es-ES" baseline="0" dirty="0" err="1" smtClean="0"/>
              <a:t>Wanted</a:t>
            </a:r>
            <a:r>
              <a:rPr lang="es-ES" baseline="0" dirty="0" smtClean="0"/>
              <a:t> </a:t>
            </a:r>
            <a:r>
              <a:rPr lang="es-ES" baseline="0" dirty="0" err="1" smtClean="0"/>
              <a:t>to</a:t>
            </a:r>
            <a:r>
              <a:rPr lang="es-ES" baseline="0" dirty="0" smtClean="0"/>
              <a:t> </a:t>
            </a:r>
            <a:r>
              <a:rPr lang="es-ES" baseline="0" dirty="0" err="1" smtClean="0"/>
              <a:t>separate</a:t>
            </a:r>
            <a:r>
              <a:rPr lang="es-ES" baseline="0" dirty="0" smtClean="0"/>
              <a:t> </a:t>
            </a:r>
            <a:r>
              <a:rPr lang="es-ES" baseline="0" dirty="0" err="1" smtClean="0"/>
              <a:t>the</a:t>
            </a:r>
            <a:r>
              <a:rPr lang="es-ES" baseline="0" dirty="0" smtClean="0"/>
              <a:t> </a:t>
            </a:r>
            <a:r>
              <a:rPr lang="es-ES" baseline="0" dirty="0" err="1" smtClean="0"/>
              <a:t>downloading</a:t>
            </a:r>
            <a:r>
              <a:rPr lang="es-ES" baseline="0" dirty="0" smtClean="0"/>
              <a:t> </a:t>
            </a:r>
            <a:r>
              <a:rPr lang="es-ES" baseline="0" dirty="0" err="1" smtClean="0"/>
              <a:t>part</a:t>
            </a:r>
            <a:r>
              <a:rPr lang="es-ES" baseline="0" dirty="0" smtClean="0"/>
              <a:t> </a:t>
            </a:r>
            <a:r>
              <a:rPr lang="es-ES" baseline="0" dirty="0" err="1" smtClean="0"/>
              <a:t>from</a:t>
            </a:r>
            <a:r>
              <a:rPr lang="es-ES" baseline="0" dirty="0" smtClean="0"/>
              <a:t> </a:t>
            </a:r>
            <a:r>
              <a:rPr lang="es-ES" baseline="0" dirty="0" err="1" smtClean="0"/>
              <a:t>the</a:t>
            </a:r>
            <a:r>
              <a:rPr lang="es-ES" baseline="0" dirty="0" smtClean="0"/>
              <a:t> Corpus </a:t>
            </a:r>
            <a:r>
              <a:rPr lang="es-ES" baseline="0" dirty="0" err="1" smtClean="0"/>
              <a:t>Preprocessing</a:t>
            </a:r>
            <a:r>
              <a:rPr lang="es-ES" baseline="0" dirty="0" smtClean="0"/>
              <a:t> </a:t>
            </a:r>
            <a:r>
              <a:rPr lang="es-ES" baseline="0" dirty="0" err="1" smtClean="0"/>
              <a:t>Part</a:t>
            </a:r>
            <a:endParaRPr lang="es-ES" baseline="0" dirty="0" smtClean="0"/>
          </a:p>
          <a:p>
            <a:r>
              <a:rPr lang="es-ES" baseline="0" dirty="0" err="1" smtClean="0"/>
              <a:t>Example</a:t>
            </a:r>
            <a:r>
              <a:rPr lang="es-ES" baseline="0" dirty="0" smtClean="0"/>
              <a:t> of a </a:t>
            </a:r>
            <a:r>
              <a:rPr lang="es-ES" baseline="0" dirty="0" err="1" smtClean="0"/>
              <a:t>Crawler</a:t>
            </a:r>
            <a:r>
              <a:rPr lang="es-ES" baseline="0" dirty="0" smtClean="0"/>
              <a:t> </a:t>
            </a:r>
            <a:r>
              <a:rPr lang="es-ES" baseline="0" dirty="0" err="1" smtClean="0"/>
              <a:t>for</a:t>
            </a:r>
            <a:r>
              <a:rPr lang="es-ES" baseline="0" dirty="0" smtClean="0"/>
              <a:t> </a:t>
            </a:r>
            <a:r>
              <a:rPr lang="es-ES" baseline="0" dirty="0" err="1" smtClean="0"/>
              <a:t>Recipes</a:t>
            </a:r>
            <a:r>
              <a:rPr lang="es-ES" baseline="0" dirty="0" smtClean="0"/>
              <a:t>. </a:t>
            </a:r>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11</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n-US" dirty="0" smtClean="0"/>
              <a:t>This will reduce the over fitting and computational cost of the algorithm. It will increase diversity which will benefit boosting. Adding the selection of features as parameter of the weak learner can really boost the classifier.</a:t>
            </a:r>
            <a:endParaRPr lang="en-U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12</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040944-97E3-4CE1-9F67-69B0C2F4D5B8}" type="slidenum">
              <a:rPr lang="es-ES" smtClean="0"/>
              <a:pPr/>
              <a:t>14</a:t>
            </a:fld>
            <a:endParaRPr lang="es-ES"/>
          </a:p>
        </p:txBody>
      </p:sp>
    </p:spTree>
    <p:extLst>
      <p:ext uri="{BB962C8B-B14F-4D97-AF65-F5344CB8AC3E}">
        <p14:creationId xmlns:p14="http://schemas.microsoft.com/office/powerpoint/2010/main" val="301851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The Web has millions</a:t>
            </a:r>
            <a:r>
              <a:rPr lang="en-US" sz="1200" kern="1200" baseline="0" dirty="0" smtClean="0">
                <a:solidFill>
                  <a:schemeClr val="tx1"/>
                </a:solidFill>
                <a:effectLst/>
                <a:latin typeface="+mn-lt"/>
                <a:ea typeface="+mn-ea"/>
                <a:cs typeface="+mn-cs"/>
              </a:rPr>
              <a:t> of documents, we cannot perform classical information retrieval techniques on them, it takes too long, too many </a:t>
            </a:r>
            <a:r>
              <a:rPr lang="en-US" sz="1200" kern="1200" baseline="0" dirty="0" err="1" smtClean="0">
                <a:solidFill>
                  <a:schemeClr val="tx1"/>
                </a:solidFill>
                <a:effectLst/>
                <a:latin typeface="+mn-lt"/>
                <a:ea typeface="+mn-ea"/>
                <a:cs typeface="+mn-cs"/>
              </a:rPr>
              <a:t>similarites</a:t>
            </a:r>
            <a:r>
              <a:rPr lang="en-US" sz="1200" kern="1200" baseline="0" dirty="0" smtClean="0">
                <a:solidFill>
                  <a:schemeClr val="tx1"/>
                </a:solidFill>
                <a:effectLst/>
                <a:latin typeface="+mn-lt"/>
                <a:ea typeface="+mn-ea"/>
                <a:cs typeface="+mn-cs"/>
              </a:rPr>
              <a:t>.</a:t>
            </a:r>
          </a:p>
          <a:p>
            <a:r>
              <a:rPr lang="es-ES" sz="1200" kern="1200" baseline="0" dirty="0" err="1" smtClean="0">
                <a:solidFill>
                  <a:schemeClr val="tx1"/>
                </a:solidFill>
                <a:effectLst/>
                <a:latin typeface="+mn-lt"/>
                <a:ea typeface="+mn-ea"/>
                <a:cs typeface="+mn-cs"/>
              </a:rPr>
              <a:t>They</a:t>
            </a:r>
            <a:r>
              <a:rPr lang="es-ES" sz="1200" kern="1200" baseline="0" dirty="0" smtClean="0">
                <a:solidFill>
                  <a:schemeClr val="tx1"/>
                </a:solidFill>
                <a:effectLst/>
                <a:latin typeface="+mn-lt"/>
                <a:ea typeface="+mn-ea"/>
                <a:cs typeface="+mn-cs"/>
              </a:rPr>
              <a:t> use </a:t>
            </a:r>
            <a:r>
              <a:rPr lang="es-ES" sz="1200" kern="1200" baseline="0" dirty="0" err="1" smtClean="0">
                <a:solidFill>
                  <a:schemeClr val="tx1"/>
                </a:solidFill>
                <a:effectLst/>
                <a:latin typeface="+mn-lt"/>
                <a:ea typeface="+mn-ea"/>
                <a:cs typeface="+mn-cs"/>
              </a:rPr>
              <a:t>techniques</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such</a:t>
            </a:r>
            <a:r>
              <a:rPr lang="es-ES" sz="1200" kern="1200" baseline="0" dirty="0" smtClean="0">
                <a:solidFill>
                  <a:schemeClr val="tx1"/>
                </a:solidFill>
                <a:effectLst/>
                <a:latin typeface="+mn-lt"/>
                <a:ea typeface="+mn-ea"/>
                <a:cs typeface="+mn-cs"/>
              </a:rPr>
              <a:t> as </a:t>
            </a:r>
            <a:r>
              <a:rPr lang="es-ES" sz="1200" kern="1200" baseline="0" dirty="0" err="1" smtClean="0">
                <a:solidFill>
                  <a:schemeClr val="tx1"/>
                </a:solidFill>
                <a:effectLst/>
                <a:latin typeface="+mn-lt"/>
                <a:ea typeface="+mn-ea"/>
                <a:cs typeface="+mn-cs"/>
              </a:rPr>
              <a:t>Indexing</a:t>
            </a:r>
            <a:r>
              <a:rPr lang="es-ES" sz="1200" kern="1200" baseline="0" dirty="0" smtClean="0">
                <a:solidFill>
                  <a:schemeClr val="tx1"/>
                </a:solidFill>
                <a:effectLst/>
                <a:latin typeface="+mn-lt"/>
                <a:ea typeface="+mn-ea"/>
                <a:cs typeface="+mn-cs"/>
              </a:rPr>
              <a:t> and Page </a:t>
            </a:r>
            <a:r>
              <a:rPr lang="es-ES" sz="1200" kern="1200" baseline="0" dirty="0" err="1" smtClean="0">
                <a:solidFill>
                  <a:schemeClr val="tx1"/>
                </a:solidFill>
                <a:effectLst/>
                <a:latin typeface="+mn-lt"/>
                <a:ea typeface="+mn-ea"/>
                <a:cs typeface="+mn-cs"/>
              </a:rPr>
              <a:t>Rang</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Assign</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to</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every</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word</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combination</a:t>
            </a:r>
            <a:r>
              <a:rPr lang="es-ES" sz="1200" kern="1200" baseline="0" dirty="0" smtClean="0">
                <a:solidFill>
                  <a:schemeClr val="tx1"/>
                </a:solidFill>
                <a:effectLst/>
                <a:latin typeface="+mn-lt"/>
                <a:ea typeface="+mn-ea"/>
                <a:cs typeface="+mn-cs"/>
              </a:rPr>
              <a:t>, a </a:t>
            </a:r>
            <a:r>
              <a:rPr lang="es-ES" sz="1200" kern="1200" baseline="0" dirty="0" err="1" smtClean="0">
                <a:solidFill>
                  <a:schemeClr val="tx1"/>
                </a:solidFill>
                <a:effectLst/>
                <a:latin typeface="+mn-lt"/>
                <a:ea typeface="+mn-ea"/>
                <a:cs typeface="+mn-cs"/>
              </a:rPr>
              <a:t>list</a:t>
            </a:r>
            <a:r>
              <a:rPr lang="es-ES" sz="1200" kern="1200" baseline="0" dirty="0" smtClean="0">
                <a:solidFill>
                  <a:schemeClr val="tx1"/>
                </a:solidFill>
                <a:effectLst/>
                <a:latin typeface="+mn-lt"/>
                <a:ea typeface="+mn-ea"/>
                <a:cs typeface="+mn-cs"/>
              </a:rPr>
              <a:t> of </a:t>
            </a:r>
            <a:r>
              <a:rPr lang="es-ES" sz="1200" kern="1200" baseline="0" dirty="0" err="1" smtClean="0">
                <a:solidFill>
                  <a:schemeClr val="tx1"/>
                </a:solidFill>
                <a:effectLst/>
                <a:latin typeface="+mn-lt"/>
                <a:ea typeface="+mn-ea"/>
                <a:cs typeface="+mn-cs"/>
              </a:rPr>
              <a:t>ordered</a:t>
            </a:r>
            <a:r>
              <a:rPr lang="es-ES" sz="1200" kern="1200" baseline="0" dirty="0" smtClean="0">
                <a:solidFill>
                  <a:schemeClr val="tx1"/>
                </a:solidFill>
                <a:effectLst/>
                <a:latin typeface="+mn-lt"/>
                <a:ea typeface="+mn-ea"/>
                <a:cs typeface="+mn-cs"/>
              </a:rPr>
              <a:t> webs </a:t>
            </a:r>
            <a:r>
              <a:rPr lang="es-ES" sz="1200" kern="1200" baseline="0" dirty="0" err="1" smtClean="0">
                <a:solidFill>
                  <a:schemeClr val="tx1"/>
                </a:solidFill>
                <a:effectLst/>
                <a:latin typeface="+mn-lt"/>
                <a:ea typeface="+mn-ea"/>
                <a:cs typeface="+mn-cs"/>
              </a:rPr>
              <a:t>by</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relevance</a:t>
            </a:r>
            <a:r>
              <a:rPr lang="es-E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s-ES" sz="1200" kern="1200" baseline="0" dirty="0" err="1" smtClean="0">
                <a:solidFill>
                  <a:schemeClr val="tx1"/>
                </a:solidFill>
                <a:effectLst/>
                <a:latin typeface="+mn-lt"/>
                <a:ea typeface="+mn-ea"/>
                <a:cs typeface="+mn-cs"/>
              </a:rPr>
              <a:t>Constraint</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the</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number</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Webpages</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to</a:t>
            </a:r>
            <a:r>
              <a:rPr lang="es-ES" sz="1200" kern="1200" baseline="0" dirty="0" smtClean="0">
                <a:solidFill>
                  <a:schemeClr val="tx1"/>
                </a:solidFill>
                <a:effectLst/>
                <a:latin typeface="+mn-lt"/>
                <a:ea typeface="+mn-ea"/>
                <a:cs typeface="+mn-cs"/>
              </a:rPr>
              <a:t> a </a:t>
            </a:r>
            <a:r>
              <a:rPr lang="es-ES" sz="1200" kern="1200" baseline="0" dirty="0" err="1" smtClean="0">
                <a:solidFill>
                  <a:schemeClr val="tx1"/>
                </a:solidFill>
                <a:effectLst/>
                <a:latin typeface="+mn-lt"/>
                <a:ea typeface="+mn-ea"/>
                <a:cs typeface="+mn-cs"/>
              </a:rPr>
              <a:t>related</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area</a:t>
            </a:r>
            <a:r>
              <a:rPr lang="es-ES" sz="1200" kern="1200" baseline="0" dirty="0" smtClean="0">
                <a:solidFill>
                  <a:schemeClr val="tx1"/>
                </a:solidFill>
                <a:effectLst/>
                <a:latin typeface="+mn-lt"/>
                <a:ea typeface="+mn-ea"/>
                <a:cs typeface="+mn-cs"/>
              </a:rPr>
              <a:t>/s and </a:t>
            </a:r>
            <a:r>
              <a:rPr lang="es-ES" sz="1200" kern="1200" baseline="0" dirty="0" err="1" smtClean="0">
                <a:solidFill>
                  <a:schemeClr val="tx1"/>
                </a:solidFill>
                <a:effectLst/>
                <a:latin typeface="+mn-lt"/>
                <a:ea typeface="+mn-ea"/>
                <a:cs typeface="+mn-cs"/>
              </a:rPr>
              <a:t>perform</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better</a:t>
            </a:r>
            <a:r>
              <a:rPr lang="es-ES" sz="1200" kern="1200" baseline="0" dirty="0" smtClean="0">
                <a:solidFill>
                  <a:schemeClr val="tx1"/>
                </a:solidFill>
                <a:effectLst/>
                <a:latin typeface="+mn-lt"/>
                <a:ea typeface="+mn-ea"/>
                <a:cs typeface="+mn-cs"/>
              </a:rPr>
              <a:t> IR </a:t>
            </a:r>
            <a:endParaRPr lang="en-U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2</a:t>
            </a:fld>
            <a:endParaRPr lang="es-ES"/>
          </a:p>
        </p:txBody>
      </p:sp>
    </p:spTree>
    <p:extLst>
      <p:ext uri="{BB962C8B-B14F-4D97-AF65-F5344CB8AC3E}">
        <p14:creationId xmlns:p14="http://schemas.microsoft.com/office/powerpoint/2010/main" val="314942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smtClean="0">
                <a:solidFill>
                  <a:schemeClr val="tx1"/>
                </a:solidFill>
                <a:effectLst/>
                <a:latin typeface="+mn-lt"/>
                <a:ea typeface="+mn-ea"/>
                <a:cs typeface="+mn-cs"/>
              </a:rPr>
              <a:t>The Web has become the largest available repository of data in the world</a:t>
            </a:r>
            <a:r>
              <a:rPr lang="en-US" sz="1200" kern="1200" baseline="0" dirty="0" smtClean="0">
                <a:solidFill>
                  <a:schemeClr val="tx1"/>
                </a:solidFill>
                <a:effectLst/>
                <a:latin typeface="+mn-lt"/>
                <a:ea typeface="+mn-ea"/>
                <a:cs typeface="+mn-cs"/>
              </a:rPr>
              <a:t>.</a:t>
            </a:r>
          </a:p>
          <a:p>
            <a:r>
              <a:rPr lang="en-US" sz="1200" kern="1200" baseline="0" dirty="0" smtClean="0">
                <a:solidFill>
                  <a:schemeClr val="tx1"/>
                </a:solidFill>
                <a:effectLst/>
                <a:latin typeface="+mn-lt"/>
                <a:ea typeface="+mn-ea"/>
                <a:cs typeface="+mn-cs"/>
              </a:rPr>
              <a:t>We cannot perform classical information retrieval techniques on them, it takes too long, too many </a:t>
            </a:r>
            <a:r>
              <a:rPr lang="en-US" sz="1200" kern="1200" baseline="0" dirty="0" err="1" smtClean="0">
                <a:solidFill>
                  <a:schemeClr val="tx1"/>
                </a:solidFill>
                <a:effectLst/>
                <a:latin typeface="+mn-lt"/>
                <a:ea typeface="+mn-ea"/>
                <a:cs typeface="+mn-cs"/>
              </a:rPr>
              <a:t>similarites</a:t>
            </a:r>
            <a:r>
              <a:rPr lang="en-US" sz="1200" kern="1200" baseline="0" dirty="0" smtClean="0">
                <a:solidFill>
                  <a:schemeClr val="tx1"/>
                </a:solidFill>
                <a:effectLst/>
                <a:latin typeface="+mn-lt"/>
                <a:ea typeface="+mn-ea"/>
                <a:cs typeface="+mn-cs"/>
              </a:rPr>
              <a:t>.</a:t>
            </a:r>
          </a:p>
          <a:p>
            <a:r>
              <a:rPr lang="es-ES" sz="1200" kern="1200" baseline="0" dirty="0" err="1" smtClean="0">
                <a:solidFill>
                  <a:schemeClr val="tx1"/>
                </a:solidFill>
                <a:effectLst/>
                <a:latin typeface="+mn-lt"/>
                <a:ea typeface="+mn-ea"/>
                <a:cs typeface="+mn-cs"/>
              </a:rPr>
              <a:t>Webbrowses</a:t>
            </a:r>
            <a:r>
              <a:rPr lang="es-ES" sz="1200" kern="1200" baseline="0" dirty="0" smtClean="0">
                <a:solidFill>
                  <a:schemeClr val="tx1"/>
                </a:solidFill>
                <a:effectLst/>
                <a:latin typeface="+mn-lt"/>
                <a:ea typeface="+mn-ea"/>
                <a:cs typeface="+mn-cs"/>
              </a:rPr>
              <a:t> use </a:t>
            </a:r>
            <a:r>
              <a:rPr lang="es-ES" sz="1200" kern="1200" baseline="0" dirty="0" err="1" smtClean="0">
                <a:solidFill>
                  <a:schemeClr val="tx1"/>
                </a:solidFill>
                <a:effectLst/>
                <a:latin typeface="+mn-lt"/>
                <a:ea typeface="+mn-ea"/>
                <a:cs typeface="+mn-cs"/>
              </a:rPr>
              <a:t>techniques</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such</a:t>
            </a:r>
            <a:r>
              <a:rPr lang="es-ES" sz="1200" kern="1200" baseline="0" dirty="0" smtClean="0">
                <a:solidFill>
                  <a:schemeClr val="tx1"/>
                </a:solidFill>
                <a:effectLst/>
                <a:latin typeface="+mn-lt"/>
                <a:ea typeface="+mn-ea"/>
                <a:cs typeface="+mn-cs"/>
              </a:rPr>
              <a:t> as </a:t>
            </a:r>
            <a:r>
              <a:rPr lang="es-ES" sz="1200" kern="1200" baseline="0" dirty="0" err="1" smtClean="0">
                <a:solidFill>
                  <a:schemeClr val="tx1"/>
                </a:solidFill>
                <a:effectLst/>
                <a:latin typeface="+mn-lt"/>
                <a:ea typeface="+mn-ea"/>
                <a:cs typeface="+mn-cs"/>
              </a:rPr>
              <a:t>Indexing</a:t>
            </a:r>
            <a:r>
              <a:rPr lang="es-ES" sz="1200" kern="1200" baseline="0" dirty="0" smtClean="0">
                <a:solidFill>
                  <a:schemeClr val="tx1"/>
                </a:solidFill>
                <a:effectLst/>
                <a:latin typeface="+mn-lt"/>
                <a:ea typeface="+mn-ea"/>
                <a:cs typeface="+mn-cs"/>
              </a:rPr>
              <a:t> and Page Rank.  </a:t>
            </a:r>
            <a:r>
              <a:rPr lang="es-ES" sz="1200" kern="1200" baseline="0" dirty="0" err="1" smtClean="0">
                <a:solidFill>
                  <a:schemeClr val="tx1"/>
                </a:solidFill>
                <a:effectLst/>
                <a:latin typeface="+mn-lt"/>
                <a:ea typeface="+mn-ea"/>
                <a:cs typeface="+mn-cs"/>
              </a:rPr>
              <a:t>Assign</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to</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every</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word</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combination</a:t>
            </a:r>
            <a:r>
              <a:rPr lang="es-ES" sz="1200" kern="1200" baseline="0" dirty="0" smtClean="0">
                <a:solidFill>
                  <a:schemeClr val="tx1"/>
                </a:solidFill>
                <a:effectLst/>
                <a:latin typeface="+mn-lt"/>
                <a:ea typeface="+mn-ea"/>
                <a:cs typeface="+mn-cs"/>
              </a:rPr>
              <a:t>, a </a:t>
            </a:r>
            <a:r>
              <a:rPr lang="es-ES" sz="1200" kern="1200" baseline="0" dirty="0" err="1" smtClean="0">
                <a:solidFill>
                  <a:schemeClr val="tx1"/>
                </a:solidFill>
                <a:effectLst/>
                <a:latin typeface="+mn-lt"/>
                <a:ea typeface="+mn-ea"/>
                <a:cs typeface="+mn-cs"/>
              </a:rPr>
              <a:t>list</a:t>
            </a:r>
            <a:r>
              <a:rPr lang="es-ES" sz="1200" kern="1200" baseline="0" dirty="0" smtClean="0">
                <a:solidFill>
                  <a:schemeClr val="tx1"/>
                </a:solidFill>
                <a:effectLst/>
                <a:latin typeface="+mn-lt"/>
                <a:ea typeface="+mn-ea"/>
                <a:cs typeface="+mn-cs"/>
              </a:rPr>
              <a:t> of </a:t>
            </a:r>
            <a:r>
              <a:rPr lang="es-ES" sz="1200" kern="1200" baseline="0" dirty="0" err="1" smtClean="0">
                <a:solidFill>
                  <a:schemeClr val="tx1"/>
                </a:solidFill>
                <a:effectLst/>
                <a:latin typeface="+mn-lt"/>
                <a:ea typeface="+mn-ea"/>
                <a:cs typeface="+mn-cs"/>
              </a:rPr>
              <a:t>ordered</a:t>
            </a:r>
            <a:r>
              <a:rPr lang="es-ES" sz="1200" kern="1200" baseline="0" dirty="0" smtClean="0">
                <a:solidFill>
                  <a:schemeClr val="tx1"/>
                </a:solidFill>
                <a:effectLst/>
                <a:latin typeface="+mn-lt"/>
                <a:ea typeface="+mn-ea"/>
                <a:cs typeface="+mn-cs"/>
              </a:rPr>
              <a:t> webs </a:t>
            </a:r>
            <a:r>
              <a:rPr lang="es-ES" sz="1200" kern="1200" baseline="0" dirty="0" err="1" smtClean="0">
                <a:solidFill>
                  <a:schemeClr val="tx1"/>
                </a:solidFill>
                <a:effectLst/>
                <a:latin typeface="+mn-lt"/>
                <a:ea typeface="+mn-ea"/>
                <a:cs typeface="+mn-cs"/>
              </a:rPr>
              <a:t>by</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relevance</a:t>
            </a:r>
            <a:r>
              <a:rPr lang="es-E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s-ES" sz="1200" kern="1200" baseline="0" dirty="0" err="1" smtClean="0">
                <a:solidFill>
                  <a:schemeClr val="tx1"/>
                </a:solidFill>
                <a:effectLst/>
                <a:latin typeface="+mn-lt"/>
                <a:ea typeface="+mn-ea"/>
                <a:cs typeface="+mn-cs"/>
              </a:rPr>
              <a:t>Constraint</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the</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number</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Webpages</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to</a:t>
            </a:r>
            <a:r>
              <a:rPr lang="es-ES" sz="1200" kern="1200" baseline="0" dirty="0" smtClean="0">
                <a:solidFill>
                  <a:schemeClr val="tx1"/>
                </a:solidFill>
                <a:effectLst/>
                <a:latin typeface="+mn-lt"/>
                <a:ea typeface="+mn-ea"/>
                <a:cs typeface="+mn-cs"/>
              </a:rPr>
              <a:t> a </a:t>
            </a:r>
            <a:r>
              <a:rPr lang="es-ES" sz="1200" kern="1200" baseline="0" dirty="0" err="1" smtClean="0">
                <a:solidFill>
                  <a:schemeClr val="tx1"/>
                </a:solidFill>
                <a:effectLst/>
                <a:latin typeface="+mn-lt"/>
                <a:ea typeface="+mn-ea"/>
                <a:cs typeface="+mn-cs"/>
              </a:rPr>
              <a:t>related</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area</a:t>
            </a:r>
            <a:r>
              <a:rPr lang="es-ES" sz="1200" kern="1200" baseline="0" dirty="0" smtClean="0">
                <a:solidFill>
                  <a:schemeClr val="tx1"/>
                </a:solidFill>
                <a:effectLst/>
                <a:latin typeface="+mn-lt"/>
                <a:ea typeface="+mn-ea"/>
                <a:cs typeface="+mn-cs"/>
              </a:rPr>
              <a:t>/s and </a:t>
            </a:r>
            <a:r>
              <a:rPr lang="es-ES" sz="1200" kern="1200" baseline="0" dirty="0" err="1" smtClean="0">
                <a:solidFill>
                  <a:schemeClr val="tx1"/>
                </a:solidFill>
                <a:effectLst/>
                <a:latin typeface="+mn-lt"/>
                <a:ea typeface="+mn-ea"/>
                <a:cs typeface="+mn-cs"/>
              </a:rPr>
              <a:t>perform</a:t>
            </a:r>
            <a:r>
              <a:rPr lang="es-ES" sz="1200" kern="1200" baseline="0" dirty="0" smtClean="0">
                <a:solidFill>
                  <a:schemeClr val="tx1"/>
                </a:solidFill>
                <a:effectLst/>
                <a:latin typeface="+mn-lt"/>
                <a:ea typeface="+mn-ea"/>
                <a:cs typeface="+mn-cs"/>
              </a:rPr>
              <a:t> </a:t>
            </a:r>
            <a:r>
              <a:rPr lang="es-ES" sz="1200" kern="1200" baseline="0" dirty="0" err="1" smtClean="0">
                <a:solidFill>
                  <a:schemeClr val="tx1"/>
                </a:solidFill>
                <a:effectLst/>
                <a:latin typeface="+mn-lt"/>
                <a:ea typeface="+mn-ea"/>
                <a:cs typeface="+mn-cs"/>
              </a:rPr>
              <a:t>better</a:t>
            </a:r>
            <a:r>
              <a:rPr lang="es-ES" sz="1200" kern="1200" baseline="0" dirty="0" smtClean="0">
                <a:solidFill>
                  <a:schemeClr val="tx1"/>
                </a:solidFill>
                <a:effectLst/>
                <a:latin typeface="+mn-lt"/>
                <a:ea typeface="+mn-ea"/>
                <a:cs typeface="+mn-cs"/>
              </a:rPr>
              <a:t> IR </a:t>
            </a:r>
            <a:endParaRPr lang="en-US" sz="1200" kern="1200" dirty="0" smtClean="0">
              <a:solidFill>
                <a:schemeClr val="tx1"/>
              </a:solidFill>
              <a:effectLst/>
              <a:latin typeface="+mn-lt"/>
              <a:ea typeface="+mn-ea"/>
              <a:cs typeface="+mn-cs"/>
            </a:endParaRPr>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3</a:t>
            </a:fld>
            <a:endParaRPr lang="es-ES"/>
          </a:p>
        </p:txBody>
      </p:sp>
    </p:spTree>
    <p:extLst>
      <p:ext uri="{BB962C8B-B14F-4D97-AF65-F5344CB8AC3E}">
        <p14:creationId xmlns:p14="http://schemas.microsoft.com/office/powerpoint/2010/main" val="314942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We</a:t>
            </a:r>
            <a:r>
              <a:rPr lang="es-ES" baseline="0" dirty="0" smtClean="0"/>
              <a:t> use a Spider </a:t>
            </a:r>
            <a:r>
              <a:rPr lang="es-ES" baseline="0" dirty="0" err="1" smtClean="0"/>
              <a:t>bot</a:t>
            </a:r>
            <a:r>
              <a:rPr lang="es-ES" baseline="0" dirty="0" smtClean="0"/>
              <a:t> </a:t>
            </a:r>
            <a:r>
              <a:rPr lang="es-ES" baseline="0" dirty="0" err="1" smtClean="0"/>
              <a:t>to</a:t>
            </a:r>
            <a:r>
              <a:rPr lang="es-ES" baseline="0" dirty="0" smtClean="0"/>
              <a:t> </a:t>
            </a:r>
            <a:r>
              <a:rPr lang="es-ES" baseline="0" dirty="0" err="1" smtClean="0"/>
              <a:t>download</a:t>
            </a:r>
            <a:r>
              <a:rPr lang="es-ES" baseline="0" dirty="0" smtClean="0"/>
              <a:t> </a:t>
            </a:r>
            <a:r>
              <a:rPr lang="es-ES" baseline="0" dirty="0" err="1" smtClean="0"/>
              <a:t>several</a:t>
            </a:r>
            <a:r>
              <a:rPr lang="es-ES" baseline="0" dirty="0" smtClean="0"/>
              <a:t> </a:t>
            </a:r>
            <a:r>
              <a:rPr lang="es-ES" baseline="0" dirty="0" err="1" smtClean="0"/>
              <a:t>WebSites</a:t>
            </a:r>
            <a:r>
              <a:rPr lang="es-ES" baseline="0" dirty="0" smtClean="0"/>
              <a:t> (HTML </a:t>
            </a:r>
            <a:r>
              <a:rPr lang="es-ES" baseline="0" dirty="0" err="1" smtClean="0"/>
              <a:t>documents</a:t>
            </a:r>
            <a:r>
              <a:rPr lang="es-ES" baseline="0" dirty="0" smtClean="0"/>
              <a:t>). </a:t>
            </a:r>
          </a:p>
          <a:p>
            <a:r>
              <a:rPr lang="es-ES" baseline="0" dirty="0" err="1" smtClean="0"/>
              <a:t>Then</a:t>
            </a:r>
            <a:r>
              <a:rPr lang="es-ES" baseline="0" dirty="0" smtClean="0"/>
              <a:t> </a:t>
            </a:r>
            <a:r>
              <a:rPr lang="es-ES" baseline="0" dirty="0" err="1" smtClean="0"/>
              <a:t>preproces</a:t>
            </a:r>
            <a:r>
              <a:rPr lang="es-ES" baseline="0" dirty="0" smtClean="0"/>
              <a:t> </a:t>
            </a:r>
            <a:r>
              <a:rPr lang="es-ES" baseline="0" dirty="0" err="1" smtClean="0"/>
              <a:t>those</a:t>
            </a:r>
            <a:r>
              <a:rPr lang="es-ES" baseline="0" dirty="0" smtClean="0"/>
              <a:t> </a:t>
            </a:r>
            <a:r>
              <a:rPr lang="es-ES" baseline="0" dirty="0" err="1" smtClean="0"/>
              <a:t>documents</a:t>
            </a:r>
            <a:r>
              <a:rPr lang="es-ES" baseline="0" dirty="0" smtClean="0"/>
              <a:t> </a:t>
            </a:r>
            <a:r>
              <a:rPr lang="es-ES" baseline="0" dirty="0" err="1" smtClean="0"/>
              <a:t>to</a:t>
            </a:r>
            <a:r>
              <a:rPr lang="es-ES" baseline="0" dirty="0" smtClean="0"/>
              <a:t> </a:t>
            </a:r>
            <a:r>
              <a:rPr lang="es-ES" baseline="0" dirty="0" err="1" smtClean="0"/>
              <a:t>Get</a:t>
            </a:r>
            <a:r>
              <a:rPr lang="es-ES" baseline="0" dirty="0" smtClean="0"/>
              <a:t> </a:t>
            </a:r>
            <a:r>
              <a:rPr lang="es-ES" baseline="0" dirty="0" err="1" smtClean="0"/>
              <a:t>the</a:t>
            </a:r>
            <a:r>
              <a:rPr lang="es-ES" baseline="0" dirty="0" smtClean="0"/>
              <a:t> </a:t>
            </a:r>
            <a:r>
              <a:rPr lang="es-ES" baseline="0" dirty="0" err="1" smtClean="0"/>
              <a:t>relevant</a:t>
            </a:r>
            <a:r>
              <a:rPr lang="es-ES" baseline="0" dirty="0" smtClean="0"/>
              <a:t> </a:t>
            </a:r>
            <a:r>
              <a:rPr lang="es-ES" baseline="0" dirty="0" err="1" smtClean="0"/>
              <a:t>plain</a:t>
            </a:r>
            <a:r>
              <a:rPr lang="es-ES" baseline="0" dirty="0" smtClean="0"/>
              <a:t> </a:t>
            </a:r>
            <a:r>
              <a:rPr lang="es-ES" baseline="0" dirty="0" err="1" smtClean="0"/>
              <a:t>text</a:t>
            </a:r>
            <a:r>
              <a:rPr lang="es-ES" baseline="0" dirty="0" smtClean="0"/>
              <a:t>, </a:t>
            </a:r>
            <a:r>
              <a:rPr lang="es-ES" baseline="0" dirty="0" err="1" smtClean="0"/>
              <a:t>removing</a:t>
            </a:r>
            <a:r>
              <a:rPr lang="es-ES" baseline="0" dirty="0" smtClean="0"/>
              <a:t> HTML </a:t>
            </a:r>
            <a:r>
              <a:rPr lang="es-ES" baseline="0" dirty="0" err="1" smtClean="0"/>
              <a:t>markups</a:t>
            </a:r>
            <a:r>
              <a:rPr lang="es-ES" baseline="0" dirty="0" smtClean="0"/>
              <a:t>, </a:t>
            </a:r>
            <a:r>
              <a:rPr lang="es-ES" baseline="0" dirty="0" err="1" smtClean="0"/>
              <a:t>codes</a:t>
            </a:r>
            <a:r>
              <a:rPr lang="es-ES" baseline="0" dirty="0" smtClean="0"/>
              <a:t> and non </a:t>
            </a:r>
            <a:r>
              <a:rPr lang="es-ES" baseline="0" dirty="0" err="1" smtClean="0"/>
              <a:t>relevant</a:t>
            </a:r>
            <a:r>
              <a:rPr lang="es-ES" baseline="0" dirty="0" smtClean="0"/>
              <a:t> </a:t>
            </a:r>
            <a:r>
              <a:rPr lang="es-ES" baseline="0" dirty="0" err="1" smtClean="0"/>
              <a:t>texts</a:t>
            </a:r>
            <a:r>
              <a:rPr lang="es-ES" baseline="0" dirty="0" smtClean="0"/>
              <a:t>. </a:t>
            </a:r>
          </a:p>
          <a:p>
            <a:r>
              <a:rPr lang="es-ES" baseline="0" dirty="0" err="1" smtClean="0"/>
              <a:t>We</a:t>
            </a:r>
            <a:r>
              <a:rPr lang="es-ES" baseline="0" dirty="0" smtClean="0"/>
              <a:t> can </a:t>
            </a:r>
            <a:r>
              <a:rPr lang="es-ES" baseline="0" dirty="0" err="1" smtClean="0"/>
              <a:t>also</a:t>
            </a:r>
            <a:r>
              <a:rPr lang="es-ES" baseline="0" dirty="0" smtClean="0"/>
              <a:t> </a:t>
            </a:r>
            <a:r>
              <a:rPr lang="es-ES" baseline="0" dirty="0" err="1" smtClean="0"/>
              <a:t>obtained</a:t>
            </a:r>
            <a:r>
              <a:rPr lang="es-ES" baseline="0" dirty="0" smtClean="0"/>
              <a:t> </a:t>
            </a:r>
            <a:r>
              <a:rPr lang="es-ES" baseline="0" dirty="0" err="1" smtClean="0"/>
              <a:t>metadata</a:t>
            </a:r>
            <a:r>
              <a:rPr lang="es-ES" baseline="0" dirty="0" smtClean="0"/>
              <a:t> </a:t>
            </a:r>
            <a:r>
              <a:rPr lang="es-ES" baseline="0" dirty="0" err="1" smtClean="0"/>
              <a:t>from</a:t>
            </a:r>
            <a:r>
              <a:rPr lang="es-ES" baseline="0" dirty="0" smtClean="0"/>
              <a:t> </a:t>
            </a:r>
            <a:r>
              <a:rPr lang="es-ES" baseline="0" dirty="0" err="1" smtClean="0"/>
              <a:t>them</a:t>
            </a:r>
            <a:r>
              <a:rPr lang="es-ES" baseline="0" dirty="0" smtClean="0"/>
              <a:t>.</a:t>
            </a:r>
          </a:p>
          <a:p>
            <a:r>
              <a:rPr lang="es-ES" baseline="0" dirty="0" err="1" smtClean="0"/>
              <a:t>Perform</a:t>
            </a:r>
            <a:r>
              <a:rPr lang="es-ES" baseline="0" dirty="0" smtClean="0"/>
              <a:t> TD-IDF </a:t>
            </a:r>
            <a:r>
              <a:rPr lang="es-ES" baseline="0" dirty="0" err="1" smtClean="0"/>
              <a:t>for</a:t>
            </a:r>
            <a:r>
              <a:rPr lang="es-ES" baseline="0" dirty="0" smtClean="0"/>
              <a:t> </a:t>
            </a:r>
            <a:r>
              <a:rPr lang="es-ES" baseline="0" dirty="0" err="1" smtClean="0"/>
              <a:t>every</a:t>
            </a:r>
            <a:r>
              <a:rPr lang="es-ES" baseline="0" dirty="0" smtClean="0"/>
              <a:t> HTML </a:t>
            </a:r>
            <a:r>
              <a:rPr lang="es-ES" baseline="0" dirty="0" err="1" smtClean="0"/>
              <a:t>document</a:t>
            </a:r>
            <a:r>
              <a:rPr lang="es-ES" baseline="0" dirty="0" smtClean="0"/>
              <a:t>.</a:t>
            </a:r>
          </a:p>
          <a:p>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4</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We</a:t>
            </a:r>
            <a:r>
              <a:rPr lang="es-ES" baseline="0" dirty="0" smtClean="0"/>
              <a:t> use a Spider </a:t>
            </a:r>
            <a:r>
              <a:rPr lang="es-ES" baseline="0" dirty="0" err="1" smtClean="0"/>
              <a:t>bot</a:t>
            </a:r>
            <a:r>
              <a:rPr lang="es-ES" baseline="0" dirty="0" smtClean="0"/>
              <a:t> </a:t>
            </a:r>
            <a:r>
              <a:rPr lang="es-ES" baseline="0" dirty="0" err="1" smtClean="0"/>
              <a:t>to</a:t>
            </a:r>
            <a:r>
              <a:rPr lang="es-ES" baseline="0" dirty="0" smtClean="0"/>
              <a:t> </a:t>
            </a:r>
            <a:r>
              <a:rPr lang="es-ES" baseline="0" dirty="0" err="1" smtClean="0"/>
              <a:t>download</a:t>
            </a:r>
            <a:r>
              <a:rPr lang="es-ES" baseline="0" dirty="0" smtClean="0"/>
              <a:t> </a:t>
            </a:r>
            <a:r>
              <a:rPr lang="es-ES" baseline="0" dirty="0" err="1" smtClean="0"/>
              <a:t>several</a:t>
            </a:r>
            <a:r>
              <a:rPr lang="es-ES" baseline="0" dirty="0" smtClean="0"/>
              <a:t> </a:t>
            </a:r>
            <a:r>
              <a:rPr lang="es-ES" baseline="0" dirty="0" err="1" smtClean="0"/>
              <a:t>WebSites</a:t>
            </a:r>
            <a:r>
              <a:rPr lang="es-ES" baseline="0" dirty="0" smtClean="0"/>
              <a:t> (HTML </a:t>
            </a:r>
            <a:r>
              <a:rPr lang="es-ES" baseline="0" dirty="0" err="1" smtClean="0"/>
              <a:t>documents</a:t>
            </a:r>
            <a:r>
              <a:rPr lang="es-ES" baseline="0" dirty="0" smtClean="0"/>
              <a:t>). </a:t>
            </a:r>
          </a:p>
          <a:p>
            <a:r>
              <a:rPr lang="es-ES" baseline="0" dirty="0" err="1" smtClean="0"/>
              <a:t>Then</a:t>
            </a:r>
            <a:r>
              <a:rPr lang="es-ES" baseline="0" dirty="0" smtClean="0"/>
              <a:t> </a:t>
            </a:r>
            <a:r>
              <a:rPr lang="es-ES" baseline="0" dirty="0" err="1" smtClean="0"/>
              <a:t>preproces</a:t>
            </a:r>
            <a:r>
              <a:rPr lang="es-ES" baseline="0" dirty="0" smtClean="0"/>
              <a:t> </a:t>
            </a:r>
            <a:r>
              <a:rPr lang="es-ES" baseline="0" dirty="0" err="1" smtClean="0"/>
              <a:t>those</a:t>
            </a:r>
            <a:r>
              <a:rPr lang="es-ES" baseline="0" dirty="0" smtClean="0"/>
              <a:t> </a:t>
            </a:r>
            <a:r>
              <a:rPr lang="es-ES" baseline="0" dirty="0" err="1" smtClean="0"/>
              <a:t>documents</a:t>
            </a:r>
            <a:r>
              <a:rPr lang="es-ES" baseline="0" dirty="0" smtClean="0"/>
              <a:t> </a:t>
            </a:r>
            <a:r>
              <a:rPr lang="es-ES" baseline="0" dirty="0" err="1" smtClean="0"/>
              <a:t>to</a:t>
            </a:r>
            <a:r>
              <a:rPr lang="es-ES" baseline="0" dirty="0" smtClean="0"/>
              <a:t> </a:t>
            </a:r>
            <a:r>
              <a:rPr lang="es-ES" baseline="0" dirty="0" err="1" smtClean="0"/>
              <a:t>Get</a:t>
            </a:r>
            <a:r>
              <a:rPr lang="es-ES" baseline="0" dirty="0" smtClean="0"/>
              <a:t> </a:t>
            </a:r>
            <a:r>
              <a:rPr lang="es-ES" baseline="0" dirty="0" err="1" smtClean="0"/>
              <a:t>the</a:t>
            </a:r>
            <a:r>
              <a:rPr lang="es-ES" baseline="0" dirty="0" smtClean="0"/>
              <a:t> </a:t>
            </a:r>
            <a:r>
              <a:rPr lang="es-ES" baseline="0" dirty="0" err="1" smtClean="0"/>
              <a:t>relevant</a:t>
            </a:r>
            <a:r>
              <a:rPr lang="es-ES" baseline="0" dirty="0" smtClean="0"/>
              <a:t> </a:t>
            </a:r>
            <a:r>
              <a:rPr lang="es-ES" baseline="0" dirty="0" err="1" smtClean="0"/>
              <a:t>plain</a:t>
            </a:r>
            <a:r>
              <a:rPr lang="es-ES" baseline="0" dirty="0" smtClean="0"/>
              <a:t> </a:t>
            </a:r>
            <a:r>
              <a:rPr lang="es-ES" baseline="0" dirty="0" err="1" smtClean="0"/>
              <a:t>text</a:t>
            </a:r>
            <a:r>
              <a:rPr lang="es-ES" baseline="0" dirty="0" smtClean="0"/>
              <a:t>, </a:t>
            </a:r>
            <a:r>
              <a:rPr lang="es-ES" baseline="0" dirty="0" err="1" smtClean="0"/>
              <a:t>removing</a:t>
            </a:r>
            <a:r>
              <a:rPr lang="es-ES" baseline="0" dirty="0" smtClean="0"/>
              <a:t> HTML </a:t>
            </a:r>
            <a:r>
              <a:rPr lang="es-ES" baseline="0" dirty="0" err="1" smtClean="0"/>
              <a:t>markups</a:t>
            </a:r>
            <a:r>
              <a:rPr lang="es-ES" baseline="0" dirty="0" smtClean="0"/>
              <a:t>, </a:t>
            </a:r>
            <a:r>
              <a:rPr lang="es-ES" baseline="0" dirty="0" err="1" smtClean="0"/>
              <a:t>codes</a:t>
            </a:r>
            <a:r>
              <a:rPr lang="es-ES" baseline="0" dirty="0" smtClean="0"/>
              <a:t> and non </a:t>
            </a:r>
            <a:r>
              <a:rPr lang="es-ES" baseline="0" dirty="0" err="1" smtClean="0"/>
              <a:t>relevant</a:t>
            </a:r>
            <a:r>
              <a:rPr lang="es-ES" baseline="0" dirty="0" smtClean="0"/>
              <a:t> </a:t>
            </a:r>
            <a:r>
              <a:rPr lang="es-ES" baseline="0" dirty="0" err="1" smtClean="0"/>
              <a:t>texts</a:t>
            </a:r>
            <a:r>
              <a:rPr lang="es-ES" baseline="0" dirty="0" smtClean="0"/>
              <a:t>. </a:t>
            </a:r>
          </a:p>
          <a:p>
            <a:r>
              <a:rPr lang="es-ES" baseline="0" dirty="0" err="1" smtClean="0"/>
              <a:t>We</a:t>
            </a:r>
            <a:r>
              <a:rPr lang="es-ES" baseline="0" dirty="0" smtClean="0"/>
              <a:t> can </a:t>
            </a:r>
            <a:r>
              <a:rPr lang="es-ES" baseline="0" dirty="0" err="1" smtClean="0"/>
              <a:t>also</a:t>
            </a:r>
            <a:r>
              <a:rPr lang="es-ES" baseline="0" dirty="0" smtClean="0"/>
              <a:t> </a:t>
            </a:r>
            <a:r>
              <a:rPr lang="es-ES" baseline="0" dirty="0" err="1" smtClean="0"/>
              <a:t>obtained</a:t>
            </a:r>
            <a:r>
              <a:rPr lang="es-ES" baseline="0" dirty="0" smtClean="0"/>
              <a:t> </a:t>
            </a:r>
            <a:r>
              <a:rPr lang="es-ES" baseline="0" dirty="0" err="1" smtClean="0"/>
              <a:t>metadata</a:t>
            </a:r>
            <a:r>
              <a:rPr lang="es-ES" baseline="0" dirty="0" smtClean="0"/>
              <a:t> </a:t>
            </a:r>
            <a:r>
              <a:rPr lang="es-ES" baseline="0" dirty="0" err="1" smtClean="0"/>
              <a:t>from</a:t>
            </a:r>
            <a:r>
              <a:rPr lang="es-ES" baseline="0" dirty="0" smtClean="0"/>
              <a:t> </a:t>
            </a:r>
            <a:r>
              <a:rPr lang="es-ES" baseline="0" dirty="0" err="1" smtClean="0"/>
              <a:t>them</a:t>
            </a:r>
            <a:r>
              <a:rPr lang="es-ES" baseline="0" dirty="0" smtClean="0"/>
              <a:t>.</a:t>
            </a:r>
          </a:p>
          <a:p>
            <a:r>
              <a:rPr lang="es-ES" baseline="0" dirty="0" err="1" smtClean="0"/>
              <a:t>Perform</a:t>
            </a:r>
            <a:r>
              <a:rPr lang="es-ES" baseline="0" dirty="0" smtClean="0"/>
              <a:t> TD-IDF </a:t>
            </a:r>
            <a:r>
              <a:rPr lang="es-ES" baseline="0" dirty="0" err="1" smtClean="0"/>
              <a:t>for</a:t>
            </a:r>
            <a:r>
              <a:rPr lang="es-ES" baseline="0" dirty="0" smtClean="0"/>
              <a:t> </a:t>
            </a:r>
            <a:r>
              <a:rPr lang="es-ES" baseline="0" dirty="0" err="1" smtClean="0"/>
              <a:t>every</a:t>
            </a:r>
            <a:r>
              <a:rPr lang="es-ES" baseline="0" dirty="0" smtClean="0"/>
              <a:t> HTML </a:t>
            </a:r>
            <a:r>
              <a:rPr lang="es-ES" baseline="0" dirty="0" err="1" smtClean="0"/>
              <a:t>document</a:t>
            </a:r>
            <a:r>
              <a:rPr lang="es-ES" baseline="0" dirty="0" smtClean="0"/>
              <a:t>.</a:t>
            </a:r>
          </a:p>
          <a:p>
            <a:endParaRPr lang="es-ES" baseline="0" dirty="0" smtClean="0"/>
          </a:p>
          <a:p>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5</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hand-coded by scratch</a:t>
            </a:r>
          </a:p>
          <a:p>
            <a:r>
              <a:rPr lang="es-ES" dirty="0" err="1" smtClean="0"/>
              <a:t>All</a:t>
            </a:r>
            <a:r>
              <a:rPr lang="es-ES" dirty="0" smtClean="0"/>
              <a:t> </a:t>
            </a:r>
            <a:r>
              <a:rPr lang="es-ES" dirty="0" err="1" smtClean="0"/>
              <a:t>functions</a:t>
            </a:r>
            <a:r>
              <a:rPr lang="es-ES" dirty="0" smtClean="0"/>
              <a:t> </a:t>
            </a:r>
            <a:r>
              <a:rPr lang="es-ES" dirty="0" err="1" smtClean="0"/>
              <a:t>hand-coded</a:t>
            </a:r>
            <a:r>
              <a:rPr lang="es-ES" dirty="0" smtClean="0"/>
              <a:t> </a:t>
            </a:r>
            <a:r>
              <a:rPr lang="es-ES" dirty="0" err="1" smtClean="0"/>
              <a:t>by</a:t>
            </a:r>
            <a:r>
              <a:rPr lang="es-ES" dirty="0" smtClean="0"/>
              <a:t> </a:t>
            </a:r>
            <a:r>
              <a:rPr lang="es-ES" dirty="0" err="1" smtClean="0"/>
              <a:t>scratch</a:t>
            </a:r>
            <a:r>
              <a:rPr lang="es-ES" dirty="0" smtClean="0"/>
              <a:t>. </a:t>
            </a:r>
            <a:endParaRPr lang="en-US" baseline="0" dirty="0" smtClean="0"/>
          </a:p>
        </p:txBody>
      </p:sp>
      <p:sp>
        <p:nvSpPr>
          <p:cNvPr id="4" name="Slide Number Placeholder 3"/>
          <p:cNvSpPr>
            <a:spLocks noGrp="1"/>
          </p:cNvSpPr>
          <p:nvPr>
            <p:ph type="sldNum" sz="quarter" idx="10"/>
          </p:nvPr>
        </p:nvSpPr>
        <p:spPr/>
        <p:txBody>
          <a:bodyPr/>
          <a:lstStyle/>
          <a:p>
            <a:fld id="{8A040944-97E3-4CE1-9F67-69B0C2F4D5B8}" type="slidenum">
              <a:rPr lang="es-ES" smtClean="0"/>
              <a:pPr/>
              <a:t>6</a:t>
            </a:fld>
            <a:endParaRPr lang="es-ES"/>
          </a:p>
        </p:txBody>
      </p:sp>
    </p:spTree>
    <p:extLst>
      <p:ext uri="{BB962C8B-B14F-4D97-AF65-F5344CB8AC3E}">
        <p14:creationId xmlns:p14="http://schemas.microsoft.com/office/powerpoint/2010/main" val="299551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hand-coded by scratch</a:t>
            </a:r>
          </a:p>
          <a:p>
            <a:r>
              <a:rPr lang="es-ES" dirty="0" err="1" smtClean="0"/>
              <a:t>All</a:t>
            </a:r>
            <a:r>
              <a:rPr lang="es-ES" dirty="0" smtClean="0"/>
              <a:t> </a:t>
            </a:r>
            <a:r>
              <a:rPr lang="es-ES" dirty="0" err="1" smtClean="0"/>
              <a:t>functions</a:t>
            </a:r>
            <a:r>
              <a:rPr lang="es-ES" dirty="0" smtClean="0"/>
              <a:t> </a:t>
            </a:r>
            <a:r>
              <a:rPr lang="es-ES" dirty="0" err="1" smtClean="0"/>
              <a:t>hand-coded</a:t>
            </a:r>
            <a:r>
              <a:rPr lang="es-ES" dirty="0" smtClean="0"/>
              <a:t> </a:t>
            </a:r>
            <a:r>
              <a:rPr lang="es-ES" dirty="0" err="1" smtClean="0"/>
              <a:t>by</a:t>
            </a:r>
            <a:r>
              <a:rPr lang="es-ES" dirty="0" smtClean="0"/>
              <a:t> </a:t>
            </a:r>
            <a:r>
              <a:rPr lang="es-ES" dirty="0" err="1" smtClean="0"/>
              <a:t>scratch</a:t>
            </a:r>
            <a:r>
              <a:rPr lang="es-ES" dirty="0" smtClean="0"/>
              <a:t>. </a:t>
            </a:r>
            <a:endParaRPr lang="en-US" baseline="0" dirty="0" smtClean="0"/>
          </a:p>
        </p:txBody>
      </p:sp>
      <p:sp>
        <p:nvSpPr>
          <p:cNvPr id="4" name="Slide Number Placeholder 3"/>
          <p:cNvSpPr>
            <a:spLocks noGrp="1"/>
          </p:cNvSpPr>
          <p:nvPr>
            <p:ph type="sldNum" sz="quarter" idx="10"/>
          </p:nvPr>
        </p:nvSpPr>
        <p:spPr/>
        <p:txBody>
          <a:bodyPr/>
          <a:lstStyle/>
          <a:p>
            <a:fld id="{8A040944-97E3-4CE1-9F67-69B0C2F4D5B8}" type="slidenum">
              <a:rPr lang="es-ES" smtClean="0"/>
              <a:pPr/>
              <a:t>7</a:t>
            </a:fld>
            <a:endParaRPr lang="es-ES"/>
          </a:p>
        </p:txBody>
      </p:sp>
    </p:spTree>
    <p:extLst>
      <p:ext uri="{BB962C8B-B14F-4D97-AF65-F5344CB8AC3E}">
        <p14:creationId xmlns:p14="http://schemas.microsoft.com/office/powerpoint/2010/main" val="2995510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Used</a:t>
            </a:r>
            <a:r>
              <a:rPr lang="es-ES" dirty="0" smtClean="0"/>
              <a:t> </a:t>
            </a:r>
            <a:r>
              <a:rPr lang="es-ES" dirty="0" err="1" smtClean="0"/>
              <a:t>the</a:t>
            </a:r>
            <a:r>
              <a:rPr lang="es-ES" dirty="0" smtClean="0"/>
              <a:t> URL </a:t>
            </a:r>
            <a:r>
              <a:rPr lang="es-ES" dirty="0" err="1" smtClean="0"/>
              <a:t>library</a:t>
            </a:r>
            <a:r>
              <a:rPr lang="es-ES" baseline="0" dirty="0" smtClean="0"/>
              <a:t> </a:t>
            </a:r>
            <a:r>
              <a:rPr lang="es-ES" baseline="0" dirty="0" err="1" smtClean="0"/>
              <a:t>for</a:t>
            </a:r>
            <a:r>
              <a:rPr lang="es-ES" baseline="0" dirty="0" smtClean="0"/>
              <a:t> </a:t>
            </a:r>
            <a:r>
              <a:rPr lang="es-ES" baseline="0" dirty="0" err="1" smtClean="0"/>
              <a:t>the</a:t>
            </a:r>
            <a:r>
              <a:rPr lang="es-ES" baseline="0" dirty="0" smtClean="0"/>
              <a:t> </a:t>
            </a:r>
            <a:r>
              <a:rPr lang="es-ES" baseline="0" dirty="0" err="1" smtClean="0"/>
              <a:t>own-made</a:t>
            </a:r>
            <a:r>
              <a:rPr lang="es-ES" baseline="0" dirty="0" smtClean="0"/>
              <a:t> </a:t>
            </a:r>
            <a:r>
              <a:rPr lang="es-ES" baseline="0" dirty="0" err="1" smtClean="0"/>
              <a:t>spyder</a:t>
            </a:r>
            <a:r>
              <a:rPr lang="es-ES" baseline="0" dirty="0" smtClean="0"/>
              <a:t>. </a:t>
            </a:r>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8</a:t>
            </a:fld>
            <a:endParaRPr lang="es-ES"/>
          </a:p>
        </p:txBody>
      </p:sp>
    </p:spTree>
    <p:extLst>
      <p:ext uri="{BB962C8B-B14F-4D97-AF65-F5344CB8AC3E}">
        <p14:creationId xmlns:p14="http://schemas.microsoft.com/office/powerpoint/2010/main" val="426981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err="1" smtClean="0"/>
              <a:t>Used</a:t>
            </a:r>
            <a:r>
              <a:rPr lang="es-ES" dirty="0" smtClean="0"/>
              <a:t> </a:t>
            </a:r>
            <a:r>
              <a:rPr lang="es-ES" dirty="0" err="1" smtClean="0"/>
              <a:t>the</a:t>
            </a:r>
            <a:r>
              <a:rPr lang="es-ES" dirty="0" smtClean="0"/>
              <a:t> URL </a:t>
            </a:r>
            <a:r>
              <a:rPr lang="es-ES" dirty="0" err="1" smtClean="0"/>
              <a:t>library</a:t>
            </a:r>
            <a:r>
              <a:rPr lang="es-ES" baseline="0" dirty="0" smtClean="0"/>
              <a:t> </a:t>
            </a:r>
            <a:r>
              <a:rPr lang="es-ES" baseline="0" dirty="0" err="1" smtClean="0"/>
              <a:t>for</a:t>
            </a:r>
            <a:r>
              <a:rPr lang="es-ES" baseline="0" dirty="0" smtClean="0"/>
              <a:t> </a:t>
            </a:r>
            <a:r>
              <a:rPr lang="es-ES" baseline="0" dirty="0" err="1" smtClean="0"/>
              <a:t>the</a:t>
            </a:r>
            <a:r>
              <a:rPr lang="es-ES" baseline="0" dirty="0" smtClean="0"/>
              <a:t> </a:t>
            </a:r>
            <a:r>
              <a:rPr lang="es-ES" baseline="0" dirty="0" err="1" smtClean="0"/>
              <a:t>own-made</a:t>
            </a:r>
            <a:r>
              <a:rPr lang="es-ES" baseline="0" dirty="0" smtClean="0"/>
              <a:t> </a:t>
            </a:r>
            <a:r>
              <a:rPr lang="es-ES" baseline="0" dirty="0" err="1" smtClean="0"/>
              <a:t>spyder</a:t>
            </a:r>
            <a:r>
              <a:rPr lang="es-ES" baseline="0" dirty="0" smtClean="0"/>
              <a:t>. </a:t>
            </a:r>
            <a:endParaRPr lang="es-ES" dirty="0"/>
          </a:p>
        </p:txBody>
      </p:sp>
      <p:sp>
        <p:nvSpPr>
          <p:cNvPr id="4" name="3 Marcador de número de diapositiva"/>
          <p:cNvSpPr>
            <a:spLocks noGrp="1"/>
          </p:cNvSpPr>
          <p:nvPr>
            <p:ph type="sldNum" sz="quarter" idx="10"/>
          </p:nvPr>
        </p:nvSpPr>
        <p:spPr/>
        <p:txBody>
          <a:bodyPr/>
          <a:lstStyle/>
          <a:p>
            <a:fld id="{8A040944-97E3-4CE1-9F67-69B0C2F4D5B8}" type="slidenum">
              <a:rPr lang="es-ES" smtClean="0"/>
              <a:pPr/>
              <a:t>9</a:t>
            </a:fld>
            <a:endParaRPr lang="es-ES"/>
          </a:p>
        </p:txBody>
      </p:sp>
    </p:spTree>
    <p:extLst>
      <p:ext uri="{BB962C8B-B14F-4D97-AF65-F5344CB8AC3E}">
        <p14:creationId xmlns:p14="http://schemas.microsoft.com/office/powerpoint/2010/main" val="4269812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ECEC73CE-1854-4540-A505-CD10E4745279}" type="datetime1">
              <a:rPr lang="es-ES" smtClean="0"/>
              <a:t>09/06/2015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41508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320887B-9497-4DEC-BCD2-386D1E06E1A3}" type="datetime1">
              <a:rPr lang="es-ES" smtClean="0"/>
              <a:t>09/06/2015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263842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F0D90A85-8FD4-4BB4-87B7-F3896D2AEEE0}" type="datetime1">
              <a:rPr lang="es-ES" smtClean="0"/>
              <a:t>09/06/2015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47609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74377B2-BF4C-42FD-963E-0AC118267CCC}" type="datetime1">
              <a:rPr lang="es-ES" smtClean="0"/>
              <a:t>09/06/2015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17657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9E771F0-503A-4631-89F7-6CA570863083}" type="datetime1">
              <a:rPr lang="es-ES" smtClean="0"/>
              <a:t>09/06/2015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336806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28D1FFE-B1B1-4AFC-AD30-7EED167BF592}" type="datetime1">
              <a:rPr lang="es-ES" smtClean="0"/>
              <a:t>09/06/2015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72306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9C943F46-EDD3-4613-9463-62F4261401FA}" type="datetime1">
              <a:rPr lang="es-ES" smtClean="0"/>
              <a:t>09/06/2015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106966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54CB9A3-9CC0-4FCF-8C5F-A58A495E18ED}" type="datetime1">
              <a:rPr lang="es-ES" smtClean="0"/>
              <a:t>09/06/2015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257273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8E7095B-B8A8-40FA-AEFA-98DE82F2A35E}" type="datetime1">
              <a:rPr lang="es-ES" smtClean="0"/>
              <a:t>09/06/2015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1859687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0537F0A-43C7-4BB4-BACF-C5DCBBC049E0}" type="datetime1">
              <a:rPr lang="es-ES" smtClean="0"/>
              <a:t>09/06/2015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3265079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21E3CCC-F9BB-4DC2-85A9-98930DB390F4}" type="datetime1">
              <a:rPr lang="es-ES" smtClean="0"/>
              <a:t>09/06/2015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74CC8D5-9BDD-4528-894C-D92029187C7C}" type="slidenum">
              <a:rPr lang="es-ES" smtClean="0"/>
              <a:pPr/>
              <a:t>‹#›</a:t>
            </a:fld>
            <a:endParaRPr lang="es-ES"/>
          </a:p>
        </p:txBody>
      </p:sp>
    </p:spTree>
    <p:extLst>
      <p:ext uri="{BB962C8B-B14F-4D97-AF65-F5344CB8AC3E}">
        <p14:creationId xmlns:p14="http://schemas.microsoft.com/office/powerpoint/2010/main" val="240167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46310-25AF-40A3-B45A-C0DAEB4E6F61}" type="datetime1">
              <a:rPr lang="es-ES" smtClean="0"/>
              <a:t>09/06/2015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CC8D5-9BDD-4528-894C-D92029187C7C}" type="slidenum">
              <a:rPr lang="es-ES" smtClean="0"/>
              <a:pPr/>
              <a:t>‹#›</a:t>
            </a:fld>
            <a:endParaRPr lang="es-ES"/>
          </a:p>
        </p:txBody>
      </p:sp>
    </p:spTree>
    <p:extLst>
      <p:ext uri="{BB962C8B-B14F-4D97-AF65-F5344CB8AC3E}">
        <p14:creationId xmlns:p14="http://schemas.microsoft.com/office/powerpoint/2010/main" val="429182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eople.csail.mit.edu/torralba/LabelMeToolbo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2247007"/>
            <a:ext cx="7772400" cy="1470025"/>
          </a:xfrm>
        </p:spPr>
        <p:txBody>
          <a:bodyPr>
            <a:normAutofit fontScale="90000"/>
          </a:bodyPr>
          <a:lstStyle/>
          <a:p>
            <a:pPr>
              <a:lnSpc>
                <a:spcPct val="150000"/>
              </a:lnSpc>
            </a:pPr>
            <a:r>
              <a:rPr lang="es-ES" sz="2000" b="1" dirty="0" smtClean="0"/>
              <a:t/>
            </a:r>
            <a:br>
              <a:rPr lang="es-ES" sz="2000" b="1" dirty="0" smtClean="0"/>
            </a:br>
            <a:r>
              <a:rPr lang="es-ES" sz="2200" b="1" dirty="0" smtClean="0"/>
              <a:t>Manuel Montoya Catalá</a:t>
            </a:r>
            <a:r>
              <a:rPr lang="es-ES" sz="2000" b="1" dirty="0" smtClean="0"/>
              <a:t/>
            </a:r>
            <a:br>
              <a:rPr lang="es-ES" sz="2000" b="1" dirty="0" smtClean="0"/>
            </a:br>
            <a:r>
              <a:rPr lang="es-ES" sz="2000" b="1" dirty="0" smtClean="0"/>
              <a:t/>
            </a:r>
            <a:br>
              <a:rPr lang="es-ES" sz="2000" b="1" dirty="0" smtClean="0"/>
            </a:br>
            <a:r>
              <a:rPr lang="es-ES" sz="2000" b="1" dirty="0" err="1" smtClean="0"/>
              <a:t>Computer</a:t>
            </a:r>
            <a:r>
              <a:rPr lang="es-ES" sz="2000" b="1" dirty="0" smtClean="0"/>
              <a:t> </a:t>
            </a:r>
            <a:r>
              <a:rPr lang="es-ES" sz="2000" b="1" dirty="0" err="1" smtClean="0"/>
              <a:t>Vision</a:t>
            </a:r>
            <a:r>
              <a:rPr lang="es-ES" sz="2000" b="1" dirty="0"/>
              <a:t/>
            </a:r>
            <a:br>
              <a:rPr lang="es-ES" sz="2000" b="1" dirty="0"/>
            </a:br>
            <a:r>
              <a:rPr lang="es-ES" sz="2000" b="1" dirty="0" smtClean="0"/>
              <a:t>Carlos III </a:t>
            </a:r>
            <a:r>
              <a:rPr lang="es-ES" sz="2000" b="1" dirty="0" err="1" smtClean="0"/>
              <a:t>University</a:t>
            </a:r>
            <a:r>
              <a:rPr lang="es-ES" sz="2000" b="1" dirty="0" smtClean="0"/>
              <a:t> of Madrid</a:t>
            </a:r>
            <a:r>
              <a:rPr lang="es-ES" sz="2000" b="1" smtClean="0"/>
              <a:t/>
            </a:r>
            <a:br>
              <a:rPr lang="es-ES" sz="2000" b="1" smtClean="0"/>
            </a:br>
            <a:r>
              <a:rPr lang="es-ES" sz="2000" b="1" smtClean="0"/>
              <a:t>June, </a:t>
            </a:r>
            <a:r>
              <a:rPr lang="es-ES" sz="2000" b="1" dirty="0" smtClean="0"/>
              <a:t>2015</a:t>
            </a:r>
            <a:endParaRPr lang="es-ES" sz="2000" b="1" dirty="0"/>
          </a:p>
        </p:txBody>
      </p:sp>
      <p:pic>
        <p:nvPicPr>
          <p:cNvPr id="1026" name="Picture 2" descr="http://upload.wikimedia.org/wikipedia/commons/thumb/a/ac/Logo_UC3M.svg/2000px-Logo_UC3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4603500"/>
            <a:ext cx="1705820" cy="1705820"/>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redondeado"/>
          <p:cNvSpPr/>
          <p:nvPr/>
        </p:nvSpPr>
        <p:spPr>
          <a:xfrm>
            <a:off x="469504" y="533400"/>
            <a:ext cx="8064896" cy="1231687"/>
          </a:xfrm>
          <a:prstGeom prst="roundRect">
            <a:avLst/>
          </a:prstGeom>
          <a:solidFill>
            <a:srgbClr val="130CA8"/>
          </a:solidFill>
          <a:ln>
            <a:solidFill>
              <a:srgbClr val="120B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1187624" y="692696"/>
            <a:ext cx="7056784" cy="1015663"/>
          </a:xfrm>
          <a:prstGeom prst="rect">
            <a:avLst/>
          </a:prstGeom>
          <a:noFill/>
        </p:spPr>
        <p:txBody>
          <a:bodyPr wrap="square" rtlCol="0">
            <a:spAutoFit/>
          </a:bodyPr>
          <a:lstStyle/>
          <a:p>
            <a:pPr algn="ctr"/>
            <a:r>
              <a:rPr lang="en-US" sz="3000" dirty="0">
                <a:solidFill>
                  <a:schemeClr val="bg1"/>
                </a:solidFill>
              </a:rPr>
              <a:t>Part-based Object Detection using RealAdaBoost and ANN</a:t>
            </a:r>
            <a:endParaRPr lang="es-ES" sz="3000" dirty="0">
              <a:solidFill>
                <a:schemeClr val="bg1"/>
              </a:solidFill>
            </a:endParaRPr>
          </a:p>
        </p:txBody>
      </p:sp>
      <p:sp>
        <p:nvSpPr>
          <p:cNvPr id="7" name="1 Título"/>
          <p:cNvSpPr txBox="1">
            <a:spLocks/>
          </p:cNvSpPr>
          <p:nvPr/>
        </p:nvSpPr>
        <p:spPr>
          <a:xfrm>
            <a:off x="0" y="-27384"/>
            <a:ext cx="9144000" cy="173025"/>
          </a:xfrm>
          <a:prstGeom prst="rect">
            <a:avLst/>
          </a:prstGeom>
          <a:solidFill>
            <a:srgbClr val="130CA8"/>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ES" sz="1600" dirty="0">
              <a:solidFill>
                <a:schemeClr val="bg1"/>
              </a:solidFill>
            </a:endParaRPr>
          </a:p>
        </p:txBody>
      </p:sp>
      <p:sp>
        <p:nvSpPr>
          <p:cNvPr id="8" name="1 Título"/>
          <p:cNvSpPr txBox="1">
            <a:spLocks/>
          </p:cNvSpPr>
          <p:nvPr/>
        </p:nvSpPr>
        <p:spPr>
          <a:xfrm>
            <a:off x="-2799" y="6713623"/>
            <a:ext cx="9144000" cy="173025"/>
          </a:xfrm>
          <a:prstGeom prst="rect">
            <a:avLst/>
          </a:prstGeom>
          <a:solidFill>
            <a:srgbClr val="130CA8"/>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s-ES" sz="1600" dirty="0">
              <a:solidFill>
                <a:schemeClr val="bg1"/>
              </a:solidFill>
            </a:endParaRPr>
          </a:p>
        </p:txBody>
      </p:sp>
    </p:spTree>
    <p:extLst>
      <p:ext uri="{BB962C8B-B14F-4D97-AF65-F5344CB8AC3E}">
        <p14:creationId xmlns:p14="http://schemas.microsoft.com/office/powerpoint/2010/main" val="2061889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10</a:t>
            </a:fld>
            <a:endParaRPr lang="es-ES" dirty="0"/>
          </a:p>
        </p:txBody>
      </p:sp>
      <p:sp>
        <p:nvSpPr>
          <p:cNvPr id="13" name="12 CuadroTexto"/>
          <p:cNvSpPr txBox="1"/>
          <p:nvPr/>
        </p:nvSpPr>
        <p:spPr>
          <a:xfrm>
            <a:off x="467544" y="476672"/>
            <a:ext cx="3647256" cy="584775"/>
          </a:xfrm>
          <a:prstGeom prst="rect">
            <a:avLst/>
          </a:prstGeom>
          <a:noFill/>
        </p:spPr>
        <p:txBody>
          <a:bodyPr wrap="square" rtlCol="0">
            <a:spAutoFit/>
          </a:bodyPr>
          <a:lstStyle/>
          <a:p>
            <a:r>
              <a:rPr lang="es-ES" sz="3200" dirty="0" err="1" smtClean="0">
                <a:solidFill>
                  <a:srgbClr val="130CA8"/>
                </a:solidFill>
              </a:rPr>
              <a:t>Experiments</a:t>
            </a:r>
            <a:r>
              <a:rPr lang="es-ES" sz="3200" dirty="0" smtClean="0">
                <a:solidFill>
                  <a:srgbClr val="130CA8"/>
                </a:solidFill>
              </a:rPr>
              <a:t> </a:t>
            </a:r>
            <a:r>
              <a:rPr lang="es-ES" sz="3200" dirty="0" err="1" smtClean="0">
                <a:solidFill>
                  <a:srgbClr val="130CA8"/>
                </a:solidFill>
              </a:rPr>
              <a:t>Setup</a:t>
            </a:r>
            <a:endParaRPr lang="es-ES" sz="3200" dirty="0">
              <a:solidFill>
                <a:srgbClr val="130CA8"/>
              </a:solidFill>
            </a:endParaRPr>
          </a:p>
        </p:txBody>
      </p:sp>
      <p:sp>
        <p:nvSpPr>
          <p:cNvPr id="19"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4512" y="2321005"/>
            <a:ext cx="5181600" cy="137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4038600"/>
            <a:ext cx="5076825" cy="128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1120676"/>
            <a:ext cx="7467600" cy="1200329"/>
          </a:xfrm>
          <a:prstGeom prst="rect">
            <a:avLst/>
          </a:prstGeom>
        </p:spPr>
        <p:txBody>
          <a:bodyPr wrap="square">
            <a:spAutoFit/>
          </a:bodyPr>
          <a:lstStyle/>
          <a:p>
            <a:r>
              <a:rPr lang="en-US" dirty="0"/>
              <a:t>The system proposed performs object recognition over the cars repository of the </a:t>
            </a:r>
            <a:r>
              <a:rPr lang="en-US" dirty="0" err="1"/>
              <a:t>LabelMe</a:t>
            </a:r>
            <a:r>
              <a:rPr lang="en-US" dirty="0"/>
              <a:t> </a:t>
            </a:r>
            <a:r>
              <a:rPr lang="en-US" dirty="0" smtClean="0"/>
              <a:t>Dataset. The </a:t>
            </a:r>
            <a:r>
              <a:rPr lang="en-US" dirty="0"/>
              <a:t>dataset is composed of 776 images that contain cars in different scenarios; these cars appear from different points of view including partially occluded positions. </a:t>
            </a:r>
          </a:p>
        </p:txBody>
      </p:sp>
      <p:sp>
        <p:nvSpPr>
          <p:cNvPr id="8" name="Rectangle 4"/>
          <p:cNvSpPr>
            <a:spLocks noChangeArrowheads="1"/>
          </p:cNvSpPr>
          <p:nvPr/>
        </p:nvSpPr>
        <p:spPr bwMode="auto">
          <a:xfrm>
            <a:off x="3225006" y="3733800"/>
            <a:ext cx="218519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ANN + ELM  Detection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4"/>
          <p:cNvSpPr>
            <a:spLocks noChangeArrowheads="1"/>
          </p:cNvSpPr>
          <p:nvPr/>
        </p:nvSpPr>
        <p:spPr bwMode="auto">
          <a:xfrm>
            <a:off x="3225006" y="5461084"/>
            <a:ext cx="218519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Decision Stump Detection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83410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11</a:t>
            </a:fld>
            <a:endParaRPr lang="es-ES" dirty="0"/>
          </a:p>
        </p:txBody>
      </p:sp>
      <p:sp>
        <p:nvSpPr>
          <p:cNvPr id="13" name="12 CuadroTexto"/>
          <p:cNvSpPr txBox="1"/>
          <p:nvPr/>
        </p:nvSpPr>
        <p:spPr>
          <a:xfrm>
            <a:off x="467544" y="476672"/>
            <a:ext cx="3647256" cy="584775"/>
          </a:xfrm>
          <a:prstGeom prst="rect">
            <a:avLst/>
          </a:prstGeom>
          <a:noFill/>
        </p:spPr>
        <p:txBody>
          <a:bodyPr wrap="square" rtlCol="0">
            <a:spAutoFit/>
          </a:bodyPr>
          <a:lstStyle/>
          <a:p>
            <a:r>
              <a:rPr lang="es-ES" sz="3200" dirty="0" err="1" smtClean="0">
                <a:solidFill>
                  <a:srgbClr val="130CA8"/>
                </a:solidFill>
              </a:rPr>
              <a:t>Evaluation</a:t>
            </a:r>
            <a:endParaRPr lang="es-ES" sz="3200" dirty="0">
              <a:solidFill>
                <a:srgbClr val="130CA8"/>
              </a:solidFill>
            </a:endParaRPr>
          </a:p>
        </p:txBody>
      </p:sp>
      <p:sp>
        <p:nvSpPr>
          <p:cNvPr id="19"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pic>
        <p:nvPicPr>
          <p:cNvPr id="8194" name="Picture 7"/>
          <p:cNvPicPr>
            <a:picLocks noChangeAspect="1" noChangeArrowheads="1"/>
          </p:cNvPicPr>
          <p:nvPr/>
        </p:nvPicPr>
        <p:blipFill>
          <a:blip r:embed="rId3">
            <a:extLst>
              <a:ext uri="{28A0092B-C50C-407E-A947-70E740481C1C}">
                <a14:useLocalDpi xmlns:a14="http://schemas.microsoft.com/office/drawing/2010/main" val="0"/>
              </a:ext>
            </a:extLst>
          </a:blip>
          <a:srcRect t="3452"/>
          <a:stretch>
            <a:fillRect/>
          </a:stretch>
        </p:blipFill>
        <p:spPr bwMode="auto">
          <a:xfrm>
            <a:off x="579820" y="2882999"/>
            <a:ext cx="3230180" cy="2527201"/>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9"/>
          <p:cNvPicPr>
            <a:picLocks noChangeAspect="1" noChangeArrowheads="1"/>
          </p:cNvPicPr>
          <p:nvPr/>
        </p:nvPicPr>
        <p:blipFill>
          <a:blip r:embed="rId4">
            <a:extLst>
              <a:ext uri="{28A0092B-C50C-407E-A947-70E740481C1C}">
                <a14:useLocalDpi xmlns:a14="http://schemas.microsoft.com/office/drawing/2010/main" val="0"/>
              </a:ext>
            </a:extLst>
          </a:blip>
          <a:srcRect t="5098"/>
          <a:stretch>
            <a:fillRect/>
          </a:stretch>
        </p:blipFill>
        <p:spPr bwMode="auto">
          <a:xfrm>
            <a:off x="4343399" y="2956714"/>
            <a:ext cx="3114405" cy="245348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Stump classifier.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4"/>
          <p:cNvSpPr>
            <a:spLocks noChangeArrowheads="1"/>
          </p:cNvSpPr>
          <p:nvPr/>
        </p:nvSpPr>
        <p:spPr bwMode="auto">
          <a:xfrm>
            <a:off x="811212" y="5474984"/>
            <a:ext cx="330358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Precision Recall for the Decision Stump</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4675010" y="5631307"/>
            <a:ext cx="221727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Precision Recall for the ELM-ANN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0" name="CuadroTexto 5"/>
              <p:cNvSpPr txBox="1"/>
              <p:nvPr/>
            </p:nvSpPr>
            <p:spPr>
              <a:xfrm>
                <a:off x="4876800" y="1838698"/>
                <a:ext cx="3398558" cy="447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𝑟𝑒𝑐𝑎𝑙𝑙</m:t>
                      </m:r>
                      <m:r>
                        <a:rPr lang="es-ES" sz="1400" b="0" i="1" smtClean="0">
                          <a:latin typeface="Cambria Math" panose="02040503050406030204" pitchFamily="18" charset="0"/>
                        </a:rPr>
                        <m:t>= </m:t>
                      </m:r>
                      <m:f>
                        <m:fPr>
                          <m:ctrlPr>
                            <a:rPr lang="es-ES" sz="1400" b="0" i="1" smtClean="0">
                              <a:latin typeface="Cambria Math"/>
                            </a:rPr>
                          </m:ctrlPr>
                        </m:fPr>
                        <m:num>
                          <m:r>
                            <a:rPr lang="es-ES" sz="1400" b="0" i="1" smtClean="0">
                              <a:latin typeface="Cambria Math" panose="02040503050406030204" pitchFamily="18" charset="0"/>
                            </a:rPr>
                            <m:t>𝑁𝑢𝑚𝑏𝑒𝑟</m:t>
                          </m:r>
                          <m:r>
                            <a:rPr lang="es-ES" sz="1400" b="0" i="1" smtClean="0">
                              <a:latin typeface="Cambria Math" panose="02040503050406030204" pitchFamily="18" charset="0"/>
                            </a:rPr>
                            <m:t> </m:t>
                          </m:r>
                          <m:r>
                            <a:rPr lang="es-ES" sz="1400" b="0" i="1" smtClean="0">
                              <a:latin typeface="Cambria Math" panose="02040503050406030204" pitchFamily="18" charset="0"/>
                            </a:rPr>
                            <m:t>𝑜𝑓</m:t>
                          </m:r>
                          <m:r>
                            <a:rPr lang="es-ES" sz="1400" b="0" i="1" smtClean="0">
                              <a:latin typeface="Cambria Math" panose="02040503050406030204" pitchFamily="18" charset="0"/>
                            </a:rPr>
                            <m:t> </m:t>
                          </m:r>
                          <m:r>
                            <a:rPr lang="es-ES" sz="1400" b="0" i="1" smtClean="0">
                              <a:latin typeface="Cambria Math"/>
                            </a:rPr>
                            <m:t>𝑜𝑏𝑗𝑒𝑐𝑡𝑠</m:t>
                          </m:r>
                          <m:r>
                            <a:rPr lang="es-ES" sz="1400" b="0" i="1" smtClean="0">
                              <a:latin typeface="Cambria Math"/>
                            </a:rPr>
                            <m:t> </m:t>
                          </m:r>
                          <m:r>
                            <a:rPr lang="es-ES" sz="1400" b="0" i="1" smtClean="0">
                              <a:latin typeface="Cambria Math"/>
                            </a:rPr>
                            <m:t>𝑑𝑒𝑡𝑒𝑐𝑡𝑒𝑑</m:t>
                          </m:r>
                        </m:num>
                        <m:den>
                          <m:r>
                            <a:rPr lang="es-ES" sz="1400" b="0" i="1" smtClean="0">
                              <a:latin typeface="Cambria Math" panose="02040503050406030204" pitchFamily="18" charset="0"/>
                            </a:rPr>
                            <m:t>𝑇𝑜𝑡𝑎𝑙</m:t>
                          </m:r>
                          <m:r>
                            <a:rPr lang="es-ES" sz="1400" b="0" i="1" smtClean="0">
                              <a:latin typeface="Cambria Math"/>
                            </a:rPr>
                            <m:t> </m:t>
                          </m:r>
                          <m:r>
                            <a:rPr lang="es-ES" sz="1400" b="0" i="1" smtClean="0">
                              <a:latin typeface="Cambria Math"/>
                            </a:rPr>
                            <m:t>𝑛𝑢𝑚</m:t>
                          </m:r>
                          <m:r>
                            <a:rPr lang="es-ES" sz="1400" i="1">
                              <a:latin typeface="Cambria Math" panose="02040503050406030204" pitchFamily="18" charset="0"/>
                            </a:rPr>
                            <m:t>𝑏𝑒𝑟</m:t>
                          </m:r>
                          <m:r>
                            <a:rPr lang="es-ES" sz="1400" i="1">
                              <a:latin typeface="Cambria Math" panose="02040503050406030204" pitchFamily="18" charset="0"/>
                            </a:rPr>
                            <m:t> </m:t>
                          </m:r>
                          <m:r>
                            <a:rPr lang="es-ES" sz="1400" i="1">
                              <a:latin typeface="Cambria Math" panose="02040503050406030204" pitchFamily="18" charset="0"/>
                            </a:rPr>
                            <m:t>𝑜𝑓</m:t>
                          </m:r>
                          <m:r>
                            <a:rPr lang="es-ES" sz="1400" i="1">
                              <a:latin typeface="Cambria Math" panose="02040503050406030204" pitchFamily="18" charset="0"/>
                            </a:rPr>
                            <m:t> </m:t>
                          </m:r>
                          <m:r>
                            <a:rPr lang="es-ES" sz="1400" i="1">
                              <a:latin typeface="Cambria Math"/>
                            </a:rPr>
                            <m:t>𝑐𝑜𝑟𝑟𝑒𝑐𝑡</m:t>
                          </m:r>
                          <m:r>
                            <a:rPr lang="es-ES" sz="1400" i="1">
                              <a:latin typeface="Cambria Math"/>
                            </a:rPr>
                            <m:t> </m:t>
                          </m:r>
                          <m:r>
                            <a:rPr lang="es-ES" sz="1400" i="1">
                              <a:latin typeface="Cambria Math"/>
                            </a:rPr>
                            <m:t>𝑜𝑏𝑗𝑒𝑐𝑡𝑠</m:t>
                          </m:r>
                        </m:den>
                      </m:f>
                    </m:oMath>
                  </m:oMathPara>
                </a14:m>
                <a:endParaRPr lang="es-ES" sz="1400" dirty="0"/>
              </a:p>
            </p:txBody>
          </p:sp>
        </mc:Choice>
        <mc:Fallback xmlns="">
          <p:sp>
            <p:nvSpPr>
              <p:cNvPr id="10" name="CuadroTexto 5"/>
              <p:cNvSpPr txBox="1">
                <a:spLocks noRot="1" noChangeAspect="1" noMove="1" noResize="1" noEditPoints="1" noAdjustHandles="1" noChangeArrowheads="1" noChangeShapeType="1" noTextEdit="1"/>
              </p:cNvSpPr>
              <p:nvPr/>
            </p:nvSpPr>
            <p:spPr>
              <a:xfrm>
                <a:off x="4876800" y="1838698"/>
                <a:ext cx="3398558" cy="447302"/>
              </a:xfrm>
              <a:prstGeom prst="rect">
                <a:avLst/>
              </a:prstGeom>
              <a:blipFill rotWithShape="1">
                <a:blip r:embed="rId5"/>
                <a:stretch>
                  <a:fillRect l="-717" t="-2740" r="-3405" b="-16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5"/>
              <p:cNvSpPr txBox="1"/>
              <p:nvPr/>
            </p:nvSpPr>
            <p:spPr>
              <a:xfrm>
                <a:off x="762000" y="1838698"/>
                <a:ext cx="3982629" cy="447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𝑝𝑟𝑒𝑐𝑖𝑠𝑖𝑜𝑛</m:t>
                      </m:r>
                      <m:r>
                        <a:rPr lang="es-ES" sz="1400" b="0" i="1" smtClean="0">
                          <a:latin typeface="Cambria Math" panose="02040503050406030204" pitchFamily="18" charset="0"/>
                        </a:rPr>
                        <m:t>= </m:t>
                      </m:r>
                      <m:f>
                        <m:fPr>
                          <m:ctrlPr>
                            <a:rPr lang="es-ES" sz="1400" b="0" i="1" smtClean="0">
                              <a:latin typeface="Cambria Math"/>
                            </a:rPr>
                          </m:ctrlPr>
                        </m:fPr>
                        <m:num>
                          <m:r>
                            <a:rPr lang="es-ES" sz="1400" b="0" i="1" smtClean="0">
                              <a:latin typeface="Cambria Math" panose="02040503050406030204" pitchFamily="18" charset="0"/>
                            </a:rPr>
                            <m:t>𝑁𝑢𝑚𝑏𝑒𝑟</m:t>
                          </m:r>
                          <m:r>
                            <a:rPr lang="es-ES" sz="1400" b="0" i="1" smtClean="0">
                              <a:latin typeface="Cambria Math" panose="02040503050406030204" pitchFamily="18" charset="0"/>
                            </a:rPr>
                            <m:t> </m:t>
                          </m:r>
                          <m:r>
                            <a:rPr lang="es-ES" sz="1400" b="0" i="1" smtClean="0">
                              <a:latin typeface="Cambria Math" panose="02040503050406030204" pitchFamily="18" charset="0"/>
                            </a:rPr>
                            <m:t>𝑜𝑓</m:t>
                          </m:r>
                          <m:r>
                            <a:rPr lang="es-ES" sz="1400" b="0" i="1" smtClean="0">
                              <a:latin typeface="Cambria Math" panose="02040503050406030204" pitchFamily="18" charset="0"/>
                            </a:rPr>
                            <m:t> </m:t>
                          </m:r>
                          <m:r>
                            <a:rPr lang="es-ES" sz="1400" b="0" i="1" smtClean="0">
                              <a:latin typeface="Cambria Math"/>
                            </a:rPr>
                            <m:t>𝑐𝑜𝑟𝑟𝑒𝑐𝑡</m:t>
                          </m:r>
                          <m:r>
                            <a:rPr lang="es-ES" sz="1400" b="0" i="1" smtClean="0">
                              <a:latin typeface="Cambria Math"/>
                            </a:rPr>
                            <m:t> </m:t>
                          </m:r>
                          <m:r>
                            <a:rPr lang="es-ES" sz="1400" b="0" i="1" smtClean="0">
                              <a:latin typeface="Cambria Math"/>
                            </a:rPr>
                            <m:t>𝑜𝑏𝑗𝑒𝑐𝑡𝑠</m:t>
                          </m:r>
                          <m:r>
                            <a:rPr lang="es-ES" sz="1400" b="0" i="1" smtClean="0">
                              <a:latin typeface="Cambria Math"/>
                            </a:rPr>
                            <m:t> </m:t>
                          </m:r>
                          <m:r>
                            <a:rPr lang="es-ES" sz="1400" b="0" i="1" smtClean="0">
                              <a:latin typeface="Cambria Math"/>
                            </a:rPr>
                            <m:t>𝑑𝑒𝑡𝑒𝑐𝑡𝑒𝑑</m:t>
                          </m:r>
                        </m:num>
                        <m:den>
                          <m:r>
                            <a:rPr lang="es-ES" sz="1400" b="0" i="1" smtClean="0">
                              <a:latin typeface="Cambria Math" panose="02040503050406030204" pitchFamily="18" charset="0"/>
                            </a:rPr>
                            <m:t>𝑇𝑜𝑡𝑎𝑙</m:t>
                          </m:r>
                          <m:r>
                            <a:rPr lang="es-ES" sz="1400" b="0" i="1" smtClean="0">
                              <a:latin typeface="Cambria Math" panose="02040503050406030204" pitchFamily="18" charset="0"/>
                            </a:rPr>
                            <m:t> </m:t>
                          </m:r>
                          <m:r>
                            <a:rPr lang="es-ES" sz="1400" b="0" i="1" smtClean="0">
                              <a:latin typeface="Cambria Math" panose="02040503050406030204" pitchFamily="18" charset="0"/>
                            </a:rPr>
                            <m:t>𝑛𝑢𝑚𝑏𝑒𝑟</m:t>
                          </m:r>
                          <m:r>
                            <a:rPr lang="es-ES" sz="1400" b="0" i="1" smtClean="0">
                              <a:latin typeface="Cambria Math" panose="02040503050406030204" pitchFamily="18" charset="0"/>
                            </a:rPr>
                            <m:t> </m:t>
                          </m:r>
                          <m:r>
                            <a:rPr lang="es-ES" sz="1400" b="0" i="1" smtClean="0">
                              <a:latin typeface="Cambria Math" panose="02040503050406030204" pitchFamily="18" charset="0"/>
                            </a:rPr>
                            <m:t>𝑜𝑓𝑜𝑏𝑗𝑒𝑐𝑡𝑠</m:t>
                          </m:r>
                          <m:r>
                            <a:rPr lang="es-ES" sz="1400" b="0" i="1" smtClean="0">
                              <a:latin typeface="Cambria Math"/>
                            </a:rPr>
                            <m:t> </m:t>
                          </m:r>
                          <m:r>
                            <a:rPr lang="es-ES" sz="1400" b="0" i="1" smtClean="0">
                              <a:latin typeface="Cambria Math"/>
                            </a:rPr>
                            <m:t>𝑑𝑒𝑡𝑒𝑐𝑡𝑒𝑑</m:t>
                          </m:r>
                        </m:den>
                      </m:f>
                    </m:oMath>
                  </m:oMathPara>
                </a14:m>
                <a:endParaRPr lang="es-ES" sz="1400" dirty="0"/>
              </a:p>
            </p:txBody>
          </p:sp>
        </mc:Choice>
        <mc:Fallback xmlns="">
          <p:sp>
            <p:nvSpPr>
              <p:cNvPr id="11" name="CuadroTexto 15"/>
              <p:cNvSpPr txBox="1">
                <a:spLocks noRot="1" noChangeAspect="1" noMove="1" noResize="1" noEditPoints="1" noAdjustHandles="1" noChangeArrowheads="1" noChangeShapeType="1" noTextEdit="1"/>
              </p:cNvSpPr>
              <p:nvPr/>
            </p:nvSpPr>
            <p:spPr>
              <a:xfrm>
                <a:off x="762000" y="1838698"/>
                <a:ext cx="3982629" cy="447302"/>
              </a:xfrm>
              <a:prstGeom prst="rect">
                <a:avLst/>
              </a:prstGeom>
              <a:blipFill rotWithShape="1">
                <a:blip r:embed="rId6"/>
                <a:stretch>
                  <a:fillRect l="-1072" t="-2740" r="-2757" b="-16438"/>
                </a:stretch>
              </a:blipFill>
            </p:spPr>
            <p:txBody>
              <a:bodyPr/>
              <a:lstStyle/>
              <a:p>
                <a:r>
                  <a:rPr lang="en-US">
                    <a:noFill/>
                  </a:rPr>
                  <a:t> </a:t>
                </a:r>
              </a:p>
            </p:txBody>
          </p:sp>
        </mc:Fallback>
      </mc:AlternateContent>
      <p:sp>
        <p:nvSpPr>
          <p:cNvPr id="6" name="Rectangle 5"/>
          <p:cNvSpPr/>
          <p:nvPr/>
        </p:nvSpPr>
        <p:spPr>
          <a:xfrm>
            <a:off x="579820" y="1213008"/>
            <a:ext cx="7802180" cy="369332"/>
          </a:xfrm>
          <a:prstGeom prst="rect">
            <a:avLst/>
          </a:prstGeom>
        </p:spPr>
        <p:txBody>
          <a:bodyPr wrap="square">
            <a:spAutoFit/>
          </a:bodyPr>
          <a:lstStyle/>
          <a:p>
            <a:pPr algn="just">
              <a:buClr>
                <a:srgbClr val="130CA8"/>
              </a:buClr>
            </a:pPr>
            <a:r>
              <a:rPr lang="es-ES" dirty="0" err="1" smtClean="0"/>
              <a:t>Results</a:t>
            </a:r>
            <a:r>
              <a:rPr lang="es-ES" dirty="0" smtClean="0"/>
              <a:t> </a:t>
            </a:r>
            <a:r>
              <a:rPr lang="es-ES" dirty="0" err="1" smtClean="0"/>
              <a:t>were</a:t>
            </a:r>
            <a:r>
              <a:rPr lang="es-ES" dirty="0" smtClean="0"/>
              <a:t> </a:t>
            </a:r>
            <a:r>
              <a:rPr lang="es-ES" dirty="0" err="1" smtClean="0"/>
              <a:t>evaluated</a:t>
            </a:r>
            <a:r>
              <a:rPr lang="es-ES" dirty="0" smtClean="0"/>
              <a:t> </a:t>
            </a:r>
            <a:r>
              <a:rPr lang="es-ES" dirty="0" err="1" smtClean="0"/>
              <a:t>using</a:t>
            </a:r>
            <a:r>
              <a:rPr lang="es-ES" dirty="0" smtClean="0"/>
              <a:t> </a:t>
            </a:r>
            <a:r>
              <a:rPr lang="es-ES" dirty="0" err="1" smtClean="0"/>
              <a:t>the</a:t>
            </a:r>
            <a:r>
              <a:rPr lang="es-ES" dirty="0" smtClean="0"/>
              <a:t> </a:t>
            </a:r>
            <a:r>
              <a:rPr lang="es-ES" dirty="0" err="1" smtClean="0"/>
              <a:t>Precision-Recall</a:t>
            </a:r>
            <a:r>
              <a:rPr lang="es-ES" dirty="0" smtClean="0"/>
              <a:t> curve:</a:t>
            </a:r>
          </a:p>
        </p:txBody>
      </p:sp>
    </p:spTree>
    <p:extLst>
      <p:ext uri="{BB962C8B-B14F-4D97-AF65-F5344CB8AC3E}">
        <p14:creationId xmlns:p14="http://schemas.microsoft.com/office/powerpoint/2010/main" val="1531324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12</a:t>
            </a:fld>
            <a:endParaRPr lang="es-ES" dirty="0"/>
          </a:p>
        </p:txBody>
      </p:sp>
      <p:sp>
        <p:nvSpPr>
          <p:cNvPr id="13" name="12 CuadroTexto"/>
          <p:cNvSpPr txBox="1"/>
          <p:nvPr/>
        </p:nvSpPr>
        <p:spPr>
          <a:xfrm>
            <a:off x="467544" y="476672"/>
            <a:ext cx="5628456" cy="584775"/>
          </a:xfrm>
          <a:prstGeom prst="rect">
            <a:avLst/>
          </a:prstGeom>
          <a:noFill/>
        </p:spPr>
        <p:txBody>
          <a:bodyPr wrap="square" rtlCol="0">
            <a:spAutoFit/>
          </a:bodyPr>
          <a:lstStyle/>
          <a:p>
            <a:r>
              <a:rPr lang="es-ES" sz="3200" dirty="0" err="1" smtClean="0">
                <a:solidFill>
                  <a:srgbClr val="130CA8"/>
                </a:solidFill>
              </a:rPr>
              <a:t>Conclusions</a:t>
            </a:r>
            <a:r>
              <a:rPr lang="es-ES" sz="3200" dirty="0" smtClean="0">
                <a:solidFill>
                  <a:srgbClr val="130CA8"/>
                </a:solidFill>
              </a:rPr>
              <a:t> and </a:t>
            </a:r>
            <a:r>
              <a:rPr lang="es-ES" sz="3200" dirty="0" err="1" smtClean="0">
                <a:solidFill>
                  <a:srgbClr val="130CA8"/>
                </a:solidFill>
              </a:rPr>
              <a:t>Future</a:t>
            </a:r>
            <a:r>
              <a:rPr lang="es-ES" sz="3200" dirty="0" smtClean="0">
                <a:solidFill>
                  <a:srgbClr val="130CA8"/>
                </a:solidFill>
              </a:rPr>
              <a:t> </a:t>
            </a:r>
            <a:r>
              <a:rPr lang="es-ES" sz="3200" dirty="0" err="1" smtClean="0">
                <a:solidFill>
                  <a:srgbClr val="130CA8"/>
                </a:solidFill>
              </a:rPr>
              <a:t>Work</a:t>
            </a:r>
            <a:endParaRPr lang="es-ES" sz="3200" dirty="0">
              <a:solidFill>
                <a:srgbClr val="130CA8"/>
              </a:solidFill>
            </a:endParaRPr>
          </a:p>
        </p:txBody>
      </p:sp>
      <p:sp>
        <p:nvSpPr>
          <p:cNvPr id="19"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sp>
        <p:nvSpPr>
          <p:cNvPr id="6" name="Rectangle 5"/>
          <p:cNvSpPr/>
          <p:nvPr/>
        </p:nvSpPr>
        <p:spPr>
          <a:xfrm>
            <a:off x="609600" y="1219200"/>
            <a:ext cx="7772400" cy="2031325"/>
          </a:xfrm>
          <a:prstGeom prst="rect">
            <a:avLst/>
          </a:prstGeom>
        </p:spPr>
        <p:txBody>
          <a:bodyPr wrap="square">
            <a:spAutoFit/>
          </a:bodyPr>
          <a:lstStyle/>
          <a:p>
            <a:pPr marL="285750" indent="-285750">
              <a:buFont typeface="Arial" pitchFamily="34" charset="0"/>
              <a:buChar char="•"/>
            </a:pPr>
            <a:r>
              <a:rPr lang="en-US" dirty="0" smtClean="0"/>
              <a:t>ANN + ELM + RealAdaBoost is an efficient and fast way to </a:t>
            </a:r>
            <a:r>
              <a:rPr lang="en-US" dirty="0" err="1" smtClean="0"/>
              <a:t>perfrom</a:t>
            </a:r>
            <a:r>
              <a:rPr lang="en-US" dirty="0" smtClean="0"/>
              <a:t> classification. </a:t>
            </a:r>
          </a:p>
          <a:p>
            <a:pPr marL="285750" indent="-285750">
              <a:buFont typeface="Arial" pitchFamily="34" charset="0"/>
              <a:buChar char="•"/>
            </a:pPr>
            <a:r>
              <a:rPr lang="en-US" dirty="0" smtClean="0"/>
              <a:t>Although </a:t>
            </a:r>
            <a:r>
              <a:rPr lang="en-US" dirty="0"/>
              <a:t>boosting is needed to avoid over-fitting, there is no need for deep boosting implementations when using an ANN trained with ELM since a single ANN is good enough for performing a basic classification. </a:t>
            </a:r>
            <a:endParaRPr lang="en-US" dirty="0" smtClean="0"/>
          </a:p>
          <a:p>
            <a:pPr marL="285750" indent="-285750">
              <a:buFont typeface="Arial" pitchFamily="34" charset="0"/>
              <a:buChar char="•"/>
            </a:pPr>
            <a:r>
              <a:rPr lang="en-US" dirty="0" smtClean="0"/>
              <a:t>Having </a:t>
            </a:r>
            <a:r>
              <a:rPr lang="en-US" dirty="0"/>
              <a:t>the number of hidden neurons as a parameter increases the adaptability of the classifier, therefore potentially improving the results. </a:t>
            </a:r>
          </a:p>
        </p:txBody>
      </p:sp>
      <p:pic>
        <p:nvPicPr>
          <p:cNvPr id="11" name="Imagen 4" descr="SNFL"/>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76600"/>
            <a:ext cx="3048000" cy="2057400"/>
          </a:xfrm>
          <a:prstGeom prst="rect">
            <a:avLst/>
          </a:prstGeom>
          <a:noFill/>
          <a:ln>
            <a:noFill/>
          </a:ln>
        </p:spPr>
      </p:pic>
      <p:sp>
        <p:nvSpPr>
          <p:cNvPr id="7" name="Rectangle 6"/>
          <p:cNvSpPr/>
          <p:nvPr/>
        </p:nvSpPr>
        <p:spPr>
          <a:xfrm>
            <a:off x="685800" y="3497639"/>
            <a:ext cx="4572000" cy="2031325"/>
          </a:xfrm>
          <a:prstGeom prst="rect">
            <a:avLst/>
          </a:prstGeom>
        </p:spPr>
        <p:txBody>
          <a:bodyPr>
            <a:spAutoFit/>
          </a:bodyPr>
          <a:lstStyle/>
          <a:p>
            <a:pPr lvl="0"/>
            <a:r>
              <a:rPr lang="en-US" dirty="0" smtClean="0"/>
              <a:t>Future Work:</a:t>
            </a:r>
          </a:p>
          <a:p>
            <a:pPr lvl="0"/>
            <a:endParaRPr lang="en-US" dirty="0" smtClean="0"/>
          </a:p>
          <a:p>
            <a:pPr marL="285750" lvl="0" indent="-285750">
              <a:buFont typeface="Arial" pitchFamily="34" charset="0"/>
              <a:buChar char="•"/>
            </a:pPr>
            <a:r>
              <a:rPr lang="en-US" dirty="0" smtClean="0"/>
              <a:t>Train each ANN </a:t>
            </a:r>
            <a:r>
              <a:rPr lang="en-US" dirty="0"/>
              <a:t>weak learner </a:t>
            </a:r>
            <a:r>
              <a:rPr lang="en-US" dirty="0" smtClean="0"/>
              <a:t>over </a:t>
            </a:r>
            <a:r>
              <a:rPr lang="en-US" dirty="0"/>
              <a:t>a random subset of the features </a:t>
            </a:r>
            <a:endParaRPr lang="en-US" dirty="0" smtClean="0"/>
          </a:p>
          <a:p>
            <a:pPr marL="285750" lvl="0" indent="-285750">
              <a:buFont typeface="Arial" pitchFamily="34" charset="0"/>
              <a:buChar char="•"/>
            </a:pPr>
            <a:r>
              <a:rPr lang="en-US" dirty="0" smtClean="0"/>
              <a:t>Implement </a:t>
            </a:r>
            <a:r>
              <a:rPr lang="en-US" dirty="0"/>
              <a:t>the pre-detection filter that removes small false alarms.</a:t>
            </a:r>
          </a:p>
          <a:p>
            <a:pPr marL="285750" lvl="0" indent="-285750">
              <a:buFont typeface="Arial" pitchFamily="34" charset="0"/>
              <a:buChar char="•"/>
            </a:pPr>
            <a:r>
              <a:rPr lang="en-US" dirty="0"/>
              <a:t>Perform multi-scale detection.</a:t>
            </a:r>
          </a:p>
        </p:txBody>
      </p:sp>
    </p:spTree>
    <p:extLst>
      <p:ext uri="{BB962C8B-B14F-4D97-AF65-F5344CB8AC3E}">
        <p14:creationId xmlns:p14="http://schemas.microsoft.com/office/powerpoint/2010/main" val="4091881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13</a:t>
            </a:fld>
            <a:endParaRPr lang="es-ES"/>
          </a:p>
        </p:txBody>
      </p:sp>
      <p:sp>
        <p:nvSpPr>
          <p:cNvPr id="14" name="13 CuadroTexto"/>
          <p:cNvSpPr txBox="1"/>
          <p:nvPr/>
        </p:nvSpPr>
        <p:spPr>
          <a:xfrm>
            <a:off x="827584" y="476672"/>
            <a:ext cx="2016224" cy="584775"/>
          </a:xfrm>
          <a:prstGeom prst="rect">
            <a:avLst/>
          </a:prstGeom>
          <a:noFill/>
        </p:spPr>
        <p:txBody>
          <a:bodyPr wrap="square" rtlCol="0">
            <a:spAutoFit/>
          </a:bodyPr>
          <a:lstStyle/>
          <a:p>
            <a:r>
              <a:rPr lang="es-ES" sz="3200" dirty="0" err="1" smtClean="0">
                <a:solidFill>
                  <a:srgbClr val="130CA8"/>
                </a:solidFill>
              </a:rPr>
              <a:t>References</a:t>
            </a:r>
            <a:endParaRPr lang="es-ES" sz="3200" dirty="0">
              <a:solidFill>
                <a:srgbClr val="130CA8"/>
              </a:solidFill>
            </a:endParaRPr>
          </a:p>
        </p:txBody>
      </p:sp>
      <p:sp>
        <p:nvSpPr>
          <p:cNvPr id="21" name="20 Rectángulo"/>
          <p:cNvSpPr/>
          <p:nvPr/>
        </p:nvSpPr>
        <p:spPr>
          <a:xfrm>
            <a:off x="838200" y="1219200"/>
            <a:ext cx="8458200" cy="369332"/>
          </a:xfrm>
          <a:prstGeom prst="rect">
            <a:avLst/>
          </a:prstGeom>
        </p:spPr>
        <p:txBody>
          <a:bodyPr wrap="square">
            <a:spAutoFit/>
          </a:bodyPr>
          <a:lstStyle/>
          <a:p>
            <a:pPr lvl="0"/>
            <a:r>
              <a:rPr lang="en-US" dirty="0"/>
              <a:t>Lab Session 8 – Object Detection from C4.278.12995-1 COMPUTER VISION 14/15-S2.</a:t>
            </a:r>
          </a:p>
        </p:txBody>
      </p:sp>
      <p:sp>
        <p:nvSpPr>
          <p:cNvPr id="22" name="21 Rectángulo"/>
          <p:cNvSpPr/>
          <p:nvPr/>
        </p:nvSpPr>
        <p:spPr>
          <a:xfrm>
            <a:off x="381000" y="1219200"/>
            <a:ext cx="533400" cy="369332"/>
          </a:xfrm>
          <a:prstGeom prst="rect">
            <a:avLst/>
          </a:prstGeom>
        </p:spPr>
        <p:txBody>
          <a:bodyPr wrap="square">
            <a:spAutoFit/>
          </a:bodyPr>
          <a:lstStyle/>
          <a:p>
            <a:r>
              <a:rPr lang="es-ES" dirty="0" smtClean="0"/>
              <a:t>[1]</a:t>
            </a:r>
            <a:endParaRPr lang="es-ES" dirty="0"/>
          </a:p>
        </p:txBody>
      </p:sp>
      <p:sp>
        <p:nvSpPr>
          <p:cNvPr id="17" name="1 Título"/>
          <p:cNvSpPr>
            <a:spLocks noGrp="1"/>
          </p:cNvSpPr>
          <p:nvPr>
            <p:ph type="title"/>
          </p:nvPr>
        </p:nvSpPr>
        <p:spPr>
          <a:xfrm>
            <a:off x="0" y="-27384"/>
            <a:ext cx="9144000" cy="346050"/>
          </a:xfrm>
          <a:solidFill>
            <a:srgbClr val="170FB9"/>
          </a:solidFill>
        </p:spPr>
        <p:txBody>
          <a:bodyPr>
            <a:noAutofit/>
          </a:bodyPr>
          <a:lstStyle/>
          <a:p>
            <a:pPr algn="l"/>
            <a:r>
              <a:rPr lang="es-ES" sz="1600" b="1" dirty="0" smtClean="0">
                <a:solidFill>
                  <a:schemeClr val="bg1"/>
                </a:solidFill>
              </a:rPr>
              <a:t>            </a:t>
            </a:r>
            <a:r>
              <a:rPr lang="es-ES" sz="1800" b="1" dirty="0" smtClean="0">
                <a:solidFill>
                  <a:schemeClr val="bg1"/>
                </a:solidFill>
              </a:rPr>
              <a:t>Web </a:t>
            </a:r>
            <a:r>
              <a:rPr lang="es-ES" sz="1800" b="1" dirty="0" err="1" smtClean="0">
                <a:solidFill>
                  <a:schemeClr val="bg1"/>
                </a:solidFill>
              </a:rPr>
              <a:t>Search</a:t>
            </a:r>
            <a:r>
              <a:rPr lang="es-ES" sz="1800" b="1" dirty="0" smtClean="0">
                <a:solidFill>
                  <a:schemeClr val="bg1"/>
                </a:solidFill>
              </a:rPr>
              <a:t> </a:t>
            </a:r>
            <a:r>
              <a:rPr lang="es-ES" sz="1800" b="1" dirty="0" err="1" smtClean="0">
                <a:solidFill>
                  <a:schemeClr val="bg1"/>
                </a:solidFill>
              </a:rPr>
              <a:t>using</a:t>
            </a:r>
            <a:r>
              <a:rPr lang="es-ES" sz="1800" b="1" dirty="0" smtClean="0">
                <a:solidFill>
                  <a:schemeClr val="bg1"/>
                </a:solidFill>
              </a:rPr>
              <a:t> IR						Manuel Montoya</a:t>
            </a:r>
            <a:endParaRPr lang="es-ES" sz="1600" dirty="0">
              <a:solidFill>
                <a:schemeClr val="bg1"/>
              </a:solidFill>
            </a:endParaRPr>
          </a:p>
        </p:txBody>
      </p:sp>
      <p:sp>
        <p:nvSpPr>
          <p:cNvPr id="18" name="20 Rectángulo"/>
          <p:cNvSpPr/>
          <p:nvPr/>
        </p:nvSpPr>
        <p:spPr>
          <a:xfrm>
            <a:off x="838200" y="1611868"/>
            <a:ext cx="8458200" cy="923330"/>
          </a:xfrm>
          <a:prstGeom prst="rect">
            <a:avLst/>
          </a:prstGeom>
        </p:spPr>
        <p:txBody>
          <a:bodyPr wrap="square">
            <a:spAutoFit/>
          </a:bodyPr>
          <a:lstStyle/>
          <a:p>
            <a:pPr lvl="0"/>
            <a:r>
              <a:rPr lang="en-US" dirty="0"/>
              <a:t>Antonio </a:t>
            </a:r>
            <a:r>
              <a:rPr lang="en-US" dirty="0" err="1"/>
              <a:t>Torralba</a:t>
            </a:r>
            <a:r>
              <a:rPr lang="en-US" dirty="0"/>
              <a:t> and Bryan Russell , “</a:t>
            </a:r>
            <a:r>
              <a:rPr lang="en-US" dirty="0" err="1"/>
              <a:t>LabelMe</a:t>
            </a:r>
            <a:r>
              <a:rPr lang="en-US" dirty="0"/>
              <a:t> Toolbox: MATLAB Toolbox for the </a:t>
            </a:r>
            <a:r>
              <a:rPr lang="en-US" dirty="0" err="1"/>
              <a:t>LabelMe</a:t>
            </a:r>
            <a:r>
              <a:rPr lang="en-US" dirty="0"/>
              <a:t> Image Database”, 2008 MIT, Computer Science and Artificial Intelligence Laboratory. </a:t>
            </a:r>
            <a:r>
              <a:rPr lang="en-US" dirty="0">
                <a:hlinkClick r:id="rId2"/>
              </a:rPr>
              <a:t>http://people.csail.mit.edu/torralba/LabelMeToolbox/</a:t>
            </a:r>
            <a:endParaRPr lang="en-US" dirty="0"/>
          </a:p>
        </p:txBody>
      </p:sp>
      <p:sp>
        <p:nvSpPr>
          <p:cNvPr id="19" name="21 Rectángulo"/>
          <p:cNvSpPr/>
          <p:nvPr/>
        </p:nvSpPr>
        <p:spPr>
          <a:xfrm>
            <a:off x="381000" y="1611868"/>
            <a:ext cx="533400" cy="369332"/>
          </a:xfrm>
          <a:prstGeom prst="rect">
            <a:avLst/>
          </a:prstGeom>
        </p:spPr>
        <p:txBody>
          <a:bodyPr wrap="square">
            <a:spAutoFit/>
          </a:bodyPr>
          <a:lstStyle/>
          <a:p>
            <a:r>
              <a:rPr lang="es-ES" dirty="0" smtClean="0"/>
              <a:t>[2]</a:t>
            </a:r>
            <a:endParaRPr lang="es-ES" dirty="0"/>
          </a:p>
        </p:txBody>
      </p:sp>
      <p:sp>
        <p:nvSpPr>
          <p:cNvPr id="20" name="20 Rectángulo"/>
          <p:cNvSpPr/>
          <p:nvPr/>
        </p:nvSpPr>
        <p:spPr>
          <a:xfrm>
            <a:off x="800100" y="2667000"/>
            <a:ext cx="8458200" cy="646331"/>
          </a:xfrm>
          <a:prstGeom prst="rect">
            <a:avLst/>
          </a:prstGeom>
        </p:spPr>
        <p:txBody>
          <a:bodyPr wrap="square">
            <a:spAutoFit/>
          </a:bodyPr>
          <a:lstStyle/>
          <a:p>
            <a:pPr lvl="0"/>
            <a:r>
              <a:rPr lang="en-US" dirty="0"/>
              <a:t>Object Detection with Discriminatively Trained Part Based Models. Pedro F. </a:t>
            </a:r>
            <a:r>
              <a:rPr lang="en-US" dirty="0" err="1"/>
              <a:t>Felzenszwalb</a:t>
            </a:r>
            <a:r>
              <a:rPr lang="en-US" dirty="0"/>
              <a:t>, Ross B. </a:t>
            </a:r>
            <a:r>
              <a:rPr lang="en-US" dirty="0" err="1"/>
              <a:t>Girshick</a:t>
            </a:r>
            <a:r>
              <a:rPr lang="en-US" dirty="0"/>
              <a:t>, David </a:t>
            </a:r>
            <a:r>
              <a:rPr lang="en-US" dirty="0" err="1"/>
              <a:t>McAllester</a:t>
            </a:r>
            <a:r>
              <a:rPr lang="en-US" dirty="0"/>
              <a:t> and Deva </a:t>
            </a:r>
            <a:r>
              <a:rPr lang="en-US" dirty="0" err="1"/>
              <a:t>Ramanan</a:t>
            </a:r>
            <a:endParaRPr lang="en-US" dirty="0"/>
          </a:p>
        </p:txBody>
      </p:sp>
      <p:sp>
        <p:nvSpPr>
          <p:cNvPr id="23" name="21 Rectángulo"/>
          <p:cNvSpPr/>
          <p:nvPr/>
        </p:nvSpPr>
        <p:spPr>
          <a:xfrm>
            <a:off x="342900" y="2667000"/>
            <a:ext cx="533400" cy="369332"/>
          </a:xfrm>
          <a:prstGeom prst="rect">
            <a:avLst/>
          </a:prstGeom>
        </p:spPr>
        <p:txBody>
          <a:bodyPr wrap="square">
            <a:spAutoFit/>
          </a:bodyPr>
          <a:lstStyle/>
          <a:p>
            <a:r>
              <a:rPr lang="es-ES" dirty="0" smtClean="0"/>
              <a:t>[3]</a:t>
            </a:r>
            <a:endParaRPr lang="es-ES" dirty="0"/>
          </a:p>
        </p:txBody>
      </p:sp>
      <p:sp>
        <p:nvSpPr>
          <p:cNvPr id="26" name="20 Rectángulo"/>
          <p:cNvSpPr/>
          <p:nvPr/>
        </p:nvSpPr>
        <p:spPr>
          <a:xfrm>
            <a:off x="800100" y="3505200"/>
            <a:ext cx="8458200" cy="369332"/>
          </a:xfrm>
          <a:prstGeom prst="rect">
            <a:avLst/>
          </a:prstGeom>
        </p:spPr>
        <p:txBody>
          <a:bodyPr wrap="square">
            <a:spAutoFit/>
          </a:bodyPr>
          <a:lstStyle/>
          <a:p>
            <a:pPr lvl="0"/>
            <a:r>
              <a:rPr lang="en-US" dirty="0"/>
              <a:t>ICCV 2013 Tutorial on Part-based Models for Recognition. Sydney, Australia.</a:t>
            </a:r>
          </a:p>
        </p:txBody>
      </p:sp>
      <p:sp>
        <p:nvSpPr>
          <p:cNvPr id="28" name="21 Rectángulo"/>
          <p:cNvSpPr/>
          <p:nvPr/>
        </p:nvSpPr>
        <p:spPr>
          <a:xfrm>
            <a:off x="342900" y="3505200"/>
            <a:ext cx="533400" cy="369332"/>
          </a:xfrm>
          <a:prstGeom prst="rect">
            <a:avLst/>
          </a:prstGeom>
        </p:spPr>
        <p:txBody>
          <a:bodyPr wrap="square">
            <a:spAutoFit/>
          </a:bodyPr>
          <a:lstStyle/>
          <a:p>
            <a:r>
              <a:rPr lang="es-ES" dirty="0" smtClean="0"/>
              <a:t>[4]</a:t>
            </a:r>
            <a:endParaRPr lang="es-ES" dirty="0"/>
          </a:p>
        </p:txBody>
      </p:sp>
      <p:sp>
        <p:nvSpPr>
          <p:cNvPr id="34" name="20 Rectángulo"/>
          <p:cNvSpPr/>
          <p:nvPr/>
        </p:nvSpPr>
        <p:spPr>
          <a:xfrm>
            <a:off x="815340" y="4015264"/>
            <a:ext cx="8458200" cy="646331"/>
          </a:xfrm>
          <a:prstGeom prst="rect">
            <a:avLst/>
          </a:prstGeom>
        </p:spPr>
        <p:txBody>
          <a:bodyPr wrap="square">
            <a:spAutoFit/>
          </a:bodyPr>
          <a:lstStyle/>
          <a:p>
            <a:pPr lvl="0"/>
            <a:r>
              <a:rPr lang="en-US" dirty="0"/>
              <a:t>Extreme learning machine: Theory and applications. </a:t>
            </a:r>
            <a:r>
              <a:rPr lang="en-US" dirty="0" err="1"/>
              <a:t>Guang</a:t>
            </a:r>
            <a:r>
              <a:rPr lang="en-US" dirty="0"/>
              <a:t>-Bin Huang, Qin-Yu Zhu, </a:t>
            </a:r>
            <a:r>
              <a:rPr lang="en-US" dirty="0" err="1"/>
              <a:t>Chee-Kheong</a:t>
            </a:r>
            <a:r>
              <a:rPr lang="en-US" dirty="0"/>
              <a:t> </a:t>
            </a:r>
            <a:r>
              <a:rPr lang="en-US" dirty="0" err="1"/>
              <a:t>Siew</a:t>
            </a:r>
            <a:r>
              <a:rPr lang="en-US" dirty="0"/>
              <a:t>.</a:t>
            </a:r>
          </a:p>
        </p:txBody>
      </p:sp>
      <p:sp>
        <p:nvSpPr>
          <p:cNvPr id="35" name="21 Rectángulo"/>
          <p:cNvSpPr/>
          <p:nvPr/>
        </p:nvSpPr>
        <p:spPr>
          <a:xfrm>
            <a:off x="358140" y="4015264"/>
            <a:ext cx="533400" cy="369332"/>
          </a:xfrm>
          <a:prstGeom prst="rect">
            <a:avLst/>
          </a:prstGeom>
        </p:spPr>
        <p:txBody>
          <a:bodyPr wrap="square">
            <a:spAutoFit/>
          </a:bodyPr>
          <a:lstStyle/>
          <a:p>
            <a:r>
              <a:rPr lang="es-ES" dirty="0" smtClean="0"/>
              <a:t>[5]</a:t>
            </a:r>
            <a:endParaRPr lang="es-ES" dirty="0"/>
          </a:p>
        </p:txBody>
      </p:sp>
      <p:sp>
        <p:nvSpPr>
          <p:cNvPr id="36" name="20 Rectángulo"/>
          <p:cNvSpPr/>
          <p:nvPr/>
        </p:nvSpPr>
        <p:spPr>
          <a:xfrm>
            <a:off x="815340" y="4736068"/>
            <a:ext cx="8458200" cy="646331"/>
          </a:xfrm>
          <a:prstGeom prst="rect">
            <a:avLst/>
          </a:prstGeom>
        </p:spPr>
        <p:txBody>
          <a:bodyPr wrap="square">
            <a:spAutoFit/>
          </a:bodyPr>
          <a:lstStyle/>
          <a:p>
            <a:pPr algn="just"/>
            <a:r>
              <a:rPr lang="en-US" dirty="0"/>
              <a:t>Improved Boosting Algorithms Using Confidence-rated Predictions. Robert E. </a:t>
            </a:r>
            <a:r>
              <a:rPr lang="en-US" dirty="0" err="1"/>
              <a:t>Schapire</a:t>
            </a:r>
            <a:r>
              <a:rPr lang="en-US" dirty="0"/>
              <a:t> </a:t>
            </a:r>
            <a:r>
              <a:rPr lang="en-US" dirty="0" err="1"/>
              <a:t>Yoran</a:t>
            </a:r>
            <a:r>
              <a:rPr lang="en-US" dirty="0"/>
              <a:t> Singer</a:t>
            </a:r>
            <a:endParaRPr lang="es-ES" dirty="0"/>
          </a:p>
        </p:txBody>
      </p:sp>
      <p:sp>
        <p:nvSpPr>
          <p:cNvPr id="37" name="21 Rectángulo"/>
          <p:cNvSpPr/>
          <p:nvPr/>
        </p:nvSpPr>
        <p:spPr>
          <a:xfrm>
            <a:off x="358140" y="4736068"/>
            <a:ext cx="533400" cy="369332"/>
          </a:xfrm>
          <a:prstGeom prst="rect">
            <a:avLst/>
          </a:prstGeom>
        </p:spPr>
        <p:txBody>
          <a:bodyPr wrap="square">
            <a:spAutoFit/>
          </a:bodyPr>
          <a:lstStyle/>
          <a:p>
            <a:r>
              <a:rPr lang="es-ES" dirty="0" smtClean="0"/>
              <a:t>[6]</a:t>
            </a:r>
            <a:endParaRPr lang="es-ES" dirty="0"/>
          </a:p>
        </p:txBody>
      </p:sp>
    </p:spTree>
    <p:extLst>
      <p:ext uri="{BB962C8B-B14F-4D97-AF65-F5344CB8AC3E}">
        <p14:creationId xmlns:p14="http://schemas.microsoft.com/office/powerpoint/2010/main" val="2263315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1 Título"/>
          <p:cNvSpPr>
            <a:spLocks noGrp="1"/>
          </p:cNvSpPr>
          <p:nvPr>
            <p:ph type="title"/>
          </p:nvPr>
        </p:nvSpPr>
        <p:spPr>
          <a:xfrm>
            <a:off x="0" y="-27384"/>
            <a:ext cx="9144000" cy="346050"/>
          </a:xfrm>
          <a:solidFill>
            <a:srgbClr val="170FB9"/>
          </a:solidFill>
        </p:spPr>
        <p:txBody>
          <a:bodyPr>
            <a:noAutofit/>
          </a:bodyPr>
          <a:lstStyle/>
          <a:p>
            <a:pPr algn="l"/>
            <a:r>
              <a:rPr lang="es-ES" sz="1600" b="1" dirty="0" smtClean="0">
                <a:solidFill>
                  <a:schemeClr val="bg1"/>
                </a:solidFill>
              </a:rPr>
              <a:t>            </a:t>
            </a:r>
            <a:r>
              <a:rPr lang="es-ES" sz="1800" b="1" dirty="0" smtClean="0">
                <a:solidFill>
                  <a:schemeClr val="bg1"/>
                </a:solidFill>
              </a:rPr>
              <a:t>Web </a:t>
            </a:r>
            <a:r>
              <a:rPr lang="es-ES" sz="1800" b="1" dirty="0" err="1" smtClean="0">
                <a:solidFill>
                  <a:schemeClr val="bg1"/>
                </a:solidFill>
              </a:rPr>
              <a:t>Search</a:t>
            </a:r>
            <a:r>
              <a:rPr lang="es-ES" sz="1800" b="1" dirty="0" smtClean="0">
                <a:solidFill>
                  <a:schemeClr val="bg1"/>
                </a:solidFill>
              </a:rPr>
              <a:t> </a:t>
            </a:r>
            <a:r>
              <a:rPr lang="es-ES" sz="1800" b="1" dirty="0" err="1" smtClean="0">
                <a:solidFill>
                  <a:schemeClr val="bg1"/>
                </a:solidFill>
              </a:rPr>
              <a:t>using</a:t>
            </a:r>
            <a:r>
              <a:rPr lang="es-ES" sz="1800" b="1" dirty="0" smtClean="0">
                <a:solidFill>
                  <a:schemeClr val="bg1"/>
                </a:solidFill>
              </a:rPr>
              <a:t> IR						Manuel Montoya</a:t>
            </a:r>
            <a:endParaRPr lang="es-ES" sz="1600" dirty="0">
              <a:solidFill>
                <a:schemeClr val="bg1"/>
              </a:solidFill>
            </a:endParaRPr>
          </a:p>
        </p:txBody>
      </p:sp>
      <p:sp>
        <p:nvSpPr>
          <p:cNvPr id="3" name="Rectangle 2"/>
          <p:cNvSpPr/>
          <p:nvPr/>
        </p:nvSpPr>
        <p:spPr>
          <a:xfrm>
            <a:off x="1295400" y="2514600"/>
            <a:ext cx="6934200" cy="1569660"/>
          </a:xfrm>
          <a:prstGeom prst="rect">
            <a:avLst/>
          </a:prstGeom>
        </p:spPr>
        <p:txBody>
          <a:bodyPr wrap="square">
            <a:spAutoFit/>
          </a:bodyPr>
          <a:lstStyle/>
          <a:p>
            <a:pPr algn="ctr">
              <a:buClr>
                <a:srgbClr val="130CA8"/>
              </a:buClr>
            </a:pPr>
            <a:r>
              <a:rPr lang="es-ES" sz="9600" b="1" dirty="0" err="1" smtClean="0">
                <a:solidFill>
                  <a:srgbClr val="C00000"/>
                </a:solidFill>
              </a:rPr>
              <a:t>Thank</a:t>
            </a:r>
            <a:r>
              <a:rPr lang="es-ES" sz="9600" b="1" dirty="0" smtClean="0">
                <a:solidFill>
                  <a:srgbClr val="C00000"/>
                </a:solidFill>
              </a:rPr>
              <a:t> </a:t>
            </a:r>
            <a:r>
              <a:rPr lang="es-ES" sz="9600" b="1" dirty="0" err="1" smtClean="0">
                <a:solidFill>
                  <a:srgbClr val="C00000"/>
                </a:solidFill>
              </a:rPr>
              <a:t>you</a:t>
            </a:r>
            <a:r>
              <a:rPr lang="es-ES" sz="9600" b="1" dirty="0" smtClean="0">
                <a:solidFill>
                  <a:srgbClr val="C00000"/>
                </a:solidFill>
              </a:rPr>
              <a:t> !!</a:t>
            </a:r>
            <a:endParaRPr lang="es-ES" sz="9600" b="1" dirty="0">
              <a:solidFill>
                <a:srgbClr val="C00000"/>
              </a:solidFill>
            </a:endParaRPr>
          </a:p>
        </p:txBody>
      </p:sp>
    </p:spTree>
    <p:extLst>
      <p:ext uri="{BB962C8B-B14F-4D97-AF65-F5344CB8AC3E}">
        <p14:creationId xmlns:p14="http://schemas.microsoft.com/office/powerpoint/2010/main" val="4045329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7384"/>
            <a:ext cx="9144000" cy="346050"/>
          </a:xfrm>
          <a:solidFill>
            <a:srgbClr val="170FB9"/>
          </a:solidFill>
        </p:spPr>
        <p:txBody>
          <a:bodyPr>
            <a:noAutofit/>
          </a:bodyPr>
          <a:lstStyle/>
          <a:p>
            <a:r>
              <a:rPr lang="es-ES" sz="1600" b="1" dirty="0" smtClean="0">
                <a:solidFill>
                  <a:schemeClr val="bg1"/>
                </a:solidFill>
              </a:rPr>
              <a:t>            </a:t>
            </a:r>
            <a:r>
              <a:rPr lang="en-US" sz="1800" b="1" dirty="0">
                <a:solidFill>
                  <a:schemeClr val="bg1"/>
                </a:solidFill>
              </a:rPr>
              <a:t>Part-based Object Detection using RealAdaBoost and ANN</a:t>
            </a:r>
            <a:endParaRPr lang="es-ES" sz="1800" b="1" dirty="0">
              <a:solidFill>
                <a:schemeClr val="bg1"/>
              </a:solidFill>
            </a:endParaRPr>
          </a:p>
        </p:txBody>
      </p:sp>
      <p:sp>
        <p:nvSpPr>
          <p:cNvPr id="13" name="12 CuadroTexto"/>
          <p:cNvSpPr txBox="1"/>
          <p:nvPr/>
        </p:nvSpPr>
        <p:spPr>
          <a:xfrm>
            <a:off x="696144" y="815400"/>
            <a:ext cx="6085656" cy="5386090"/>
          </a:xfrm>
          <a:prstGeom prst="rect">
            <a:avLst/>
          </a:prstGeom>
          <a:noFill/>
        </p:spPr>
        <p:txBody>
          <a:bodyPr wrap="square" rtlCol="0">
            <a:spAutoFit/>
          </a:bodyPr>
          <a:lstStyle/>
          <a:p>
            <a:r>
              <a:rPr lang="es-ES" sz="3200" dirty="0" err="1" smtClean="0">
                <a:solidFill>
                  <a:srgbClr val="130CA8"/>
                </a:solidFill>
              </a:rPr>
              <a:t>Introduction</a:t>
            </a:r>
            <a:endParaRPr lang="es-ES" sz="3200" dirty="0" smtClean="0">
              <a:solidFill>
                <a:srgbClr val="130CA8"/>
              </a:solidFill>
            </a:endParaRPr>
          </a:p>
          <a:p>
            <a:endParaRPr lang="es-ES" sz="2000" dirty="0" smtClean="0">
              <a:solidFill>
                <a:srgbClr val="130CA8"/>
              </a:solidFill>
            </a:endParaRPr>
          </a:p>
          <a:p>
            <a:r>
              <a:rPr lang="es-ES" sz="3200" dirty="0" err="1" smtClean="0">
                <a:solidFill>
                  <a:srgbClr val="130CA8"/>
                </a:solidFill>
              </a:rPr>
              <a:t>Part</a:t>
            </a:r>
            <a:r>
              <a:rPr lang="es-ES" sz="3200" dirty="0" smtClean="0">
                <a:solidFill>
                  <a:srgbClr val="130CA8"/>
                </a:solidFill>
              </a:rPr>
              <a:t> </a:t>
            </a:r>
            <a:r>
              <a:rPr lang="es-ES" sz="3200" dirty="0" err="1" smtClean="0">
                <a:solidFill>
                  <a:srgbClr val="130CA8"/>
                </a:solidFill>
              </a:rPr>
              <a:t>Based</a:t>
            </a:r>
            <a:r>
              <a:rPr lang="es-ES" sz="3200" dirty="0" smtClean="0">
                <a:solidFill>
                  <a:srgbClr val="130CA8"/>
                </a:solidFill>
              </a:rPr>
              <a:t> </a:t>
            </a:r>
            <a:r>
              <a:rPr lang="es-ES" sz="3200" dirty="0" err="1" smtClean="0">
                <a:solidFill>
                  <a:srgbClr val="130CA8"/>
                </a:solidFill>
              </a:rPr>
              <a:t>Model</a:t>
            </a:r>
            <a:endParaRPr lang="es-ES" sz="3200" dirty="0" smtClean="0">
              <a:solidFill>
                <a:srgbClr val="130CA8"/>
              </a:solidFill>
            </a:endParaRPr>
          </a:p>
          <a:p>
            <a:endParaRPr lang="es-ES" sz="2000" dirty="0" smtClean="0">
              <a:solidFill>
                <a:srgbClr val="130CA8"/>
              </a:solidFill>
            </a:endParaRPr>
          </a:p>
          <a:p>
            <a:r>
              <a:rPr lang="es-ES" sz="3200" dirty="0" smtClean="0">
                <a:solidFill>
                  <a:srgbClr val="130CA8"/>
                </a:solidFill>
              </a:rPr>
              <a:t>RealAdaBoost</a:t>
            </a:r>
          </a:p>
          <a:p>
            <a:endParaRPr lang="es-ES" sz="2000" dirty="0">
              <a:solidFill>
                <a:srgbClr val="130CA8"/>
              </a:solidFill>
            </a:endParaRPr>
          </a:p>
          <a:p>
            <a:r>
              <a:rPr lang="es-ES" sz="3200" dirty="0" smtClean="0">
                <a:solidFill>
                  <a:srgbClr val="130CA8"/>
                </a:solidFill>
              </a:rPr>
              <a:t>ANN + ELM</a:t>
            </a:r>
          </a:p>
          <a:p>
            <a:endParaRPr lang="es-ES" sz="2000" dirty="0" smtClean="0">
              <a:solidFill>
                <a:srgbClr val="130CA8"/>
              </a:solidFill>
            </a:endParaRPr>
          </a:p>
          <a:p>
            <a:r>
              <a:rPr lang="es-ES" sz="3200" dirty="0" err="1" smtClean="0">
                <a:solidFill>
                  <a:srgbClr val="130CA8"/>
                </a:solidFill>
              </a:rPr>
              <a:t>Experiments</a:t>
            </a:r>
            <a:r>
              <a:rPr lang="es-ES" sz="3200" dirty="0" smtClean="0">
                <a:solidFill>
                  <a:srgbClr val="130CA8"/>
                </a:solidFill>
              </a:rPr>
              <a:t> and</a:t>
            </a:r>
            <a:r>
              <a:rPr lang="es-ES" sz="3200" dirty="0">
                <a:solidFill>
                  <a:srgbClr val="130CA8"/>
                </a:solidFill>
              </a:rPr>
              <a:t> </a:t>
            </a:r>
            <a:r>
              <a:rPr lang="es-ES" sz="3200" dirty="0" err="1" smtClean="0">
                <a:solidFill>
                  <a:srgbClr val="130CA8"/>
                </a:solidFill>
              </a:rPr>
              <a:t>Evaluation</a:t>
            </a:r>
            <a:endParaRPr lang="es-ES" sz="3200" dirty="0" smtClean="0">
              <a:solidFill>
                <a:srgbClr val="130CA8"/>
              </a:solidFill>
            </a:endParaRPr>
          </a:p>
          <a:p>
            <a:endParaRPr lang="es-ES" sz="2000" dirty="0" smtClean="0">
              <a:solidFill>
                <a:srgbClr val="130CA8"/>
              </a:solidFill>
            </a:endParaRPr>
          </a:p>
          <a:p>
            <a:r>
              <a:rPr lang="es-ES" sz="3200" dirty="0" err="1" smtClean="0">
                <a:solidFill>
                  <a:srgbClr val="130CA8"/>
                </a:solidFill>
              </a:rPr>
              <a:t>Conclusion</a:t>
            </a:r>
            <a:endParaRPr lang="es-ES" sz="3200" dirty="0" smtClean="0">
              <a:solidFill>
                <a:srgbClr val="130CA8"/>
              </a:solidFill>
            </a:endParaRPr>
          </a:p>
          <a:p>
            <a:endParaRPr lang="es-ES" sz="2000" dirty="0" smtClean="0">
              <a:solidFill>
                <a:srgbClr val="130CA8"/>
              </a:solidFill>
            </a:endParaRPr>
          </a:p>
          <a:p>
            <a:r>
              <a:rPr lang="es-ES" sz="3200" dirty="0" err="1" smtClean="0">
                <a:solidFill>
                  <a:srgbClr val="130CA8"/>
                </a:solidFill>
              </a:rPr>
              <a:t>References</a:t>
            </a:r>
            <a:endParaRPr lang="es-ES" sz="3200" dirty="0">
              <a:solidFill>
                <a:srgbClr val="130CA8"/>
              </a:solidFill>
            </a:endParaRPr>
          </a:p>
        </p:txBody>
      </p:sp>
    </p:spTree>
    <p:extLst>
      <p:ext uri="{BB962C8B-B14F-4D97-AF65-F5344CB8AC3E}">
        <p14:creationId xmlns:p14="http://schemas.microsoft.com/office/powerpoint/2010/main" val="877826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2 CuadroTexto"/>
          <p:cNvSpPr txBox="1"/>
          <p:nvPr/>
        </p:nvSpPr>
        <p:spPr>
          <a:xfrm>
            <a:off x="467544" y="476672"/>
            <a:ext cx="3875856" cy="584775"/>
          </a:xfrm>
          <a:prstGeom prst="rect">
            <a:avLst/>
          </a:prstGeom>
          <a:noFill/>
        </p:spPr>
        <p:txBody>
          <a:bodyPr wrap="square" rtlCol="0">
            <a:spAutoFit/>
          </a:bodyPr>
          <a:lstStyle/>
          <a:p>
            <a:r>
              <a:rPr lang="es-ES" sz="3200" dirty="0" err="1" smtClean="0">
                <a:solidFill>
                  <a:srgbClr val="130CA8"/>
                </a:solidFill>
              </a:rPr>
              <a:t>Introduction</a:t>
            </a:r>
            <a:endParaRPr lang="es-ES" sz="3200" dirty="0">
              <a:solidFill>
                <a:srgbClr val="130CA8"/>
              </a:solidFill>
            </a:endParaRPr>
          </a:p>
        </p:txBody>
      </p:sp>
      <p:sp>
        <p:nvSpPr>
          <p:cNvPr id="15"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sp>
        <p:nvSpPr>
          <p:cNvPr id="18" name="3 Marcador de número de diapositiva"/>
          <p:cNvSpPr>
            <a:spLocks noGrp="1"/>
          </p:cNvSpPr>
          <p:nvPr>
            <p:ph type="sldNum" sz="quarter" idx="12"/>
          </p:nvPr>
        </p:nvSpPr>
        <p:spPr>
          <a:xfrm>
            <a:off x="6553200" y="6356350"/>
            <a:ext cx="2133600" cy="365125"/>
          </a:xfrm>
        </p:spPr>
        <p:txBody>
          <a:bodyPr/>
          <a:lstStyle/>
          <a:p>
            <a:fld id="{874CC8D5-9BDD-4528-894C-D92029187C7C}" type="slidenum">
              <a:rPr lang="es-ES" smtClean="0"/>
              <a:pPr/>
              <a:t>3</a:t>
            </a:fld>
            <a:endParaRPr lang="es-E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69623"/>
            <a:ext cx="7162800" cy="192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400" y="1295400"/>
            <a:ext cx="7772400" cy="2308324"/>
          </a:xfrm>
          <a:prstGeom prst="rect">
            <a:avLst/>
          </a:prstGeom>
        </p:spPr>
        <p:txBody>
          <a:bodyPr wrap="square">
            <a:spAutoFit/>
          </a:bodyPr>
          <a:lstStyle/>
          <a:p>
            <a:r>
              <a:rPr lang="en-US" dirty="0" smtClean="0"/>
              <a:t>In this project we propose a </a:t>
            </a:r>
            <a:r>
              <a:rPr lang="en-US" dirty="0"/>
              <a:t>part-based system for </a:t>
            </a:r>
            <a:r>
              <a:rPr lang="en-US" dirty="0" smtClean="0"/>
              <a:t>car detection.</a:t>
            </a:r>
          </a:p>
          <a:p>
            <a:pPr marL="742950" lvl="1" indent="-285750">
              <a:buFont typeface="Arial" pitchFamily="34" charset="0"/>
              <a:buChar char="•"/>
            </a:pPr>
            <a:r>
              <a:rPr lang="en-US" dirty="0" smtClean="0"/>
              <a:t>Using a Star model for the relationship among the parts.</a:t>
            </a:r>
          </a:p>
          <a:p>
            <a:pPr marL="742950" lvl="1" indent="-285750">
              <a:buFont typeface="Arial" pitchFamily="34" charset="0"/>
              <a:buChar char="•"/>
            </a:pPr>
            <a:r>
              <a:rPr lang="en-US" dirty="0" smtClean="0"/>
              <a:t>RealAdaBoost + Neural Nets as Classifier.</a:t>
            </a:r>
          </a:p>
          <a:p>
            <a:pPr marL="742950" lvl="1" indent="-285750">
              <a:buFont typeface="Arial" pitchFamily="34" charset="0"/>
              <a:buChar char="•"/>
            </a:pPr>
            <a:r>
              <a:rPr lang="en-US" dirty="0" smtClean="0"/>
              <a:t>NN trained with the Extreme Learning Machine algorithm.</a:t>
            </a:r>
          </a:p>
          <a:p>
            <a:pPr marL="742950" lvl="1" indent="-285750">
              <a:buFont typeface="Arial" pitchFamily="34" charset="0"/>
              <a:buChar char="•"/>
            </a:pPr>
            <a:r>
              <a:rPr lang="en-US" dirty="0" smtClean="0"/>
              <a:t>Results evaluated using the Precision-Recall curve.</a:t>
            </a:r>
          </a:p>
          <a:p>
            <a:endParaRPr lang="en-US" dirty="0" smtClean="0"/>
          </a:p>
          <a:p>
            <a:r>
              <a:rPr lang="en-US" dirty="0" smtClean="0"/>
              <a:t>Project is based in the Lab Session 8 – Object Detection of this subject.</a:t>
            </a:r>
          </a:p>
          <a:p>
            <a:pPr marL="742950" lvl="1" indent="-285750">
              <a:buFont typeface="Arial" pitchFamily="34" charset="0"/>
              <a:buChar char="•"/>
            </a:pPr>
            <a:r>
              <a:rPr lang="en-US" dirty="0" smtClean="0"/>
              <a:t>Improvement on the Detector.</a:t>
            </a:r>
            <a:endParaRPr lang="en-US" dirty="0"/>
          </a:p>
        </p:txBody>
      </p:sp>
    </p:spTree>
    <p:extLst>
      <p:ext uri="{BB962C8B-B14F-4D97-AF65-F5344CB8AC3E}">
        <p14:creationId xmlns:p14="http://schemas.microsoft.com/office/powerpoint/2010/main" val="3443163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12 CuadroTexto"/>
          <p:cNvSpPr txBox="1"/>
          <p:nvPr/>
        </p:nvSpPr>
        <p:spPr>
          <a:xfrm>
            <a:off x="467544" y="476672"/>
            <a:ext cx="3875856" cy="584775"/>
          </a:xfrm>
          <a:prstGeom prst="rect">
            <a:avLst/>
          </a:prstGeom>
          <a:noFill/>
        </p:spPr>
        <p:txBody>
          <a:bodyPr wrap="square" rtlCol="0">
            <a:spAutoFit/>
          </a:bodyPr>
          <a:lstStyle/>
          <a:p>
            <a:r>
              <a:rPr lang="es-ES" sz="3200" dirty="0" err="1" smtClean="0">
                <a:solidFill>
                  <a:srgbClr val="130CA8"/>
                </a:solidFill>
              </a:rPr>
              <a:t>Part-based</a:t>
            </a:r>
            <a:r>
              <a:rPr lang="es-ES" sz="3200" dirty="0" smtClean="0">
                <a:solidFill>
                  <a:srgbClr val="130CA8"/>
                </a:solidFill>
              </a:rPr>
              <a:t> </a:t>
            </a:r>
            <a:r>
              <a:rPr lang="es-ES" sz="3200" dirty="0" err="1" smtClean="0">
                <a:solidFill>
                  <a:srgbClr val="130CA8"/>
                </a:solidFill>
              </a:rPr>
              <a:t>Models</a:t>
            </a:r>
            <a:endParaRPr lang="es-ES" sz="3200" dirty="0">
              <a:solidFill>
                <a:srgbClr val="130CA8"/>
              </a:solidFill>
            </a:endParaRPr>
          </a:p>
        </p:txBody>
      </p:sp>
      <p:sp>
        <p:nvSpPr>
          <p:cNvPr id="35" name="1 Título"/>
          <p:cNvSpPr>
            <a:spLocks noGrp="1"/>
          </p:cNvSpPr>
          <p:nvPr>
            <p:ph type="title"/>
          </p:nvPr>
        </p:nvSpPr>
        <p:spPr>
          <a:xfrm>
            <a:off x="0" y="-27384"/>
            <a:ext cx="9144000" cy="346050"/>
          </a:xfrm>
          <a:solidFill>
            <a:srgbClr val="170FB9"/>
          </a:solidFill>
        </p:spPr>
        <p:txBody>
          <a:bodyPr>
            <a:noAutofit/>
          </a:bodyPr>
          <a:lstStyle/>
          <a:p>
            <a:r>
              <a:rPr lang="es-ES" sz="1600" b="1" dirty="0" smtClean="0">
                <a:solidFill>
                  <a:schemeClr val="bg1"/>
                </a:solidFill>
              </a:rPr>
              <a:t>            </a:t>
            </a:r>
            <a:r>
              <a:rPr lang="en-US" sz="1800" b="1" dirty="0">
                <a:solidFill>
                  <a:schemeClr val="bg1"/>
                </a:solidFill>
              </a:rPr>
              <a:t>Part-based Object Detection using RealAdaBoost and ANN</a:t>
            </a:r>
            <a:endParaRPr lang="es-ES" sz="1800" b="1" dirty="0">
              <a:solidFill>
                <a:schemeClr val="bg1"/>
              </a:solidFill>
            </a:endParaRPr>
          </a:p>
        </p:txBody>
      </p:sp>
      <p:sp>
        <p:nvSpPr>
          <p:cNvPr id="36" name="3 Marcador de número de diapositiva"/>
          <p:cNvSpPr>
            <a:spLocks noGrp="1"/>
          </p:cNvSpPr>
          <p:nvPr>
            <p:ph type="sldNum" sz="quarter" idx="12"/>
          </p:nvPr>
        </p:nvSpPr>
        <p:spPr>
          <a:xfrm>
            <a:off x="6553200" y="6356350"/>
            <a:ext cx="2133600" cy="365125"/>
          </a:xfrm>
        </p:spPr>
        <p:txBody>
          <a:bodyPr/>
          <a:lstStyle/>
          <a:p>
            <a:fld id="{874CC8D5-9BDD-4528-894C-D92029187C7C}" type="slidenum">
              <a:rPr lang="es-ES" smtClean="0"/>
              <a:pPr/>
              <a:t>4</a:t>
            </a:fld>
            <a:endParaRPr lang="es-ES" dirty="0"/>
          </a:p>
        </p:txBody>
      </p:sp>
      <p:grpSp>
        <p:nvGrpSpPr>
          <p:cNvPr id="5" name="Group 4"/>
          <p:cNvGrpSpPr>
            <a:grpSpLocks/>
          </p:cNvGrpSpPr>
          <p:nvPr/>
        </p:nvGrpSpPr>
        <p:grpSpPr bwMode="auto">
          <a:xfrm>
            <a:off x="467544" y="2743200"/>
            <a:ext cx="3875856" cy="2243137"/>
            <a:chOff x="215" y="2321"/>
            <a:chExt cx="2804" cy="1491"/>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 y="2321"/>
              <a:ext cx="52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 y="3084"/>
              <a:ext cx="526"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 y="3006"/>
              <a:ext cx="52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3" y="3310"/>
              <a:ext cx="47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1" y="2452"/>
              <a:ext cx="394"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a:spLocks noChangeArrowheads="1"/>
            </p:cNvSpPr>
            <p:nvPr/>
          </p:nvSpPr>
          <p:spPr bwMode="auto">
            <a:xfrm>
              <a:off x="1544" y="3055"/>
              <a:ext cx="102" cy="98"/>
            </a:xfrm>
            <a:prstGeom prst="ellipse">
              <a:avLst/>
            </a:prstGeom>
            <a:solidFill>
              <a:srgbClr val="E605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p:cNvSpPr>
              <a:spLocks noChangeShapeType="1"/>
            </p:cNvSpPr>
            <p:nvPr/>
          </p:nvSpPr>
          <p:spPr bwMode="auto">
            <a:xfrm flipV="1">
              <a:off x="1569" y="3184"/>
              <a:ext cx="10" cy="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flipV="1">
              <a:off x="833" y="3117"/>
              <a:ext cx="659"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1281" y="2819"/>
              <a:ext cx="236" cy="2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
            <p:cNvSpPr>
              <a:spLocks noChangeShapeType="1"/>
            </p:cNvSpPr>
            <p:nvPr/>
          </p:nvSpPr>
          <p:spPr bwMode="auto">
            <a:xfrm flipH="1">
              <a:off x="1672" y="2901"/>
              <a:ext cx="149" cy="1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flipH="1" flipV="1">
              <a:off x="1687" y="3132"/>
              <a:ext cx="756" cy="2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Text Box 26"/>
          <p:cNvSpPr txBox="1">
            <a:spLocks noChangeArrowheads="1"/>
          </p:cNvSpPr>
          <p:nvPr/>
        </p:nvSpPr>
        <p:spPr bwMode="auto">
          <a:xfrm>
            <a:off x="3979865" y="5112704"/>
            <a:ext cx="1592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Car model</a:t>
            </a:r>
          </a:p>
        </p:txBody>
      </p:sp>
      <p:sp>
        <p:nvSpPr>
          <p:cNvPr id="2" name="Rectangle 1"/>
          <p:cNvSpPr/>
          <p:nvPr/>
        </p:nvSpPr>
        <p:spPr>
          <a:xfrm>
            <a:off x="522288" y="1120676"/>
            <a:ext cx="7935912" cy="1754326"/>
          </a:xfrm>
          <a:prstGeom prst="rect">
            <a:avLst/>
          </a:prstGeom>
        </p:spPr>
        <p:txBody>
          <a:bodyPr wrap="square">
            <a:spAutoFit/>
          </a:bodyPr>
          <a:lstStyle/>
          <a:p>
            <a:pPr algn="just">
              <a:buClr>
                <a:srgbClr val="130CA8"/>
              </a:buClr>
            </a:pPr>
            <a:r>
              <a:rPr lang="es-ES" dirty="0" err="1" smtClean="0"/>
              <a:t>Objects</a:t>
            </a:r>
            <a:r>
              <a:rPr lang="es-ES" dirty="0" smtClean="0"/>
              <a:t> are </a:t>
            </a:r>
            <a:r>
              <a:rPr lang="es-ES" dirty="0" err="1" smtClean="0"/>
              <a:t>represented</a:t>
            </a:r>
            <a:r>
              <a:rPr lang="es-ES" dirty="0" smtClean="0"/>
              <a:t> as a set of </a:t>
            </a:r>
            <a:r>
              <a:rPr lang="es-ES" dirty="0" err="1" smtClean="0"/>
              <a:t>parts</a:t>
            </a:r>
            <a:r>
              <a:rPr lang="es-ES" dirty="0" smtClean="0"/>
              <a:t> and </a:t>
            </a:r>
            <a:r>
              <a:rPr lang="es-ES" dirty="0" err="1" smtClean="0"/>
              <a:t>their</a:t>
            </a:r>
            <a:r>
              <a:rPr lang="es-ES" dirty="0" smtClean="0"/>
              <a:t> </a:t>
            </a:r>
            <a:r>
              <a:rPr lang="es-ES" dirty="0" err="1" smtClean="0"/>
              <a:t>spacial</a:t>
            </a:r>
            <a:r>
              <a:rPr lang="es-ES" dirty="0" smtClean="0"/>
              <a:t> </a:t>
            </a:r>
            <a:r>
              <a:rPr lang="es-ES" dirty="0" err="1" smtClean="0"/>
              <a:t>relationship</a:t>
            </a:r>
            <a:r>
              <a:rPr lang="es-ES" dirty="0" smtClean="0"/>
              <a:t>. </a:t>
            </a:r>
          </a:p>
          <a:p>
            <a:pPr algn="just">
              <a:buClr>
                <a:srgbClr val="130CA8"/>
              </a:buClr>
            </a:pPr>
            <a:endParaRPr lang="es-ES" dirty="0" smtClean="0"/>
          </a:p>
          <a:p>
            <a:pPr marL="742950" lvl="1" indent="-285750" algn="just">
              <a:buClr>
                <a:srgbClr val="130CA8"/>
              </a:buClr>
              <a:buFont typeface="Arial" pitchFamily="34" charset="0"/>
              <a:buChar char="•"/>
            </a:pPr>
            <a:r>
              <a:rPr lang="en-US" dirty="0" smtClean="0"/>
              <a:t>A </a:t>
            </a:r>
            <a:r>
              <a:rPr lang="en-US" dirty="0"/>
              <a:t>part is any element of an object </a:t>
            </a:r>
            <a:r>
              <a:rPr lang="en-US" dirty="0" smtClean="0"/>
              <a:t>that </a:t>
            </a:r>
            <a:r>
              <a:rPr lang="en-US" dirty="0"/>
              <a:t>can be reliably </a:t>
            </a:r>
            <a:r>
              <a:rPr lang="en-US" smtClean="0"/>
              <a:t>detected.</a:t>
            </a:r>
            <a:endParaRPr lang="en-US" dirty="0" smtClean="0"/>
          </a:p>
          <a:p>
            <a:pPr marL="742950" lvl="1" indent="-285750" algn="just">
              <a:buClr>
                <a:srgbClr val="130CA8"/>
              </a:buClr>
              <a:buFont typeface="Arial" pitchFamily="34" charset="0"/>
              <a:buChar char="•"/>
            </a:pPr>
            <a:r>
              <a:rPr lang="en-US" dirty="0" smtClean="0"/>
              <a:t>Parts were chosen randomly from the </a:t>
            </a:r>
            <a:r>
              <a:rPr lang="en-US" dirty="0" err="1" smtClean="0"/>
              <a:t>grountruth</a:t>
            </a:r>
            <a:r>
              <a:rPr lang="en-US" dirty="0" smtClean="0"/>
              <a:t> of 8 images from the dataset.</a:t>
            </a:r>
            <a:endParaRPr lang="es-ES" dirty="0"/>
          </a:p>
          <a:p>
            <a:pPr algn="just">
              <a:buClr>
                <a:srgbClr val="130CA8"/>
              </a:buClr>
            </a:pPr>
            <a:endParaRPr lang="es-ES" dirty="0"/>
          </a:p>
        </p:txBody>
      </p:sp>
      <p:pic>
        <p:nvPicPr>
          <p:cNvPr id="6145"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923643"/>
            <a:ext cx="3509961"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813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12 CuadroTexto"/>
          <p:cNvSpPr txBox="1"/>
          <p:nvPr/>
        </p:nvSpPr>
        <p:spPr>
          <a:xfrm>
            <a:off x="467544" y="476672"/>
            <a:ext cx="3875856" cy="584775"/>
          </a:xfrm>
          <a:prstGeom prst="rect">
            <a:avLst/>
          </a:prstGeom>
          <a:noFill/>
        </p:spPr>
        <p:txBody>
          <a:bodyPr wrap="square" rtlCol="0">
            <a:spAutoFit/>
          </a:bodyPr>
          <a:lstStyle/>
          <a:p>
            <a:r>
              <a:rPr lang="es-ES" sz="3200" dirty="0" err="1" smtClean="0">
                <a:solidFill>
                  <a:srgbClr val="130CA8"/>
                </a:solidFill>
              </a:rPr>
              <a:t>Part-based</a:t>
            </a:r>
            <a:r>
              <a:rPr lang="es-ES" sz="3200" dirty="0" smtClean="0">
                <a:solidFill>
                  <a:srgbClr val="130CA8"/>
                </a:solidFill>
              </a:rPr>
              <a:t> </a:t>
            </a:r>
            <a:r>
              <a:rPr lang="es-ES" sz="3200" dirty="0" err="1" smtClean="0">
                <a:solidFill>
                  <a:srgbClr val="130CA8"/>
                </a:solidFill>
              </a:rPr>
              <a:t>Models</a:t>
            </a:r>
            <a:endParaRPr lang="es-ES" sz="3200" dirty="0">
              <a:solidFill>
                <a:srgbClr val="130CA8"/>
              </a:solidFill>
            </a:endParaRPr>
          </a:p>
        </p:txBody>
      </p:sp>
      <p:sp>
        <p:nvSpPr>
          <p:cNvPr id="35" name="1 Título"/>
          <p:cNvSpPr>
            <a:spLocks noGrp="1"/>
          </p:cNvSpPr>
          <p:nvPr>
            <p:ph type="title"/>
          </p:nvPr>
        </p:nvSpPr>
        <p:spPr>
          <a:xfrm>
            <a:off x="0" y="-27384"/>
            <a:ext cx="9144000" cy="346050"/>
          </a:xfrm>
          <a:solidFill>
            <a:srgbClr val="170FB9"/>
          </a:solidFill>
        </p:spPr>
        <p:txBody>
          <a:bodyPr>
            <a:noAutofit/>
          </a:bodyPr>
          <a:lstStyle/>
          <a:p>
            <a:r>
              <a:rPr lang="es-ES" sz="1600" b="1" dirty="0" smtClean="0">
                <a:solidFill>
                  <a:schemeClr val="bg1"/>
                </a:solidFill>
              </a:rPr>
              <a:t>            </a:t>
            </a:r>
            <a:r>
              <a:rPr lang="en-US" sz="1800" b="1" dirty="0">
                <a:solidFill>
                  <a:schemeClr val="bg1"/>
                </a:solidFill>
              </a:rPr>
              <a:t>Part-based Object Detection using RealAdaBoost and ANN</a:t>
            </a:r>
            <a:endParaRPr lang="es-ES" sz="1800" b="1" dirty="0">
              <a:solidFill>
                <a:schemeClr val="bg1"/>
              </a:solidFill>
            </a:endParaRPr>
          </a:p>
        </p:txBody>
      </p:sp>
      <p:sp>
        <p:nvSpPr>
          <p:cNvPr id="36" name="3 Marcador de número de diapositiva"/>
          <p:cNvSpPr>
            <a:spLocks noGrp="1"/>
          </p:cNvSpPr>
          <p:nvPr>
            <p:ph type="sldNum" sz="quarter" idx="12"/>
          </p:nvPr>
        </p:nvSpPr>
        <p:spPr>
          <a:xfrm>
            <a:off x="6553200" y="6356350"/>
            <a:ext cx="2133600" cy="365125"/>
          </a:xfrm>
        </p:spPr>
        <p:txBody>
          <a:bodyPr/>
          <a:lstStyle/>
          <a:p>
            <a:fld id="{874CC8D5-9BDD-4528-894C-D92029187C7C}" type="slidenum">
              <a:rPr lang="es-ES" smtClean="0"/>
              <a:pPr/>
              <a:t>5</a:t>
            </a:fld>
            <a:endParaRPr lang="es-ES" dirty="0"/>
          </a:p>
        </p:txBody>
      </p:sp>
      <p:sp>
        <p:nvSpPr>
          <p:cNvPr id="2" name="Rectangle 1"/>
          <p:cNvSpPr/>
          <p:nvPr/>
        </p:nvSpPr>
        <p:spPr>
          <a:xfrm>
            <a:off x="522288" y="1120676"/>
            <a:ext cx="7935912" cy="923330"/>
          </a:xfrm>
          <a:prstGeom prst="rect">
            <a:avLst/>
          </a:prstGeom>
        </p:spPr>
        <p:txBody>
          <a:bodyPr wrap="square">
            <a:spAutoFit/>
          </a:bodyPr>
          <a:lstStyle/>
          <a:p>
            <a:pPr algn="just">
              <a:buClr>
                <a:srgbClr val="130CA8"/>
              </a:buClr>
            </a:pPr>
            <a:r>
              <a:rPr lang="es-ES" dirty="0" err="1" smtClean="0"/>
              <a:t>Each</a:t>
            </a:r>
            <a:r>
              <a:rPr lang="es-ES" dirty="0" smtClean="0"/>
              <a:t> </a:t>
            </a:r>
            <a:r>
              <a:rPr lang="es-ES" dirty="0" err="1" smtClean="0"/>
              <a:t>part</a:t>
            </a:r>
            <a:r>
              <a:rPr lang="es-ES" dirty="0" smtClean="0"/>
              <a:t> of </a:t>
            </a:r>
            <a:r>
              <a:rPr lang="es-ES" dirty="0" err="1" smtClean="0"/>
              <a:t>the</a:t>
            </a:r>
            <a:r>
              <a:rPr lang="es-ES" dirty="0" smtClean="0"/>
              <a:t> </a:t>
            </a:r>
            <a:r>
              <a:rPr lang="es-ES" dirty="0" err="1" smtClean="0"/>
              <a:t>model</a:t>
            </a:r>
            <a:r>
              <a:rPr lang="es-ES" dirty="0" smtClean="0"/>
              <a:t> </a:t>
            </a:r>
            <a:r>
              <a:rPr lang="es-ES" dirty="0" err="1" smtClean="0"/>
              <a:t>is</a:t>
            </a:r>
            <a:r>
              <a:rPr lang="es-ES" dirty="0" smtClean="0"/>
              <a:t> </a:t>
            </a:r>
            <a:r>
              <a:rPr lang="es-ES" dirty="0" err="1" smtClean="0"/>
              <a:t>transformed</a:t>
            </a:r>
            <a:r>
              <a:rPr lang="es-ES" dirty="0" smtClean="0"/>
              <a:t> </a:t>
            </a:r>
            <a:r>
              <a:rPr lang="es-ES" dirty="0" err="1" smtClean="0"/>
              <a:t>into</a:t>
            </a:r>
            <a:r>
              <a:rPr lang="es-ES" dirty="0" smtClean="0"/>
              <a:t> a </a:t>
            </a:r>
            <a:r>
              <a:rPr lang="es-ES" dirty="0" err="1" smtClean="0"/>
              <a:t>feature</a:t>
            </a:r>
            <a:r>
              <a:rPr lang="es-ES" dirty="0" smtClean="0"/>
              <a:t>. </a:t>
            </a:r>
            <a:r>
              <a:rPr lang="es-ES" dirty="0" err="1" smtClean="0"/>
              <a:t>The</a:t>
            </a:r>
            <a:r>
              <a:rPr lang="es-ES" dirty="0" smtClean="0"/>
              <a:t> car-</a:t>
            </a:r>
            <a:r>
              <a:rPr lang="es-ES" dirty="0" err="1" smtClean="0"/>
              <a:t>model</a:t>
            </a:r>
            <a:r>
              <a:rPr lang="es-ES" dirty="0" smtClean="0"/>
              <a:t> </a:t>
            </a:r>
            <a:r>
              <a:rPr lang="es-ES" dirty="0" err="1" smtClean="0"/>
              <a:t>is</a:t>
            </a:r>
            <a:r>
              <a:rPr lang="es-ES" dirty="0" smtClean="0"/>
              <a:t> </a:t>
            </a:r>
            <a:r>
              <a:rPr lang="es-ES" dirty="0" err="1" smtClean="0"/>
              <a:t>composed</a:t>
            </a:r>
            <a:r>
              <a:rPr lang="es-ES" dirty="0" smtClean="0"/>
              <a:t> </a:t>
            </a:r>
            <a:r>
              <a:rPr lang="es-ES" dirty="0" err="1" smtClean="0"/>
              <a:t>by</a:t>
            </a:r>
            <a:r>
              <a:rPr lang="es-ES" dirty="0" smtClean="0"/>
              <a:t> 640 </a:t>
            </a:r>
            <a:r>
              <a:rPr lang="es-ES" dirty="0" err="1" smtClean="0"/>
              <a:t>features</a:t>
            </a:r>
            <a:r>
              <a:rPr lang="es-ES" dirty="0" smtClean="0"/>
              <a:t>. </a:t>
            </a:r>
            <a:endParaRPr lang="es-ES" dirty="0"/>
          </a:p>
          <a:p>
            <a:pPr algn="just">
              <a:buClr>
                <a:srgbClr val="130CA8"/>
              </a:buClr>
            </a:pPr>
            <a:endParaRPr lang="es-ES" dirty="0"/>
          </a:p>
        </p:txBody>
      </p:sp>
      <p:sp>
        <p:nvSpPr>
          <p:cNvPr id="19" name="Rectangle 29"/>
          <p:cNvSpPr>
            <a:spLocks noChangeArrowheads="1"/>
          </p:cNvSpPr>
          <p:nvPr/>
        </p:nvSpPr>
        <p:spPr bwMode="auto">
          <a:xfrm>
            <a:off x="923925" y="3114675"/>
            <a:ext cx="1438275" cy="2219325"/>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 name="Picture 34"/>
          <p:cNvPicPr>
            <a:picLocks noChangeAspect="1" noChangeArrowheads="1"/>
          </p:cNvPicPr>
          <p:nvPr/>
        </p:nvPicPr>
        <p:blipFill>
          <a:blip r:embed="rId3">
            <a:lum bright="60000" contrast="72000"/>
            <a:extLst>
              <a:ext uri="{28A0092B-C50C-407E-A947-70E740481C1C}">
                <a14:useLocalDpi xmlns:a14="http://schemas.microsoft.com/office/drawing/2010/main" val="0"/>
              </a:ext>
            </a:extLst>
          </a:blip>
          <a:srcRect l="20749" t="20340" r="20749" b="20338"/>
          <a:stretch>
            <a:fillRect/>
          </a:stretch>
        </p:blipFill>
        <p:spPr bwMode="auto">
          <a:xfrm>
            <a:off x="995363" y="3306763"/>
            <a:ext cx="3063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6"/>
          <p:cNvPicPr>
            <a:picLocks noChangeAspect="1" noChangeArrowheads="1"/>
          </p:cNvPicPr>
          <p:nvPr/>
        </p:nvPicPr>
        <p:blipFill>
          <a:blip r:embed="rId4">
            <a:extLst>
              <a:ext uri="{28A0092B-C50C-407E-A947-70E740481C1C}">
                <a14:useLocalDpi xmlns:a14="http://schemas.microsoft.com/office/drawing/2010/main" val="0"/>
              </a:ext>
            </a:extLst>
          </a:blip>
          <a:srcRect l="19090" r="25909" b="2563"/>
          <a:stretch>
            <a:fillRect/>
          </a:stretch>
        </p:blipFill>
        <p:spPr bwMode="auto">
          <a:xfrm>
            <a:off x="1889125" y="3267075"/>
            <a:ext cx="4127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1875" y="3935413"/>
            <a:ext cx="21272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24"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9063" y="3794125"/>
            <a:ext cx="4302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25" name="Picture 43"/>
          <p:cNvPicPr>
            <a:picLocks noChangeAspect="1" noChangeArrowheads="1"/>
          </p:cNvPicPr>
          <p:nvPr/>
        </p:nvPicPr>
        <p:blipFill>
          <a:blip r:embed="rId7">
            <a:extLst>
              <a:ext uri="{28A0092B-C50C-407E-A947-70E740481C1C}">
                <a14:useLocalDpi xmlns:a14="http://schemas.microsoft.com/office/drawing/2010/main" val="0"/>
              </a:ext>
            </a:extLst>
          </a:blip>
          <a:srcRect l="25586" r="21748" b="-4706"/>
          <a:stretch>
            <a:fillRect/>
          </a:stretch>
        </p:blipFill>
        <p:spPr bwMode="auto">
          <a:xfrm>
            <a:off x="1911350" y="3821113"/>
            <a:ext cx="3651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26" name="Picture 4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39813" y="4429125"/>
            <a:ext cx="2143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27" name="Picture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3663" y="4297363"/>
            <a:ext cx="438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28" name="Picture 46"/>
          <p:cNvPicPr>
            <a:picLocks noChangeAspect="1" noChangeArrowheads="1"/>
          </p:cNvPicPr>
          <p:nvPr/>
        </p:nvPicPr>
        <p:blipFill>
          <a:blip r:embed="rId10">
            <a:extLst>
              <a:ext uri="{28A0092B-C50C-407E-A947-70E740481C1C}">
                <a14:useLocalDpi xmlns:a14="http://schemas.microsoft.com/office/drawing/2010/main" val="0"/>
              </a:ext>
            </a:extLst>
          </a:blip>
          <a:srcRect l="20779" r="16884" b="-7172"/>
          <a:stretch>
            <a:fillRect/>
          </a:stretch>
        </p:blipFill>
        <p:spPr bwMode="auto">
          <a:xfrm>
            <a:off x="1890713" y="4341813"/>
            <a:ext cx="407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29" name="Picture 4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9813" y="4962525"/>
            <a:ext cx="2143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31" name="Picture 49"/>
          <p:cNvPicPr>
            <a:picLocks noChangeAspect="1" noChangeArrowheads="1"/>
          </p:cNvPicPr>
          <p:nvPr/>
        </p:nvPicPr>
        <p:blipFill>
          <a:blip r:embed="rId12">
            <a:extLst>
              <a:ext uri="{28A0092B-C50C-407E-A947-70E740481C1C}">
                <a14:useLocalDpi xmlns:a14="http://schemas.microsoft.com/office/drawing/2010/main" val="0"/>
              </a:ext>
            </a:extLst>
          </a:blip>
          <a:srcRect l="24307" r="20470" b="-4706"/>
          <a:stretch>
            <a:fillRect/>
          </a:stretch>
        </p:blipFill>
        <p:spPr bwMode="auto">
          <a:xfrm>
            <a:off x="1890713" y="4887913"/>
            <a:ext cx="39211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E60500"/>
                </a:solidFill>
                <a:miter lim="800000"/>
                <a:headEnd/>
                <a:tailEnd/>
              </a14:hiddenLine>
            </a:ext>
          </a:extLst>
        </p:spPr>
      </p:pic>
      <p:pic>
        <p:nvPicPr>
          <p:cNvPr id="32" name="Picture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82713" y="3246692"/>
            <a:ext cx="455612" cy="47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82713" y="4850130"/>
            <a:ext cx="419100" cy="41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Arrow Connector 36"/>
          <p:cNvCxnSpPr/>
          <p:nvPr/>
        </p:nvCxnSpPr>
        <p:spPr>
          <a:xfrm>
            <a:off x="2514600" y="3465513"/>
            <a:ext cx="1111567" cy="242252"/>
          </a:xfrm>
          <a:prstGeom prst="straightConnector1">
            <a:avLst/>
          </a:prstGeom>
          <a:ln w="28575">
            <a:solidFill>
              <a:srgbClr val="0E0975"/>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22288" y="1676400"/>
            <a:ext cx="4278312" cy="1754326"/>
          </a:xfrm>
          <a:prstGeom prst="rect">
            <a:avLst/>
          </a:prstGeom>
        </p:spPr>
        <p:txBody>
          <a:bodyPr wrap="square">
            <a:spAutoFit/>
          </a:bodyPr>
          <a:lstStyle/>
          <a:p>
            <a:pPr algn="just">
              <a:buClr>
                <a:srgbClr val="130CA8"/>
              </a:buClr>
            </a:pPr>
            <a:r>
              <a:rPr lang="es-ES" dirty="0" err="1" smtClean="0"/>
              <a:t>Each</a:t>
            </a:r>
            <a:r>
              <a:rPr lang="es-ES" dirty="0" smtClean="0"/>
              <a:t> </a:t>
            </a:r>
            <a:r>
              <a:rPr lang="es-ES" dirty="0" err="1" smtClean="0"/>
              <a:t>Features</a:t>
            </a:r>
            <a:r>
              <a:rPr lang="es-ES" dirty="0" smtClean="0"/>
              <a:t> </a:t>
            </a:r>
            <a:r>
              <a:rPr lang="es-ES" dirty="0" err="1" smtClean="0"/>
              <a:t>composed</a:t>
            </a:r>
            <a:r>
              <a:rPr lang="es-ES" dirty="0" smtClean="0"/>
              <a:t> </a:t>
            </a:r>
            <a:r>
              <a:rPr lang="es-ES" dirty="0" err="1" smtClean="0"/>
              <a:t>by</a:t>
            </a:r>
            <a:r>
              <a:rPr lang="es-ES" dirty="0" smtClean="0"/>
              <a:t> a </a:t>
            </a:r>
            <a:r>
              <a:rPr lang="es-ES" dirty="0" err="1" smtClean="0"/>
              <a:t>triplet</a:t>
            </a:r>
            <a:r>
              <a:rPr lang="es-ES" dirty="0" smtClean="0"/>
              <a:t>:</a:t>
            </a:r>
          </a:p>
          <a:p>
            <a:pPr marL="742950" lvl="1" indent="-285750" algn="just">
              <a:buClr>
                <a:srgbClr val="130CA8"/>
              </a:buClr>
              <a:buFont typeface="Arial" pitchFamily="34" charset="0"/>
              <a:buChar char="•"/>
            </a:pPr>
            <a:r>
              <a:rPr lang="es-ES" dirty="0" err="1" smtClean="0"/>
              <a:t>Filter</a:t>
            </a:r>
            <a:endParaRPr lang="es-ES" dirty="0" smtClean="0"/>
          </a:p>
          <a:p>
            <a:pPr marL="742950" lvl="1" indent="-285750" algn="just">
              <a:buClr>
                <a:srgbClr val="130CA8"/>
              </a:buClr>
              <a:buFont typeface="Arial" pitchFamily="34" charset="0"/>
              <a:buChar char="•"/>
            </a:pPr>
            <a:r>
              <a:rPr lang="es-ES" dirty="0" err="1" smtClean="0"/>
              <a:t>Patch</a:t>
            </a:r>
            <a:endParaRPr lang="es-ES" dirty="0"/>
          </a:p>
          <a:p>
            <a:pPr marL="742950" lvl="1" indent="-285750" algn="just">
              <a:buClr>
                <a:srgbClr val="130CA8"/>
              </a:buClr>
              <a:buFont typeface="Arial" pitchFamily="34" charset="0"/>
              <a:buChar char="•"/>
            </a:pPr>
            <a:r>
              <a:rPr lang="es-ES" dirty="0" err="1" smtClean="0"/>
              <a:t>Location</a:t>
            </a:r>
            <a:endParaRPr lang="en-US" dirty="0"/>
          </a:p>
          <a:p>
            <a:pPr algn="just">
              <a:buClr>
                <a:srgbClr val="130CA8"/>
              </a:buClr>
            </a:pPr>
            <a:endParaRPr lang="es-ES" dirty="0"/>
          </a:p>
          <a:p>
            <a:pPr algn="just">
              <a:buClr>
                <a:srgbClr val="130CA8"/>
              </a:buClr>
            </a:pPr>
            <a:endParaRPr lang="es-ES" dirty="0"/>
          </a:p>
        </p:txBody>
      </p:sp>
      <mc:AlternateContent xmlns:mc="http://schemas.openxmlformats.org/markup-compatibility/2006" xmlns:a14="http://schemas.microsoft.com/office/drawing/2010/main">
        <mc:Choice Requires="a14">
          <p:sp>
            <p:nvSpPr>
              <p:cNvPr id="4" name="Rectangle 3"/>
              <p:cNvSpPr/>
              <p:nvPr/>
            </p:nvSpPr>
            <p:spPr>
              <a:xfrm>
                <a:off x="3626167" y="4462452"/>
                <a:ext cx="4516755" cy="5000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r>
                            <m:rPr>
                              <m:sty m:val="p"/>
                            </m:rPr>
                            <a:rPr lang="en-US" sz="2400">
                              <a:latin typeface="Cambria Math"/>
                            </a:rPr>
                            <m:t>h</m:t>
                          </m:r>
                        </m:e>
                        <m:sub>
                          <m:r>
                            <m:rPr>
                              <m:sty m:val="p"/>
                            </m:rPr>
                            <a:rPr lang="en-US" sz="2400">
                              <a:latin typeface="Cambria Math"/>
                            </a:rPr>
                            <m:t>i</m:t>
                          </m:r>
                        </m:sub>
                      </m:sSub>
                      <m:d>
                        <m:dPr>
                          <m:ctrlPr>
                            <a:rPr lang="en-US" sz="2400" i="1">
                              <a:latin typeface="Cambria Math"/>
                            </a:rPr>
                          </m:ctrlPr>
                        </m:dPr>
                        <m:e>
                          <m:r>
                            <m:rPr>
                              <m:sty m:val="p"/>
                            </m:rPr>
                            <a:rPr lang="en-US" sz="2400">
                              <a:latin typeface="Cambria Math"/>
                            </a:rPr>
                            <m:t>I</m:t>
                          </m:r>
                          <m:r>
                            <a:rPr lang="en-US" sz="2400">
                              <a:latin typeface="Cambria Math"/>
                            </a:rPr>
                            <m:t>,</m:t>
                          </m:r>
                          <m:r>
                            <m:rPr>
                              <m:sty m:val="p"/>
                            </m:rPr>
                            <a:rPr lang="en-US" sz="2400">
                              <a:latin typeface="Cambria Math"/>
                            </a:rPr>
                            <m:t>x</m:t>
                          </m:r>
                          <m:r>
                            <a:rPr lang="en-US" sz="2400">
                              <a:latin typeface="Cambria Math"/>
                            </a:rPr>
                            <m:t>,</m:t>
                          </m:r>
                          <m:r>
                            <m:rPr>
                              <m:sty m:val="p"/>
                            </m:rPr>
                            <a:rPr lang="en-US" sz="2400">
                              <a:latin typeface="Cambria Math"/>
                            </a:rPr>
                            <m:t>y</m:t>
                          </m:r>
                        </m:e>
                      </m:d>
                      <m:r>
                        <a:rPr lang="en-US" sz="2400">
                          <a:latin typeface="Cambria Math"/>
                        </a:rPr>
                        <m:t>=</m:t>
                      </m:r>
                      <m:d>
                        <m:dPr>
                          <m:begChr m:val="["/>
                          <m:endChr m:val="]"/>
                          <m:ctrlPr>
                            <a:rPr lang="en-US" sz="2400" i="1">
                              <a:latin typeface="Cambria Math"/>
                            </a:rPr>
                          </m:ctrlPr>
                        </m:dPr>
                        <m:e>
                          <m:d>
                            <m:dPr>
                              <m:begChr m:val="|"/>
                              <m:endChr m:val="|"/>
                              <m:ctrlPr>
                                <a:rPr lang="en-US" sz="2400" i="1">
                                  <a:latin typeface="Cambria Math"/>
                                </a:rPr>
                              </m:ctrlPr>
                            </m:dPr>
                            <m:e>
                              <m:r>
                                <m:rPr>
                                  <m:sty m:val="p"/>
                                </m:rPr>
                                <a:rPr lang="en-US" sz="2400">
                                  <a:latin typeface="Cambria Math"/>
                                </a:rPr>
                                <m:t>I</m:t>
                              </m:r>
                              <m:r>
                                <a:rPr lang="en-US" sz="2400" i="1">
                                  <a:latin typeface="Cambria Math"/>
                                </a:rPr>
                                <m:t>∗</m:t>
                              </m:r>
                              <m:sSub>
                                <m:sSubPr>
                                  <m:ctrlPr>
                                    <a:rPr lang="en-US" sz="2400" i="1">
                                      <a:latin typeface="Cambria Math"/>
                                    </a:rPr>
                                  </m:ctrlPr>
                                </m:sSubPr>
                                <m:e>
                                  <m:r>
                                    <m:rPr>
                                      <m:sty m:val="p"/>
                                    </m:rPr>
                                    <a:rPr lang="en-US" sz="2400">
                                      <a:latin typeface="Cambria Math"/>
                                    </a:rPr>
                                    <m:t>f</m:t>
                                  </m:r>
                                </m:e>
                                <m:sub>
                                  <m:r>
                                    <m:rPr>
                                      <m:sty m:val="p"/>
                                    </m:rPr>
                                    <a:rPr lang="en-US" sz="2400">
                                      <a:latin typeface="Cambria Math"/>
                                    </a:rPr>
                                    <m:t>i</m:t>
                                  </m:r>
                                </m:sub>
                              </m:sSub>
                            </m:e>
                          </m:d>
                          <m:r>
                            <a:rPr lang="en-US" sz="2400">
                              <a:latin typeface="Cambria Math"/>
                            </a:rPr>
                            <m:t>⊗</m:t>
                          </m:r>
                          <m:sSub>
                            <m:sSubPr>
                              <m:ctrlPr>
                                <a:rPr lang="en-US" sz="2400" i="1">
                                  <a:latin typeface="Cambria Math"/>
                                </a:rPr>
                              </m:ctrlPr>
                            </m:sSubPr>
                            <m:e>
                              <m:r>
                                <m:rPr>
                                  <m:sty m:val="p"/>
                                </m:rPr>
                                <a:rPr lang="en-US" sz="2400">
                                  <a:latin typeface="Cambria Math"/>
                                </a:rPr>
                                <m:t>P</m:t>
                              </m:r>
                            </m:e>
                            <m:sub>
                              <m:r>
                                <m:rPr>
                                  <m:sty m:val="p"/>
                                </m:rPr>
                                <a:rPr lang="en-US" sz="2400">
                                  <a:latin typeface="Cambria Math"/>
                                </a:rPr>
                                <m:t>i</m:t>
                              </m:r>
                            </m:sub>
                          </m:sSub>
                        </m:e>
                      </m:d>
                      <m:r>
                        <a:rPr lang="en-US" sz="2400" i="1">
                          <a:latin typeface="Cambria Math"/>
                        </a:rPr>
                        <m:t>∗</m:t>
                      </m:r>
                      <m:sSub>
                        <m:sSubPr>
                          <m:ctrlPr>
                            <a:rPr lang="en-US" sz="2400" i="1">
                              <a:latin typeface="Cambria Math"/>
                            </a:rPr>
                          </m:ctrlPr>
                        </m:sSubPr>
                        <m:e>
                          <m:r>
                            <m:rPr>
                              <m:sty m:val="p"/>
                            </m:rPr>
                            <a:rPr lang="en-US" sz="2400">
                              <a:latin typeface="Cambria Math"/>
                            </a:rPr>
                            <m:t>g</m:t>
                          </m:r>
                        </m:e>
                        <m:sub>
                          <m:r>
                            <m:rPr>
                              <m:sty m:val="p"/>
                            </m:rPr>
                            <a:rPr lang="en-US" sz="2400">
                              <a:latin typeface="Cambria Math"/>
                            </a:rPr>
                            <m:t>i</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626167" y="4462452"/>
                <a:ext cx="4516755" cy="500073"/>
              </a:xfrm>
              <a:prstGeom prst="rect">
                <a:avLst/>
              </a:prstGeom>
              <a:blipFill rotWithShape="1">
                <a:blip r:embed="rId15"/>
                <a:stretch>
                  <a:fillRect t="-8537" b="-20732"/>
                </a:stretch>
              </a:blipFill>
            </p:spPr>
            <p:txBody>
              <a:bodyPr/>
              <a:lstStyle/>
              <a:p>
                <a:r>
                  <a:rPr lang="en-US">
                    <a:noFill/>
                  </a:rPr>
                  <a:t> </a:t>
                </a:r>
              </a:p>
            </p:txBody>
          </p:sp>
        </mc:Fallback>
      </mc:AlternateContent>
      <p:pic>
        <p:nvPicPr>
          <p:cNvPr id="39" name="Picture 38"/>
          <p:cNvPicPr/>
          <p:nvPr/>
        </p:nvPicPr>
        <p:blipFill>
          <a:blip r:embed="rId16">
            <a:extLst>
              <a:ext uri="{28A0092B-C50C-407E-A947-70E740481C1C}">
                <a14:useLocalDpi xmlns:a14="http://schemas.microsoft.com/office/drawing/2010/main" val="0"/>
              </a:ext>
            </a:extLst>
          </a:blip>
          <a:srcRect/>
          <a:stretch>
            <a:fillRect/>
          </a:stretch>
        </p:blipFill>
        <p:spPr bwMode="auto">
          <a:xfrm>
            <a:off x="3657600" y="3220419"/>
            <a:ext cx="4572000" cy="1157906"/>
          </a:xfrm>
          <a:prstGeom prst="rect">
            <a:avLst/>
          </a:prstGeom>
          <a:noFill/>
          <a:ln>
            <a:noFill/>
          </a:ln>
        </p:spPr>
      </p:pic>
      <p:sp>
        <p:nvSpPr>
          <p:cNvPr id="40" name="Left Brace 39"/>
          <p:cNvSpPr/>
          <p:nvPr/>
        </p:nvSpPr>
        <p:spPr>
          <a:xfrm>
            <a:off x="522288" y="3114675"/>
            <a:ext cx="228600" cy="224472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p:cNvSpPr/>
          <p:nvPr/>
        </p:nvSpPr>
        <p:spPr>
          <a:xfrm>
            <a:off x="62764" y="3834090"/>
            <a:ext cx="535724" cy="369332"/>
          </a:xfrm>
          <a:prstGeom prst="rect">
            <a:avLst/>
          </a:prstGeom>
        </p:spPr>
        <p:txBody>
          <a:bodyPr wrap="none">
            <a:spAutoFit/>
          </a:bodyPr>
          <a:lstStyle/>
          <a:p>
            <a:r>
              <a:rPr lang="es-ES" dirty="0"/>
              <a:t>640</a:t>
            </a:r>
            <a:endParaRPr lang="en-US" dirty="0"/>
          </a:p>
        </p:txBody>
      </p:sp>
    </p:spTree>
    <p:extLst>
      <p:ext uri="{BB962C8B-B14F-4D97-AF65-F5344CB8AC3E}">
        <p14:creationId xmlns:p14="http://schemas.microsoft.com/office/powerpoint/2010/main" val="2746035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6</a:t>
            </a:fld>
            <a:endParaRPr lang="es-ES" dirty="0"/>
          </a:p>
        </p:txBody>
      </p:sp>
      <p:sp>
        <p:nvSpPr>
          <p:cNvPr id="6"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sp>
        <p:nvSpPr>
          <p:cNvPr id="7" name="12 CuadroTexto"/>
          <p:cNvSpPr txBox="1"/>
          <p:nvPr/>
        </p:nvSpPr>
        <p:spPr>
          <a:xfrm>
            <a:off x="467544" y="476672"/>
            <a:ext cx="3647256" cy="584775"/>
          </a:xfrm>
          <a:prstGeom prst="rect">
            <a:avLst/>
          </a:prstGeom>
          <a:noFill/>
        </p:spPr>
        <p:txBody>
          <a:bodyPr wrap="square" rtlCol="0">
            <a:spAutoFit/>
          </a:bodyPr>
          <a:lstStyle/>
          <a:p>
            <a:r>
              <a:rPr lang="es-ES" sz="3200" dirty="0" smtClean="0">
                <a:solidFill>
                  <a:srgbClr val="130CA8"/>
                </a:solidFill>
              </a:rPr>
              <a:t>RealAdaBoost</a:t>
            </a:r>
            <a:endParaRPr lang="es-ES" sz="3200" dirty="0">
              <a:solidFill>
                <a:srgbClr val="130CA8"/>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2743200" cy="2057400"/>
          </a:xfrm>
          <a:prstGeom prst="rect">
            <a:avLst/>
          </a:prstGeom>
          <a:noFill/>
          <a:ln>
            <a:noFill/>
          </a:ln>
        </p:spPr>
      </p:pic>
      <mc:AlternateContent xmlns:mc="http://schemas.openxmlformats.org/markup-compatibility/2006" xmlns:a14="http://schemas.microsoft.com/office/drawing/2010/main">
        <mc:Choice Requires="a14">
          <p:sp>
            <p:nvSpPr>
              <p:cNvPr id="2" name="Rectangle 1"/>
              <p:cNvSpPr/>
              <p:nvPr/>
            </p:nvSpPr>
            <p:spPr>
              <a:xfrm>
                <a:off x="4490244" y="4309388"/>
                <a:ext cx="2788969" cy="7198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𝐷</m:t>
                          </m:r>
                        </m:e>
                        <m:sub>
                          <m:r>
                            <a:rPr lang="en-US" i="1">
                              <a:latin typeface="Cambria Math"/>
                            </a:rPr>
                            <m:t>𝑡</m:t>
                          </m:r>
                          <m:r>
                            <a:rPr lang="en-US">
                              <a:latin typeface="Cambria Math"/>
                            </a:rPr>
                            <m:t>+1</m:t>
                          </m:r>
                        </m:sub>
                      </m:sSub>
                      <m:d>
                        <m:dPr>
                          <m:ctrlPr>
                            <a:rPr lang="en-US" i="1">
                              <a:latin typeface="Cambria Math"/>
                            </a:rPr>
                          </m:ctrlPr>
                        </m:dPr>
                        <m:e>
                          <m:r>
                            <a:rPr lang="en-US" i="1">
                              <a:latin typeface="Cambria Math"/>
                            </a:rPr>
                            <m:t>𝑖</m:t>
                          </m:r>
                        </m:e>
                      </m:d>
                      <m:r>
                        <a:rPr lang="en-US">
                          <a:latin typeface="Cambria Math"/>
                        </a:rPr>
                        <m:t>=</m:t>
                      </m:r>
                      <m:f>
                        <m:fPr>
                          <m:ctrlPr>
                            <a:rPr lang="en-US" i="1">
                              <a:latin typeface="Cambria Math"/>
                            </a:rPr>
                          </m:ctrlPr>
                        </m:fPr>
                        <m:num>
                          <m:sSub>
                            <m:sSubPr>
                              <m:ctrlPr>
                                <a:rPr lang="en-US" i="1">
                                  <a:latin typeface="Cambria Math"/>
                                </a:rPr>
                              </m:ctrlPr>
                            </m:sSubPr>
                            <m:e>
                              <m:r>
                                <a:rPr lang="en-US" i="1">
                                  <a:latin typeface="Cambria Math"/>
                                </a:rPr>
                                <m:t>𝐷</m:t>
                              </m:r>
                            </m:e>
                            <m:sub>
                              <m:r>
                                <a:rPr lang="en-US" i="1">
                                  <a:latin typeface="Cambria Math"/>
                                </a:rPr>
                                <m:t>𝑡</m:t>
                              </m:r>
                            </m:sub>
                          </m:sSub>
                          <m:d>
                            <m:dPr>
                              <m:ctrlPr>
                                <a:rPr lang="en-US" i="1">
                                  <a:latin typeface="Cambria Math"/>
                                </a:rPr>
                              </m:ctrlPr>
                            </m:dPr>
                            <m:e>
                              <m:r>
                                <a:rPr lang="en-US" i="1">
                                  <a:latin typeface="Cambria Math"/>
                                </a:rPr>
                                <m:t>𝑖</m:t>
                              </m:r>
                            </m:e>
                          </m:d>
                          <m:sSup>
                            <m:sSupPr>
                              <m:ctrlPr>
                                <a:rPr lang="en-US" i="1">
                                  <a:latin typeface="Cambria Math"/>
                                </a:rPr>
                              </m:ctrlPr>
                            </m:sSupPr>
                            <m:e>
                              <m:r>
                                <a:rPr lang="en-US" i="1">
                                  <a:latin typeface="Cambria Math"/>
                                </a:rPr>
                                <m:t>𝑒</m:t>
                              </m:r>
                            </m:e>
                            <m:sup>
                              <m:r>
                                <a:rPr lang="en-US" i="1">
                                  <a:latin typeface="Cambria Math"/>
                                </a:rPr>
                                <m:t>−</m:t>
                              </m:r>
                              <m:sSub>
                                <m:sSubPr>
                                  <m:ctrlPr>
                                    <a:rPr lang="en-US" i="1">
                                      <a:latin typeface="Cambria Math"/>
                                    </a:rPr>
                                  </m:ctrlPr>
                                </m:sSubPr>
                                <m:e>
                                  <m:r>
                                    <a:rPr lang="en-US" i="1">
                                      <a:latin typeface="Cambria Math"/>
                                    </a:rPr>
                                    <m:t>𝛼</m:t>
                                  </m:r>
                                </m:e>
                                <m:sub>
                                  <m:r>
                                    <a:rPr lang="en-US" i="1">
                                      <a:latin typeface="Cambria Math"/>
                                    </a:rPr>
                                    <m:t>𝑡</m:t>
                                  </m:r>
                                </m:sub>
                              </m:sSub>
                              <m:r>
                                <a:rPr lang="en-US">
                                  <a:latin typeface="Cambria Math"/>
                                </a:rPr>
                                <m:t> </m:t>
                              </m:r>
                              <m:sSub>
                                <m:sSubPr>
                                  <m:ctrlPr>
                                    <a:rPr lang="en-US" i="1">
                                      <a:latin typeface="Cambria Math"/>
                                    </a:rPr>
                                  </m:ctrlPr>
                                </m:sSubPr>
                                <m:e>
                                  <m:r>
                                    <a:rPr lang="en-US" i="1">
                                      <a:latin typeface="Cambria Math"/>
                                    </a:rPr>
                                    <m:t>h</m:t>
                                  </m:r>
                                </m:e>
                                <m:sub>
                                  <m:r>
                                    <a:rPr lang="en-US" i="1">
                                      <a:latin typeface="Cambria Math"/>
                                    </a:rPr>
                                    <m:t>𝑡</m:t>
                                  </m:r>
                                </m:sub>
                              </m:sSub>
                              <m:d>
                                <m:dPr>
                                  <m:ctrlPr>
                                    <a:rPr lang="en-US" i="1">
                                      <a:latin typeface="Cambria Math"/>
                                    </a:rPr>
                                  </m:ctrlPr>
                                </m:d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𝑖</m:t>
                                      </m:r>
                                    </m:sub>
                                  </m:sSub>
                                </m:e>
                              </m:d>
                              <m:sSub>
                                <m:sSubPr>
                                  <m:ctrlPr>
                                    <a:rPr lang="en-US" i="1">
                                      <a:latin typeface="Cambria Math"/>
                                    </a:rPr>
                                  </m:ctrlPr>
                                </m:sSubPr>
                                <m:e>
                                  <m:r>
                                    <a:rPr lang="en-US" i="1">
                                      <a:latin typeface="Cambria Math"/>
                                    </a:rPr>
                                    <m:t>𝑦</m:t>
                                  </m:r>
                                </m:e>
                                <m:sub>
                                  <m:r>
                                    <a:rPr lang="en-US" i="1">
                                      <a:latin typeface="Cambria Math"/>
                                    </a:rPr>
                                    <m:t>𝑖</m:t>
                                  </m:r>
                                </m:sub>
                              </m:sSub>
                            </m:sup>
                          </m:sSup>
                        </m:num>
                        <m:den>
                          <m:sSub>
                            <m:sSubPr>
                              <m:ctrlPr>
                                <a:rPr lang="en-US" i="1">
                                  <a:latin typeface="Cambria Math"/>
                                </a:rPr>
                              </m:ctrlPr>
                            </m:sSubPr>
                            <m:e>
                              <m:r>
                                <a:rPr lang="en-US" i="1">
                                  <a:latin typeface="Cambria Math"/>
                                </a:rPr>
                                <m:t>𝑍</m:t>
                              </m:r>
                            </m:e>
                            <m:sub>
                              <m:r>
                                <a:rPr lang="en-US" i="1">
                                  <a:latin typeface="Cambria Math"/>
                                </a:rPr>
                                <m:t>𝑡</m:t>
                              </m:r>
                            </m:sub>
                          </m:sSub>
                        </m:den>
                      </m:f>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490244" y="4309388"/>
                <a:ext cx="2788969" cy="719812"/>
              </a:xfrm>
              <a:prstGeom prst="rect">
                <a:avLst/>
              </a:prstGeom>
              <a:blipFill rotWithShape="1">
                <a:blip r:embed="rId4"/>
                <a:stretch>
                  <a:fillRect r="-2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084320" y="2063948"/>
                <a:ext cx="3083023"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𝐻</m:t>
                      </m:r>
                      <m:d>
                        <m:dPr>
                          <m:ctrlPr>
                            <a:rPr lang="en-US" i="1">
                              <a:latin typeface="Cambria Math"/>
                            </a:rPr>
                          </m:ctrlPr>
                        </m:d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𝑖</m:t>
                              </m:r>
                            </m:sub>
                          </m:sSub>
                        </m:e>
                      </m:d>
                      <m:r>
                        <a:rPr lang="en-US" i="1" smtClean="0">
                          <a:latin typeface="Cambria Math"/>
                        </a:rPr>
                        <m:t>=</m:t>
                      </m:r>
                      <m:r>
                        <a:rPr lang="en-US" i="1">
                          <a:latin typeface="Cambria Math"/>
                        </a:rPr>
                        <m:t>𝑠𝑖𝑔𝑛</m:t>
                      </m:r>
                      <m:d>
                        <m:dPr>
                          <m:ctrlPr>
                            <a:rPr lang="en-US" i="1">
                              <a:latin typeface="Cambria Math"/>
                            </a:rPr>
                          </m:ctrlPr>
                        </m:dPr>
                        <m:e>
                          <m:nary>
                            <m:naryPr>
                              <m:chr m:val="∑"/>
                              <m:limLoc m:val="undOvr"/>
                              <m:ctrlPr>
                                <a:rPr lang="en-US" i="1">
                                  <a:latin typeface="Cambria Math"/>
                                </a:rPr>
                              </m:ctrlPr>
                            </m:naryPr>
                            <m:sub>
                              <m:r>
                                <a:rPr lang="en-US" i="1">
                                  <a:latin typeface="Cambria Math"/>
                                </a:rPr>
                                <m:t>𝑡</m:t>
                              </m:r>
                              <m:r>
                                <a:rPr lang="en-US" i="1">
                                  <a:latin typeface="Cambria Math"/>
                                </a:rPr>
                                <m:t>=1</m:t>
                              </m:r>
                            </m:sub>
                            <m:sup>
                              <m:r>
                                <a:rPr lang="en-US" i="1">
                                  <a:latin typeface="Cambria Math"/>
                                </a:rPr>
                                <m:t>𝑇</m:t>
                              </m:r>
                            </m:sup>
                            <m:e>
                              <m:sSub>
                                <m:sSubPr>
                                  <m:ctrlPr>
                                    <a:rPr lang="en-US" i="1">
                                      <a:latin typeface="Cambria Math"/>
                                    </a:rPr>
                                  </m:ctrlPr>
                                </m:sSubPr>
                                <m:e>
                                  <m:r>
                                    <a:rPr lang="en-US" i="1">
                                      <a:latin typeface="Cambria Math"/>
                                    </a:rPr>
                                    <m:t>𝛼</m:t>
                                  </m:r>
                                </m:e>
                                <m:sub>
                                  <m:r>
                                    <a:rPr lang="en-US" i="1">
                                      <a:latin typeface="Cambria Math"/>
                                    </a:rPr>
                                    <m:t>𝑡</m:t>
                                  </m:r>
                                </m:sub>
                              </m:sSub>
                              <m:r>
                                <a:rPr lang="en-US">
                                  <a:latin typeface="Cambria Math"/>
                                </a:rPr>
                                <m:t> </m:t>
                              </m:r>
                              <m:sSub>
                                <m:sSubPr>
                                  <m:ctrlPr>
                                    <a:rPr lang="en-US" i="1">
                                      <a:latin typeface="Cambria Math"/>
                                    </a:rPr>
                                  </m:ctrlPr>
                                </m:sSubPr>
                                <m:e>
                                  <m:r>
                                    <a:rPr lang="en-US" i="1">
                                      <a:latin typeface="Cambria Math"/>
                                    </a:rPr>
                                    <m:t>h</m:t>
                                  </m:r>
                                </m:e>
                                <m:sub>
                                  <m:r>
                                    <a:rPr lang="en-US" i="1">
                                      <a:latin typeface="Cambria Math"/>
                                    </a:rPr>
                                    <m:t>𝑡</m:t>
                                  </m:r>
                                </m:sub>
                              </m:sSub>
                              <m:d>
                                <m:dPr>
                                  <m:ctrlPr>
                                    <a:rPr lang="en-US" i="1">
                                      <a:latin typeface="Cambria Math"/>
                                    </a:rPr>
                                  </m:ctrlPr>
                                </m:d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𝑖</m:t>
                                      </m:r>
                                    </m:sub>
                                  </m:sSub>
                                </m:e>
                              </m:d>
                            </m:e>
                          </m:nary>
                        </m:e>
                      </m: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4084320" y="2063948"/>
                <a:ext cx="3083023" cy="984052"/>
              </a:xfrm>
              <a:prstGeom prst="rect">
                <a:avLst/>
              </a:prstGeom>
              <a:blipFill rotWithShape="1">
                <a:blip r:embed="rId5"/>
                <a:stretch>
                  <a:fillRect r="-1976"/>
                </a:stretch>
              </a:blipFill>
            </p:spPr>
            <p:txBody>
              <a:bodyPr/>
              <a:lstStyle/>
              <a:p>
                <a:r>
                  <a:rPr lang="en-US">
                    <a:noFill/>
                  </a:rPr>
                  <a:t> </a:t>
                </a:r>
              </a:p>
            </p:txBody>
          </p:sp>
        </mc:Fallback>
      </mc:AlternateContent>
      <p:pic>
        <p:nvPicPr>
          <p:cNvPr id="5121"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162" y="4495800"/>
            <a:ext cx="291547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46" name="Rectangle 245"/>
              <p:cNvSpPr/>
              <p:nvPr/>
            </p:nvSpPr>
            <p:spPr>
              <a:xfrm>
                <a:off x="522288" y="1120676"/>
                <a:ext cx="7935912" cy="947760"/>
              </a:xfrm>
              <a:prstGeom prst="rect">
                <a:avLst/>
              </a:prstGeom>
            </p:spPr>
            <p:txBody>
              <a:bodyPr wrap="square">
                <a:spAutoFit/>
              </a:bodyPr>
              <a:lstStyle/>
              <a:p>
                <a:pPr algn="just">
                  <a:buClr>
                    <a:srgbClr val="130CA8"/>
                  </a:buClr>
                </a:pPr>
                <a:r>
                  <a:rPr lang="es-ES" dirty="0" err="1" smtClean="0"/>
                  <a:t>Ensemble</a:t>
                </a:r>
                <a:r>
                  <a:rPr lang="es-ES" dirty="0" smtClean="0"/>
                  <a:t> </a:t>
                </a:r>
                <a:r>
                  <a:rPr lang="es-ES" dirty="0" err="1" smtClean="0"/>
                  <a:t>method</a:t>
                </a:r>
                <a:r>
                  <a:rPr lang="es-ES" dirty="0" smtClean="0"/>
                  <a:t> </a:t>
                </a:r>
                <a:r>
                  <a:rPr lang="es-ES" dirty="0" err="1" smtClean="0"/>
                  <a:t>for</a:t>
                </a:r>
                <a:r>
                  <a:rPr lang="es-ES" dirty="0" smtClean="0"/>
                  <a:t> </a:t>
                </a:r>
                <a:r>
                  <a:rPr lang="es-ES" dirty="0" err="1" smtClean="0"/>
                  <a:t>creating</a:t>
                </a:r>
                <a:r>
                  <a:rPr lang="es-ES" dirty="0" smtClean="0"/>
                  <a:t> a </a:t>
                </a:r>
                <a:r>
                  <a:rPr lang="es-ES" dirty="0" err="1" smtClean="0"/>
                  <a:t>strong</a:t>
                </a:r>
                <a:r>
                  <a:rPr lang="es-ES" dirty="0" smtClean="0"/>
                  <a:t> </a:t>
                </a:r>
                <a:r>
                  <a:rPr lang="es-ES" dirty="0" err="1" smtClean="0"/>
                  <a:t>classifier</a:t>
                </a:r>
                <a:r>
                  <a:rPr lang="es-ES" dirty="0" smtClean="0"/>
                  <a:t> as a linear </a:t>
                </a:r>
                <a:r>
                  <a:rPr lang="es-ES" dirty="0" err="1" smtClean="0"/>
                  <a:t>combination</a:t>
                </a:r>
                <a:r>
                  <a:rPr lang="es-ES" dirty="0" smtClean="0"/>
                  <a:t> of </a:t>
                </a:r>
                <a:r>
                  <a:rPr lang="es-ES" dirty="0" err="1" smtClean="0"/>
                  <a:t>Weak</a:t>
                </a:r>
                <a:r>
                  <a:rPr lang="es-ES" dirty="0" smtClean="0"/>
                  <a:t> </a:t>
                </a:r>
                <a:r>
                  <a:rPr lang="es-ES" dirty="0" err="1" smtClean="0"/>
                  <a:t>Classifiers</a:t>
                </a:r>
                <a:r>
                  <a:rPr lang="es-ES" dirty="0"/>
                  <a:t>.</a:t>
                </a:r>
              </a:p>
              <a:p>
                <a:pPr marL="285750" indent="-285750" algn="just">
                  <a:buClr>
                    <a:srgbClr val="130CA8"/>
                  </a:buClr>
                  <a:buFont typeface="Arial" pitchFamily="34" charset="0"/>
                  <a:buChar char="•"/>
                </a:pPr>
                <a:r>
                  <a:rPr lang="es-ES" dirty="0" err="1" smtClean="0"/>
                  <a:t>Each</a:t>
                </a:r>
                <a:r>
                  <a:rPr lang="es-ES" dirty="0" smtClean="0"/>
                  <a:t> </a:t>
                </a:r>
                <a:r>
                  <a:rPr lang="es-ES" dirty="0" err="1" smtClean="0"/>
                  <a:t>Weak</a:t>
                </a:r>
                <a:r>
                  <a:rPr lang="es-ES" dirty="0" smtClean="0"/>
                  <a:t> </a:t>
                </a:r>
                <a:r>
                  <a:rPr lang="es-ES" dirty="0" err="1" smtClean="0"/>
                  <a:t>Learner</a:t>
                </a:r>
                <a:r>
                  <a:rPr lang="es-ES" dirty="0" smtClean="0"/>
                  <a:t> </a:t>
                </a:r>
                <a:r>
                  <a:rPr lang="es-ES" dirty="0" err="1" smtClean="0"/>
                  <a:t>is</a:t>
                </a:r>
                <a:r>
                  <a:rPr lang="es-ES" dirty="0" smtClean="0"/>
                  <a:t> </a:t>
                </a:r>
                <a:r>
                  <a:rPr lang="es-ES" dirty="0" err="1" smtClean="0"/>
                  <a:t>trained</a:t>
                </a:r>
                <a:r>
                  <a:rPr lang="es-ES" dirty="0" smtClean="0"/>
                  <a:t> </a:t>
                </a:r>
                <a:r>
                  <a:rPr lang="es-ES" dirty="0" err="1" smtClean="0"/>
                  <a:t>with</a:t>
                </a:r>
                <a:r>
                  <a:rPr lang="es-ES" dirty="0" smtClean="0"/>
                  <a:t> a </a:t>
                </a:r>
                <a:r>
                  <a:rPr lang="es-ES" dirty="0" err="1" smtClean="0"/>
                  <a:t>different</a:t>
                </a:r>
                <a:r>
                  <a:rPr lang="es-ES" dirty="0" smtClean="0"/>
                  <a:t> </a:t>
                </a:r>
                <a:r>
                  <a:rPr lang="es-ES" dirty="0" err="1" smtClean="0"/>
                  <a:t>distribution</a:t>
                </a:r>
                <a:r>
                  <a:rPr lang="es-ES" dirty="0" smtClean="0"/>
                  <a:t> of </a:t>
                </a:r>
                <a:r>
                  <a:rPr lang="es-ES" dirty="0" err="1" smtClean="0"/>
                  <a:t>samples</a:t>
                </a:r>
                <a:r>
                  <a:rPr lang="es-ES" dirty="0" smtClean="0"/>
                  <a:t> </a:t>
                </a:r>
                <a14:m>
                  <m:oMath xmlns:m="http://schemas.openxmlformats.org/officeDocument/2006/math">
                    <m:sSub>
                      <m:sSubPr>
                        <m:ctrlPr>
                          <a:rPr lang="en-US" i="1">
                            <a:latin typeface="Cambria Math"/>
                          </a:rPr>
                        </m:ctrlPr>
                      </m:sSubPr>
                      <m:e>
                        <m:acc>
                          <m:accPr>
                            <m:chr m:val="̅"/>
                            <m:ctrlPr>
                              <a:rPr lang="en-US" i="1" smtClean="0">
                                <a:latin typeface="Cambria Math"/>
                              </a:rPr>
                            </m:ctrlPr>
                          </m:accPr>
                          <m:e>
                            <m:r>
                              <a:rPr lang="en-US" i="1">
                                <a:latin typeface="Cambria Math"/>
                              </a:rPr>
                              <m:t>𝐷</m:t>
                            </m:r>
                          </m:e>
                        </m:acc>
                      </m:e>
                      <m:sub>
                        <m:r>
                          <a:rPr lang="en-US" i="1">
                            <a:latin typeface="Cambria Math"/>
                          </a:rPr>
                          <m:t>𝑡</m:t>
                        </m:r>
                      </m:sub>
                    </m:sSub>
                  </m:oMath>
                </a14:m>
                <a:endParaRPr lang="es-ES" dirty="0"/>
              </a:p>
            </p:txBody>
          </p:sp>
        </mc:Choice>
        <mc:Fallback xmlns="">
          <p:sp>
            <p:nvSpPr>
              <p:cNvPr id="246" name="Rectangle 245"/>
              <p:cNvSpPr>
                <a:spLocks noRot="1" noChangeAspect="1" noMove="1" noResize="1" noEditPoints="1" noAdjustHandles="1" noChangeArrowheads="1" noChangeShapeType="1" noTextEdit="1"/>
              </p:cNvSpPr>
              <p:nvPr/>
            </p:nvSpPr>
            <p:spPr>
              <a:xfrm>
                <a:off x="522288" y="1120676"/>
                <a:ext cx="7935912" cy="947760"/>
              </a:xfrm>
              <a:prstGeom prst="rect">
                <a:avLst/>
              </a:prstGeom>
              <a:blipFill rotWithShape="1">
                <a:blip r:embed="rId7"/>
                <a:stretch>
                  <a:fillRect l="-691" t="-3226" r="-1229" b="-70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Rectangle 244"/>
              <p:cNvSpPr/>
              <p:nvPr/>
            </p:nvSpPr>
            <p:spPr>
              <a:xfrm>
                <a:off x="4114800" y="3273028"/>
                <a:ext cx="3091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a:latin typeface="Cambria Math"/>
                                </a:rPr>
                              </m:ctrlPr>
                            </m:accPr>
                            <m:e>
                              <m:r>
                                <a:rPr lang="en-US" i="1">
                                  <a:latin typeface="Cambria Math"/>
                                </a:rPr>
                                <m:t>𝐷</m:t>
                              </m:r>
                            </m:e>
                          </m:acc>
                        </m:e>
                        <m:sub>
                          <m:r>
                            <a:rPr lang="en-US" i="1">
                              <a:latin typeface="Cambria Math"/>
                            </a:rPr>
                            <m:t>𝑡</m:t>
                          </m:r>
                        </m:sub>
                      </m:sSub>
                      <m:r>
                        <a:rPr lang="es-ES" b="0" i="1" smtClean="0">
                          <a:latin typeface="Cambria Math"/>
                        </a:rPr>
                        <m:t>=</m:t>
                      </m:r>
                      <m:d>
                        <m:dPr>
                          <m:begChr m:val="["/>
                          <m:endChr m:val="]"/>
                          <m:ctrlPr>
                            <a:rPr lang="es-ES" b="0" i="1" smtClean="0">
                              <a:latin typeface="Cambria Math"/>
                            </a:rPr>
                          </m:ctrlPr>
                        </m:dPr>
                        <m:e>
                          <m:sSub>
                            <m:sSubPr>
                              <m:ctrlPr>
                                <a:rPr lang="es-ES" b="0" i="1" smtClean="0">
                                  <a:latin typeface="Cambria Math"/>
                                </a:rPr>
                              </m:ctrlPr>
                            </m:sSubPr>
                            <m:e>
                              <m:r>
                                <a:rPr lang="es-ES" b="0" i="1" smtClean="0">
                                  <a:latin typeface="Cambria Math"/>
                                </a:rPr>
                                <m:t>𝐷</m:t>
                              </m:r>
                            </m:e>
                            <m:sub>
                              <m:r>
                                <a:rPr lang="es-ES" b="0" i="1" smtClean="0">
                                  <a:latin typeface="Cambria Math"/>
                                </a:rPr>
                                <m:t>𝑡</m:t>
                              </m:r>
                            </m:sub>
                          </m:sSub>
                          <m:d>
                            <m:dPr>
                              <m:ctrlPr>
                                <a:rPr lang="es-ES" b="0" i="1" smtClean="0">
                                  <a:latin typeface="Cambria Math"/>
                                </a:rPr>
                              </m:ctrlPr>
                            </m:dPr>
                            <m:e>
                              <m:r>
                                <a:rPr lang="es-ES" b="0" i="1" smtClean="0">
                                  <a:latin typeface="Cambria Math"/>
                                </a:rPr>
                                <m:t>1</m:t>
                              </m:r>
                            </m:e>
                          </m:d>
                          <m:r>
                            <a:rPr lang="es-ES" b="0" i="1" smtClean="0">
                              <a:latin typeface="Cambria Math"/>
                            </a:rPr>
                            <m:t>,</m:t>
                          </m:r>
                          <m:sSub>
                            <m:sSubPr>
                              <m:ctrlPr>
                                <a:rPr lang="es-ES" i="1">
                                  <a:latin typeface="Cambria Math"/>
                                </a:rPr>
                              </m:ctrlPr>
                            </m:sSubPr>
                            <m:e>
                              <m:r>
                                <a:rPr lang="es-ES" i="1">
                                  <a:latin typeface="Cambria Math"/>
                                </a:rPr>
                                <m:t>𝐷</m:t>
                              </m:r>
                            </m:e>
                            <m:sub>
                              <m:r>
                                <a:rPr lang="es-ES" i="1">
                                  <a:latin typeface="Cambria Math"/>
                                </a:rPr>
                                <m:t>𝑡</m:t>
                              </m:r>
                            </m:sub>
                          </m:sSub>
                          <m:d>
                            <m:dPr>
                              <m:ctrlPr>
                                <a:rPr lang="es-ES" i="1">
                                  <a:latin typeface="Cambria Math"/>
                                </a:rPr>
                              </m:ctrlPr>
                            </m:dPr>
                            <m:e>
                              <m:r>
                                <a:rPr lang="es-ES" b="0" i="1" smtClean="0">
                                  <a:latin typeface="Cambria Math"/>
                                </a:rPr>
                                <m:t>2</m:t>
                              </m:r>
                            </m:e>
                          </m:d>
                          <m:r>
                            <a:rPr lang="es-ES" b="0" i="1" smtClean="0">
                              <a:latin typeface="Cambria Math"/>
                            </a:rPr>
                            <m:t>,···,</m:t>
                          </m:r>
                          <m:sSub>
                            <m:sSubPr>
                              <m:ctrlPr>
                                <a:rPr lang="es-ES" i="1">
                                  <a:latin typeface="Cambria Math"/>
                                </a:rPr>
                              </m:ctrlPr>
                            </m:sSubPr>
                            <m:e>
                              <m:r>
                                <a:rPr lang="es-ES" i="1">
                                  <a:latin typeface="Cambria Math"/>
                                </a:rPr>
                                <m:t>𝐷</m:t>
                              </m:r>
                            </m:e>
                            <m:sub>
                              <m:r>
                                <a:rPr lang="es-ES" i="1">
                                  <a:latin typeface="Cambria Math"/>
                                </a:rPr>
                                <m:t>𝑡</m:t>
                              </m:r>
                            </m:sub>
                          </m:sSub>
                          <m:d>
                            <m:dPr>
                              <m:ctrlPr>
                                <a:rPr lang="es-ES" i="1">
                                  <a:latin typeface="Cambria Math"/>
                                </a:rPr>
                              </m:ctrlPr>
                            </m:dPr>
                            <m:e>
                              <m:r>
                                <a:rPr lang="es-ES" b="0" i="1" smtClean="0">
                                  <a:latin typeface="Cambria Math"/>
                                </a:rPr>
                                <m:t>𝑀</m:t>
                              </m:r>
                            </m:e>
                          </m:d>
                        </m:e>
                      </m:d>
                    </m:oMath>
                  </m:oMathPara>
                </a14:m>
                <a:endParaRPr lang="en-US" dirty="0"/>
              </a:p>
            </p:txBody>
          </p:sp>
        </mc:Choice>
        <mc:Fallback xmlns="">
          <p:sp>
            <p:nvSpPr>
              <p:cNvPr id="245" name="Rectangle 244"/>
              <p:cNvSpPr>
                <a:spLocks noRot="1" noChangeAspect="1" noMove="1" noResize="1" noEditPoints="1" noAdjustHandles="1" noChangeArrowheads="1" noChangeShapeType="1" noTextEdit="1"/>
              </p:cNvSpPr>
              <p:nvPr/>
            </p:nvSpPr>
            <p:spPr>
              <a:xfrm>
                <a:off x="4114800" y="3273028"/>
                <a:ext cx="3091167" cy="369332"/>
              </a:xfrm>
              <a:prstGeom prst="rect">
                <a:avLst/>
              </a:prstGeom>
              <a:blipFill rotWithShape="1">
                <a:blip r:embed="rId8"/>
                <a:stretch>
                  <a:fillRect t="-8197" r="-2170" b="-24590"/>
                </a:stretch>
              </a:blipFill>
            </p:spPr>
            <p:txBody>
              <a:bodyPr/>
              <a:lstStyle/>
              <a:p>
                <a:r>
                  <a:rPr lang="en-US">
                    <a:noFill/>
                  </a:rPr>
                  <a:t> </a:t>
                </a:r>
              </a:p>
            </p:txBody>
          </p:sp>
        </mc:Fallback>
      </mc:AlternateContent>
      <p:sp>
        <p:nvSpPr>
          <p:cNvPr id="248" name="Rectangle 247"/>
          <p:cNvSpPr/>
          <p:nvPr/>
        </p:nvSpPr>
        <p:spPr>
          <a:xfrm>
            <a:off x="3886200" y="3836908"/>
            <a:ext cx="1706880" cy="369332"/>
          </a:xfrm>
          <a:prstGeom prst="rect">
            <a:avLst/>
          </a:prstGeom>
        </p:spPr>
        <p:txBody>
          <a:bodyPr wrap="square">
            <a:spAutoFit/>
          </a:bodyPr>
          <a:lstStyle/>
          <a:p>
            <a:r>
              <a:rPr lang="en-US" dirty="0" smtClean="0"/>
              <a:t>Update Rule:</a:t>
            </a:r>
            <a:endParaRPr lang="en-US" dirty="0"/>
          </a:p>
        </p:txBody>
      </p:sp>
      <mc:AlternateContent xmlns:mc="http://schemas.openxmlformats.org/markup-compatibility/2006" xmlns:a14="http://schemas.microsoft.com/office/drawing/2010/main">
        <mc:Choice Requires="a14">
          <p:sp>
            <p:nvSpPr>
              <p:cNvPr id="247" name="Rectangle 246"/>
              <p:cNvSpPr/>
              <p:nvPr/>
            </p:nvSpPr>
            <p:spPr>
              <a:xfrm>
                <a:off x="5562600" y="5334000"/>
                <a:ext cx="1795428"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𝐸</m:t>
                      </m:r>
                      <m:r>
                        <a:rPr lang="en-US" i="1">
                          <a:latin typeface="Cambria Math"/>
                        </a:rPr>
                        <m:t>=</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𝑀</m:t>
                          </m:r>
                        </m:sup>
                        <m:e>
                          <m:sSup>
                            <m:sSupPr>
                              <m:ctrlPr>
                                <a:rPr lang="en-US" i="1">
                                  <a:latin typeface="Cambria Math"/>
                                </a:rPr>
                              </m:ctrlPr>
                            </m:sSupPr>
                            <m:e>
                              <m:r>
                                <a:rPr lang="en-US" i="1">
                                  <a:latin typeface="Cambria Math"/>
                                </a:rPr>
                                <m:t>𝑒</m:t>
                              </m:r>
                            </m:e>
                            <m:sup>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𝑖</m:t>
                                  </m:r>
                                </m:sub>
                              </m:sSub>
                              <m:r>
                                <a:rPr lang="en-US" i="1">
                                  <a:latin typeface="Cambria Math"/>
                                </a:rPr>
                                <m:t>𝑓</m:t>
                              </m:r>
                              <m:d>
                                <m:dPr>
                                  <m:ctrlPr>
                                    <a:rPr lang="en-US" i="1">
                                      <a:latin typeface="Cambria Math"/>
                                    </a:rPr>
                                  </m:ctrlPr>
                                </m:d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𝑖</m:t>
                                      </m:r>
                                    </m:sub>
                                  </m:sSub>
                                </m:e>
                              </m:d>
                            </m:sup>
                          </m:sSup>
                        </m:e>
                      </m:nary>
                    </m:oMath>
                  </m:oMathPara>
                </a14:m>
                <a:endParaRPr lang="en-US" dirty="0"/>
              </a:p>
            </p:txBody>
          </p:sp>
        </mc:Choice>
        <mc:Fallback xmlns="">
          <p:sp>
            <p:nvSpPr>
              <p:cNvPr id="247" name="Rectangle 246"/>
              <p:cNvSpPr>
                <a:spLocks noRot="1" noChangeAspect="1" noMove="1" noResize="1" noEditPoints="1" noAdjustHandles="1" noChangeArrowheads="1" noChangeShapeType="1" noTextEdit="1"/>
              </p:cNvSpPr>
              <p:nvPr/>
            </p:nvSpPr>
            <p:spPr>
              <a:xfrm>
                <a:off x="5562600" y="5334000"/>
                <a:ext cx="1795428" cy="876650"/>
              </a:xfrm>
              <a:prstGeom prst="rect">
                <a:avLst/>
              </a:prstGeom>
              <a:blipFill rotWithShape="1">
                <a:blip r:embed="rId9"/>
                <a:stretch>
                  <a:fillRect r="-4082"/>
                </a:stretch>
              </a:blipFill>
            </p:spPr>
            <p:txBody>
              <a:bodyPr/>
              <a:lstStyle/>
              <a:p>
                <a:r>
                  <a:rPr lang="en-US">
                    <a:noFill/>
                  </a:rPr>
                  <a:t> </a:t>
                </a:r>
              </a:p>
            </p:txBody>
          </p:sp>
        </mc:Fallback>
      </mc:AlternateContent>
      <p:sp>
        <p:nvSpPr>
          <p:cNvPr id="249" name="Rectangle 248"/>
          <p:cNvSpPr/>
          <p:nvPr/>
        </p:nvSpPr>
        <p:spPr>
          <a:xfrm>
            <a:off x="3869628" y="5149334"/>
            <a:ext cx="1484702" cy="369332"/>
          </a:xfrm>
          <a:prstGeom prst="rect">
            <a:avLst/>
          </a:prstGeom>
        </p:spPr>
        <p:txBody>
          <a:bodyPr wrap="none">
            <a:spAutoFit/>
          </a:bodyPr>
          <a:lstStyle/>
          <a:p>
            <a:r>
              <a:rPr lang="en-US" dirty="0" smtClean="0"/>
              <a:t>Loss function:</a:t>
            </a:r>
            <a:endParaRPr lang="en-US" dirty="0"/>
          </a:p>
        </p:txBody>
      </p:sp>
    </p:spTree>
    <p:extLst>
      <p:ext uri="{BB962C8B-B14F-4D97-AF65-F5344CB8AC3E}">
        <p14:creationId xmlns:p14="http://schemas.microsoft.com/office/powerpoint/2010/main" val="3576960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7</a:t>
            </a:fld>
            <a:endParaRPr lang="es-ES" dirty="0"/>
          </a:p>
        </p:txBody>
      </p:sp>
      <p:sp>
        <p:nvSpPr>
          <p:cNvPr id="6"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sp>
        <p:nvSpPr>
          <p:cNvPr id="7" name="12 CuadroTexto"/>
          <p:cNvSpPr txBox="1"/>
          <p:nvPr/>
        </p:nvSpPr>
        <p:spPr>
          <a:xfrm>
            <a:off x="467544" y="476672"/>
            <a:ext cx="3647256" cy="584775"/>
          </a:xfrm>
          <a:prstGeom prst="rect">
            <a:avLst/>
          </a:prstGeom>
          <a:noFill/>
        </p:spPr>
        <p:txBody>
          <a:bodyPr wrap="square" rtlCol="0">
            <a:spAutoFit/>
          </a:bodyPr>
          <a:lstStyle/>
          <a:p>
            <a:r>
              <a:rPr lang="es-ES" sz="3200" dirty="0" smtClean="0">
                <a:solidFill>
                  <a:srgbClr val="130CA8"/>
                </a:solidFill>
              </a:rPr>
              <a:t>RealAdaBoost</a:t>
            </a:r>
            <a:endParaRPr lang="es-ES" sz="3200" dirty="0">
              <a:solidFill>
                <a:srgbClr val="130CA8"/>
              </a:solidFill>
            </a:endParaRPr>
          </a:p>
        </p:txBody>
      </p:sp>
      <mc:AlternateContent xmlns:mc="http://schemas.openxmlformats.org/markup-compatibility/2006" xmlns:a14="http://schemas.microsoft.com/office/drawing/2010/main">
        <mc:Choice Requires="a14">
          <p:sp>
            <p:nvSpPr>
              <p:cNvPr id="8" name="Rectangle 7"/>
              <p:cNvSpPr/>
              <p:nvPr/>
            </p:nvSpPr>
            <p:spPr>
              <a:xfrm>
                <a:off x="1292952" y="5181600"/>
                <a:ext cx="190013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US">
                              <a:latin typeface="Cambria Math"/>
                            </a:rPr>
                            <m:t>α</m:t>
                          </m:r>
                        </m:e>
                        <m:sub>
                          <m:r>
                            <m:rPr>
                              <m:sty m:val="p"/>
                            </m:rPr>
                            <a:rPr lang="en-US">
                              <a:latin typeface="Cambria Math"/>
                            </a:rPr>
                            <m:t>t</m:t>
                          </m:r>
                        </m:sub>
                      </m:sSub>
                      <m:r>
                        <a:rPr lang="en-US">
                          <a:latin typeface="Cambria Math"/>
                        </a:rPr>
                        <m:t>=</m:t>
                      </m:r>
                      <m:f>
                        <m:fPr>
                          <m:ctrlPr>
                            <a:rPr lang="en-US" i="1">
                              <a:latin typeface="Cambria Math"/>
                            </a:rPr>
                          </m:ctrlPr>
                        </m:fPr>
                        <m:num>
                          <m:r>
                            <a:rPr lang="en-US">
                              <a:latin typeface="Cambria Math"/>
                            </a:rPr>
                            <m:t>1</m:t>
                          </m:r>
                        </m:num>
                        <m:den>
                          <m:r>
                            <a:rPr lang="en-US">
                              <a:latin typeface="Cambria Math"/>
                            </a:rPr>
                            <m:t>2</m:t>
                          </m:r>
                        </m:den>
                      </m:f>
                      <m:func>
                        <m:funcPr>
                          <m:ctrlPr>
                            <a:rPr lang="en-US" i="1">
                              <a:latin typeface="Cambria Math"/>
                            </a:rPr>
                          </m:ctrlPr>
                        </m:funcPr>
                        <m:fName>
                          <m:r>
                            <m:rPr>
                              <m:sty m:val="p"/>
                            </m:rPr>
                            <a:rPr lang="en-US">
                              <a:latin typeface="Cambria Math"/>
                            </a:rPr>
                            <m:t>ln</m:t>
                          </m:r>
                        </m:fName>
                        <m:e>
                          <m:d>
                            <m:dPr>
                              <m:ctrlPr>
                                <a:rPr lang="en-US" i="1">
                                  <a:latin typeface="Cambria Math"/>
                                </a:rPr>
                              </m:ctrlPr>
                            </m:dPr>
                            <m:e>
                              <m:f>
                                <m:fPr>
                                  <m:ctrlPr>
                                    <a:rPr lang="en-US" i="1">
                                      <a:latin typeface="Cambria Math"/>
                                    </a:rPr>
                                  </m:ctrlPr>
                                </m:fPr>
                                <m:num>
                                  <m:r>
                                    <a:rPr lang="en-US">
                                      <a:latin typeface="Cambria Math"/>
                                    </a:rPr>
                                    <m:t>1+</m:t>
                                  </m:r>
                                  <m:r>
                                    <m:rPr>
                                      <m:sty m:val="p"/>
                                    </m:rPr>
                                    <a:rPr lang="en-US">
                                      <a:latin typeface="Cambria Math"/>
                                    </a:rPr>
                                    <m:t>r</m:t>
                                  </m:r>
                                </m:num>
                                <m:den>
                                  <m:r>
                                    <a:rPr lang="en-US">
                                      <a:latin typeface="Cambria Math"/>
                                    </a:rPr>
                                    <m:t>1</m:t>
                                  </m:r>
                                  <m:r>
                                    <a:rPr lang="en-US" i="1">
                                      <a:latin typeface="Cambria Math"/>
                                    </a:rPr>
                                    <m:t>−</m:t>
                                  </m:r>
                                  <m:r>
                                    <m:rPr>
                                      <m:sty m:val="p"/>
                                    </m:rPr>
                                    <a:rPr lang="en-US">
                                      <a:latin typeface="Cambria Math"/>
                                    </a:rPr>
                                    <m:t>r</m:t>
                                  </m:r>
                                </m:den>
                              </m:f>
                            </m:e>
                          </m:d>
                        </m:e>
                      </m:func>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292952" y="5181600"/>
                <a:ext cx="1900136" cy="714683"/>
              </a:xfrm>
              <a:prstGeom prst="rect">
                <a:avLst/>
              </a:prstGeom>
              <a:blipFill rotWithShape="1">
                <a:blip r:embed="rId3"/>
                <a:stretch>
                  <a:fillRect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22288" y="3474591"/>
                <a:ext cx="7935912" cy="1754326"/>
              </a:xfrm>
              <a:prstGeom prst="rect">
                <a:avLst/>
              </a:prstGeom>
            </p:spPr>
            <p:txBody>
              <a:bodyPr wrap="square">
                <a:spAutoFit/>
              </a:bodyPr>
              <a:lstStyle/>
              <a:p>
                <a:pPr algn="just">
                  <a:buClr>
                    <a:srgbClr val="130CA8"/>
                  </a:buClr>
                </a:pPr>
                <a:r>
                  <a:rPr lang="en-US" dirty="0" smtClean="0"/>
                  <a:t>Once the Weak Learner </a:t>
                </a:r>
                <a14:m>
                  <m:oMath xmlns:m="http://schemas.openxmlformats.org/officeDocument/2006/math">
                    <m:sSub>
                      <m:sSubPr>
                        <m:ctrlPr>
                          <a:rPr lang="en-US" i="1">
                            <a:latin typeface="Cambria Math"/>
                          </a:rPr>
                        </m:ctrlPr>
                      </m:sSubPr>
                      <m:e>
                        <m:r>
                          <a:rPr lang="en-US" i="1">
                            <a:latin typeface="Cambria Math"/>
                          </a:rPr>
                          <m:t>h</m:t>
                        </m:r>
                      </m:e>
                      <m:sub>
                        <m:r>
                          <a:rPr lang="en-US" i="1">
                            <a:latin typeface="Cambria Math"/>
                          </a:rPr>
                          <m:t>𝑡</m:t>
                        </m:r>
                      </m:sub>
                    </m:sSub>
                    <m:d>
                      <m:dPr>
                        <m:ctrlPr>
                          <a:rPr lang="en-US" i="1">
                            <a:latin typeface="Cambria Math"/>
                          </a:rPr>
                        </m:ctrlPr>
                      </m:dPr>
                      <m:e>
                        <m:r>
                          <a:rPr lang="es-ES" b="0" i="1" smtClean="0">
                            <a:latin typeface="Cambria Math"/>
                          </a:rPr>
                          <m:t>·</m:t>
                        </m:r>
                      </m:e>
                    </m:d>
                  </m:oMath>
                </a14:m>
                <a:r>
                  <a:rPr lang="en-US" dirty="0" smtClean="0"/>
                  <a:t> is trained:</a:t>
                </a:r>
              </a:p>
              <a:p>
                <a:pPr marL="742950" lvl="1" indent="-285750" algn="just">
                  <a:buClr>
                    <a:srgbClr val="130CA8"/>
                  </a:buClr>
                  <a:buFont typeface="Arial" pitchFamily="34" charset="0"/>
                  <a:buChar char="•"/>
                </a:pPr>
                <a:r>
                  <a:rPr lang="en-US" dirty="0"/>
                  <a:t>T</a:t>
                </a:r>
                <a:r>
                  <a:rPr lang="en-US" dirty="0" smtClean="0"/>
                  <a:t>he value of </a:t>
                </a:r>
                <a14:m>
                  <m:oMath xmlns:m="http://schemas.openxmlformats.org/officeDocument/2006/math">
                    <m:sSub>
                      <m:sSubPr>
                        <m:ctrlPr>
                          <a:rPr lang="en-US" i="1">
                            <a:latin typeface="Cambria Math"/>
                          </a:rPr>
                        </m:ctrlPr>
                      </m:sSubPr>
                      <m:e>
                        <m:r>
                          <a:rPr lang="en-US" i="1">
                            <a:latin typeface="Cambria Math"/>
                          </a:rPr>
                          <m:t>𝛼</m:t>
                        </m:r>
                      </m:e>
                      <m:sub>
                        <m:r>
                          <a:rPr lang="en-US" i="1">
                            <a:latin typeface="Cambria Math"/>
                          </a:rPr>
                          <m:t>𝑡</m:t>
                        </m:r>
                      </m:sub>
                    </m:sSub>
                  </m:oMath>
                </a14:m>
                <a:r>
                  <a:rPr lang="en-US" dirty="0" smtClean="0"/>
                  <a:t> should minimize </a:t>
                </a:r>
                <a14:m>
                  <m:oMath xmlns:m="http://schemas.openxmlformats.org/officeDocument/2006/math">
                    <m:sSub>
                      <m:sSubPr>
                        <m:ctrlPr>
                          <a:rPr lang="en-US" i="1">
                            <a:latin typeface="Cambria Math"/>
                          </a:rPr>
                        </m:ctrlPr>
                      </m:sSubPr>
                      <m:e>
                        <m:r>
                          <a:rPr lang="en-US" i="1">
                            <a:latin typeface="Cambria Math"/>
                          </a:rPr>
                          <m:t>𝑍</m:t>
                        </m:r>
                      </m:e>
                      <m:sub>
                        <m:r>
                          <a:rPr lang="en-US" i="1">
                            <a:latin typeface="Cambria Math"/>
                          </a:rPr>
                          <m:t>𝑡</m:t>
                        </m:r>
                      </m:sub>
                    </m:sSub>
                  </m:oMath>
                </a14:m>
                <a:r>
                  <a:rPr lang="en-US" dirty="0" smtClean="0"/>
                  <a:t>. </a:t>
                </a:r>
              </a:p>
              <a:p>
                <a:pPr lvl="1" algn="just">
                  <a:buClr>
                    <a:srgbClr val="130CA8"/>
                  </a:buClr>
                </a:pPr>
                <a:endParaRPr lang="en-US" dirty="0" smtClean="0"/>
              </a:p>
              <a:p>
                <a:pPr algn="just">
                  <a:buClr>
                    <a:srgbClr val="130CA8"/>
                  </a:buClr>
                </a:pPr>
                <a:r>
                  <a:rPr lang="en-US" dirty="0" smtClean="0"/>
                  <a:t>RealAdaBoost choses the following value of </a:t>
                </a:r>
                <a14:m>
                  <m:oMath xmlns:m="http://schemas.openxmlformats.org/officeDocument/2006/math">
                    <m:sSub>
                      <m:sSubPr>
                        <m:ctrlPr>
                          <a:rPr lang="en-US" i="1">
                            <a:latin typeface="Cambria Math"/>
                          </a:rPr>
                        </m:ctrlPr>
                      </m:sSubPr>
                      <m:e>
                        <m:r>
                          <a:rPr lang="en-US" i="1">
                            <a:latin typeface="Cambria Math"/>
                          </a:rPr>
                          <m:t>𝛼</m:t>
                        </m:r>
                      </m:e>
                      <m:sub>
                        <m:r>
                          <a:rPr lang="en-US" i="1">
                            <a:latin typeface="Cambria Math"/>
                          </a:rPr>
                          <m:t>𝑡</m:t>
                        </m:r>
                      </m:sub>
                    </m:sSub>
                  </m:oMath>
                </a14:m>
                <a:r>
                  <a:rPr lang="en-US" dirty="0" smtClean="0"/>
                  <a:t> minimizing an approximation function:</a:t>
                </a:r>
                <a:endParaRPr lang="en-US" dirty="0"/>
              </a:p>
              <a:p>
                <a:pPr algn="just">
                  <a:buClr>
                    <a:srgbClr val="130CA8"/>
                  </a:buClr>
                </a:pPr>
                <a:r>
                  <a:rPr lang="en-US" dirty="0" smtClean="0"/>
                  <a:t> </a:t>
                </a:r>
                <a:endParaRPr lang="es-ES" dirty="0"/>
              </a:p>
            </p:txBody>
          </p:sp>
        </mc:Choice>
        <mc:Fallback xmlns="">
          <p:sp>
            <p:nvSpPr>
              <p:cNvPr id="9" name="Rectangle 8"/>
              <p:cNvSpPr>
                <a:spLocks noRot="1" noChangeAspect="1" noMove="1" noResize="1" noEditPoints="1" noAdjustHandles="1" noChangeArrowheads="1" noChangeShapeType="1" noTextEdit="1"/>
              </p:cNvSpPr>
              <p:nvPr/>
            </p:nvSpPr>
            <p:spPr>
              <a:xfrm>
                <a:off x="522288" y="3474591"/>
                <a:ext cx="7935912" cy="1754326"/>
              </a:xfrm>
              <a:prstGeom prst="rect">
                <a:avLst/>
              </a:prstGeom>
              <a:blipFill rotWithShape="1">
                <a:blip r:embed="rId4"/>
                <a:stretch>
                  <a:fillRect l="-691" t="-1736" r="-1229"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295400" y="1752600"/>
                <a:ext cx="1424108"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𝑒</m:t>
                          </m:r>
                        </m:sub>
                      </m:sSub>
                      <m:r>
                        <a:rPr lang="en-US" i="1">
                          <a:latin typeface="Cambria Math"/>
                        </a:rPr>
                        <m:t>≤ </m:t>
                      </m:r>
                      <m:nary>
                        <m:naryPr>
                          <m:chr m:val="∏"/>
                          <m:limLoc m:val="undOvr"/>
                          <m:ctrlPr>
                            <a:rPr lang="en-US" i="1">
                              <a:latin typeface="Cambria Math"/>
                            </a:rPr>
                          </m:ctrlPr>
                        </m:naryPr>
                        <m:sub>
                          <m:r>
                            <a:rPr lang="en-US" i="1">
                              <a:latin typeface="Cambria Math"/>
                            </a:rPr>
                            <m:t>𝑡</m:t>
                          </m:r>
                          <m:r>
                            <a:rPr lang="en-US" i="1">
                              <a:latin typeface="Cambria Math"/>
                            </a:rPr>
                            <m:t>=1</m:t>
                          </m:r>
                        </m:sub>
                        <m:sup>
                          <m:r>
                            <a:rPr lang="en-US" i="1">
                              <a:latin typeface="Cambria Math"/>
                            </a:rPr>
                            <m:t>𝑇</m:t>
                          </m:r>
                        </m:sup>
                        <m:e>
                          <m:sSub>
                            <m:sSubPr>
                              <m:ctrlPr>
                                <a:rPr lang="en-US" i="1">
                                  <a:latin typeface="Cambria Math"/>
                                </a:rPr>
                              </m:ctrlPr>
                            </m:sSubPr>
                            <m:e>
                              <m:r>
                                <a:rPr lang="en-US" i="1">
                                  <a:latin typeface="Cambria Math"/>
                                </a:rPr>
                                <m:t>𝑍</m:t>
                              </m:r>
                            </m:e>
                            <m:sub>
                              <m:r>
                                <a:rPr lang="en-US" i="1">
                                  <a:latin typeface="Cambria Math"/>
                                </a:rPr>
                                <m:t>𝑡</m:t>
                              </m:r>
                            </m:sub>
                          </m:sSub>
                        </m:e>
                      </m:nary>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295400" y="1752600"/>
                <a:ext cx="1424108" cy="876650"/>
              </a:xfrm>
              <a:prstGeom prst="rect">
                <a:avLst/>
              </a:prstGeom>
              <a:blipFill rotWithShape="1">
                <a:blip r:embed="rId5"/>
                <a:stretch>
                  <a:fillRect r="-5150"/>
                </a:stretch>
              </a:blipFill>
            </p:spPr>
            <p:txBody>
              <a:bodyPr/>
              <a:lstStyle/>
              <a:p>
                <a:r>
                  <a:rPr lang="en-US">
                    <a:noFill/>
                  </a:rPr>
                  <a:t> </a:t>
                </a:r>
              </a:p>
            </p:txBody>
          </p:sp>
        </mc:Fallback>
      </mc:AlternateContent>
      <p:sp>
        <p:nvSpPr>
          <p:cNvPr id="89" name="Rectangle 88"/>
          <p:cNvSpPr/>
          <p:nvPr/>
        </p:nvSpPr>
        <p:spPr>
          <a:xfrm>
            <a:off x="522288" y="1120676"/>
            <a:ext cx="7935912" cy="369332"/>
          </a:xfrm>
          <a:prstGeom prst="rect">
            <a:avLst/>
          </a:prstGeom>
        </p:spPr>
        <p:txBody>
          <a:bodyPr wrap="square">
            <a:spAutoFit/>
          </a:bodyPr>
          <a:lstStyle/>
          <a:p>
            <a:pPr algn="just">
              <a:buClr>
                <a:srgbClr val="130CA8"/>
              </a:buClr>
            </a:pPr>
            <a:r>
              <a:rPr lang="es-ES" dirty="0" smtClean="0"/>
              <a:t>As a </a:t>
            </a:r>
            <a:r>
              <a:rPr lang="es-ES" dirty="0" err="1" smtClean="0"/>
              <a:t>result</a:t>
            </a:r>
            <a:r>
              <a:rPr lang="es-ES" dirty="0" smtClean="0"/>
              <a:t> of </a:t>
            </a:r>
            <a:r>
              <a:rPr lang="es-ES" dirty="0" err="1" smtClean="0"/>
              <a:t>the</a:t>
            </a:r>
            <a:r>
              <a:rPr lang="es-ES" dirty="0" smtClean="0"/>
              <a:t> </a:t>
            </a:r>
            <a:r>
              <a:rPr lang="es-ES" dirty="0" err="1" smtClean="0"/>
              <a:t>Updating</a:t>
            </a:r>
            <a:r>
              <a:rPr lang="es-ES" dirty="0" smtClean="0"/>
              <a:t> Rule, </a:t>
            </a:r>
            <a:r>
              <a:rPr lang="es-ES" dirty="0" err="1" smtClean="0"/>
              <a:t>the</a:t>
            </a:r>
            <a:r>
              <a:rPr lang="es-ES" dirty="0" smtClean="0"/>
              <a:t> error </a:t>
            </a:r>
            <a:r>
              <a:rPr lang="es-ES" dirty="0" err="1" smtClean="0"/>
              <a:t>probability</a:t>
            </a:r>
            <a:r>
              <a:rPr lang="es-ES" dirty="0" smtClean="0"/>
              <a:t> </a:t>
            </a:r>
            <a:r>
              <a:rPr lang="es-ES" dirty="0" err="1" smtClean="0"/>
              <a:t>is</a:t>
            </a:r>
            <a:r>
              <a:rPr lang="es-ES" dirty="0" smtClean="0"/>
              <a:t> </a:t>
            </a:r>
            <a:r>
              <a:rPr lang="es-ES" dirty="0" err="1" smtClean="0"/>
              <a:t>bounded</a:t>
            </a:r>
            <a:r>
              <a:rPr lang="es-ES" dirty="0" smtClean="0"/>
              <a:t> </a:t>
            </a:r>
            <a:r>
              <a:rPr lang="es-ES" dirty="0" err="1" smtClean="0"/>
              <a:t>by</a:t>
            </a:r>
            <a:r>
              <a:rPr lang="es-ES" dirty="0" smtClean="0"/>
              <a:t>:</a:t>
            </a:r>
            <a:endParaRPr lang="es-ES" dirty="0"/>
          </a:p>
        </p:txBody>
      </p:sp>
      <mc:AlternateContent xmlns:mc="http://schemas.openxmlformats.org/markup-compatibility/2006" xmlns:a14="http://schemas.microsoft.com/office/drawing/2010/main">
        <mc:Choice Requires="a14">
          <p:sp>
            <p:nvSpPr>
              <p:cNvPr id="93" name="Rectangle 92"/>
              <p:cNvSpPr/>
              <p:nvPr/>
            </p:nvSpPr>
            <p:spPr>
              <a:xfrm>
                <a:off x="3810000" y="1752600"/>
                <a:ext cx="2624436"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𝑍</m:t>
                          </m:r>
                        </m:e>
                        <m:sub>
                          <m:r>
                            <a:rPr lang="en-US" i="1">
                              <a:latin typeface="Cambria Math"/>
                            </a:rPr>
                            <m:t>𝑡</m:t>
                          </m:r>
                        </m:sub>
                      </m:sSub>
                      <m:r>
                        <a:rPr lang="en-US" i="1">
                          <a:latin typeface="Cambria Math"/>
                        </a:rPr>
                        <m:t>=</m:t>
                      </m:r>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𝑀</m:t>
                          </m:r>
                        </m:sup>
                        <m:e>
                          <m:sSub>
                            <m:sSubPr>
                              <m:ctrlPr>
                                <a:rPr lang="en-US" i="1">
                                  <a:latin typeface="Cambria Math"/>
                                </a:rPr>
                              </m:ctrlPr>
                            </m:sSubPr>
                            <m:e>
                              <m:r>
                                <a:rPr lang="en-US" i="1">
                                  <a:latin typeface="Cambria Math"/>
                                </a:rPr>
                                <m:t>𝐷</m:t>
                              </m:r>
                            </m:e>
                            <m:sub>
                              <m:r>
                                <a:rPr lang="en-US" i="1">
                                  <a:latin typeface="Cambria Math"/>
                                </a:rPr>
                                <m:t>𝑡</m:t>
                              </m:r>
                            </m:sub>
                          </m:sSub>
                          <m:d>
                            <m:dPr>
                              <m:ctrlPr>
                                <a:rPr lang="en-US" i="1">
                                  <a:latin typeface="Cambria Math"/>
                                </a:rPr>
                              </m:ctrlPr>
                            </m:dPr>
                            <m:e>
                              <m:r>
                                <a:rPr lang="en-US" i="1">
                                  <a:latin typeface="Cambria Math"/>
                                </a:rPr>
                                <m:t>𝑖</m:t>
                              </m:r>
                            </m:e>
                          </m:d>
                          <m:sSup>
                            <m:sSupPr>
                              <m:ctrlPr>
                                <a:rPr lang="en-US" i="1">
                                  <a:latin typeface="Cambria Math"/>
                                </a:rPr>
                              </m:ctrlPr>
                            </m:sSupPr>
                            <m:e>
                              <m:r>
                                <a:rPr lang="en-US" i="1">
                                  <a:latin typeface="Cambria Math"/>
                                </a:rPr>
                                <m:t>𝑒</m:t>
                              </m:r>
                            </m:e>
                            <m:sup>
                              <m:r>
                                <a:rPr lang="en-US" i="1">
                                  <a:latin typeface="Cambria Math"/>
                                </a:rPr>
                                <m:t>−</m:t>
                              </m:r>
                              <m:sSub>
                                <m:sSubPr>
                                  <m:ctrlPr>
                                    <a:rPr lang="en-US" i="1">
                                      <a:latin typeface="Cambria Math"/>
                                    </a:rPr>
                                  </m:ctrlPr>
                                </m:sSubPr>
                                <m:e>
                                  <m:r>
                                    <a:rPr lang="en-US" i="1">
                                      <a:latin typeface="Cambria Math"/>
                                    </a:rPr>
                                    <m:t>𝛼</m:t>
                                  </m:r>
                                </m:e>
                                <m:sub>
                                  <m:r>
                                    <a:rPr lang="en-US" i="1">
                                      <a:latin typeface="Cambria Math"/>
                                    </a:rPr>
                                    <m:t>𝑡</m:t>
                                  </m:r>
                                </m:sub>
                              </m:sSub>
                              <m:r>
                                <a:rPr lang="en-US">
                                  <a:latin typeface="Cambria Math"/>
                                </a:rPr>
                                <m:t> </m:t>
                              </m:r>
                              <m:sSub>
                                <m:sSubPr>
                                  <m:ctrlPr>
                                    <a:rPr lang="en-US" i="1">
                                      <a:latin typeface="Cambria Math"/>
                                    </a:rPr>
                                  </m:ctrlPr>
                                </m:sSubPr>
                                <m:e>
                                  <m:r>
                                    <a:rPr lang="en-US" i="1">
                                      <a:latin typeface="Cambria Math"/>
                                    </a:rPr>
                                    <m:t>h</m:t>
                                  </m:r>
                                </m:e>
                                <m:sub>
                                  <m:r>
                                    <a:rPr lang="en-US" i="1">
                                      <a:latin typeface="Cambria Math"/>
                                    </a:rPr>
                                    <m:t>𝑡</m:t>
                                  </m:r>
                                </m:sub>
                              </m:sSub>
                              <m:d>
                                <m:dPr>
                                  <m:ctrlPr>
                                    <a:rPr lang="en-US" i="1">
                                      <a:latin typeface="Cambria Math"/>
                                    </a:rPr>
                                  </m:ctrlPr>
                                </m:dPr>
                                <m:e>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𝑖</m:t>
                                      </m:r>
                                    </m:sub>
                                  </m:sSub>
                                </m:e>
                              </m:d>
                              <m:sSub>
                                <m:sSubPr>
                                  <m:ctrlPr>
                                    <a:rPr lang="en-US" i="1">
                                      <a:latin typeface="Cambria Math"/>
                                    </a:rPr>
                                  </m:ctrlPr>
                                </m:sSubPr>
                                <m:e>
                                  <m:r>
                                    <a:rPr lang="en-US" i="1">
                                      <a:latin typeface="Cambria Math"/>
                                    </a:rPr>
                                    <m:t>𝑦</m:t>
                                  </m:r>
                                </m:e>
                                <m:sub>
                                  <m:r>
                                    <a:rPr lang="en-US" i="1">
                                      <a:latin typeface="Cambria Math"/>
                                    </a:rPr>
                                    <m:t>𝑖</m:t>
                                  </m:r>
                                </m:sub>
                              </m:sSub>
                            </m:sup>
                          </m:sSup>
                        </m:e>
                      </m:nary>
                    </m:oMath>
                  </m:oMathPara>
                </a14:m>
                <a:endParaRPr lang="en-US" dirty="0"/>
              </a:p>
            </p:txBody>
          </p:sp>
        </mc:Choice>
        <mc:Fallback xmlns="">
          <p:sp>
            <p:nvSpPr>
              <p:cNvPr id="93" name="Rectangle 92"/>
              <p:cNvSpPr>
                <a:spLocks noRot="1" noChangeAspect="1" noMove="1" noResize="1" noEditPoints="1" noAdjustHandles="1" noChangeArrowheads="1" noChangeShapeType="1" noTextEdit="1"/>
              </p:cNvSpPr>
              <p:nvPr/>
            </p:nvSpPr>
            <p:spPr>
              <a:xfrm>
                <a:off x="3810000" y="1752600"/>
                <a:ext cx="2624436" cy="876650"/>
              </a:xfrm>
              <a:prstGeom prst="rect">
                <a:avLst/>
              </a:prstGeom>
              <a:blipFill rotWithShape="1">
                <a:blip r:embed="rId6"/>
                <a:stretch>
                  <a:fillRect r="-2320"/>
                </a:stretch>
              </a:blipFill>
            </p:spPr>
            <p:txBody>
              <a:bodyPr/>
              <a:lstStyle/>
              <a:p>
                <a:r>
                  <a:rPr lang="en-US">
                    <a:noFill/>
                  </a:rPr>
                  <a:t> </a:t>
                </a:r>
              </a:p>
            </p:txBody>
          </p:sp>
        </mc:Fallback>
      </mc:AlternateContent>
      <p:sp>
        <p:nvSpPr>
          <p:cNvPr id="94" name="Rectangle 93"/>
          <p:cNvSpPr/>
          <p:nvPr/>
        </p:nvSpPr>
        <p:spPr>
          <a:xfrm>
            <a:off x="4283238" y="2743199"/>
            <a:ext cx="1926489" cy="307777"/>
          </a:xfrm>
          <a:prstGeom prst="rect">
            <a:avLst/>
          </a:prstGeom>
        </p:spPr>
        <p:txBody>
          <a:bodyPr wrap="none">
            <a:spAutoFit/>
          </a:bodyPr>
          <a:lstStyle/>
          <a:p>
            <a:r>
              <a:rPr lang="en-US" sz="1400" b="1" dirty="0" smtClean="0"/>
              <a:t>Normalization constant</a:t>
            </a:r>
            <a:endParaRPr lang="en-US" sz="1400" b="1" dirty="0"/>
          </a:p>
        </p:txBody>
      </p:sp>
      <mc:AlternateContent xmlns:mc="http://schemas.openxmlformats.org/markup-compatibility/2006" xmlns:a14="http://schemas.microsoft.com/office/drawing/2010/main">
        <mc:Choice Requires="a14">
          <p:sp>
            <p:nvSpPr>
              <p:cNvPr id="95" name="Rectangle 94"/>
              <p:cNvSpPr/>
              <p:nvPr/>
            </p:nvSpPr>
            <p:spPr>
              <a:xfrm>
                <a:off x="3429000" y="5029200"/>
                <a:ext cx="4572000" cy="875368"/>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r</m:t>
                      </m:r>
                      <m:r>
                        <a:rPr lang="en-US" smtClean="0">
                          <a:latin typeface="Cambria Math"/>
                        </a:rPr>
                        <m:t>=</m:t>
                      </m:r>
                      <m:r>
                        <m:rPr>
                          <m:sty m:val="p"/>
                        </m:rPr>
                        <a:rPr lang="en-US" smtClean="0">
                          <a:latin typeface="Cambria Math"/>
                        </a:rPr>
                        <m:t>E</m:t>
                      </m:r>
                      <m:sSub>
                        <m:sSubPr>
                          <m:ctrlPr>
                            <a:rPr lang="en-US" i="1">
                              <a:latin typeface="Cambria Math"/>
                            </a:rPr>
                          </m:ctrlPr>
                        </m:sSubPr>
                        <m:e>
                          <m:d>
                            <m:dPr>
                              <m:begChr m:val="{"/>
                              <m:endChr m:val="}"/>
                              <m:ctrlPr>
                                <a:rPr lang="en-US" i="1">
                                  <a:latin typeface="Cambria Math"/>
                                </a:rPr>
                              </m:ctrlPr>
                            </m:dPr>
                            <m:e>
                              <m:r>
                                <m:rPr>
                                  <m:sty m:val="p"/>
                                </m:rPr>
                                <a:rPr lang="en-US">
                                  <a:latin typeface="Cambria Math"/>
                                </a:rPr>
                                <m:t>margin</m:t>
                              </m:r>
                            </m:e>
                          </m:d>
                        </m:e>
                        <m:sub>
                          <m:sSub>
                            <m:sSubPr>
                              <m:ctrlPr>
                                <a:rPr lang="en-US" i="1">
                                  <a:latin typeface="Cambria Math"/>
                                </a:rPr>
                              </m:ctrlPr>
                            </m:sSubPr>
                            <m:e>
                              <m:acc>
                                <m:accPr>
                                  <m:chr m:val="̅"/>
                                  <m:ctrlPr>
                                    <a:rPr lang="en-US" i="1">
                                      <a:latin typeface="Cambria Math"/>
                                    </a:rPr>
                                  </m:ctrlPr>
                                </m:accPr>
                                <m:e>
                                  <m:r>
                                    <m:rPr>
                                      <m:sty m:val="p"/>
                                    </m:rPr>
                                    <a:rPr lang="en-US">
                                      <a:latin typeface="Cambria Math"/>
                                    </a:rPr>
                                    <m:t>D</m:t>
                                  </m:r>
                                </m:e>
                              </m:acc>
                            </m:e>
                            <m:sub>
                              <m:r>
                                <m:rPr>
                                  <m:sty m:val="p"/>
                                </m:rPr>
                                <a:rPr lang="en-US">
                                  <a:latin typeface="Cambria Math"/>
                                </a:rPr>
                                <m:t>t</m:t>
                              </m:r>
                            </m:sub>
                          </m:sSub>
                        </m:sub>
                      </m:sSub>
                      <m:r>
                        <a:rPr lang="en-US">
                          <a:latin typeface="Cambria Math"/>
                        </a:rPr>
                        <m:t>=</m:t>
                      </m:r>
                      <m:nary>
                        <m:naryPr>
                          <m:chr m:val="∑"/>
                          <m:limLoc m:val="undOvr"/>
                          <m:ctrlPr>
                            <a:rPr lang="en-US" i="1">
                              <a:latin typeface="Cambria Math"/>
                            </a:rPr>
                          </m:ctrlPr>
                        </m:naryPr>
                        <m:sub>
                          <m:r>
                            <m:rPr>
                              <m:sty m:val="p"/>
                            </m:rPr>
                            <a:rPr lang="en-US">
                              <a:latin typeface="Cambria Math"/>
                            </a:rPr>
                            <m:t>i</m:t>
                          </m:r>
                          <m:r>
                            <a:rPr lang="en-US">
                              <a:latin typeface="Cambria Math"/>
                            </a:rPr>
                            <m:t>=1</m:t>
                          </m:r>
                        </m:sub>
                        <m:sup>
                          <m:r>
                            <m:rPr>
                              <m:sty m:val="p"/>
                            </m:rPr>
                            <a:rPr lang="en-US">
                              <a:latin typeface="Cambria Math"/>
                            </a:rPr>
                            <m:t>M</m:t>
                          </m:r>
                        </m:sup>
                        <m:e>
                          <m:sSub>
                            <m:sSubPr>
                              <m:ctrlPr>
                                <a:rPr lang="en-US" i="1">
                                  <a:latin typeface="Cambria Math"/>
                                </a:rPr>
                              </m:ctrlPr>
                            </m:sSubPr>
                            <m:e>
                              <m:r>
                                <m:rPr>
                                  <m:sty m:val="p"/>
                                </m:rPr>
                                <a:rPr lang="en-US">
                                  <a:latin typeface="Cambria Math"/>
                                </a:rPr>
                                <m:t>D</m:t>
                              </m:r>
                            </m:e>
                            <m:sub>
                              <m:r>
                                <m:rPr>
                                  <m:sty m:val="p"/>
                                </m:rPr>
                                <a:rPr lang="en-US">
                                  <a:latin typeface="Cambria Math"/>
                                </a:rPr>
                                <m:t>t</m:t>
                              </m:r>
                            </m:sub>
                          </m:sSub>
                          <m:d>
                            <m:dPr>
                              <m:ctrlPr>
                                <a:rPr lang="en-US" i="1">
                                  <a:latin typeface="Cambria Math"/>
                                </a:rPr>
                              </m:ctrlPr>
                            </m:dPr>
                            <m:e>
                              <m:r>
                                <m:rPr>
                                  <m:sty m:val="p"/>
                                </m:rPr>
                                <a:rPr lang="en-US">
                                  <a:latin typeface="Cambria Math"/>
                                </a:rPr>
                                <m:t>i</m:t>
                              </m:r>
                            </m:e>
                          </m:d>
                          <m:r>
                            <a:rPr lang="en-US">
                              <a:latin typeface="Cambria Math"/>
                            </a:rPr>
                            <m:t> </m:t>
                          </m:r>
                          <m:sSub>
                            <m:sSubPr>
                              <m:ctrlPr>
                                <a:rPr lang="en-US" i="1">
                                  <a:latin typeface="Cambria Math"/>
                                </a:rPr>
                              </m:ctrlPr>
                            </m:sSubPr>
                            <m:e>
                              <m:r>
                                <m:rPr>
                                  <m:sty m:val="p"/>
                                </m:rPr>
                                <a:rPr lang="en-US">
                                  <a:latin typeface="Cambria Math"/>
                                </a:rPr>
                                <m:t>h</m:t>
                              </m:r>
                            </m:e>
                            <m:sub>
                              <m:r>
                                <m:rPr>
                                  <m:sty m:val="p"/>
                                </m:rPr>
                                <a:rPr lang="en-US">
                                  <a:latin typeface="Cambria Math"/>
                                </a:rPr>
                                <m:t>t</m:t>
                              </m:r>
                            </m:sub>
                          </m:sSub>
                          <m:d>
                            <m:dPr>
                              <m:ctrlPr>
                                <a:rPr lang="en-US" i="1">
                                  <a:latin typeface="Cambria Math"/>
                                </a:rPr>
                              </m:ctrlPr>
                            </m:dPr>
                            <m:e>
                              <m:sSub>
                                <m:sSubPr>
                                  <m:ctrlPr>
                                    <a:rPr lang="en-US" i="1">
                                      <a:latin typeface="Cambria Math"/>
                                    </a:rPr>
                                  </m:ctrlPr>
                                </m:sSubPr>
                                <m:e>
                                  <m:acc>
                                    <m:accPr>
                                      <m:chr m:val="̅"/>
                                      <m:ctrlPr>
                                        <a:rPr lang="en-US" i="1">
                                          <a:latin typeface="Cambria Math"/>
                                        </a:rPr>
                                      </m:ctrlPr>
                                    </m:accPr>
                                    <m:e>
                                      <m:r>
                                        <m:rPr>
                                          <m:sty m:val="p"/>
                                        </m:rPr>
                                        <a:rPr lang="en-US">
                                          <a:latin typeface="Cambria Math"/>
                                        </a:rPr>
                                        <m:t>x</m:t>
                                      </m:r>
                                    </m:e>
                                  </m:acc>
                                </m:e>
                                <m:sub>
                                  <m:r>
                                    <m:rPr>
                                      <m:sty m:val="p"/>
                                    </m:rPr>
                                    <a:rPr lang="en-US">
                                      <a:latin typeface="Cambria Math"/>
                                    </a:rPr>
                                    <m:t>i</m:t>
                                  </m:r>
                                </m:sub>
                              </m:sSub>
                            </m:e>
                          </m:d>
                          <m:r>
                            <a:rPr lang="es-ES" b="0" i="1" smtClean="0">
                              <a:latin typeface="Cambria Math"/>
                            </a:rPr>
                            <m:t> </m:t>
                          </m:r>
                          <m:sSub>
                            <m:sSubPr>
                              <m:ctrlPr>
                                <a:rPr lang="en-US" i="1">
                                  <a:latin typeface="Cambria Math"/>
                                </a:rPr>
                              </m:ctrlPr>
                            </m:sSubPr>
                            <m:e>
                              <m:r>
                                <m:rPr>
                                  <m:sty m:val="p"/>
                                </m:rPr>
                                <a:rPr lang="en-US">
                                  <a:latin typeface="Cambria Math"/>
                                </a:rPr>
                                <m:t>y</m:t>
                              </m:r>
                            </m:e>
                            <m:sub>
                              <m:r>
                                <m:rPr>
                                  <m:sty m:val="p"/>
                                </m:rPr>
                                <a:rPr lang="en-US">
                                  <a:latin typeface="Cambria Math"/>
                                </a:rPr>
                                <m:t>i</m:t>
                              </m:r>
                            </m:sub>
                          </m:sSub>
                        </m:e>
                      </m:nary>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3429000" y="5029200"/>
                <a:ext cx="4572000" cy="875368"/>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46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8</a:t>
            </a:fld>
            <a:endParaRPr lang="es-ES" dirty="0"/>
          </a:p>
        </p:txBody>
      </p:sp>
      <p:sp>
        <p:nvSpPr>
          <p:cNvPr id="13" name="12 CuadroTexto"/>
          <p:cNvSpPr txBox="1"/>
          <p:nvPr/>
        </p:nvSpPr>
        <p:spPr>
          <a:xfrm>
            <a:off x="467544" y="476672"/>
            <a:ext cx="3647256" cy="584775"/>
          </a:xfrm>
          <a:prstGeom prst="rect">
            <a:avLst/>
          </a:prstGeom>
          <a:noFill/>
        </p:spPr>
        <p:txBody>
          <a:bodyPr wrap="square" rtlCol="0">
            <a:spAutoFit/>
          </a:bodyPr>
          <a:lstStyle/>
          <a:p>
            <a:r>
              <a:rPr lang="es-ES" sz="3200" dirty="0" smtClean="0">
                <a:solidFill>
                  <a:srgbClr val="130CA8"/>
                </a:solidFill>
              </a:rPr>
              <a:t>ANN + ELM</a:t>
            </a:r>
            <a:endParaRPr lang="es-ES" sz="3200" dirty="0">
              <a:solidFill>
                <a:srgbClr val="130CA8"/>
              </a:solidFill>
            </a:endParaRPr>
          </a:p>
        </p:txBody>
      </p:sp>
      <p:sp>
        <p:nvSpPr>
          <p:cNvPr id="10"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pic>
        <p:nvPicPr>
          <p:cNvPr id="5" name="Imagen 4" descr="SNFL"/>
          <p:cNvPicPr/>
          <p:nvPr/>
        </p:nvPicPr>
        <p:blipFill>
          <a:blip r:embed="rId3">
            <a:extLst>
              <a:ext uri="{28A0092B-C50C-407E-A947-70E740481C1C}">
                <a14:useLocalDpi xmlns:a14="http://schemas.microsoft.com/office/drawing/2010/main" val="0"/>
              </a:ext>
            </a:extLst>
          </a:blip>
          <a:srcRect/>
          <a:stretch>
            <a:fillRect/>
          </a:stretch>
        </p:blipFill>
        <p:spPr bwMode="auto">
          <a:xfrm>
            <a:off x="5105399" y="2152650"/>
            <a:ext cx="3562985" cy="2590800"/>
          </a:xfrm>
          <a:prstGeom prst="rect">
            <a:avLst/>
          </a:prstGeom>
          <a:noFill/>
          <a:ln>
            <a:noFill/>
          </a:ln>
        </p:spPr>
      </p:pic>
      <p:pic>
        <p:nvPicPr>
          <p:cNvPr id="6" name="Imagen 6"/>
          <p:cNvPicPr/>
          <p:nvPr/>
        </p:nvPicPr>
        <p:blipFill rotWithShape="1">
          <a:blip r:embed="rId4">
            <a:extLst>
              <a:ext uri="{28A0092B-C50C-407E-A947-70E740481C1C}">
                <a14:useLocalDpi xmlns:a14="http://schemas.microsoft.com/office/drawing/2010/main" val="0"/>
              </a:ext>
            </a:extLst>
          </a:blip>
          <a:srcRect t="5597"/>
          <a:stretch/>
        </p:blipFill>
        <p:spPr bwMode="auto">
          <a:xfrm>
            <a:off x="762000" y="3649980"/>
            <a:ext cx="3352800" cy="1684020"/>
          </a:xfrm>
          <a:prstGeom prst="rect">
            <a:avLst/>
          </a:prstGeom>
          <a:noFill/>
          <a:ln>
            <a:noFill/>
          </a:ln>
          <a:extLst>
            <a:ext uri="{53640926-AAD7-44D8-BBD7-CCE9431645EC}">
              <a14:shadowObscured xmlns:a14="http://schemas.microsoft.com/office/drawing/2010/main"/>
            </a:ext>
          </a:extLst>
        </p:spPr>
      </p:pic>
      <p:cxnSp>
        <p:nvCxnSpPr>
          <p:cNvPr id="3" name="Straight Arrow Connector 2"/>
          <p:cNvCxnSpPr/>
          <p:nvPr/>
        </p:nvCxnSpPr>
        <p:spPr>
          <a:xfrm flipV="1">
            <a:off x="3886200" y="3649980"/>
            <a:ext cx="1295400" cy="388620"/>
          </a:xfrm>
          <a:prstGeom prst="straightConnector1">
            <a:avLst/>
          </a:prstGeom>
          <a:ln w="28575">
            <a:solidFill>
              <a:srgbClr val="0E0975"/>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22288" y="1120676"/>
            <a:ext cx="7935912" cy="1200329"/>
          </a:xfrm>
          <a:prstGeom prst="rect">
            <a:avLst/>
          </a:prstGeom>
        </p:spPr>
        <p:txBody>
          <a:bodyPr wrap="square">
            <a:spAutoFit/>
          </a:bodyPr>
          <a:lstStyle/>
          <a:p>
            <a:pPr algn="just">
              <a:buClr>
                <a:srgbClr val="130CA8"/>
              </a:buClr>
            </a:pPr>
            <a:r>
              <a:rPr lang="en-US" dirty="0" smtClean="0"/>
              <a:t>Machine </a:t>
            </a:r>
            <a:r>
              <a:rPr lang="en-US" dirty="0"/>
              <a:t>learning system inspired by the architecture of the mammals’ </a:t>
            </a:r>
            <a:r>
              <a:rPr lang="en-US" dirty="0" smtClean="0"/>
              <a:t>brain.</a:t>
            </a:r>
            <a:endParaRPr lang="es-ES" dirty="0"/>
          </a:p>
          <a:p>
            <a:pPr marL="742950" lvl="1" indent="-285750" algn="just">
              <a:buClr>
                <a:srgbClr val="130CA8"/>
              </a:buClr>
              <a:buFont typeface="Arial" pitchFamily="34" charset="0"/>
              <a:buChar char="•"/>
            </a:pPr>
            <a:r>
              <a:rPr lang="es-ES" dirty="0" err="1" smtClean="0"/>
              <a:t>Composed</a:t>
            </a:r>
            <a:r>
              <a:rPr lang="es-ES" dirty="0" smtClean="0"/>
              <a:t> </a:t>
            </a:r>
            <a:r>
              <a:rPr lang="es-ES" dirty="0" err="1" smtClean="0"/>
              <a:t>by</a:t>
            </a:r>
            <a:r>
              <a:rPr lang="es-ES" dirty="0" smtClean="0"/>
              <a:t> </a:t>
            </a:r>
            <a:r>
              <a:rPr lang="es-ES" dirty="0" err="1" smtClean="0"/>
              <a:t>small</a:t>
            </a:r>
            <a:r>
              <a:rPr lang="es-ES" dirty="0" smtClean="0"/>
              <a:t> </a:t>
            </a:r>
            <a:r>
              <a:rPr lang="es-ES" dirty="0" err="1" smtClean="0"/>
              <a:t>processing</a:t>
            </a:r>
            <a:r>
              <a:rPr lang="es-ES" dirty="0" smtClean="0"/>
              <a:t> </a:t>
            </a:r>
            <a:r>
              <a:rPr lang="es-ES" dirty="0" err="1" smtClean="0"/>
              <a:t>units</a:t>
            </a:r>
            <a:r>
              <a:rPr lang="es-ES" dirty="0" smtClean="0"/>
              <a:t> </a:t>
            </a:r>
            <a:r>
              <a:rPr lang="es-ES" dirty="0" err="1" smtClean="0"/>
              <a:t>called</a:t>
            </a:r>
            <a:r>
              <a:rPr lang="es-ES" dirty="0" smtClean="0"/>
              <a:t> </a:t>
            </a:r>
            <a:r>
              <a:rPr lang="es-ES" dirty="0" err="1" smtClean="0"/>
              <a:t>neurons</a:t>
            </a:r>
            <a:r>
              <a:rPr lang="es-ES" dirty="0" smtClean="0"/>
              <a:t>.</a:t>
            </a:r>
          </a:p>
          <a:p>
            <a:pPr marL="742950" lvl="1" indent="-285750" algn="just">
              <a:buClr>
                <a:srgbClr val="130CA8"/>
              </a:buClr>
              <a:buFont typeface="Arial" pitchFamily="34" charset="0"/>
              <a:buChar char="•"/>
            </a:pPr>
            <a:r>
              <a:rPr lang="es-ES" dirty="0" err="1" smtClean="0"/>
              <a:t>The</a:t>
            </a:r>
            <a:r>
              <a:rPr lang="es-ES" dirty="0" smtClean="0"/>
              <a:t> </a:t>
            </a:r>
            <a:r>
              <a:rPr lang="es-ES" dirty="0" err="1" smtClean="0"/>
              <a:t>neurons</a:t>
            </a:r>
            <a:r>
              <a:rPr lang="es-ES" dirty="0" smtClean="0"/>
              <a:t> are </a:t>
            </a:r>
            <a:r>
              <a:rPr lang="es-ES" dirty="0" err="1" smtClean="0"/>
              <a:t>interconnected</a:t>
            </a:r>
            <a:r>
              <a:rPr lang="es-ES" dirty="0" smtClean="0"/>
              <a:t> and share </a:t>
            </a:r>
            <a:r>
              <a:rPr lang="es-ES" dirty="0" err="1" smtClean="0"/>
              <a:t>information</a:t>
            </a:r>
            <a:r>
              <a:rPr lang="es-ES" dirty="0" smtClean="0"/>
              <a:t> </a:t>
            </a:r>
            <a:r>
              <a:rPr lang="es-ES" dirty="0" err="1" smtClean="0"/>
              <a:t>with</a:t>
            </a:r>
            <a:r>
              <a:rPr lang="es-ES" dirty="0" smtClean="0"/>
              <a:t> </a:t>
            </a:r>
            <a:r>
              <a:rPr lang="es-ES" dirty="0" err="1" smtClean="0"/>
              <a:t>each</a:t>
            </a:r>
            <a:r>
              <a:rPr lang="es-ES" dirty="0" smtClean="0"/>
              <a:t> </a:t>
            </a:r>
            <a:r>
              <a:rPr lang="es-ES" dirty="0" err="1" smtClean="0"/>
              <a:t>other</a:t>
            </a:r>
            <a:r>
              <a:rPr lang="es-ES" dirty="0" smtClean="0"/>
              <a:t>.</a:t>
            </a:r>
          </a:p>
          <a:p>
            <a:pPr marL="742950" lvl="1" indent="-285750" algn="just">
              <a:buClr>
                <a:srgbClr val="130CA8"/>
              </a:buClr>
              <a:buFont typeface="Arial" pitchFamily="34" charset="0"/>
              <a:buChar char="•"/>
            </a:pPr>
            <a:r>
              <a:rPr lang="es-ES" dirty="0" err="1" smtClean="0"/>
              <a:t>Each</a:t>
            </a:r>
            <a:r>
              <a:rPr lang="es-ES" dirty="0" smtClean="0"/>
              <a:t> </a:t>
            </a:r>
            <a:r>
              <a:rPr lang="es-ES" dirty="0" err="1" smtClean="0"/>
              <a:t>neuron</a:t>
            </a:r>
            <a:r>
              <a:rPr lang="es-ES" dirty="0" smtClean="0"/>
              <a:t> outputs a </a:t>
            </a:r>
            <a:r>
              <a:rPr lang="es-ES" dirty="0" err="1" smtClean="0"/>
              <a:t>transformed</a:t>
            </a:r>
            <a:r>
              <a:rPr lang="es-ES" dirty="0" smtClean="0"/>
              <a:t> linear </a:t>
            </a:r>
            <a:r>
              <a:rPr lang="es-ES" dirty="0" err="1" smtClean="0"/>
              <a:t>combiantion</a:t>
            </a:r>
            <a:r>
              <a:rPr lang="es-ES" dirty="0" smtClean="0"/>
              <a:t> of </a:t>
            </a:r>
            <a:r>
              <a:rPr lang="es-ES" dirty="0" err="1" smtClean="0"/>
              <a:t>its</a:t>
            </a:r>
            <a:r>
              <a:rPr lang="es-ES" dirty="0" smtClean="0"/>
              <a:t> input.</a:t>
            </a:r>
            <a:endParaRPr lang="es-ES" dirty="0"/>
          </a:p>
        </p:txBody>
      </p:sp>
      <p:sp>
        <p:nvSpPr>
          <p:cNvPr id="11" name="Rectangle 10"/>
          <p:cNvSpPr/>
          <p:nvPr/>
        </p:nvSpPr>
        <p:spPr>
          <a:xfrm>
            <a:off x="457200" y="2559010"/>
            <a:ext cx="4572000" cy="923330"/>
          </a:xfrm>
          <a:prstGeom prst="rect">
            <a:avLst/>
          </a:prstGeom>
        </p:spPr>
        <p:txBody>
          <a:bodyPr>
            <a:spAutoFit/>
          </a:bodyPr>
          <a:lstStyle/>
          <a:p>
            <a:r>
              <a:rPr lang="en-US" dirty="0"/>
              <a:t>N</a:t>
            </a:r>
            <a:r>
              <a:rPr lang="en-US" dirty="0" smtClean="0"/>
              <a:t>euron </a:t>
            </a:r>
            <a:r>
              <a:rPr lang="en-US" dirty="0"/>
              <a:t>can be seen as a </a:t>
            </a:r>
            <a:r>
              <a:rPr lang="en-US" dirty="0" err="1" smtClean="0"/>
              <a:t>hyperplanes</a:t>
            </a:r>
            <a:r>
              <a:rPr lang="en-US" dirty="0" smtClean="0"/>
              <a:t>. </a:t>
            </a:r>
          </a:p>
          <a:p>
            <a:r>
              <a:rPr lang="en-US" dirty="0" smtClean="0"/>
              <a:t>Their output is the projection </a:t>
            </a:r>
            <a:r>
              <a:rPr lang="en-US" dirty="0"/>
              <a:t>of the samples over </a:t>
            </a:r>
            <a:r>
              <a:rPr lang="en-US" dirty="0" smtClean="0"/>
              <a:t>that </a:t>
            </a:r>
            <a:r>
              <a:rPr lang="en-US" dirty="0" err="1" smtClean="0"/>
              <a:t>hyperplane</a:t>
            </a:r>
            <a:r>
              <a:rPr lang="en-US" dirty="0" smtClean="0"/>
              <a:t>.</a:t>
            </a:r>
            <a:endParaRPr lang="en-US" dirty="0"/>
          </a:p>
        </p:txBody>
      </p:sp>
      <p:pic>
        <p:nvPicPr>
          <p:cNvPr id="2050" name="Picture 2" descr="http://i.stack.imgur.com/zeRT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49680" y="5349240"/>
            <a:ext cx="1188720" cy="11341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stack.imgur.com/vxfdW.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0064" y="5491482"/>
            <a:ext cx="1016636" cy="849652"/>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a:off x="2438400" y="5878970"/>
            <a:ext cx="489204" cy="148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5867400" y="5415233"/>
                <a:ext cx="843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s-ES" b="0" i="1" smtClean="0">
                              <a:latin typeface="Cambria Math"/>
                            </a:rPr>
                          </m:ctrlPr>
                        </m:dPr>
                        <m:e>
                          <m:acc>
                            <m:accPr>
                              <m:chr m:val="̅"/>
                              <m:ctrlPr>
                                <a:rPr lang="en-US" i="1" smtClean="0">
                                  <a:latin typeface="Cambria Math"/>
                                </a:rPr>
                              </m:ctrlPr>
                            </m:accPr>
                            <m:e>
                              <m:r>
                                <m:rPr>
                                  <m:sty m:val="p"/>
                                </m:rPr>
                                <a:rPr lang="en-US">
                                  <a:latin typeface="Cambria Math"/>
                                </a:rPr>
                                <m:t>W</m:t>
                              </m:r>
                            </m:e>
                          </m:acc>
                          <m:r>
                            <a:rPr lang="es-ES" b="0" i="0" smtClean="0">
                              <a:latin typeface="Cambria Math"/>
                            </a:rPr>
                            <m:t>,</m:t>
                          </m:r>
                          <m:r>
                            <m:rPr>
                              <m:sty m:val="p"/>
                            </m:rPr>
                            <a:rPr lang="en-US">
                              <a:latin typeface="Cambria Math"/>
                            </a:rPr>
                            <m:t>b</m:t>
                          </m:r>
                        </m:e>
                      </m: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867400" y="5415233"/>
                <a:ext cx="843501" cy="369332"/>
              </a:xfrm>
              <a:prstGeom prst="rect">
                <a:avLst/>
              </a:prstGeom>
              <a:blipFill rotWithShape="1">
                <a:blip r:embed="rId7"/>
                <a:stretch>
                  <a:fillRect t="-8197" r="-8696" b="-24590"/>
                </a:stretch>
              </a:blipFill>
            </p:spPr>
            <p:txBody>
              <a:bodyPr/>
              <a:lstStyle/>
              <a:p>
                <a:r>
                  <a:rPr lang="en-US">
                    <a:noFill/>
                  </a:rPr>
                  <a:t> </a:t>
                </a:r>
              </a:p>
            </p:txBody>
          </p:sp>
        </mc:Fallback>
      </mc:AlternateContent>
      <p:sp>
        <p:nvSpPr>
          <p:cNvPr id="20" name="Rectangle 19"/>
          <p:cNvSpPr/>
          <p:nvPr/>
        </p:nvSpPr>
        <p:spPr>
          <a:xfrm>
            <a:off x="4753291" y="4961188"/>
            <a:ext cx="3171509" cy="369332"/>
          </a:xfrm>
          <a:prstGeom prst="rect">
            <a:avLst/>
          </a:prstGeom>
        </p:spPr>
        <p:txBody>
          <a:bodyPr wrap="square">
            <a:spAutoFit/>
          </a:bodyPr>
          <a:lstStyle/>
          <a:p>
            <a:r>
              <a:rPr lang="en-US" dirty="0" smtClean="0"/>
              <a:t>Each neuron has parameters:</a:t>
            </a:r>
          </a:p>
        </p:txBody>
      </p:sp>
    </p:spTree>
    <p:extLst>
      <p:ext uri="{BB962C8B-B14F-4D97-AF65-F5344CB8AC3E}">
        <p14:creationId xmlns:p14="http://schemas.microsoft.com/office/powerpoint/2010/main" val="1456349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74CC8D5-9BDD-4528-894C-D92029187C7C}" type="slidenum">
              <a:rPr lang="es-ES" smtClean="0"/>
              <a:pPr/>
              <a:t>9</a:t>
            </a:fld>
            <a:endParaRPr lang="es-ES" dirty="0"/>
          </a:p>
        </p:txBody>
      </p:sp>
      <p:sp>
        <p:nvSpPr>
          <p:cNvPr id="13" name="12 CuadroTexto"/>
          <p:cNvSpPr txBox="1"/>
          <p:nvPr/>
        </p:nvSpPr>
        <p:spPr>
          <a:xfrm>
            <a:off x="467544" y="476672"/>
            <a:ext cx="3647256" cy="584775"/>
          </a:xfrm>
          <a:prstGeom prst="rect">
            <a:avLst/>
          </a:prstGeom>
          <a:noFill/>
        </p:spPr>
        <p:txBody>
          <a:bodyPr wrap="square" rtlCol="0">
            <a:spAutoFit/>
          </a:bodyPr>
          <a:lstStyle/>
          <a:p>
            <a:r>
              <a:rPr lang="es-ES" sz="3200" dirty="0" smtClean="0">
                <a:solidFill>
                  <a:srgbClr val="130CA8"/>
                </a:solidFill>
              </a:rPr>
              <a:t>ANN + ELM</a:t>
            </a:r>
            <a:endParaRPr lang="es-ES" sz="3200" dirty="0">
              <a:solidFill>
                <a:srgbClr val="130CA8"/>
              </a:solidFill>
            </a:endParaRPr>
          </a:p>
        </p:txBody>
      </p:sp>
      <p:sp>
        <p:nvSpPr>
          <p:cNvPr id="10" name="1 Título"/>
          <p:cNvSpPr txBox="1">
            <a:spLocks/>
          </p:cNvSpPr>
          <p:nvPr/>
        </p:nvSpPr>
        <p:spPr>
          <a:xfrm>
            <a:off x="0" y="-27384"/>
            <a:ext cx="9144000" cy="346050"/>
          </a:xfrm>
          <a:prstGeom prst="rect">
            <a:avLst/>
          </a:prstGeom>
          <a:solidFill>
            <a:srgbClr val="170FB9"/>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z="1600" b="1" smtClean="0">
                <a:solidFill>
                  <a:schemeClr val="bg1"/>
                </a:solidFill>
              </a:rPr>
              <a:t>            </a:t>
            </a:r>
            <a:r>
              <a:rPr lang="en-US" sz="1800" b="1" smtClean="0">
                <a:solidFill>
                  <a:schemeClr val="bg1"/>
                </a:solidFill>
              </a:rPr>
              <a:t>Part-based Object Detection using RealAdaBoost and ANN</a:t>
            </a:r>
            <a:endParaRPr lang="es-ES" sz="1800" b="1" dirty="0">
              <a:solidFill>
                <a:schemeClr val="bg1"/>
              </a:solidFill>
            </a:endParaRPr>
          </a:p>
        </p:txBody>
      </p:sp>
      <p:pic>
        <p:nvPicPr>
          <p:cNvPr id="5" name="Imagen 4" descr="SNFL"/>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124200"/>
            <a:ext cx="3562985" cy="2590800"/>
          </a:xfrm>
          <a:prstGeom prst="rect">
            <a:avLst/>
          </a:prstGeom>
          <a:noFill/>
          <a:ln>
            <a:noFill/>
          </a:ln>
        </p:spPr>
      </p:pic>
      <mc:AlternateContent xmlns:mc="http://schemas.openxmlformats.org/markup-compatibility/2006" xmlns:a14="http://schemas.microsoft.com/office/drawing/2010/main">
        <mc:Choice Requires="a14">
          <p:sp>
            <p:nvSpPr>
              <p:cNvPr id="12" name="Rectangle 11"/>
              <p:cNvSpPr/>
              <p:nvPr/>
            </p:nvSpPr>
            <p:spPr>
              <a:xfrm>
                <a:off x="685800" y="2057400"/>
                <a:ext cx="7935912" cy="191148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a:latin typeface="Cambria Math"/>
                            </a:rPr>
                          </m:ctrlPr>
                        </m:sSubPr>
                        <m:e>
                          <m:r>
                            <m:rPr>
                              <m:sty m:val="p"/>
                            </m:rPr>
                            <a:rPr lang="en-US">
                              <a:latin typeface="Cambria Math"/>
                            </a:rPr>
                            <m:t>E</m:t>
                          </m:r>
                        </m:e>
                        <m:sub>
                          <m:r>
                            <m:rPr>
                              <m:sty m:val="p"/>
                            </m:rPr>
                            <a:rPr lang="en-US">
                              <a:latin typeface="Cambria Math"/>
                            </a:rPr>
                            <m:t>MSE</m:t>
                          </m:r>
                        </m:sub>
                      </m:sSub>
                      <m:r>
                        <a:rPr lang="en-US">
                          <a:latin typeface="Cambria Math"/>
                        </a:rPr>
                        <m:t>=</m:t>
                      </m:r>
                      <m:nary>
                        <m:naryPr>
                          <m:chr m:val="∑"/>
                          <m:limLoc m:val="undOvr"/>
                          <m:ctrlPr>
                            <a:rPr lang="en-US" i="1">
                              <a:latin typeface="Cambria Math"/>
                            </a:rPr>
                          </m:ctrlPr>
                        </m:naryPr>
                        <m:sub>
                          <m:r>
                            <m:rPr>
                              <m:sty m:val="p"/>
                            </m:rPr>
                            <a:rPr lang="en-US">
                              <a:latin typeface="Cambria Math"/>
                            </a:rPr>
                            <m:t>i</m:t>
                          </m:r>
                          <m:r>
                            <a:rPr lang="en-US">
                              <a:latin typeface="Cambria Math"/>
                            </a:rPr>
                            <m:t>=1</m:t>
                          </m:r>
                        </m:sub>
                        <m:sup>
                          <m:r>
                            <m:rPr>
                              <m:sty m:val="p"/>
                            </m:rPr>
                            <a:rPr lang="en-US">
                              <a:latin typeface="Cambria Math"/>
                            </a:rPr>
                            <m:t>M</m:t>
                          </m:r>
                        </m:sup>
                        <m:e>
                          <m:sSub>
                            <m:sSubPr>
                              <m:ctrlPr>
                                <a:rPr lang="en-US" i="1">
                                  <a:latin typeface="Cambria Math"/>
                                </a:rPr>
                              </m:ctrlPr>
                            </m:sSubPr>
                            <m:e>
                              <m:r>
                                <m:rPr>
                                  <m:sty m:val="p"/>
                                </m:rPr>
                                <a:rPr lang="en-US">
                                  <a:latin typeface="Cambria Math"/>
                                </a:rPr>
                                <m:t>D</m:t>
                              </m:r>
                            </m:e>
                            <m:sub>
                              <m:r>
                                <m:rPr>
                                  <m:sty m:val="p"/>
                                </m:rPr>
                                <a:rPr lang="en-US">
                                  <a:latin typeface="Cambria Math"/>
                                </a:rPr>
                                <m:t>i</m:t>
                              </m:r>
                            </m:sub>
                          </m:sSub>
                          <m:r>
                            <a:rPr lang="en-US">
                              <a:latin typeface="Cambria Math"/>
                            </a:rPr>
                            <m:t>·</m:t>
                          </m:r>
                          <m:sSubSup>
                            <m:sSubSupPr>
                              <m:ctrlPr>
                                <a:rPr lang="en-US" i="1">
                                  <a:latin typeface="Cambria Math"/>
                                </a:rPr>
                              </m:ctrlPr>
                            </m:sSubSupPr>
                            <m:e>
                              <m:r>
                                <m:rPr>
                                  <m:sty m:val="p"/>
                                </m:rPr>
                                <a:rPr lang="en-US">
                                  <a:latin typeface="Cambria Math"/>
                                </a:rPr>
                                <m:t>ε</m:t>
                              </m:r>
                            </m:e>
                            <m:sub>
                              <m:r>
                                <m:rPr>
                                  <m:sty m:val="p"/>
                                </m:rPr>
                                <a:rPr lang="en-US">
                                  <a:latin typeface="Cambria Math"/>
                                </a:rPr>
                                <m:t>i</m:t>
                              </m:r>
                            </m:sub>
                            <m:sup>
                              <m:r>
                                <a:rPr lang="en-US">
                                  <a:latin typeface="Cambria Math"/>
                                </a:rPr>
                                <m:t>2</m:t>
                              </m:r>
                            </m:sup>
                          </m:sSubSup>
                        </m:e>
                      </m:nary>
                      <m:r>
                        <a:rPr lang="en-US">
                          <a:latin typeface="Cambria Math"/>
                        </a:rPr>
                        <m:t>= </m:t>
                      </m:r>
                      <m:acc>
                        <m:accPr>
                          <m:chr m:val="̅"/>
                          <m:ctrlPr>
                            <a:rPr lang="en-US" i="1">
                              <a:latin typeface="Cambria Math"/>
                            </a:rPr>
                          </m:ctrlPr>
                        </m:accPr>
                        <m:e>
                          <m:r>
                            <m:rPr>
                              <m:sty m:val="p"/>
                            </m:rPr>
                            <a:rPr lang="en-US">
                              <a:latin typeface="Cambria Math"/>
                            </a:rPr>
                            <m:t>D</m:t>
                          </m:r>
                        </m:e>
                      </m:acc>
                      <m:r>
                        <a:rPr lang="en-US">
                          <a:latin typeface="Cambria Math"/>
                        </a:rPr>
                        <m:t> ∘</m:t>
                      </m:r>
                      <m:d>
                        <m:dPr>
                          <m:ctrlPr>
                            <a:rPr lang="en-US" i="1">
                              <a:latin typeface="Cambria Math"/>
                            </a:rPr>
                          </m:ctrlPr>
                        </m:dPr>
                        <m:e>
                          <m:sSup>
                            <m:sSupPr>
                              <m:ctrlPr>
                                <a:rPr lang="en-US" i="1">
                                  <a:latin typeface="Cambria Math"/>
                                </a:rPr>
                              </m:ctrlPr>
                            </m:sSupPr>
                            <m:e>
                              <m:acc>
                                <m:accPr>
                                  <m:chr m:val="̅"/>
                                  <m:ctrlPr>
                                    <a:rPr lang="en-US" i="1">
                                      <a:latin typeface="Cambria Math"/>
                                    </a:rPr>
                                  </m:ctrlPr>
                                </m:accPr>
                                <m:e>
                                  <m:r>
                                    <m:rPr>
                                      <m:sty m:val="p"/>
                                    </m:rPr>
                                    <a:rPr lang="en-US">
                                      <a:latin typeface="Cambria Math"/>
                                    </a:rPr>
                                    <m:t>ε</m:t>
                                  </m:r>
                                </m:e>
                              </m:acc>
                            </m:e>
                            <m:sup>
                              <m:r>
                                <m:rPr>
                                  <m:sty m:val="p"/>
                                </m:rPr>
                                <a:rPr lang="en-US">
                                  <a:latin typeface="Cambria Math"/>
                                </a:rPr>
                                <m:t>t</m:t>
                              </m:r>
                            </m:sup>
                          </m:sSup>
                          <m:r>
                            <a:rPr lang="en-US">
                              <a:latin typeface="Cambria Math"/>
                            </a:rPr>
                            <m:t>·</m:t>
                          </m:r>
                          <m:acc>
                            <m:accPr>
                              <m:chr m:val="̅"/>
                              <m:ctrlPr>
                                <a:rPr lang="en-US" i="1">
                                  <a:latin typeface="Cambria Math"/>
                                </a:rPr>
                              </m:ctrlPr>
                            </m:accPr>
                            <m:e>
                              <m:r>
                                <m:rPr>
                                  <m:sty m:val="p"/>
                                </m:rPr>
                                <a:rPr lang="en-US">
                                  <a:latin typeface="Cambria Math"/>
                                </a:rPr>
                                <m:t>ε</m:t>
                              </m:r>
                            </m:e>
                          </m:acc>
                        </m:e>
                      </m:d>
                    </m:oMath>
                  </m:oMathPara>
                </a14:m>
                <a:endParaRPr lang="en-US" dirty="0"/>
              </a:p>
              <a:p>
                <a:endParaRPr lang="en-US" i="1" dirty="0"/>
              </a:p>
              <a:p>
                <a:pPr/>
                <a14:m>
                  <m:oMathPara xmlns:m="http://schemas.openxmlformats.org/officeDocument/2006/math">
                    <m:oMathParaPr>
                      <m:jc m:val="left"/>
                    </m:oMathParaPr>
                    <m:oMath xmlns:m="http://schemas.openxmlformats.org/officeDocument/2006/math">
                      <m:sSub>
                        <m:sSubPr>
                          <m:ctrlPr>
                            <a:rPr lang="en-US" i="1">
                              <a:latin typeface="Cambria Math"/>
                            </a:rPr>
                          </m:ctrlPr>
                        </m:sSubPr>
                        <m:e>
                          <m:acc>
                            <m:accPr>
                              <m:chr m:val="̅"/>
                              <m:ctrlPr>
                                <a:rPr lang="en-US" i="1">
                                  <a:latin typeface="Cambria Math"/>
                                </a:rPr>
                              </m:ctrlPr>
                            </m:accPr>
                            <m:e>
                              <m:r>
                                <m:rPr>
                                  <m:sty m:val="p"/>
                                </m:rPr>
                                <a:rPr lang="en-US">
                                  <a:latin typeface="Cambria Math"/>
                                </a:rPr>
                                <m:t>W</m:t>
                              </m:r>
                            </m:e>
                          </m:acc>
                        </m:e>
                        <m:sub>
                          <m:r>
                            <m:rPr>
                              <m:sty m:val="p"/>
                            </m:rPr>
                            <a:rPr lang="en-US">
                              <a:latin typeface="Cambria Math"/>
                            </a:rPr>
                            <m:t>o</m:t>
                          </m:r>
                        </m:sub>
                      </m:sSub>
                      <m:r>
                        <a:rPr lang="en-US">
                          <a:latin typeface="Cambria Math"/>
                        </a:rPr>
                        <m:t>=</m:t>
                      </m:r>
                      <m:sSup>
                        <m:sSupPr>
                          <m:ctrlPr>
                            <a:rPr lang="en-US" i="1">
                              <a:latin typeface="Cambria Math"/>
                            </a:rPr>
                          </m:ctrlPr>
                        </m:sSupPr>
                        <m:e>
                          <m:d>
                            <m:dPr>
                              <m:ctrlPr>
                                <a:rPr lang="en-US" i="1">
                                  <a:latin typeface="Cambria Math"/>
                                </a:rPr>
                              </m:ctrlPr>
                            </m:dPr>
                            <m:e>
                              <m:sSup>
                                <m:sSupPr>
                                  <m:ctrlPr>
                                    <a:rPr lang="en-US" i="1">
                                      <a:latin typeface="Cambria Math"/>
                                    </a:rPr>
                                  </m:ctrlPr>
                                </m:sSupPr>
                                <m:e>
                                  <m:acc>
                                    <m:accPr>
                                      <m:chr m:val="̿"/>
                                      <m:ctrlPr>
                                        <a:rPr lang="en-US" i="1">
                                          <a:latin typeface="Cambria Math"/>
                                        </a:rPr>
                                      </m:ctrlPr>
                                    </m:accPr>
                                    <m:e>
                                      <m:r>
                                        <m:rPr>
                                          <m:sty m:val="p"/>
                                        </m:rPr>
                                        <a:rPr lang="en-US">
                                          <a:latin typeface="Cambria Math"/>
                                        </a:rPr>
                                        <m:t>H</m:t>
                                      </m:r>
                                    </m:e>
                                  </m:acc>
                                </m:e>
                                <m:sup>
                                  <m:r>
                                    <m:rPr>
                                      <m:sty m:val="p"/>
                                    </m:rPr>
                                    <a:rPr lang="en-US">
                                      <a:latin typeface="Cambria Math"/>
                                    </a:rPr>
                                    <m:t>t</m:t>
                                  </m:r>
                                </m:sup>
                              </m:sSup>
                              <m:acc>
                                <m:accPr>
                                  <m:chr m:val="̿"/>
                                  <m:ctrlPr>
                                    <a:rPr lang="en-US" i="1">
                                      <a:latin typeface="Cambria Math"/>
                                    </a:rPr>
                                  </m:ctrlPr>
                                </m:accPr>
                                <m:e>
                                  <m:r>
                                    <m:rPr>
                                      <m:sty m:val="p"/>
                                    </m:rPr>
                                    <a:rPr lang="en-US">
                                      <a:latin typeface="Cambria Math"/>
                                    </a:rPr>
                                    <m:t>Λ</m:t>
                                  </m:r>
                                </m:e>
                              </m:acc>
                              <m:acc>
                                <m:accPr>
                                  <m:chr m:val="̿"/>
                                  <m:ctrlPr>
                                    <a:rPr lang="en-US" i="1">
                                      <a:latin typeface="Cambria Math"/>
                                    </a:rPr>
                                  </m:ctrlPr>
                                </m:accPr>
                                <m:e>
                                  <m:r>
                                    <m:rPr>
                                      <m:sty m:val="p"/>
                                    </m:rPr>
                                    <a:rPr lang="en-US">
                                      <a:latin typeface="Cambria Math"/>
                                    </a:rPr>
                                    <m:t>H</m:t>
                                  </m:r>
                                </m:e>
                              </m:acc>
                            </m:e>
                          </m:d>
                        </m:e>
                        <m:sup>
                          <m:r>
                            <a:rPr lang="en-US" i="1">
                              <a:latin typeface="Cambria Math"/>
                            </a:rPr>
                            <m:t>−</m:t>
                          </m:r>
                          <m:r>
                            <a:rPr lang="en-US">
                              <a:latin typeface="Cambria Math"/>
                            </a:rPr>
                            <m:t>1</m:t>
                          </m:r>
                        </m:sup>
                      </m:sSup>
                      <m:acc>
                        <m:accPr>
                          <m:chr m:val="̿"/>
                          <m:ctrlPr>
                            <a:rPr lang="en-US" i="1">
                              <a:latin typeface="Cambria Math"/>
                            </a:rPr>
                          </m:ctrlPr>
                        </m:accPr>
                        <m:e>
                          <m:r>
                            <m:rPr>
                              <m:sty m:val="p"/>
                            </m:rPr>
                            <a:rPr lang="en-US">
                              <a:latin typeface="Cambria Math"/>
                            </a:rPr>
                            <m:t>H</m:t>
                          </m:r>
                        </m:e>
                      </m:acc>
                      <m:acc>
                        <m:accPr>
                          <m:chr m:val="̿"/>
                          <m:ctrlPr>
                            <a:rPr lang="en-US" i="1">
                              <a:latin typeface="Cambria Math"/>
                            </a:rPr>
                          </m:ctrlPr>
                        </m:accPr>
                        <m:e>
                          <m:r>
                            <m:rPr>
                              <m:sty m:val="p"/>
                            </m:rPr>
                            <a:rPr lang="en-US">
                              <a:latin typeface="Cambria Math"/>
                            </a:rPr>
                            <m:t>Λ</m:t>
                          </m:r>
                        </m:e>
                      </m:acc>
                      <m:r>
                        <a:rPr lang="en-US">
                          <a:latin typeface="Cambria Math"/>
                        </a:rPr>
                        <m:t>·</m:t>
                      </m:r>
                      <m:acc>
                        <m:accPr>
                          <m:chr m:val="̅"/>
                          <m:ctrlPr>
                            <a:rPr lang="en-US" i="1">
                              <a:latin typeface="Cambria Math"/>
                            </a:rPr>
                          </m:ctrlPr>
                        </m:accPr>
                        <m:e>
                          <m:r>
                            <m:rPr>
                              <m:sty m:val="p"/>
                            </m:rPr>
                            <a:rPr lang="en-US">
                              <a:latin typeface="Cambria Math"/>
                            </a:rPr>
                            <m:t>T</m:t>
                          </m:r>
                        </m:e>
                      </m:acc>
                      <m:r>
                        <a:rPr lang="en-US">
                          <a:latin typeface="Cambria Math"/>
                        </a:rPr>
                        <m:t>=</m:t>
                      </m:r>
                      <m:sSup>
                        <m:sSupPr>
                          <m:ctrlPr>
                            <a:rPr lang="en-US" i="1">
                              <a:latin typeface="Cambria Math"/>
                            </a:rPr>
                          </m:ctrlPr>
                        </m:sSupPr>
                        <m:e>
                          <m:acc>
                            <m:accPr>
                              <m:chr m:val="̿"/>
                              <m:ctrlPr>
                                <a:rPr lang="en-US" i="1">
                                  <a:latin typeface="Cambria Math"/>
                                </a:rPr>
                              </m:ctrlPr>
                            </m:accPr>
                            <m:e>
                              <m:r>
                                <m:rPr>
                                  <m:sty m:val="p"/>
                                </m:rPr>
                                <a:rPr lang="en-US">
                                  <a:latin typeface="Cambria Math"/>
                                </a:rPr>
                                <m:t>H</m:t>
                              </m:r>
                            </m:e>
                          </m:acc>
                        </m:e>
                        <m:sup>
                          <m:r>
                            <a:rPr lang="en-US">
                              <a:latin typeface="Cambria Math"/>
                            </a:rPr>
                            <m:t>+</m:t>
                          </m:r>
                        </m:sup>
                      </m:sSup>
                      <m:r>
                        <a:rPr lang="en-US">
                          <a:latin typeface="Cambria Math"/>
                        </a:rPr>
                        <m:t>·</m:t>
                      </m:r>
                      <m:acc>
                        <m:accPr>
                          <m:chr m:val="̅"/>
                          <m:ctrlPr>
                            <a:rPr lang="en-US" i="1">
                              <a:latin typeface="Cambria Math"/>
                            </a:rPr>
                          </m:ctrlPr>
                        </m:accPr>
                        <m:e>
                          <m:r>
                            <m:rPr>
                              <m:sty m:val="p"/>
                            </m:rPr>
                            <a:rPr lang="en-US">
                              <a:latin typeface="Cambria Math"/>
                            </a:rPr>
                            <m:t>T</m:t>
                          </m:r>
                        </m:e>
                      </m:acc>
                    </m:oMath>
                  </m:oMathPara>
                </a14:m>
                <a:endParaRPr lang="en-US" dirty="0"/>
              </a:p>
              <a:p>
                <a:pPr algn="just">
                  <a:buClr>
                    <a:srgbClr val="130CA8"/>
                  </a:buClr>
                </a:pPr>
                <a:endParaRPr lang="es-ES" dirty="0"/>
              </a:p>
            </p:txBody>
          </p:sp>
        </mc:Choice>
        <mc:Fallback xmlns="">
          <p:sp>
            <p:nvSpPr>
              <p:cNvPr id="12" name="Rectangle 11"/>
              <p:cNvSpPr>
                <a:spLocks noRot="1" noChangeAspect="1" noMove="1" noResize="1" noEditPoints="1" noAdjustHandles="1" noChangeArrowheads="1" noChangeShapeType="1" noTextEdit="1"/>
              </p:cNvSpPr>
              <p:nvPr/>
            </p:nvSpPr>
            <p:spPr>
              <a:xfrm>
                <a:off x="685800" y="2057400"/>
                <a:ext cx="7935912" cy="1911485"/>
              </a:xfrm>
              <a:prstGeom prst="rect">
                <a:avLst/>
              </a:prstGeom>
              <a:blipFill rotWithShape="1">
                <a:blip r:embed="rId4"/>
                <a:stretch>
                  <a:fillRect l="-692" b="-41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72000" y="2140148"/>
                <a:ext cx="3717043"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m:rPr>
                              <m:sty m:val="p"/>
                            </m:rPr>
                            <a:rPr lang="en-US">
                              <a:latin typeface="Cambria Math"/>
                            </a:rPr>
                            <m:t>Λ</m:t>
                          </m:r>
                        </m:e>
                      </m:acc>
                      <m:r>
                        <a:rPr lang="en-US">
                          <a:latin typeface="Cambria Math"/>
                        </a:rPr>
                        <m:t>=</m:t>
                      </m:r>
                      <m:d>
                        <m:dPr>
                          <m:ctrlPr>
                            <a:rPr lang="en-US" i="1">
                              <a:latin typeface="Cambria Math"/>
                            </a:rPr>
                          </m:ctrlPr>
                        </m:dPr>
                        <m:e>
                          <m:m>
                            <m:mPr>
                              <m:mcs>
                                <m:mc>
                                  <m:mcPr>
                                    <m:count m:val="3"/>
                                    <m:mcJc m:val="center"/>
                                  </m:mcPr>
                                </m:mc>
                              </m:mcs>
                              <m:ctrlPr>
                                <a:rPr lang="en-US" i="1">
                                  <a:latin typeface="Cambria Math"/>
                                </a:rPr>
                              </m:ctrlPr>
                            </m:mPr>
                            <m:mr>
                              <m:e>
                                <m:sSub>
                                  <m:sSubPr>
                                    <m:ctrlPr>
                                      <a:rPr lang="en-US" i="1">
                                        <a:latin typeface="Cambria Math"/>
                                      </a:rPr>
                                    </m:ctrlPr>
                                  </m:sSubPr>
                                  <m:e>
                                    <m:r>
                                      <m:rPr>
                                        <m:sty m:val="p"/>
                                      </m:rPr>
                                      <a:rPr lang="en-US">
                                        <a:latin typeface="Cambria Math"/>
                                      </a:rPr>
                                      <m:t>D</m:t>
                                    </m:r>
                                  </m:e>
                                  <m:sub>
                                    <m:r>
                                      <a:rPr lang="en-US">
                                        <a:latin typeface="Cambria Math"/>
                                      </a:rPr>
                                      <m:t>0</m:t>
                                    </m:r>
                                  </m:sub>
                                </m:sSub>
                              </m:e>
                              <m:e>
                                <m:r>
                                  <a:rPr lang="en-US">
                                    <a:latin typeface="Cambria Math"/>
                                  </a:rPr>
                                  <m:t>0</m:t>
                                </m:r>
                              </m:e>
                              <m:e>
                                <m:r>
                                  <a:rPr lang="en-US">
                                    <a:latin typeface="Cambria Math"/>
                                  </a:rPr>
                                  <m:t>0</m:t>
                                </m:r>
                              </m:e>
                            </m:mr>
                            <m:mr>
                              <m:e>
                                <m:r>
                                  <a:rPr lang="en-US">
                                    <a:latin typeface="Cambria Math"/>
                                  </a:rPr>
                                  <m:t>0</m:t>
                                </m:r>
                              </m:e>
                              <m:e>
                                <m:r>
                                  <a:rPr lang="en-US">
                                    <a:latin typeface="Cambria Math"/>
                                  </a:rPr>
                                  <m:t>⋱</m:t>
                                </m:r>
                              </m:e>
                              <m:e>
                                <m:r>
                                  <a:rPr lang="en-US">
                                    <a:latin typeface="Cambria Math"/>
                                  </a:rPr>
                                  <m:t>0</m:t>
                                </m:r>
                              </m:e>
                            </m:mr>
                            <m:mr>
                              <m:e>
                                <m:r>
                                  <a:rPr lang="en-US">
                                    <a:latin typeface="Cambria Math"/>
                                  </a:rPr>
                                  <m:t>0</m:t>
                                </m:r>
                              </m:e>
                              <m:e>
                                <m:r>
                                  <a:rPr lang="en-US">
                                    <a:latin typeface="Cambria Math"/>
                                  </a:rPr>
                                  <m:t>0</m:t>
                                </m:r>
                              </m:e>
                              <m:e>
                                <m:sSub>
                                  <m:sSubPr>
                                    <m:ctrlPr>
                                      <a:rPr lang="en-US" i="1">
                                        <a:latin typeface="Cambria Math"/>
                                      </a:rPr>
                                    </m:ctrlPr>
                                  </m:sSubPr>
                                  <m:e>
                                    <m:r>
                                      <m:rPr>
                                        <m:sty m:val="p"/>
                                      </m:rPr>
                                      <a:rPr lang="en-US">
                                        <a:latin typeface="Cambria Math"/>
                                      </a:rPr>
                                      <m:t>D</m:t>
                                    </m:r>
                                  </m:e>
                                  <m:sub>
                                    <m:r>
                                      <m:rPr>
                                        <m:sty m:val="p"/>
                                      </m:rPr>
                                      <a:rPr lang="en-US">
                                        <a:latin typeface="Cambria Math"/>
                                      </a:rPr>
                                      <m:t>M</m:t>
                                    </m:r>
                                  </m:sub>
                                </m:sSub>
                              </m:e>
                            </m:mr>
                          </m:m>
                        </m:e>
                      </m:d>
                      <m:r>
                        <a:rPr lang="en-US">
                          <a:latin typeface="Cambria Math"/>
                        </a:rPr>
                        <m:t>     </m:t>
                      </m:r>
                      <m:acc>
                        <m:accPr>
                          <m:chr m:val="̅"/>
                          <m:ctrlPr>
                            <a:rPr lang="en-US" i="1">
                              <a:latin typeface="Cambria Math"/>
                            </a:rPr>
                          </m:ctrlPr>
                        </m:accPr>
                        <m:e>
                          <m:r>
                            <m:rPr>
                              <m:sty m:val="p"/>
                            </m:rPr>
                            <a:rPr lang="en-US">
                              <a:latin typeface="Cambria Math"/>
                            </a:rPr>
                            <m:t>D</m:t>
                          </m:r>
                        </m:e>
                      </m:acc>
                      <m:r>
                        <a:rPr lang="en-US">
                          <a:latin typeface="Cambria Math"/>
                        </a:rPr>
                        <m:t>=</m:t>
                      </m:r>
                      <m:r>
                        <m:rPr>
                          <m:sty m:val="p"/>
                        </m:rPr>
                        <a:rPr lang="en-US">
                          <a:latin typeface="Cambria Math"/>
                        </a:rPr>
                        <m:t>diag</m:t>
                      </m:r>
                      <m:d>
                        <m:dPr>
                          <m:ctrlPr>
                            <a:rPr lang="en-US" i="1">
                              <a:latin typeface="Cambria Math"/>
                            </a:rPr>
                          </m:ctrlPr>
                        </m:dPr>
                        <m:e>
                          <m:acc>
                            <m:accPr>
                              <m:chr m:val="̿"/>
                              <m:ctrlPr>
                                <a:rPr lang="en-US" i="1">
                                  <a:latin typeface="Cambria Math"/>
                                </a:rPr>
                              </m:ctrlPr>
                            </m:accPr>
                            <m:e>
                              <m:r>
                                <m:rPr>
                                  <m:sty m:val="p"/>
                                </m:rPr>
                                <a:rPr lang="en-US">
                                  <a:latin typeface="Cambria Math"/>
                                </a:rPr>
                                <m:t>Λ</m:t>
                              </m:r>
                            </m:e>
                          </m:acc>
                        </m:e>
                      </m:d>
                      <m:r>
                        <a:rPr lang="en-US">
                          <a:latin typeface="Cambria Math"/>
                        </a:rPr>
                        <m:t> </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572000" y="2140148"/>
                <a:ext cx="3717043" cy="984052"/>
              </a:xfrm>
              <a:prstGeom prst="rect">
                <a:avLst/>
              </a:prstGeom>
              <a:blipFill rotWithShape="1">
                <a:blip r:embed="rId5"/>
                <a:stretch>
                  <a:fillRect r="-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60388" y="3962400"/>
                <a:ext cx="4926012" cy="1761060"/>
              </a:xfrm>
              <a:prstGeom prst="rect">
                <a:avLst/>
              </a:prstGeom>
            </p:spPr>
            <p:txBody>
              <a:bodyPr wrap="square">
                <a:spAutoFit/>
              </a:bodyPr>
              <a:lstStyle/>
              <a:p>
                <a:r>
                  <a:rPr lang="en-US" dirty="0"/>
                  <a:t>T</a:t>
                </a:r>
                <a:r>
                  <a:rPr lang="en-US" dirty="0" smtClean="0"/>
                  <a:t>his </a:t>
                </a:r>
                <a:r>
                  <a:rPr lang="en-US" dirty="0"/>
                  <a:t>algorithm can be interpreted as </a:t>
                </a:r>
                <a:r>
                  <a:rPr lang="en-US" dirty="0" smtClean="0"/>
                  <a:t>:</a:t>
                </a:r>
              </a:p>
              <a:p>
                <a:pPr marL="285750" indent="-285750">
                  <a:buFont typeface="Arial" pitchFamily="34" charset="0"/>
                  <a:buChar char="•"/>
                </a:pPr>
                <a:r>
                  <a:rPr lang="en-US" dirty="0"/>
                  <a:t>A</a:t>
                </a:r>
                <a:r>
                  <a:rPr lang="en-US" dirty="0" smtClean="0"/>
                  <a:t> </a:t>
                </a:r>
                <a:r>
                  <a:rPr lang="en-US" dirty="0"/>
                  <a:t>generation of random orthogonal </a:t>
                </a:r>
                <a:r>
                  <a:rPr lang="en-US" dirty="0" err="1" smtClean="0"/>
                  <a:t>hyperplanes</a:t>
                </a:r>
                <a:endParaRPr lang="en-US" dirty="0" smtClean="0"/>
              </a:p>
              <a:p>
                <a:pPr marL="285750" indent="-285750">
                  <a:buFont typeface="Arial" pitchFamily="34" charset="0"/>
                  <a:buChar char="•"/>
                </a:pPr>
                <a:r>
                  <a:rPr lang="en-US" dirty="0" smtClean="0"/>
                  <a:t>transformed </a:t>
                </a:r>
                <a:r>
                  <a:rPr lang="en-US" dirty="0"/>
                  <a:t>by a sigmoid function </a:t>
                </a:r>
                <a:endParaRPr lang="en-US" dirty="0" smtClean="0"/>
              </a:p>
              <a:p>
                <a:pPr marL="285750" indent="-285750">
                  <a:buFont typeface="Arial" pitchFamily="34" charset="0"/>
                  <a:buChar char="•"/>
                </a:pPr>
                <a:r>
                  <a:rPr lang="en-US" dirty="0" smtClean="0"/>
                  <a:t>and </a:t>
                </a:r>
                <a:r>
                  <a:rPr lang="en-US" dirty="0"/>
                  <a:t>linearly combined by </a:t>
                </a:r>
                <a14:m>
                  <m:oMath xmlns:m="http://schemas.openxmlformats.org/officeDocument/2006/math">
                    <m:acc>
                      <m:accPr>
                        <m:chr m:val="̅"/>
                        <m:ctrlPr>
                          <a:rPr lang="en-US" i="1">
                            <a:latin typeface="Cambria Math"/>
                          </a:rPr>
                        </m:ctrlPr>
                      </m:accPr>
                      <m:e>
                        <m:r>
                          <m:rPr>
                            <m:sty m:val="p"/>
                          </m:rPr>
                          <a:rPr lang="en-US">
                            <a:latin typeface="Cambria Math"/>
                          </a:rPr>
                          <m:t>β</m:t>
                        </m:r>
                      </m:e>
                    </m:acc>
                  </m:oMath>
                </a14:m>
                <a:r>
                  <a:rPr lang="en-US" dirty="0"/>
                  <a:t> as the least square solution of the </a:t>
                </a:r>
                <a:r>
                  <a:rPr lang="en-US" dirty="0" smtClean="0"/>
                  <a:t>system.</a:t>
                </a:r>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60388" y="3962400"/>
                <a:ext cx="4926012" cy="1761060"/>
              </a:xfrm>
              <a:prstGeom prst="rect">
                <a:avLst/>
              </a:prstGeom>
              <a:blipFill rotWithShape="1">
                <a:blip r:embed="rId6"/>
                <a:stretch>
                  <a:fillRect l="-1114" t="-1730" b="-4498"/>
                </a:stretch>
              </a:blipFill>
            </p:spPr>
            <p:txBody>
              <a:bodyPr/>
              <a:lstStyle/>
              <a:p>
                <a:r>
                  <a:rPr lang="en-US">
                    <a:noFill/>
                  </a:rPr>
                  <a:t> </a:t>
                </a:r>
              </a:p>
            </p:txBody>
          </p:sp>
        </mc:Fallback>
      </mc:AlternateContent>
      <p:sp>
        <p:nvSpPr>
          <p:cNvPr id="14" name="Rectangle 13"/>
          <p:cNvSpPr/>
          <p:nvPr/>
        </p:nvSpPr>
        <p:spPr>
          <a:xfrm>
            <a:off x="522288" y="1120676"/>
            <a:ext cx="7935912" cy="1200329"/>
          </a:xfrm>
          <a:prstGeom prst="rect">
            <a:avLst/>
          </a:prstGeom>
        </p:spPr>
        <p:txBody>
          <a:bodyPr wrap="square">
            <a:spAutoFit/>
          </a:bodyPr>
          <a:lstStyle/>
          <a:p>
            <a:pPr algn="just">
              <a:buClr>
                <a:srgbClr val="130CA8"/>
              </a:buClr>
            </a:pPr>
            <a:r>
              <a:rPr lang="en-US" dirty="0" smtClean="0"/>
              <a:t>Extreme Learning Machine is an algorithm to train an ANN very fast:</a:t>
            </a:r>
          </a:p>
          <a:p>
            <a:pPr marL="285750" indent="-285750" algn="just">
              <a:buClr>
                <a:srgbClr val="130CA8"/>
              </a:buClr>
              <a:buFont typeface="Arial" pitchFamily="34" charset="0"/>
              <a:buChar char="•"/>
            </a:pPr>
            <a:r>
              <a:rPr lang="en-US" dirty="0" smtClean="0"/>
              <a:t>It randomly chooses the parameters of the hidden neurons</a:t>
            </a:r>
          </a:p>
          <a:p>
            <a:pPr marL="285750" indent="-285750" algn="just">
              <a:buClr>
                <a:srgbClr val="130CA8"/>
              </a:buClr>
              <a:buFont typeface="Arial" pitchFamily="34" charset="0"/>
              <a:buChar char="•"/>
            </a:pPr>
            <a:r>
              <a:rPr lang="en-US" dirty="0" smtClean="0"/>
              <a:t>Computes the weights of the output neuron as Least Square Solution o</a:t>
            </a:r>
          </a:p>
          <a:p>
            <a:pPr marL="742950" lvl="1" indent="-285750" algn="just">
              <a:buClr>
                <a:srgbClr val="130CA8"/>
              </a:buClr>
              <a:buFont typeface="Arial" pitchFamily="34" charset="0"/>
              <a:buChar char="•"/>
            </a:pPr>
            <a:endParaRPr lang="es-ES" dirty="0" smtClean="0"/>
          </a:p>
        </p:txBody>
      </p:sp>
    </p:spTree>
    <p:extLst>
      <p:ext uri="{BB962C8B-B14F-4D97-AF65-F5344CB8AC3E}">
        <p14:creationId xmlns:p14="http://schemas.microsoft.com/office/powerpoint/2010/main" val="3725076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4813</TotalTime>
  <Words>1640</Words>
  <Application>Microsoft Office PowerPoint</Application>
  <PresentationFormat>On-screen Show (4:3)</PresentationFormat>
  <Paragraphs>183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Tema de Office</vt:lpstr>
      <vt:lpstr> Manuel Montoya Catalá  Computer Vision Carlos III University of Madrid June, 2015</vt:lpstr>
      <vt:lpstr>            Part-based Object Detection using RealAdaBoost and ANN</vt:lpstr>
      <vt:lpstr>PowerPoint Presentation</vt:lpstr>
      <vt:lpstr>            Part-based Object Detection using RealAdaBoost and ANN</vt:lpstr>
      <vt:lpstr>            Part-based Object Detection using RealAdaBoost and ANN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Web Search using IR      Manuel Montoya</vt:lpstr>
      <vt:lpstr>            Web Search using IR      Manuel Montoya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Estefania</dc:creator>
  <cp:lastModifiedBy>manuel</cp:lastModifiedBy>
  <cp:revision>359</cp:revision>
  <dcterms:created xsi:type="dcterms:W3CDTF">2015-03-14T10:24:58Z</dcterms:created>
  <dcterms:modified xsi:type="dcterms:W3CDTF">2015-06-09T14:28:17Z</dcterms:modified>
</cp:coreProperties>
</file>