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63" r:id="rId11"/>
    <p:sldId id="260" r:id="rId12"/>
    <p:sldId id="262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7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AADCF-3B70-A845-A0FA-CA56FD2F1E40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D23C9-21EA-7E40-928A-BFC72F0EB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13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several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differences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two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processors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using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hardware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multiply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needs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cycles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M0+ </a:t>
            </a:r>
            <a:r>
              <a:rPr lang="de-CH" baseline="0" dirty="0" err="1" smtClean="0"/>
              <a:t>than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 M4. </a:t>
            </a:r>
            <a:r>
              <a:rPr lang="de-CH" baseline="0" dirty="0" err="1" smtClean="0"/>
              <a:t>Then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M0 </a:t>
            </a:r>
            <a:r>
              <a:rPr lang="de-CH" baseline="0" dirty="0" err="1" smtClean="0"/>
              <a:t>doesnt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hardware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divider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makes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cheaper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M4</a:t>
            </a:r>
          </a:p>
          <a:p>
            <a:endParaRPr lang="de-CH" baseline="0" dirty="0" smtClean="0"/>
          </a:p>
          <a:p>
            <a:r>
              <a:rPr lang="de-CH" baseline="0" dirty="0" smtClean="0"/>
              <a:t>As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M0+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supporting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hardware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divied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floating</a:t>
            </a:r>
            <a:r>
              <a:rPr lang="de-CH" baseline="0" dirty="0" smtClean="0"/>
              <a:t>-point </a:t>
            </a:r>
            <a:r>
              <a:rPr lang="de-CH" baseline="0" dirty="0" err="1" smtClean="0"/>
              <a:t>arithmetic</a:t>
            </a:r>
            <a:r>
              <a:rPr lang="de-CH" baseline="0" dirty="0" smtClean="0"/>
              <a:t>. So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attention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writing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software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those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uControllers</a:t>
            </a:r>
            <a:r>
              <a:rPr lang="de-CH" baseline="0" dirty="0" smtClean="0"/>
              <a:t>. An </a:t>
            </a:r>
            <a:r>
              <a:rPr lang="de-CH" baseline="0" dirty="0" err="1" smtClean="0"/>
              <a:t>other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M0+ </a:t>
            </a:r>
            <a:r>
              <a:rPr lang="de-CH" baseline="0" dirty="0" err="1" smtClean="0"/>
              <a:t>needs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cycles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multiplication</a:t>
            </a:r>
            <a:r>
              <a:rPr lang="de-CH" baseline="0" dirty="0" smtClean="0"/>
              <a:t>. So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takes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time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multiplication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So </a:t>
            </a:r>
            <a:r>
              <a:rPr lang="de-CH" baseline="0" dirty="0" err="1" smtClean="0"/>
              <a:t>why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sould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an M0+ </a:t>
            </a:r>
            <a:r>
              <a:rPr lang="de-CH" baseline="0" dirty="0" err="1" smtClean="0"/>
              <a:t>instead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an M4? </a:t>
            </a:r>
          </a:p>
          <a:p>
            <a:r>
              <a:rPr lang="de-CH" baseline="0" dirty="0" err="1" smtClean="0"/>
              <a:t>blablabla</a:t>
            </a:r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61460-6DF5-4DB0-8608-E117533E69A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799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An ARM</a:t>
            </a:r>
            <a:r>
              <a:rPr lang="de-CH" baseline="0" dirty="0" smtClean="0"/>
              <a:t> CPU </a:t>
            </a:r>
            <a:r>
              <a:rPr lang="de-CH" baseline="0" dirty="0" err="1" smtClean="0"/>
              <a:t>has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several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registers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check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change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values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those</a:t>
            </a:r>
            <a:r>
              <a:rPr lang="de-CH" baseline="0" dirty="0" smtClean="0"/>
              <a:t>  </a:t>
            </a:r>
            <a:r>
              <a:rPr lang="de-CH" baseline="0" dirty="0" err="1" smtClean="0"/>
              <a:t>registers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debugging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make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easier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find </a:t>
            </a:r>
            <a:r>
              <a:rPr lang="de-CH" baseline="0" dirty="0" err="1" smtClean="0"/>
              <a:t>bugs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helps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unterstand, </a:t>
            </a:r>
            <a:r>
              <a:rPr lang="de-CH" baseline="0" dirty="0" err="1" smtClean="0"/>
              <a:t>what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microcontroller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background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The </a:t>
            </a:r>
            <a:r>
              <a:rPr lang="de-CH" baseline="0" dirty="0" err="1" smtClean="0"/>
              <a:t>general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purpose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registers</a:t>
            </a:r>
            <a:r>
              <a:rPr lang="de-CH" baseline="0" dirty="0" smtClean="0"/>
              <a:t> R0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R12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registers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store</a:t>
            </a:r>
            <a:r>
              <a:rPr lang="de-CH" baseline="0" dirty="0" smtClean="0"/>
              <a:t> variables </a:t>
            </a:r>
            <a:r>
              <a:rPr lang="de-CH" baseline="0" dirty="0" err="1" smtClean="0"/>
              <a:t>during</a:t>
            </a:r>
            <a:r>
              <a:rPr lang="de-CH" baseline="0" dirty="0" smtClean="0"/>
              <a:t>  </a:t>
            </a:r>
            <a:r>
              <a:rPr lang="de-CH" baseline="0" dirty="0" err="1" smtClean="0"/>
              <a:t>operations</a:t>
            </a:r>
            <a:r>
              <a:rPr lang="de-CH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example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save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context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before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jumping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into</a:t>
            </a:r>
            <a:r>
              <a:rPr lang="de-CH" baseline="0" dirty="0" smtClean="0"/>
              <a:t> an </a:t>
            </a:r>
            <a:r>
              <a:rPr lang="de-CH" baseline="0" dirty="0" err="1" smtClean="0"/>
              <a:t>interrupt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function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something</a:t>
            </a:r>
            <a:r>
              <a:rPr lang="de-CH" baseline="0" dirty="0" smtClean="0"/>
              <a:t> like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smtClean="0"/>
              <a:t>Stack Pointer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counter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Link Register: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stores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return-addres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jump back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after a </a:t>
            </a:r>
            <a:r>
              <a:rPr lang="de-CH" baseline="0" dirty="0" err="1" smtClean="0"/>
              <a:t>interrupt</a:t>
            </a:r>
            <a:endParaRPr lang="de-CH" baseline="0" dirty="0" smtClean="0"/>
          </a:p>
          <a:p>
            <a:r>
              <a:rPr lang="de-CH" baseline="0" dirty="0" err="1" smtClean="0"/>
              <a:t>Processor</a:t>
            </a:r>
            <a:r>
              <a:rPr lang="de-CH" baseline="0" dirty="0" smtClean="0"/>
              <a:t> Status Register</a:t>
            </a:r>
          </a:p>
          <a:p>
            <a:endParaRPr lang="de-CH" baseline="0" dirty="0" smtClean="0"/>
          </a:p>
          <a:p>
            <a:r>
              <a:rPr lang="de-CH" baseline="0" dirty="0" smtClean="0"/>
              <a:t>PRIMASK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61460-6DF5-4DB0-8608-E117533E69A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651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The PRIMASK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enable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disable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interrupts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61460-6DF5-4DB0-8608-E117533E69A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202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Mario </a:t>
            </a:r>
            <a:r>
              <a:rPr lang="de-DE" dirty="0" err="1" smtClean="0"/>
              <a:t>Leonini</a:t>
            </a:r>
            <a:r>
              <a:rPr lang="de-DE" dirty="0" smtClean="0"/>
              <a:t> &amp; Manuel Wittmer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6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Interupt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Speed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63601"/>
            <a:ext cx="6248400" cy="2865711"/>
          </a:xfrm>
        </p:spPr>
      </p:pic>
    </p:spTree>
    <p:extLst>
      <p:ext uri="{BB962C8B-B14F-4D97-AF65-F5344CB8AC3E}">
        <p14:creationId xmlns:p14="http://schemas.microsoft.com/office/powerpoint/2010/main" val="19214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 </a:t>
            </a:r>
            <a:r>
              <a:rPr lang="de-DE" dirty="0" err="1" smtClean="0"/>
              <a:t>and</a:t>
            </a:r>
            <a:r>
              <a:rPr lang="de-DE" dirty="0" smtClean="0"/>
              <a:t> Events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46509"/>
            <a:ext cx="6248400" cy="3499894"/>
          </a:xfrm>
        </p:spPr>
      </p:pic>
    </p:spTree>
    <p:extLst>
      <p:ext uri="{BB962C8B-B14F-4D97-AF65-F5344CB8AC3E}">
        <p14:creationId xmlns:p14="http://schemas.microsoft.com/office/powerpoint/2010/main" val="14131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Storing</a:t>
            </a:r>
            <a:r>
              <a:rPr lang="de-DE" dirty="0" smtClean="0"/>
              <a:t>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Enum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9" y="953562"/>
            <a:ext cx="3291477" cy="218782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25" y="3822214"/>
            <a:ext cx="2664823" cy="24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3" y="925304"/>
            <a:ext cx="6248400" cy="3566349"/>
          </a:xfrm>
        </p:spPr>
      </p:pic>
    </p:spTree>
    <p:extLst>
      <p:ext uri="{BB962C8B-B14F-4D97-AF65-F5344CB8AC3E}">
        <p14:creationId xmlns:p14="http://schemas.microsoft.com/office/powerpoint/2010/main" val="11398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ARM </a:t>
            </a:r>
            <a:r>
              <a:rPr lang="de-CH" dirty="0" err="1"/>
              <a:t>mean</a:t>
            </a:r>
            <a:r>
              <a:rPr lang="de-CH" dirty="0" smtClean="0"/>
              <a:t>?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RISC </a:t>
            </a:r>
            <a:r>
              <a:rPr lang="de-CH" dirty="0" err="1"/>
              <a:t>mean</a:t>
            </a:r>
            <a:r>
              <a:rPr lang="de-CH" dirty="0" smtClean="0"/>
              <a:t>?</a:t>
            </a:r>
          </a:p>
          <a:p>
            <a:r>
              <a:rPr lang="de-CH" dirty="0" err="1"/>
              <a:t>Disadvantages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hardware</a:t>
            </a:r>
            <a:r>
              <a:rPr lang="de-CH" dirty="0"/>
              <a:t> </a:t>
            </a:r>
            <a:r>
              <a:rPr lang="de-CH" dirty="0" err="1"/>
              <a:t>division</a:t>
            </a:r>
            <a:r>
              <a:rPr lang="de-CH" dirty="0" smtClean="0"/>
              <a:t>?</a:t>
            </a:r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long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Memory </a:t>
            </a:r>
            <a:r>
              <a:rPr lang="de-CH" dirty="0" err="1" smtClean="0"/>
              <a:t>Addresses</a:t>
            </a:r>
            <a:r>
              <a:rPr lang="de-CH" dirty="0" smtClean="0"/>
              <a:t>?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PRIMASK-Bit </a:t>
            </a:r>
            <a:r>
              <a:rPr lang="de-CH" dirty="0" err="1"/>
              <a:t>for</a:t>
            </a:r>
            <a:r>
              <a:rPr lang="de-CH" dirty="0" smtClean="0"/>
              <a:t>?</a:t>
            </a:r>
          </a:p>
          <a:p>
            <a:endParaRPr lang="de-CH" dirty="0" smtClean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? </a:t>
            </a:r>
            <a:endParaRPr lang="de-CH" dirty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smtClean="0"/>
              <a:t>separate?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76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777632"/>
          </a:xfrm>
        </p:spPr>
        <p:txBody>
          <a:bodyPr/>
          <a:lstStyle/>
          <a:p>
            <a:r>
              <a:rPr lang="de-DE" dirty="0" smtClean="0"/>
              <a:t>ARM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15" y="1626699"/>
            <a:ext cx="6248400" cy="3607068"/>
          </a:xfrm>
        </p:spPr>
      </p:pic>
      <p:sp>
        <p:nvSpPr>
          <p:cNvPr id="4" name="Textfeld 3"/>
          <p:cNvSpPr txBox="1"/>
          <p:nvPr/>
        </p:nvSpPr>
        <p:spPr>
          <a:xfrm>
            <a:off x="762000" y="1626699"/>
            <a:ext cx="40233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ARM: </a:t>
            </a:r>
          </a:p>
          <a:p>
            <a:r>
              <a:rPr lang="de-CH" sz="2000" dirty="0" err="1" smtClean="0"/>
              <a:t>Advanced</a:t>
            </a:r>
            <a:r>
              <a:rPr lang="de-CH" sz="2000" dirty="0" smtClean="0"/>
              <a:t> RISC </a:t>
            </a:r>
            <a:r>
              <a:rPr lang="de-CH" sz="2000" dirty="0" err="1" smtClean="0"/>
              <a:t>Machine</a:t>
            </a:r>
            <a:endParaRPr lang="de-CH" sz="2000" dirty="0" smtClean="0"/>
          </a:p>
          <a:p>
            <a:endParaRPr lang="de-CH" sz="2000" dirty="0"/>
          </a:p>
          <a:p>
            <a:r>
              <a:rPr lang="de-CH" sz="2000" dirty="0" smtClean="0"/>
              <a:t>RISC:</a:t>
            </a:r>
          </a:p>
          <a:p>
            <a:r>
              <a:rPr lang="de-CH" sz="2000" dirty="0" err="1" smtClean="0"/>
              <a:t>Reduced</a:t>
            </a:r>
            <a:r>
              <a:rPr lang="de-CH" sz="2000" dirty="0" smtClean="0"/>
              <a:t> </a:t>
            </a:r>
            <a:r>
              <a:rPr lang="de-CH" sz="2000" dirty="0" err="1" smtClean="0"/>
              <a:t>Instruction</a:t>
            </a:r>
            <a:r>
              <a:rPr lang="de-CH" sz="2000" dirty="0" smtClean="0"/>
              <a:t> Set Computer</a:t>
            </a:r>
          </a:p>
          <a:p>
            <a:endParaRPr lang="de-CH" sz="2000" dirty="0"/>
          </a:p>
          <a:p>
            <a:endParaRPr lang="de-CH" sz="2000" dirty="0" smtClean="0"/>
          </a:p>
          <a:p>
            <a:endParaRPr lang="de-CH" sz="2000" dirty="0"/>
          </a:p>
          <a:p>
            <a:endParaRPr lang="de-CH" sz="2000" dirty="0" smtClean="0"/>
          </a:p>
          <a:p>
            <a:r>
              <a:rPr lang="de-CH" sz="2000" dirty="0" smtClean="0"/>
              <a:t>FRDM	=&gt;	Cortex-M</a:t>
            </a:r>
            <a:r>
              <a:rPr lang="de-CH" sz="2000" dirty="0" smtClean="0">
                <a:latin typeface="+mj-lt"/>
              </a:rPr>
              <a:t>0</a:t>
            </a:r>
            <a:r>
              <a:rPr lang="de-CH" sz="2000" dirty="0" smtClean="0"/>
              <a:t>+</a:t>
            </a:r>
          </a:p>
          <a:p>
            <a:r>
              <a:rPr lang="de-CH" sz="2000" dirty="0" err="1" smtClean="0"/>
              <a:t>Robo</a:t>
            </a:r>
            <a:r>
              <a:rPr lang="de-CH" sz="2000" dirty="0"/>
              <a:t>	</a:t>
            </a:r>
            <a:r>
              <a:rPr lang="de-CH" sz="2000" dirty="0" smtClean="0"/>
              <a:t>=&gt;	Cortex-M4</a:t>
            </a:r>
            <a:endParaRPr lang="de-CH" sz="2000" dirty="0"/>
          </a:p>
        </p:txBody>
      </p:sp>
      <p:sp>
        <p:nvSpPr>
          <p:cNvPr id="7" name="Ellipse 6"/>
          <p:cNvSpPr/>
          <p:nvPr/>
        </p:nvSpPr>
        <p:spPr>
          <a:xfrm>
            <a:off x="7212330" y="2434590"/>
            <a:ext cx="2320290" cy="1474078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1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3530" y="559678"/>
            <a:ext cx="3833906" cy="800492"/>
          </a:xfrm>
        </p:spPr>
        <p:txBody>
          <a:bodyPr/>
          <a:lstStyle/>
          <a:p>
            <a:r>
              <a:rPr lang="de-CH" dirty="0" smtClean="0"/>
              <a:t>Cortex-M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1077119"/>
            <a:ext cx="4019550" cy="4638675"/>
          </a:xfrm>
        </p:spPr>
      </p:pic>
      <p:sp>
        <p:nvSpPr>
          <p:cNvPr id="5" name="Textfeld 4"/>
          <p:cNvSpPr txBox="1"/>
          <p:nvPr/>
        </p:nvSpPr>
        <p:spPr>
          <a:xfrm>
            <a:off x="1069145" y="1669309"/>
            <a:ext cx="37560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Hardware </a:t>
            </a:r>
            <a:r>
              <a:rPr lang="de-CH" sz="2000" dirty="0" err="1" smtClean="0"/>
              <a:t>multiply</a:t>
            </a:r>
            <a:endParaRPr lang="de-CH" sz="2000" dirty="0" smtClean="0"/>
          </a:p>
          <a:p>
            <a:pPr marL="742950" lvl="1" indent="-285750">
              <a:buFontTx/>
              <a:buChar char="-"/>
            </a:pPr>
            <a:r>
              <a:rPr lang="de-CH" sz="2000" dirty="0" err="1" smtClean="0"/>
              <a:t>cycles</a:t>
            </a:r>
            <a:endParaRPr lang="de-CH" sz="2000" dirty="0"/>
          </a:p>
          <a:p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Hardware </a:t>
            </a:r>
            <a:r>
              <a:rPr lang="de-CH" sz="2000" dirty="0" err="1" smtClean="0"/>
              <a:t>divide</a:t>
            </a:r>
            <a:endParaRPr lang="de-CH" sz="2000" dirty="0" smtClean="0"/>
          </a:p>
          <a:p>
            <a:pPr marL="742950" lvl="1" indent="-285750">
              <a:buFontTx/>
              <a:buChar char="-"/>
            </a:pPr>
            <a:r>
              <a:rPr lang="de-CH" sz="2000" dirty="0" err="1"/>
              <a:t>p</a:t>
            </a:r>
            <a:r>
              <a:rPr lang="de-CH" sz="2000" dirty="0" err="1" smtClean="0"/>
              <a:t>rice</a:t>
            </a:r>
            <a:endParaRPr lang="de-CH" sz="2000" dirty="0"/>
          </a:p>
          <a:p>
            <a:pPr marL="742950" lvl="1" indent="-285750">
              <a:buFontTx/>
              <a:buChar char="-"/>
            </a:pPr>
            <a:r>
              <a:rPr lang="de-CH" sz="2000" dirty="0" smtClean="0"/>
              <a:t>30% </a:t>
            </a:r>
            <a:r>
              <a:rPr lang="de-CH" sz="2000" dirty="0" err="1" smtClean="0"/>
              <a:t>less</a:t>
            </a:r>
            <a:r>
              <a:rPr lang="de-CH" sz="2000" dirty="0" smtClean="0"/>
              <a:t> </a:t>
            </a:r>
            <a:r>
              <a:rPr lang="de-CH" sz="2000" dirty="0" err="1" smtClean="0"/>
              <a:t>silicon</a:t>
            </a:r>
            <a:endParaRPr lang="de-CH" sz="2000" dirty="0" smtClean="0"/>
          </a:p>
          <a:p>
            <a:pPr lvl="1"/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Floating-point</a:t>
            </a:r>
          </a:p>
          <a:p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 smtClean="0"/>
              <a:t>Clock</a:t>
            </a:r>
            <a:r>
              <a:rPr lang="de-CH" sz="2000" dirty="0" smtClean="0"/>
              <a:t> </a:t>
            </a:r>
            <a:r>
              <a:rPr lang="de-CH" sz="2000" dirty="0" err="1" smtClean="0"/>
              <a:t>frequency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9262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4990" y="559678"/>
            <a:ext cx="4575810" cy="869072"/>
          </a:xfrm>
        </p:spPr>
        <p:txBody>
          <a:bodyPr/>
          <a:lstStyle/>
          <a:p>
            <a:r>
              <a:rPr lang="de-CH" dirty="0" smtClean="0"/>
              <a:t>CPU Registers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35" y="568325"/>
            <a:ext cx="2832730" cy="5656263"/>
          </a:xfrm>
        </p:spPr>
      </p:pic>
      <p:sp>
        <p:nvSpPr>
          <p:cNvPr id="3" name="Textfeld 2"/>
          <p:cNvSpPr txBox="1"/>
          <p:nvPr/>
        </p:nvSpPr>
        <p:spPr>
          <a:xfrm>
            <a:off x="1181686" y="2335237"/>
            <a:ext cx="48814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General </a:t>
            </a:r>
            <a:r>
              <a:rPr lang="de-CH" sz="2000" dirty="0" err="1" smtClean="0"/>
              <a:t>Purpose</a:t>
            </a:r>
            <a:r>
              <a:rPr lang="de-CH" sz="2000" dirty="0" smtClean="0"/>
              <a:t> Register (GPR)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Link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 smtClean="0"/>
              <a:t>Program</a:t>
            </a:r>
            <a:r>
              <a:rPr lang="de-CH" sz="2000" dirty="0" smtClean="0"/>
              <a:t>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 smtClean="0"/>
              <a:t>Processor</a:t>
            </a:r>
            <a:r>
              <a:rPr lang="de-CH" sz="2000" dirty="0" smtClean="0"/>
              <a:t> Status Register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78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0680" y="559678"/>
            <a:ext cx="3833906" cy="800492"/>
          </a:xfrm>
        </p:spPr>
        <p:txBody>
          <a:bodyPr/>
          <a:lstStyle/>
          <a:p>
            <a:r>
              <a:rPr lang="de-CH" dirty="0" smtClean="0"/>
              <a:t>PRIMASK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67602"/>
            <a:ext cx="6248400" cy="2257709"/>
          </a:xfrm>
        </p:spPr>
      </p:pic>
    </p:spTree>
    <p:extLst>
      <p:ext uri="{BB962C8B-B14F-4D97-AF65-F5344CB8AC3E}">
        <p14:creationId xmlns:p14="http://schemas.microsoft.com/office/powerpoint/2010/main" val="60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5852160" cy="842402"/>
          </a:xfrm>
        </p:spPr>
        <p:txBody>
          <a:bodyPr>
            <a:normAutofit/>
          </a:bodyPr>
          <a:lstStyle/>
          <a:p>
            <a:r>
              <a:rPr lang="de-CH" dirty="0" err="1" smtClean="0"/>
              <a:t>Priority</a:t>
            </a:r>
            <a:r>
              <a:rPr lang="de-CH" dirty="0" smtClean="0"/>
              <a:t> Register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1987709"/>
            <a:ext cx="4914900" cy="1171575"/>
          </a:xfrm>
        </p:spPr>
      </p:pic>
      <p:sp>
        <p:nvSpPr>
          <p:cNvPr id="5" name="Textfeld 4"/>
          <p:cNvSpPr txBox="1"/>
          <p:nvPr/>
        </p:nvSpPr>
        <p:spPr>
          <a:xfrm>
            <a:off x="1325880" y="2255520"/>
            <a:ext cx="3154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2000" dirty="0" smtClean="0"/>
              <a:t>M</a:t>
            </a:r>
            <a:r>
              <a:rPr lang="de-CH" sz="2000" dirty="0" smtClean="0">
                <a:latin typeface="+mj-lt"/>
              </a:rPr>
              <a:t>0</a:t>
            </a:r>
            <a:r>
              <a:rPr lang="de-CH" sz="2000" dirty="0" smtClean="0"/>
              <a:t>+  at least 4 </a:t>
            </a:r>
            <a:r>
              <a:rPr lang="de-CH" sz="2000" dirty="0" err="1" smtClean="0"/>
              <a:t>priorities</a:t>
            </a:r>
            <a:endParaRPr lang="de-CH" sz="2000" dirty="0" smtClean="0"/>
          </a:p>
          <a:p>
            <a:pPr marL="285750" indent="-285750">
              <a:buFontTx/>
              <a:buChar char="-"/>
            </a:pPr>
            <a:r>
              <a:rPr lang="de-CH" sz="2000" dirty="0" smtClean="0"/>
              <a:t>M4 at least 8 </a:t>
            </a:r>
            <a:r>
              <a:rPr lang="de-CH" sz="2000" dirty="0" err="1" smtClean="0"/>
              <a:t>priorities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0004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690" y="559678"/>
            <a:ext cx="5650230" cy="4952492"/>
          </a:xfrm>
        </p:spPr>
        <p:txBody>
          <a:bodyPr/>
          <a:lstStyle/>
          <a:p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9" y="1649628"/>
            <a:ext cx="6796821" cy="3402432"/>
          </a:xfrm>
        </p:spPr>
      </p:pic>
      <p:sp>
        <p:nvSpPr>
          <p:cNvPr id="3" name="Textfeld 2"/>
          <p:cNvSpPr txBox="1"/>
          <p:nvPr/>
        </p:nvSpPr>
        <p:spPr>
          <a:xfrm>
            <a:off x="914400" y="2026920"/>
            <a:ext cx="3489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1-15: System </a:t>
            </a:r>
            <a:r>
              <a:rPr lang="de-CH" sz="2000" dirty="0" err="1" smtClean="0"/>
              <a:t>Exception</a:t>
            </a:r>
            <a:r>
              <a:rPr lang="de-CH" sz="2000" dirty="0" smtClean="0"/>
              <a:t> </a:t>
            </a:r>
            <a:r>
              <a:rPr lang="de-CH" sz="2000" dirty="0" err="1" smtClean="0"/>
              <a:t>Types</a:t>
            </a:r>
            <a:endParaRPr lang="de-CH" sz="2000" dirty="0" smtClean="0"/>
          </a:p>
          <a:p>
            <a:endParaRPr lang="de-CH" sz="2000" dirty="0"/>
          </a:p>
          <a:p>
            <a:r>
              <a:rPr lang="de-CH" sz="2000" dirty="0" smtClean="0"/>
              <a:t>&gt; 15: </a:t>
            </a:r>
            <a:r>
              <a:rPr lang="de-CH" sz="2000" dirty="0" err="1" smtClean="0"/>
              <a:t>External</a:t>
            </a:r>
            <a:r>
              <a:rPr lang="de-CH" sz="2000" dirty="0" smtClean="0"/>
              <a:t> </a:t>
            </a:r>
            <a:r>
              <a:rPr lang="de-CH" sz="2000" dirty="0" err="1" smtClean="0"/>
              <a:t>interrupts</a:t>
            </a:r>
            <a:endParaRPr lang="de-CH" sz="2000" dirty="0" smtClean="0"/>
          </a:p>
          <a:p>
            <a:endParaRPr lang="de-CH" sz="2000" dirty="0" smtClean="0"/>
          </a:p>
          <a:p>
            <a:endParaRPr lang="de-CH" sz="2000" dirty="0"/>
          </a:p>
          <a:p>
            <a:r>
              <a:rPr lang="de-CH" sz="2000" dirty="0" smtClean="0"/>
              <a:t>The </a:t>
            </a:r>
            <a:r>
              <a:rPr lang="de-CH" sz="2000" dirty="0" err="1" smtClean="0"/>
              <a:t>lower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number</a:t>
            </a:r>
            <a:r>
              <a:rPr lang="de-CH" sz="2000" dirty="0" smtClean="0"/>
              <a:t>,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higher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priority</a:t>
            </a:r>
            <a:r>
              <a:rPr lang="de-CH" sz="2000" dirty="0" smtClean="0"/>
              <a:t>!</a:t>
            </a:r>
          </a:p>
          <a:p>
            <a:endParaRPr lang="de-CH" sz="2000" dirty="0"/>
          </a:p>
          <a:p>
            <a:r>
              <a:rPr lang="de-CH" sz="2000" dirty="0" smtClean="0"/>
              <a:t>1-3:  negative </a:t>
            </a:r>
            <a:r>
              <a:rPr lang="de-CH" sz="2000" dirty="0" err="1" smtClean="0"/>
              <a:t>priority</a:t>
            </a:r>
            <a:endParaRPr lang="de-CH" sz="2000" dirty="0" smtClean="0"/>
          </a:p>
        </p:txBody>
      </p:sp>
    </p:spTree>
    <p:extLst>
      <p:ext uri="{BB962C8B-B14F-4D97-AF65-F5344CB8AC3E}">
        <p14:creationId xmlns:p14="http://schemas.microsoft.com/office/powerpoint/2010/main" val="3204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7840" y="559678"/>
            <a:ext cx="6217920" cy="811922"/>
          </a:xfrm>
        </p:spPr>
        <p:txBody>
          <a:bodyPr>
            <a:normAutofit/>
          </a:bodyPr>
          <a:lstStyle/>
          <a:p>
            <a:r>
              <a:rPr lang="de-CH" dirty="0" smtClean="0"/>
              <a:t>Hard Fault Handler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4" y="2011520"/>
            <a:ext cx="4658499" cy="1295559"/>
          </a:xfrm>
        </p:spPr>
      </p:pic>
      <p:sp>
        <p:nvSpPr>
          <p:cNvPr id="5" name="Textfeld 4"/>
          <p:cNvSpPr txBox="1"/>
          <p:nvPr/>
        </p:nvSpPr>
        <p:spPr>
          <a:xfrm>
            <a:off x="1158240" y="2148840"/>
            <a:ext cx="426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Processor</a:t>
            </a:r>
            <a:r>
              <a:rPr lang="de-CH" sz="2000" dirty="0"/>
              <a:t> Expert </a:t>
            </a:r>
            <a:r>
              <a:rPr lang="de-CH" sz="2000" dirty="0" err="1"/>
              <a:t>component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Link </a:t>
            </a:r>
            <a:r>
              <a:rPr lang="de-CH" sz="2000" dirty="0" err="1" smtClean="0"/>
              <a:t>register</a:t>
            </a:r>
            <a:r>
              <a:rPr lang="de-CH" sz="2000" dirty="0" smtClean="0"/>
              <a:t>  &amp;  PC </a:t>
            </a:r>
            <a:r>
              <a:rPr lang="de-CH" sz="2000" dirty="0" err="1" smtClean="0"/>
              <a:t>register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1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Synchronous</a:t>
            </a:r>
            <a:r>
              <a:rPr lang="de-DE" dirty="0" smtClean="0"/>
              <a:t> Events ( </a:t>
            </a:r>
            <a:r>
              <a:rPr lang="de-DE" dirty="0" err="1" smtClean="0"/>
              <a:t>Timer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Asynchronous</a:t>
            </a:r>
            <a:r>
              <a:rPr lang="de-DE" dirty="0" smtClean="0"/>
              <a:t> Events ( Button </a:t>
            </a:r>
            <a:r>
              <a:rPr lang="de-DE" dirty="0" err="1" smtClean="0"/>
              <a:t>pressed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72438"/>
            <a:ext cx="5791200" cy="19431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81903"/>
            <a:ext cx="5613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hlagzeilen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416</Words>
  <Application>Microsoft Macintosh PowerPoint</Application>
  <PresentationFormat>Breitbild</PresentationFormat>
  <Paragraphs>96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Schlagzeilen</vt:lpstr>
      <vt:lpstr>recap</vt:lpstr>
      <vt:lpstr>ARM</vt:lpstr>
      <vt:lpstr>Cortex-M</vt:lpstr>
      <vt:lpstr>CPU Registers</vt:lpstr>
      <vt:lpstr>PRIMASK</vt:lpstr>
      <vt:lpstr>Priority Register</vt:lpstr>
      <vt:lpstr>Exception Types</vt:lpstr>
      <vt:lpstr>Hard Fault Handler</vt:lpstr>
      <vt:lpstr>Events</vt:lpstr>
      <vt:lpstr>Interupt Execution Speed</vt:lpstr>
      <vt:lpstr>Interrupt and Events</vt:lpstr>
      <vt:lpstr>Storing Events</vt:lpstr>
      <vt:lpstr>Event handling 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Ein Microsoft Office-Anwender</dc:creator>
  <cp:lastModifiedBy>Ein Microsoft Office-Anwender</cp:lastModifiedBy>
  <cp:revision>15</cp:revision>
  <dcterms:created xsi:type="dcterms:W3CDTF">2016-03-09T14:34:21Z</dcterms:created>
  <dcterms:modified xsi:type="dcterms:W3CDTF">2016-03-14T20:45:18Z</dcterms:modified>
</cp:coreProperties>
</file>