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33" userDrawn="1">
          <p15:clr>
            <a:srgbClr val="A4A3A4"/>
          </p15:clr>
        </p15:guide>
        <p15:guide id="4" pos="347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52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210" y="96"/>
      </p:cViewPr>
      <p:guideLst>
        <p:guide orient="horz" pos="2160"/>
        <p:guide pos="3840"/>
        <p:guide pos="7333"/>
        <p:guide pos="347"/>
        <p:guide orient="horz" pos="232"/>
        <p:guide orient="horz" pos="408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990165"/>
            <a:ext cx="7766936" cy="3284354"/>
          </a:xfrm>
        </p:spPr>
        <p:txBody>
          <a:bodyPr/>
          <a:lstStyle/>
          <a:p>
            <a:r>
              <a:rPr lang="en-US" b="1" i="1" dirty="0"/>
              <a:t>USER MANUAL – ATTENDANCE REGISTRATION AND CONTROL SYSTEM</a:t>
            </a:r>
            <a:endParaRPr lang="es-VE" b="1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09" y="188259"/>
            <a:ext cx="8390797" cy="9547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671" y="1990165"/>
            <a:ext cx="3077824" cy="2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39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8247" y="349624"/>
            <a:ext cx="11555506" cy="61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968500" y="368301"/>
            <a:ext cx="8255000" cy="58420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err="1"/>
              <a:t>Users</a:t>
            </a:r>
            <a:endParaRPr lang="es-VE" sz="3200" b="1" dirty="0"/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550863" y="1177759"/>
            <a:ext cx="11090275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User administration is a key functionality for proper system operation.</a:t>
            </a:r>
            <a:endParaRPr lang="es-VE" sz="3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6" t="14834" r="21366" b="15616"/>
          <a:stretch/>
        </p:blipFill>
        <p:spPr>
          <a:xfrm>
            <a:off x="550863" y="1780636"/>
            <a:ext cx="7161379" cy="4521200"/>
          </a:xfrm>
          <a:prstGeom prst="rect">
            <a:avLst/>
          </a:prstGeom>
        </p:spPr>
      </p:pic>
      <p:sp>
        <p:nvSpPr>
          <p:cNvPr id="43" name="CuadroTexto 42"/>
          <p:cNvSpPr txBox="1"/>
          <p:nvPr/>
        </p:nvSpPr>
        <p:spPr>
          <a:xfrm>
            <a:off x="7958978" y="2146278"/>
            <a:ext cx="3682159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Select the member to be assigned a user account.</a:t>
            </a:r>
            <a:endParaRPr lang="es-ES" dirty="0"/>
          </a:p>
        </p:txBody>
      </p:sp>
      <p:sp>
        <p:nvSpPr>
          <p:cNvPr id="45" name="Rectángulo 44"/>
          <p:cNvSpPr/>
          <p:nvPr/>
        </p:nvSpPr>
        <p:spPr>
          <a:xfrm>
            <a:off x="708660" y="2774404"/>
            <a:ext cx="5699760" cy="447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46" name="Conector angular 45"/>
          <p:cNvCxnSpPr>
            <a:stCxn id="43" idx="1"/>
            <a:endCxn id="45" idx="3"/>
          </p:cNvCxnSpPr>
          <p:nvPr/>
        </p:nvCxnSpPr>
        <p:spPr>
          <a:xfrm rot="10800000" flipV="1">
            <a:off x="6408420" y="2469444"/>
            <a:ext cx="1550558" cy="528674"/>
          </a:xfrm>
          <a:prstGeom prst="bentConnector3">
            <a:avLst>
              <a:gd name="adj1" fmla="val 9501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708660" y="3396559"/>
            <a:ext cx="5699760" cy="4412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Rectángulo 20"/>
          <p:cNvSpPr/>
          <p:nvPr/>
        </p:nvSpPr>
        <p:spPr>
          <a:xfrm>
            <a:off x="708660" y="4816937"/>
            <a:ext cx="5699760" cy="4412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2" name="Rectángulo 21"/>
          <p:cNvSpPr/>
          <p:nvPr/>
        </p:nvSpPr>
        <p:spPr>
          <a:xfrm>
            <a:off x="708660" y="3892166"/>
            <a:ext cx="5699760" cy="8703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CuadroTexto 29"/>
          <p:cNvSpPr txBox="1"/>
          <p:nvPr/>
        </p:nvSpPr>
        <p:spPr>
          <a:xfrm>
            <a:off x="7958978" y="3078452"/>
            <a:ext cx="3682159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email will be assigned automatically.</a:t>
            </a:r>
            <a:endParaRPr lang="es-ES" dirty="0"/>
          </a:p>
        </p:txBody>
      </p:sp>
      <p:cxnSp>
        <p:nvCxnSpPr>
          <p:cNvPr id="31" name="Conector angular 30"/>
          <p:cNvCxnSpPr>
            <a:stCxn id="30" idx="1"/>
            <a:endCxn id="19" idx="3"/>
          </p:cNvCxnSpPr>
          <p:nvPr/>
        </p:nvCxnSpPr>
        <p:spPr>
          <a:xfrm rot="10800000" flipV="1">
            <a:off x="6408420" y="3401617"/>
            <a:ext cx="1550558" cy="215559"/>
          </a:xfrm>
          <a:prstGeom prst="bentConnector3">
            <a:avLst>
              <a:gd name="adj1" fmla="val 50000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7958978" y="4004196"/>
            <a:ext cx="3682159" cy="369332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s-ES" dirty="0" err="1"/>
              <a:t>Create</a:t>
            </a:r>
            <a:r>
              <a:rPr lang="es-ES" dirty="0"/>
              <a:t> a </a:t>
            </a:r>
            <a:r>
              <a:rPr lang="es-ES" dirty="0" err="1"/>
              <a:t>password</a:t>
            </a:r>
            <a:r>
              <a:rPr lang="es-ES" dirty="0"/>
              <a:t>.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7958978" y="4650644"/>
            <a:ext cx="3682159" cy="369332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s-ES" dirty="0" err="1"/>
              <a:t>Assign</a:t>
            </a:r>
            <a:r>
              <a:rPr lang="es-ES" dirty="0"/>
              <a:t> roles and </a:t>
            </a:r>
            <a:r>
              <a:rPr lang="es-ES" dirty="0" err="1"/>
              <a:t>permissions</a:t>
            </a:r>
            <a:r>
              <a:rPr lang="es-ES" dirty="0"/>
              <a:t>.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7958979" y="5396786"/>
            <a:ext cx="3682159" cy="369332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s-ES" dirty="0" err="1"/>
              <a:t>Register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.</a:t>
            </a:r>
          </a:p>
        </p:txBody>
      </p:sp>
      <p:cxnSp>
        <p:nvCxnSpPr>
          <p:cNvPr id="47" name="Conector angular 46"/>
          <p:cNvCxnSpPr>
            <a:stCxn id="38" idx="1"/>
            <a:endCxn id="22" idx="3"/>
          </p:cNvCxnSpPr>
          <p:nvPr/>
        </p:nvCxnSpPr>
        <p:spPr>
          <a:xfrm rot="10800000" flipV="1">
            <a:off x="6408420" y="4188862"/>
            <a:ext cx="1550558" cy="138504"/>
          </a:xfrm>
          <a:prstGeom prst="bentConnector3">
            <a:avLst>
              <a:gd name="adj1" fmla="val 50000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41" idx="1"/>
            <a:endCxn id="21" idx="3"/>
          </p:cNvCxnSpPr>
          <p:nvPr/>
        </p:nvCxnSpPr>
        <p:spPr>
          <a:xfrm rot="10800000" flipV="1">
            <a:off x="6408420" y="4835309"/>
            <a:ext cx="1550558" cy="202245"/>
          </a:xfrm>
          <a:prstGeom prst="bentConnector3">
            <a:avLst>
              <a:gd name="adj1" fmla="val 50000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>
            <a:stCxn id="42" idx="1"/>
          </p:cNvCxnSpPr>
          <p:nvPr/>
        </p:nvCxnSpPr>
        <p:spPr>
          <a:xfrm rot="10800000" flipV="1">
            <a:off x="4523877" y="5581451"/>
            <a:ext cx="3435103" cy="405057"/>
          </a:xfrm>
          <a:prstGeom prst="bentConnector3">
            <a:avLst>
              <a:gd name="adj1" fmla="val 50000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0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8247" y="349624"/>
            <a:ext cx="11555506" cy="61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968500" y="368301"/>
            <a:ext cx="8255000" cy="58420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err="1"/>
              <a:t>Users</a:t>
            </a:r>
            <a:endParaRPr lang="es-VE" sz="3200" b="1" dirty="0"/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550863" y="1177759"/>
            <a:ext cx="11090275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b="1" dirty="0"/>
              <a:t>Enable/Disable a User: </a:t>
            </a:r>
            <a:r>
              <a:rPr lang="en-US" sz="2000" dirty="0"/>
              <a:t>This button is useful for users who cannot or should not be deleted.</a:t>
            </a:r>
            <a:endParaRPr lang="es-VE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113516"/>
            <a:ext cx="10182225" cy="1800225"/>
          </a:xfrm>
          <a:prstGeom prst="rect">
            <a:avLst/>
          </a:prstGeom>
        </p:spPr>
      </p:pic>
      <p:sp>
        <p:nvSpPr>
          <p:cNvPr id="43" name="CuadroTexto 42"/>
          <p:cNvSpPr txBox="1"/>
          <p:nvPr/>
        </p:nvSpPr>
        <p:spPr>
          <a:xfrm>
            <a:off x="2047208" y="4459198"/>
            <a:ext cx="3277497" cy="1200329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ENABLED:</a:t>
            </a:r>
          </a:p>
          <a:p>
            <a:pPr algn="ctr"/>
            <a:r>
              <a:rPr lang="en-US" dirty="0"/>
              <a:t>The user has full system access according to their role.</a:t>
            </a:r>
            <a:endParaRPr lang="es-ES" dirty="0"/>
          </a:p>
        </p:txBody>
      </p:sp>
      <p:sp>
        <p:nvSpPr>
          <p:cNvPr id="45" name="Rectángulo 44"/>
          <p:cNvSpPr/>
          <p:nvPr/>
        </p:nvSpPr>
        <p:spPr>
          <a:xfrm>
            <a:off x="7868653" y="2085560"/>
            <a:ext cx="1795913" cy="18281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46" name="Conector angular 45"/>
          <p:cNvCxnSpPr>
            <a:stCxn id="43" idx="0"/>
            <a:endCxn id="45" idx="2"/>
          </p:cNvCxnSpPr>
          <p:nvPr/>
        </p:nvCxnSpPr>
        <p:spPr>
          <a:xfrm rot="5400000" flipH="1" flipV="1">
            <a:off x="5953555" y="1646144"/>
            <a:ext cx="545457" cy="5080653"/>
          </a:xfrm>
          <a:prstGeom prst="bentConnector3">
            <a:avLst>
              <a:gd name="adj1" fmla="val 50000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7053666" y="4461457"/>
            <a:ext cx="3425886" cy="1200329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DISABLED:</a:t>
            </a:r>
          </a:p>
          <a:p>
            <a:pPr algn="ctr"/>
            <a:r>
              <a:rPr lang="en-US" dirty="0"/>
              <a:t>The user is restricted from accessing the system without deleting their account</a:t>
            </a:r>
            <a:r>
              <a:rPr lang="en-US" b="1" dirty="0"/>
              <a:t>.</a:t>
            </a:r>
            <a:endParaRPr lang="es-ES" dirty="0"/>
          </a:p>
        </p:txBody>
      </p:sp>
      <p:cxnSp>
        <p:nvCxnSpPr>
          <p:cNvPr id="24" name="Conector angular 23"/>
          <p:cNvCxnSpPr>
            <a:stCxn id="23" idx="0"/>
            <a:endCxn id="45" idx="2"/>
          </p:cNvCxnSpPr>
          <p:nvPr/>
        </p:nvCxnSpPr>
        <p:spPr>
          <a:xfrm rot="5400000" flipH="1" flipV="1">
            <a:off x="8492751" y="4187599"/>
            <a:ext cx="547716" cy="1"/>
          </a:xfrm>
          <a:prstGeom prst="bentConnector3">
            <a:avLst>
              <a:gd name="adj1" fmla="val 50000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16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8247" y="349624"/>
            <a:ext cx="11555506" cy="61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968500" y="368301"/>
            <a:ext cx="8255000" cy="58420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err="1"/>
              <a:t>Reports</a:t>
            </a:r>
            <a:endParaRPr lang="es-VE" sz="3200" b="1" dirty="0"/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550863" y="1177759"/>
            <a:ext cx="11090275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The system generates customizable PDF reports according to various criteria:</a:t>
            </a:r>
            <a:endParaRPr lang="es-VE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0" t="41301" r="55494" b="33528"/>
          <a:stretch/>
        </p:blipFill>
        <p:spPr>
          <a:xfrm>
            <a:off x="750529" y="2253963"/>
            <a:ext cx="2742493" cy="138653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8" t="30185" r="2926" b="34815"/>
          <a:stretch/>
        </p:blipFill>
        <p:spPr>
          <a:xfrm>
            <a:off x="7194387" y="2835718"/>
            <a:ext cx="4290341" cy="155937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24" t="29862" r="31989" b="65213"/>
          <a:stretch/>
        </p:blipFill>
        <p:spPr>
          <a:xfrm>
            <a:off x="8493419" y="2403918"/>
            <a:ext cx="1806575" cy="431800"/>
          </a:xfrm>
          <a:prstGeom prst="rect">
            <a:avLst/>
          </a:prstGeom>
        </p:spPr>
      </p:pic>
      <p:sp>
        <p:nvSpPr>
          <p:cNvPr id="45" name="Rectángulo 44"/>
          <p:cNvSpPr/>
          <p:nvPr/>
        </p:nvSpPr>
        <p:spPr>
          <a:xfrm>
            <a:off x="708417" y="1711894"/>
            <a:ext cx="2826714" cy="19240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" name="CuadroTexto 22"/>
          <p:cNvSpPr txBox="1"/>
          <p:nvPr/>
        </p:nvSpPr>
        <p:spPr>
          <a:xfrm>
            <a:off x="3967413" y="1689638"/>
            <a:ext cx="2745287" cy="1077218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GENERAL:</a:t>
            </a:r>
          </a:p>
          <a:p>
            <a:pPr algn="ctr"/>
            <a:r>
              <a:rPr lang="en-US" sz="1600" dirty="0"/>
              <a:t>Includes all attendances, from the first to the most recent.</a:t>
            </a:r>
            <a:endParaRPr lang="es-ES" sz="1600" dirty="0"/>
          </a:p>
        </p:txBody>
      </p:sp>
      <p:cxnSp>
        <p:nvCxnSpPr>
          <p:cNvPr id="24" name="Conector angular 23"/>
          <p:cNvCxnSpPr>
            <a:stCxn id="23" idx="1"/>
            <a:endCxn id="45" idx="3"/>
          </p:cNvCxnSpPr>
          <p:nvPr/>
        </p:nvCxnSpPr>
        <p:spPr>
          <a:xfrm rot="10800000" flipV="1">
            <a:off x="3535131" y="2228247"/>
            <a:ext cx="432282" cy="445682"/>
          </a:xfrm>
          <a:prstGeom prst="bentConnector3">
            <a:avLst>
              <a:gd name="adj1" fmla="val 50000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9" t="29910" r="44094" b="65237"/>
          <a:stretch/>
        </p:blipFill>
        <p:spPr>
          <a:xfrm>
            <a:off x="1524857" y="1778858"/>
            <a:ext cx="1438275" cy="425450"/>
          </a:xfrm>
          <a:prstGeom prst="rect">
            <a:avLst/>
          </a:prstGeom>
        </p:spPr>
      </p:pic>
      <p:sp>
        <p:nvSpPr>
          <p:cNvPr id="35" name="Rectángulo 34"/>
          <p:cNvSpPr/>
          <p:nvPr/>
        </p:nvSpPr>
        <p:spPr>
          <a:xfrm>
            <a:off x="7152277" y="2342604"/>
            <a:ext cx="4488861" cy="20524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7" name="CuadroTexto 36"/>
          <p:cNvSpPr txBox="1"/>
          <p:nvPr/>
        </p:nvSpPr>
        <p:spPr>
          <a:xfrm>
            <a:off x="4063770" y="2951821"/>
            <a:ext cx="2835362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BY STAFF TYPE:</a:t>
            </a:r>
          </a:p>
          <a:p>
            <a:pPr algn="ctr"/>
            <a:r>
              <a:rPr lang="en-US" sz="1600" dirty="0"/>
              <a:t>Displays attendances for a specific staff type.</a:t>
            </a:r>
            <a:endParaRPr lang="es-ES" sz="1600" b="1" dirty="0"/>
          </a:p>
        </p:txBody>
      </p:sp>
      <p:cxnSp>
        <p:nvCxnSpPr>
          <p:cNvPr id="38" name="Conector angular 37"/>
          <p:cNvCxnSpPr>
            <a:stCxn id="37" idx="3"/>
            <a:endCxn id="35" idx="1"/>
          </p:cNvCxnSpPr>
          <p:nvPr/>
        </p:nvCxnSpPr>
        <p:spPr>
          <a:xfrm>
            <a:off x="6899132" y="3367320"/>
            <a:ext cx="253145" cy="1528"/>
          </a:xfrm>
          <a:prstGeom prst="bentConnector3">
            <a:avLst>
              <a:gd name="adj1" fmla="val 50000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8" t="74246" r="11086" b="7801"/>
          <a:stretch/>
        </p:blipFill>
        <p:spPr>
          <a:xfrm>
            <a:off x="711885" y="4400462"/>
            <a:ext cx="6187247" cy="863471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t="72456" r="8980" b="11403"/>
          <a:stretch/>
        </p:blipFill>
        <p:spPr>
          <a:xfrm>
            <a:off x="771938" y="5263933"/>
            <a:ext cx="6051885" cy="1106905"/>
          </a:xfrm>
          <a:prstGeom prst="rect">
            <a:avLst/>
          </a:prstGeom>
        </p:spPr>
      </p:pic>
      <p:sp>
        <p:nvSpPr>
          <p:cNvPr id="44" name="Rectángulo 43"/>
          <p:cNvSpPr/>
          <p:nvPr/>
        </p:nvSpPr>
        <p:spPr>
          <a:xfrm>
            <a:off x="737242" y="4382392"/>
            <a:ext cx="6221943" cy="20524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47" name="Conector angular 46"/>
          <p:cNvCxnSpPr>
            <a:stCxn id="44" idx="3"/>
            <a:endCxn id="49" idx="1"/>
          </p:cNvCxnSpPr>
          <p:nvPr/>
        </p:nvCxnSpPr>
        <p:spPr>
          <a:xfrm>
            <a:off x="6959185" y="5408636"/>
            <a:ext cx="418995" cy="12700"/>
          </a:xfrm>
          <a:prstGeom prst="bentConnector3">
            <a:avLst>
              <a:gd name="adj1" fmla="val -2587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7378180" y="5005837"/>
            <a:ext cx="4262958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DATE RANGE:</a:t>
            </a:r>
          </a:p>
          <a:p>
            <a:pPr algn="ctr"/>
            <a:r>
              <a:rPr lang="en-US" sz="1600" dirty="0"/>
              <a:t>Generates a report for attendances within a chosen time range.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53226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1597" y="345727"/>
            <a:ext cx="11555506" cy="61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968500" y="368301"/>
            <a:ext cx="8255000" cy="58420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err="1"/>
              <a:t>Database</a:t>
            </a:r>
            <a:r>
              <a:rPr lang="es-ES" sz="3200" b="1" dirty="0"/>
              <a:t> </a:t>
            </a:r>
            <a:r>
              <a:rPr lang="es-ES" sz="3200" b="1" dirty="0" err="1"/>
              <a:t>Backup</a:t>
            </a:r>
            <a:endParaRPr lang="es-VE" sz="3200" b="1" dirty="0"/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550863" y="1177759"/>
            <a:ext cx="11090275" cy="905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A button located in the Sidebar allows automatic database backup, ensuring all registered information is safely stored.</a:t>
            </a:r>
            <a:endParaRPr lang="es-ES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" t="54710" r="83915" b="38421"/>
          <a:stretch/>
        </p:blipFill>
        <p:spPr>
          <a:xfrm>
            <a:off x="6644298" y="3122546"/>
            <a:ext cx="4720196" cy="1094874"/>
          </a:xfrm>
          <a:prstGeom prst="rect">
            <a:avLst/>
          </a:prstGeom>
        </p:spPr>
      </p:pic>
      <p:sp>
        <p:nvSpPr>
          <p:cNvPr id="45" name="Rectángulo 44"/>
          <p:cNvSpPr/>
          <p:nvPr/>
        </p:nvSpPr>
        <p:spPr>
          <a:xfrm>
            <a:off x="6540956" y="3035187"/>
            <a:ext cx="4926881" cy="12695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" name="CuadroTexto 22"/>
          <p:cNvSpPr txBox="1"/>
          <p:nvPr/>
        </p:nvSpPr>
        <p:spPr>
          <a:xfrm>
            <a:off x="1093859" y="3069818"/>
            <a:ext cx="3884541" cy="1200329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With a single click, the database will be backed up quickly and efficiently, protecting data against unexpected issues.</a:t>
            </a:r>
            <a:endParaRPr lang="es-ES" dirty="0"/>
          </a:p>
        </p:txBody>
      </p:sp>
      <p:cxnSp>
        <p:nvCxnSpPr>
          <p:cNvPr id="24" name="Conector angular 23"/>
          <p:cNvCxnSpPr>
            <a:stCxn id="23" idx="3"/>
            <a:endCxn id="45" idx="1"/>
          </p:cNvCxnSpPr>
          <p:nvPr/>
        </p:nvCxnSpPr>
        <p:spPr>
          <a:xfrm>
            <a:off x="4978400" y="3669983"/>
            <a:ext cx="1562556" cy="12700"/>
          </a:xfrm>
          <a:prstGeom prst="bentConnector3">
            <a:avLst>
              <a:gd name="adj1" fmla="val 98766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arcador de contenido 2"/>
          <p:cNvSpPr txBox="1">
            <a:spLocks/>
          </p:cNvSpPr>
          <p:nvPr/>
        </p:nvSpPr>
        <p:spPr>
          <a:xfrm>
            <a:off x="684212" y="5902997"/>
            <a:ext cx="11090275" cy="476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dirty="0"/>
              <a:t>Important Note: </a:t>
            </a:r>
            <a:r>
              <a:rPr lang="en-US" dirty="0"/>
              <a:t>This button is only available according to the permissions assigned by the Administrator.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6746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8247" y="349624"/>
            <a:ext cx="11555506" cy="61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968500" y="368301"/>
            <a:ext cx="8255000" cy="58420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/>
              <a:t>Security and </a:t>
            </a:r>
            <a:r>
              <a:rPr lang="es-ES" sz="3200" b="1" dirty="0" err="1"/>
              <a:t>Best</a:t>
            </a:r>
            <a:r>
              <a:rPr lang="es-ES" sz="3200" b="1" dirty="0"/>
              <a:t> </a:t>
            </a:r>
            <a:r>
              <a:rPr lang="es-ES" sz="3200" b="1" dirty="0" err="1"/>
              <a:t>Practices</a:t>
            </a:r>
            <a:endParaRPr lang="es-VE" sz="3200" b="1" dirty="0"/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550863" y="1177759"/>
            <a:ext cx="11090275" cy="5367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To guarantee information security and proper use of the system, the following is recommended:</a:t>
            </a:r>
            <a:endParaRPr lang="es-VE" sz="3200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550863" y="2409659"/>
            <a:ext cx="11090275" cy="5367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VE" sz="3200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457899" y="1780636"/>
            <a:ext cx="9276202" cy="4184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/>
              <a:t>Use secure passwords and change them regularly. </a:t>
            </a:r>
            <a:r>
              <a:rPr lang="en-US" dirty="0"/>
              <a:t>Passwords should be complex and contain a mix of letters, numbers, and special characters.</a:t>
            </a:r>
          </a:p>
          <a:p>
            <a:pPr marL="0" indent="0" algn="just">
              <a:buNone/>
            </a:pPr>
            <a:endParaRPr lang="en-US" sz="1400" dirty="0"/>
          </a:p>
          <a:p>
            <a:pPr algn="just"/>
            <a:r>
              <a:rPr lang="en-US" b="1" dirty="0"/>
              <a:t>Do not share credentials with third parties. </a:t>
            </a:r>
            <a:r>
              <a:rPr lang="en-US" dirty="0"/>
              <a:t>Each user is responsible for their own access.</a:t>
            </a:r>
          </a:p>
          <a:p>
            <a:pPr marL="0" indent="0" algn="just">
              <a:buNone/>
            </a:pPr>
            <a:endParaRPr lang="en-US" sz="1400" dirty="0"/>
          </a:p>
          <a:p>
            <a:pPr algn="just"/>
            <a:r>
              <a:rPr lang="en-US" b="1" dirty="0"/>
              <a:t>Log out after each session. </a:t>
            </a:r>
            <a:r>
              <a:rPr lang="en-US" dirty="0"/>
              <a:t>Especially important when using shared computers.</a:t>
            </a:r>
          </a:p>
          <a:p>
            <a:pPr marL="0" indent="0" algn="just">
              <a:buNone/>
            </a:pPr>
            <a:endParaRPr lang="en-US" sz="1400" dirty="0"/>
          </a:p>
          <a:p>
            <a:pPr algn="just"/>
            <a:r>
              <a:rPr lang="en-US" b="1" dirty="0"/>
              <a:t>Report suspicious activities to the administrator. </a:t>
            </a:r>
            <a:r>
              <a:rPr lang="en-US" dirty="0"/>
              <a:t>Unusual behaviors or unauthorized access should be reported immediately.</a:t>
            </a:r>
          </a:p>
          <a:p>
            <a:pPr marL="0" indent="0" algn="just">
              <a:buNone/>
            </a:pPr>
            <a:endParaRPr lang="en-US" sz="1400" dirty="0"/>
          </a:p>
          <a:p>
            <a:pPr algn="just"/>
            <a:r>
              <a:rPr lang="en-US" b="1" dirty="0"/>
              <a:t>Staff training. It is essential to train all staff on how to use the system. </a:t>
            </a:r>
            <a:r>
              <a:rPr lang="en-US" dirty="0"/>
              <a:t>This ensures users feel comfortable, reduces errors, and improves efficiency.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74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8247" y="349624"/>
            <a:ext cx="11555506" cy="61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4268258" y="368301"/>
            <a:ext cx="3655484" cy="584200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INTRODUCTION</a:t>
            </a:r>
            <a:endParaRPr lang="es-VE" sz="3200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879600" y="1651000"/>
            <a:ext cx="8432800" cy="391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Welcome to the Attendance Registration and Control </a:t>
            </a:r>
            <a:r>
              <a:rPr lang="en-US" sz="2000" dirty="0" err="1"/>
              <a:t>System.This</a:t>
            </a:r>
            <a:r>
              <a:rPr lang="en-US" sz="2000" dirty="0"/>
              <a:t> manual aims to provide a detailed guide on how to use the system, making it easier to understand and maximizing operational </a:t>
            </a:r>
            <a:r>
              <a:rPr lang="en-US" sz="2000" dirty="0" err="1"/>
              <a:t>efficiency.It</a:t>
            </a:r>
            <a:r>
              <a:rPr lang="en-US" sz="2000" dirty="0"/>
              <a:t> is intended for end users, administrators, and anyone who needs to interact with the platform.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The system allows for user management, attendance control, report generation, and real-time notifications, ensuring efficient and organized administration.</a:t>
            </a:r>
            <a:endParaRPr lang="es-VE" sz="3200" dirty="0"/>
          </a:p>
        </p:txBody>
      </p:sp>
    </p:spTree>
    <p:extLst>
      <p:ext uri="{BB962C8B-B14F-4D97-AF65-F5344CB8AC3E}">
        <p14:creationId xmlns:p14="http://schemas.microsoft.com/office/powerpoint/2010/main" val="49583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8247" y="349624"/>
            <a:ext cx="11555506" cy="61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8500" y="368301"/>
            <a:ext cx="8255000" cy="58420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/>
              <a:t>Access and </a:t>
            </a:r>
            <a:r>
              <a:rPr lang="es-ES" sz="3200" b="1" dirty="0" err="1"/>
              <a:t>Authentication</a:t>
            </a:r>
            <a:endParaRPr lang="es-VE" sz="3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9" t="14639" r="34375" b="33003"/>
          <a:stretch/>
        </p:blipFill>
        <p:spPr>
          <a:xfrm>
            <a:off x="7222708" y="2489200"/>
            <a:ext cx="3797300" cy="3403600"/>
          </a:xfrm>
          <a:prstGeom prst="rect">
            <a:avLst/>
          </a:prstGeom>
        </p:spPr>
      </p:pic>
      <p:cxnSp>
        <p:nvCxnSpPr>
          <p:cNvPr id="6" name="Conector angular 5"/>
          <p:cNvCxnSpPr>
            <a:endCxn id="8" idx="3"/>
          </p:cNvCxnSpPr>
          <p:nvPr/>
        </p:nvCxnSpPr>
        <p:spPr>
          <a:xfrm rot="10800000">
            <a:off x="5499100" y="3898198"/>
            <a:ext cx="2159000" cy="447843"/>
          </a:xfrm>
          <a:prstGeom prst="bentConnector3">
            <a:avLst>
              <a:gd name="adj1" fmla="val 50000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850199" y="3159533"/>
            <a:ext cx="4648901" cy="1477328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err="1"/>
              <a:t>Enter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email</a:t>
            </a:r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>
              <a:buAutoNum type="arabicPeriod"/>
            </a:pPr>
            <a:r>
              <a:rPr lang="es-ES" dirty="0" err="1"/>
              <a:t>Enter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password</a:t>
            </a:r>
            <a:endParaRPr lang="es-ES" dirty="0"/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>
              <a:buAutoNum type="arabicPeriod"/>
            </a:pPr>
            <a:r>
              <a:rPr lang="es-ES" dirty="0" err="1"/>
              <a:t>Click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“Ingresar” (</a:t>
            </a:r>
            <a:r>
              <a:rPr lang="es-ES" dirty="0" err="1"/>
              <a:t>Login</a:t>
            </a:r>
            <a:r>
              <a:rPr lang="es-ES" dirty="0"/>
              <a:t>)</a:t>
            </a:r>
          </a:p>
        </p:txBody>
      </p:sp>
      <p:cxnSp>
        <p:nvCxnSpPr>
          <p:cNvPr id="11" name="Conector angular 10"/>
          <p:cNvCxnSpPr>
            <a:endCxn id="8" idx="3"/>
          </p:cNvCxnSpPr>
          <p:nvPr/>
        </p:nvCxnSpPr>
        <p:spPr>
          <a:xfrm rot="10800000">
            <a:off x="5499100" y="3898198"/>
            <a:ext cx="2159000" cy="851893"/>
          </a:xfrm>
          <a:prstGeom prst="bentConnector3">
            <a:avLst>
              <a:gd name="adj1" fmla="val 50000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/>
          <p:nvPr/>
        </p:nvCxnSpPr>
        <p:spPr>
          <a:xfrm rot="10800000">
            <a:off x="5499098" y="3898200"/>
            <a:ext cx="4203702" cy="1513361"/>
          </a:xfrm>
          <a:prstGeom prst="bentConnector3">
            <a:avLst>
              <a:gd name="adj1" fmla="val 74773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arcador de contenido 2"/>
          <p:cNvSpPr txBox="1">
            <a:spLocks/>
          </p:cNvSpPr>
          <p:nvPr/>
        </p:nvSpPr>
        <p:spPr>
          <a:xfrm>
            <a:off x="1879600" y="1177759"/>
            <a:ext cx="8432800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To access the system, the administrator must have created your user account beforehand.</a:t>
            </a:r>
            <a:endParaRPr lang="es-VE" sz="3200" dirty="0"/>
          </a:p>
        </p:txBody>
      </p:sp>
    </p:spTree>
    <p:extLst>
      <p:ext uri="{BB962C8B-B14F-4D97-AF65-F5344CB8AC3E}">
        <p14:creationId xmlns:p14="http://schemas.microsoft.com/office/powerpoint/2010/main" val="195064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8247" y="349624"/>
            <a:ext cx="11555506" cy="61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0" r="20208" b="23915"/>
          <a:stretch/>
        </p:blipFill>
        <p:spPr>
          <a:xfrm>
            <a:off x="1968500" y="2019300"/>
            <a:ext cx="6427561" cy="2819400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968500" y="368301"/>
            <a:ext cx="8255000" cy="58420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err="1"/>
              <a:t>Main</a:t>
            </a:r>
            <a:r>
              <a:rPr lang="es-ES" sz="3200" b="1" dirty="0"/>
              <a:t> </a:t>
            </a:r>
            <a:r>
              <a:rPr lang="es-ES" sz="3200" b="1" dirty="0" err="1"/>
              <a:t>Dashboard</a:t>
            </a:r>
            <a:endParaRPr lang="es-VE" sz="3200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50863" y="1177759"/>
            <a:ext cx="11090275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The </a:t>
            </a:r>
            <a:r>
              <a:rPr lang="en-US" sz="2000" b="1" dirty="0"/>
              <a:t>Main Dashboard </a:t>
            </a:r>
            <a:r>
              <a:rPr lang="en-US" sz="2000" dirty="0"/>
              <a:t>is the first interface displayed after logging in. From here, users can access different sections of the system according to their role and assigned permissions.</a:t>
            </a:r>
            <a:endParaRPr lang="es-VE" sz="3200" dirty="0"/>
          </a:p>
        </p:txBody>
      </p:sp>
      <p:cxnSp>
        <p:nvCxnSpPr>
          <p:cNvPr id="7" name="Conector angular 6"/>
          <p:cNvCxnSpPr>
            <a:stCxn id="2" idx="1"/>
            <a:endCxn id="8" idx="1"/>
          </p:cNvCxnSpPr>
          <p:nvPr/>
        </p:nvCxnSpPr>
        <p:spPr>
          <a:xfrm rot="10800000" flipV="1">
            <a:off x="1968500" y="3428999"/>
            <a:ext cx="12700" cy="2021579"/>
          </a:xfrm>
          <a:prstGeom prst="bentConnector3">
            <a:avLst>
              <a:gd name="adj1" fmla="val 1800000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1968500" y="5127413"/>
            <a:ext cx="4648901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Navigation</a:t>
            </a:r>
            <a:r>
              <a:rPr lang="es-ES" b="1" dirty="0"/>
              <a:t> </a:t>
            </a:r>
            <a:r>
              <a:rPr lang="es-ES" b="1" dirty="0" err="1"/>
              <a:t>Menu</a:t>
            </a:r>
            <a:r>
              <a:rPr lang="es-ES" b="1" dirty="0"/>
              <a:t>: </a:t>
            </a:r>
            <a:r>
              <a:rPr lang="en-US" dirty="0"/>
              <a:t>Provides access to the system’s functionalities.</a:t>
            </a:r>
            <a:endParaRPr lang="es-ES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396061" y="2228671"/>
            <a:ext cx="3245077" cy="3416320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Information</a:t>
            </a:r>
            <a:r>
              <a:rPr lang="es-ES" b="1" dirty="0"/>
              <a:t> </a:t>
            </a:r>
            <a:r>
              <a:rPr lang="es-ES" b="1" dirty="0" err="1"/>
              <a:t>Board</a:t>
            </a:r>
            <a:r>
              <a:rPr lang="es-ES" b="1" dirty="0"/>
              <a:t>: </a:t>
            </a:r>
            <a:r>
              <a:rPr lang="en-US" dirty="0"/>
              <a:t>Displays a real-time summary of recent activities.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Quick Access </a:t>
            </a:r>
            <a:r>
              <a:rPr lang="es-ES" b="1" dirty="0" err="1"/>
              <a:t>Buttons</a:t>
            </a:r>
            <a:r>
              <a:rPr lang="es-ES" b="1" dirty="0"/>
              <a:t>: </a:t>
            </a:r>
            <a:r>
              <a:rPr lang="en-US" dirty="0"/>
              <a:t>Allow fast access to registered Members, Users, and Attendance records.</a:t>
            </a:r>
            <a:endParaRPr lang="es-ES" b="1" dirty="0"/>
          </a:p>
        </p:txBody>
      </p:sp>
      <p:cxnSp>
        <p:nvCxnSpPr>
          <p:cNvPr id="15" name="Conector angular 14"/>
          <p:cNvCxnSpPr>
            <a:cxnSpLocks/>
          </p:cNvCxnSpPr>
          <p:nvPr/>
        </p:nvCxnSpPr>
        <p:spPr>
          <a:xfrm>
            <a:off x="4292950" y="3181350"/>
            <a:ext cx="4103111" cy="616981"/>
          </a:xfrm>
          <a:prstGeom prst="bentConnector3">
            <a:avLst>
              <a:gd name="adj1" fmla="val 59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cxnSpLocks/>
          </p:cNvCxnSpPr>
          <p:nvPr/>
        </p:nvCxnSpPr>
        <p:spPr>
          <a:xfrm>
            <a:off x="7531100" y="3181350"/>
            <a:ext cx="864961" cy="616981"/>
          </a:xfrm>
          <a:prstGeom prst="bentConnector3">
            <a:avLst>
              <a:gd name="adj1" fmla="val 4147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/>
          <p:nvPr/>
        </p:nvCxnSpPr>
        <p:spPr>
          <a:xfrm>
            <a:off x="5943600" y="3181350"/>
            <a:ext cx="2452461" cy="616981"/>
          </a:xfrm>
          <a:prstGeom prst="bentConnector3">
            <a:avLst>
              <a:gd name="adj1" fmla="val 28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5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8247" y="349624"/>
            <a:ext cx="11555506" cy="61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968500" y="368301"/>
            <a:ext cx="8255000" cy="58420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err="1"/>
              <a:t>Attendance</a:t>
            </a:r>
            <a:endParaRPr lang="es-VE" sz="3200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50863" y="1177759"/>
            <a:ext cx="11090275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The Attendance functionality allows registering and monitoring the check-in and check-out times of members, ensuring better control and tracking.</a:t>
            </a:r>
            <a:endParaRPr lang="es-VE" sz="3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3" t="13971" r="7535" b="28321"/>
          <a:stretch/>
        </p:blipFill>
        <p:spPr>
          <a:xfrm>
            <a:off x="4761366" y="2020145"/>
            <a:ext cx="6879772" cy="2844800"/>
          </a:xfrm>
          <a:prstGeom prst="rect">
            <a:avLst/>
          </a:prstGeom>
        </p:spPr>
      </p:pic>
      <p:cxnSp>
        <p:nvCxnSpPr>
          <p:cNvPr id="7" name="Conector angular 6"/>
          <p:cNvCxnSpPr>
            <a:endCxn id="8" idx="2"/>
          </p:cNvCxnSpPr>
          <p:nvPr/>
        </p:nvCxnSpPr>
        <p:spPr>
          <a:xfrm rot="10800000">
            <a:off x="2539808" y="2716394"/>
            <a:ext cx="2429235" cy="706527"/>
          </a:xfrm>
          <a:prstGeom prst="bentConnector2">
            <a:avLst/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50863" y="2070062"/>
            <a:ext cx="3977888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Enter the member’s ID number or select a registered member.</a:t>
            </a:r>
            <a:endParaRPr lang="es-ES" b="1" dirty="0"/>
          </a:p>
        </p:txBody>
      </p:sp>
      <p:cxnSp>
        <p:nvCxnSpPr>
          <p:cNvPr id="27" name="Conector angular 26"/>
          <p:cNvCxnSpPr>
            <a:endCxn id="28" idx="3"/>
          </p:cNvCxnSpPr>
          <p:nvPr/>
        </p:nvCxnSpPr>
        <p:spPr>
          <a:xfrm rot="10800000" flipV="1">
            <a:off x="4528753" y="3994482"/>
            <a:ext cx="440295" cy="263188"/>
          </a:xfrm>
          <a:prstGeom prst="bentConnector3">
            <a:avLst>
              <a:gd name="adj1" fmla="val 50000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550864" y="3796005"/>
            <a:ext cx="3977888" cy="923330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s-ES" b="1" dirty="0"/>
              <a:t>2. </a:t>
            </a:r>
            <a:r>
              <a:rPr lang="en-US" b="1" dirty="0"/>
              <a:t>Enter the attendance date, check-in time, and/or check-out time.</a:t>
            </a:r>
            <a:endParaRPr lang="es-ES" b="1" dirty="0"/>
          </a:p>
        </p:txBody>
      </p:sp>
      <p:sp>
        <p:nvSpPr>
          <p:cNvPr id="31" name="CuadroTexto 30"/>
          <p:cNvSpPr txBox="1"/>
          <p:nvPr/>
        </p:nvSpPr>
        <p:spPr>
          <a:xfrm>
            <a:off x="4969043" y="3068053"/>
            <a:ext cx="4307303" cy="539535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endParaRPr lang="es-ES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969042" y="3658773"/>
            <a:ext cx="6472990" cy="539535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endParaRPr lang="es-ES" b="1" dirty="0"/>
          </a:p>
        </p:txBody>
      </p:sp>
      <p:sp>
        <p:nvSpPr>
          <p:cNvPr id="34" name="CuadroTexto 33"/>
          <p:cNvSpPr txBox="1"/>
          <p:nvPr/>
        </p:nvSpPr>
        <p:spPr>
          <a:xfrm>
            <a:off x="4761366" y="5561194"/>
            <a:ext cx="2762386" cy="369332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s-ES" b="1" dirty="0"/>
              <a:t>3. </a:t>
            </a:r>
            <a:r>
              <a:rPr lang="es-ES" dirty="0" err="1"/>
              <a:t>Confirm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record</a:t>
            </a:r>
            <a:r>
              <a:rPr lang="es-ES" dirty="0"/>
              <a:t>.</a:t>
            </a:r>
            <a:endParaRPr lang="es-ES" b="1" dirty="0"/>
          </a:p>
        </p:txBody>
      </p:sp>
      <p:cxnSp>
        <p:nvCxnSpPr>
          <p:cNvPr id="35" name="Conector angular 34"/>
          <p:cNvCxnSpPr/>
          <p:nvPr/>
        </p:nvCxnSpPr>
        <p:spPr>
          <a:xfrm rot="16200000" flipH="1">
            <a:off x="5563218" y="4975724"/>
            <a:ext cx="899568" cy="259115"/>
          </a:xfrm>
          <a:prstGeom prst="bentConnector3">
            <a:avLst>
              <a:gd name="adj1" fmla="val 50000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78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8247" y="349624"/>
            <a:ext cx="11555506" cy="61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968500" y="368301"/>
            <a:ext cx="8255000" cy="58420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err="1"/>
              <a:t>Attendance</a:t>
            </a:r>
            <a:endParaRPr lang="es-VE" sz="3200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50862" y="1037900"/>
            <a:ext cx="11090275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dirty="0"/>
              <a:t>Important Note: Any attendance created or modified by a user will remain registered in the system. When viewing a specific attendance record, three additional details are shown:</a:t>
            </a:r>
            <a:endParaRPr lang="es-VE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9" t="21476" r="1771" b="34762"/>
          <a:stretch/>
        </p:blipFill>
        <p:spPr>
          <a:xfrm>
            <a:off x="1310209" y="1833799"/>
            <a:ext cx="9664700" cy="2844800"/>
          </a:xfrm>
          <a:prstGeom prst="rect">
            <a:avLst/>
          </a:prstGeom>
        </p:spPr>
      </p:pic>
      <p:cxnSp>
        <p:nvCxnSpPr>
          <p:cNvPr id="7" name="Conector angular 6"/>
          <p:cNvCxnSpPr>
            <a:stCxn id="23" idx="2"/>
            <a:endCxn id="8" idx="0"/>
          </p:cNvCxnSpPr>
          <p:nvPr/>
        </p:nvCxnSpPr>
        <p:spPr>
          <a:xfrm rot="5400000">
            <a:off x="2840631" y="4716371"/>
            <a:ext cx="176863" cy="101317"/>
          </a:xfrm>
          <a:prstGeom prst="bentConnector3">
            <a:avLst>
              <a:gd name="adj1" fmla="val 50000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1499606" y="4855461"/>
            <a:ext cx="2757594" cy="923330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 user who registered the attendance.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820216" y="4855461"/>
            <a:ext cx="2592549" cy="923330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s-ES" dirty="0"/>
              <a:t>2. </a:t>
            </a:r>
            <a:r>
              <a:rPr lang="en-US" dirty="0"/>
              <a:t>The date and time of creation or last modification.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810306" y="4854823"/>
            <a:ext cx="3134791" cy="923330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s-ES" dirty="0"/>
              <a:t>3. </a:t>
            </a:r>
            <a:r>
              <a:rPr lang="en-US" dirty="0"/>
              <a:t>If modified, which user made the change. If not, it will display N/A.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7709954" y="4006850"/>
            <a:ext cx="3078696" cy="6717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2" name="Rectángulo 21"/>
          <p:cNvSpPr/>
          <p:nvPr/>
        </p:nvSpPr>
        <p:spPr>
          <a:xfrm>
            <a:off x="4575163" y="4006849"/>
            <a:ext cx="3078696" cy="6717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" name="Rectángulo 22"/>
          <p:cNvSpPr/>
          <p:nvPr/>
        </p:nvSpPr>
        <p:spPr>
          <a:xfrm>
            <a:off x="1440372" y="4006849"/>
            <a:ext cx="3078696" cy="6717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26" name="Conector angular 25"/>
          <p:cNvCxnSpPr>
            <a:stCxn id="22" idx="2"/>
            <a:endCxn id="15" idx="0"/>
          </p:cNvCxnSpPr>
          <p:nvPr/>
        </p:nvCxnSpPr>
        <p:spPr>
          <a:xfrm rot="16200000" flipH="1">
            <a:off x="6027070" y="4766039"/>
            <a:ext cx="176863" cy="1980"/>
          </a:xfrm>
          <a:prstGeom prst="bentConnector3">
            <a:avLst>
              <a:gd name="adj1" fmla="val 50000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11" idx="2"/>
            <a:endCxn id="16" idx="0"/>
          </p:cNvCxnSpPr>
          <p:nvPr/>
        </p:nvCxnSpPr>
        <p:spPr>
          <a:xfrm rot="16200000" flipH="1">
            <a:off x="9225390" y="4702511"/>
            <a:ext cx="176224" cy="128400"/>
          </a:xfrm>
          <a:prstGeom prst="bentConnector3">
            <a:avLst>
              <a:gd name="adj1" fmla="val 50000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1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8247" y="349624"/>
            <a:ext cx="11555506" cy="61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968500" y="368301"/>
            <a:ext cx="8255000" cy="58420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/>
              <a:t>Staff</a:t>
            </a:r>
            <a:endParaRPr lang="es-VE" sz="32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8506347" y="2246897"/>
            <a:ext cx="3134791" cy="2031325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Assign the type of Staff to be added to the institution.</a:t>
            </a:r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>
              <a:buAutoNum type="arabicPeriod"/>
            </a:pPr>
            <a:r>
              <a:rPr lang="en-US" dirty="0"/>
              <a:t>Provide a brief description of their responsibilities.</a:t>
            </a:r>
            <a:endParaRPr lang="es-ES" dirty="0"/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550863" y="1177759"/>
            <a:ext cx="11090275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The system allows management of organizational roles, assigning them to registered members to reflect their responsibilities.</a:t>
            </a:r>
            <a:endParaRPr lang="es-VE" sz="32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6" t="15019" r="7927" b="31861"/>
          <a:stretch/>
        </p:blipFill>
        <p:spPr>
          <a:xfrm>
            <a:off x="630463" y="2087527"/>
            <a:ext cx="7731190" cy="3031217"/>
          </a:xfrm>
          <a:prstGeom prst="rect">
            <a:avLst/>
          </a:prstGeom>
        </p:spPr>
      </p:pic>
      <p:cxnSp>
        <p:nvCxnSpPr>
          <p:cNvPr id="7" name="Conector angular 6"/>
          <p:cNvCxnSpPr>
            <a:cxnSpLocks/>
            <a:stCxn id="11" idx="0"/>
          </p:cNvCxnSpPr>
          <p:nvPr/>
        </p:nvCxnSpPr>
        <p:spPr>
          <a:xfrm rot="5400000" flipH="1" flipV="1">
            <a:off x="6364320" y="1269975"/>
            <a:ext cx="268446" cy="4008110"/>
          </a:xfrm>
          <a:prstGeom prst="bentConnector2">
            <a:avLst/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771408" y="3408253"/>
            <a:ext cx="7446159" cy="7787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CuadroTexto 28"/>
          <p:cNvSpPr txBox="1"/>
          <p:nvPr/>
        </p:nvSpPr>
        <p:spPr>
          <a:xfrm>
            <a:off x="3746774" y="5580098"/>
            <a:ext cx="2762386" cy="369332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s-ES" b="1" dirty="0"/>
              <a:t>3. </a:t>
            </a:r>
            <a:r>
              <a:rPr lang="es-ES" b="1" dirty="0" err="1"/>
              <a:t>C</a:t>
            </a:r>
            <a:r>
              <a:rPr lang="es-ES" dirty="0" err="1"/>
              <a:t>onfirm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record</a:t>
            </a:r>
            <a:r>
              <a:rPr lang="es-ES" dirty="0"/>
              <a:t>.</a:t>
            </a:r>
            <a:endParaRPr lang="es-ES" b="1" dirty="0"/>
          </a:p>
        </p:txBody>
      </p:sp>
      <p:cxnSp>
        <p:nvCxnSpPr>
          <p:cNvPr id="30" name="Conector angular 29"/>
          <p:cNvCxnSpPr>
            <a:endCxn id="29" idx="1"/>
          </p:cNvCxnSpPr>
          <p:nvPr/>
        </p:nvCxnSpPr>
        <p:spPr>
          <a:xfrm>
            <a:off x="1840832" y="4776537"/>
            <a:ext cx="1905942" cy="988227"/>
          </a:xfrm>
          <a:prstGeom prst="bentConnector3">
            <a:avLst>
              <a:gd name="adj1" fmla="val -501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84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8247" y="349624"/>
            <a:ext cx="11555506" cy="61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968500" y="368301"/>
            <a:ext cx="8255000" cy="58420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err="1"/>
              <a:t>Members</a:t>
            </a:r>
            <a:endParaRPr lang="es-VE" sz="3200" b="1" dirty="0"/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550862" y="1065069"/>
            <a:ext cx="11090275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The system manages registered Members, storing relevant personal information for identification and administration.</a:t>
            </a:r>
            <a:endParaRPr lang="es-VE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4" t="15204" r="8422" b="6136"/>
          <a:stretch/>
        </p:blipFill>
        <p:spPr>
          <a:xfrm>
            <a:off x="3942318" y="1888258"/>
            <a:ext cx="6293882" cy="368448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61147" y="2613634"/>
            <a:ext cx="3166895" cy="923330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Add personal details, including the type of staff role.</a:t>
            </a:r>
            <a:endParaRPr lang="es-ES" dirty="0"/>
          </a:p>
        </p:txBody>
      </p:sp>
      <p:cxnSp>
        <p:nvCxnSpPr>
          <p:cNvPr id="7" name="Conector angular 6"/>
          <p:cNvCxnSpPr>
            <a:stCxn id="11" idx="1"/>
            <a:endCxn id="8" idx="3"/>
          </p:cNvCxnSpPr>
          <p:nvPr/>
        </p:nvCxnSpPr>
        <p:spPr>
          <a:xfrm rot="10800000">
            <a:off x="3728042" y="3075300"/>
            <a:ext cx="298500" cy="560077"/>
          </a:xfrm>
          <a:prstGeom prst="bentConnector3">
            <a:avLst>
              <a:gd name="adj1" fmla="val 50000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026542" y="2762250"/>
            <a:ext cx="4584060" cy="17462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" name="CuadroTexto 23"/>
          <p:cNvSpPr txBox="1"/>
          <p:nvPr/>
        </p:nvSpPr>
        <p:spPr>
          <a:xfrm>
            <a:off x="561147" y="4175199"/>
            <a:ext cx="3166895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Assign the member’s work shift.</a:t>
            </a:r>
            <a:endParaRPr lang="es-ES" dirty="0"/>
          </a:p>
        </p:txBody>
      </p:sp>
      <p:cxnSp>
        <p:nvCxnSpPr>
          <p:cNvPr id="25" name="Conector angular 24"/>
          <p:cNvCxnSpPr>
            <a:stCxn id="28" idx="1"/>
            <a:endCxn id="24" idx="3"/>
          </p:cNvCxnSpPr>
          <p:nvPr/>
        </p:nvCxnSpPr>
        <p:spPr>
          <a:xfrm rot="10800000">
            <a:off x="3728043" y="4498366"/>
            <a:ext cx="298499" cy="289869"/>
          </a:xfrm>
          <a:prstGeom prst="bentConnector3">
            <a:avLst>
              <a:gd name="adj1" fmla="val 50000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026541" y="4562507"/>
            <a:ext cx="4020180" cy="451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CuadroTexto 30"/>
          <p:cNvSpPr txBox="1"/>
          <p:nvPr/>
        </p:nvSpPr>
        <p:spPr>
          <a:xfrm>
            <a:off x="588264" y="5632844"/>
            <a:ext cx="3166895" cy="369332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s-ES" dirty="0" err="1"/>
              <a:t>Save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entered</a:t>
            </a:r>
            <a:r>
              <a:rPr lang="es-ES" dirty="0"/>
              <a:t> data.</a:t>
            </a:r>
          </a:p>
        </p:txBody>
      </p:sp>
      <p:cxnSp>
        <p:nvCxnSpPr>
          <p:cNvPr id="32" name="Conector angular 31"/>
          <p:cNvCxnSpPr>
            <a:endCxn id="31" idx="3"/>
          </p:cNvCxnSpPr>
          <p:nvPr/>
        </p:nvCxnSpPr>
        <p:spPr>
          <a:xfrm rot="10800000" flipV="1">
            <a:off x="3755160" y="5533532"/>
            <a:ext cx="1134343" cy="283978"/>
          </a:xfrm>
          <a:prstGeom prst="bentConnector3">
            <a:avLst>
              <a:gd name="adj1" fmla="val 1440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8826500" y="3827864"/>
            <a:ext cx="2814637" cy="1754326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Optionally</a:t>
            </a:r>
            <a:r>
              <a:rPr lang="en-US" dirty="0"/>
              <a:t>, upload a photo of the user. If not provided, the system will assign an icon automatically based on their gender.</a:t>
            </a:r>
            <a:endParaRPr lang="es-ES" dirty="0"/>
          </a:p>
        </p:txBody>
      </p:sp>
      <p:sp>
        <p:nvSpPr>
          <p:cNvPr id="45" name="Rectángulo 44"/>
          <p:cNvSpPr/>
          <p:nvPr/>
        </p:nvSpPr>
        <p:spPr>
          <a:xfrm>
            <a:off x="8666372" y="2892108"/>
            <a:ext cx="1557128" cy="5524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46" name="Conector angular 45"/>
          <p:cNvCxnSpPr>
            <a:stCxn id="43" idx="0"/>
            <a:endCxn id="45" idx="2"/>
          </p:cNvCxnSpPr>
          <p:nvPr/>
        </p:nvCxnSpPr>
        <p:spPr>
          <a:xfrm rot="16200000" flipV="1">
            <a:off x="9647743" y="3241787"/>
            <a:ext cx="383270" cy="788883"/>
          </a:xfrm>
          <a:prstGeom prst="bentConnector3">
            <a:avLst>
              <a:gd name="adj1" fmla="val 50000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9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8247" y="349624"/>
            <a:ext cx="11555506" cy="61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968500" y="368301"/>
            <a:ext cx="8255000" cy="58420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/>
              <a:t>Roles and </a:t>
            </a:r>
            <a:r>
              <a:rPr lang="es-ES" sz="3200" b="1" dirty="0" err="1"/>
              <a:t>Permissions</a:t>
            </a:r>
            <a:endParaRPr lang="es-VE" sz="3200" b="1" dirty="0"/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550863" y="1177759"/>
            <a:ext cx="11090275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The system uses a </a:t>
            </a:r>
            <a:r>
              <a:rPr lang="en-US" sz="2000" i="1" dirty="0"/>
              <a:t>Roles and Permissions </a:t>
            </a:r>
            <a:r>
              <a:rPr lang="en-US" sz="2000" dirty="0"/>
              <a:t>scheme to define the access level and actions each user can perform.</a:t>
            </a:r>
            <a:r>
              <a:rPr lang="es-ES" sz="2000" dirty="0"/>
              <a:t>.</a:t>
            </a:r>
            <a:endParaRPr lang="es-VE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5030" r="8125"/>
          <a:stretch/>
        </p:blipFill>
        <p:spPr>
          <a:xfrm>
            <a:off x="550863" y="2372996"/>
            <a:ext cx="6530984" cy="4116704"/>
          </a:xfrm>
          <a:prstGeom prst="rect">
            <a:avLst/>
          </a:prstGeom>
        </p:spPr>
      </p:pic>
      <p:sp>
        <p:nvSpPr>
          <p:cNvPr id="43" name="CuadroTexto 42"/>
          <p:cNvSpPr txBox="1"/>
          <p:nvPr/>
        </p:nvSpPr>
        <p:spPr>
          <a:xfrm>
            <a:off x="8267700" y="2456344"/>
            <a:ext cx="3175000" cy="369332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Define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role’s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.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657225" y="3486150"/>
            <a:ext cx="6315075" cy="4881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46" name="Conector angular 45"/>
          <p:cNvCxnSpPr>
            <a:stCxn id="43" idx="1"/>
            <a:endCxn id="45" idx="3"/>
          </p:cNvCxnSpPr>
          <p:nvPr/>
        </p:nvCxnSpPr>
        <p:spPr>
          <a:xfrm rot="10800000" flipV="1">
            <a:off x="6972300" y="2641010"/>
            <a:ext cx="1295400" cy="1089218"/>
          </a:xfrm>
          <a:prstGeom prst="bentConnector3">
            <a:avLst>
              <a:gd name="adj1" fmla="val 50000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8267700" y="3255262"/>
            <a:ext cx="3175000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Add a description of the role’s purpose.</a:t>
            </a:r>
            <a:endParaRPr lang="es-ES" dirty="0"/>
          </a:p>
        </p:txBody>
      </p:sp>
      <p:cxnSp>
        <p:nvCxnSpPr>
          <p:cNvPr id="29" name="Conector angular 28"/>
          <p:cNvCxnSpPr>
            <a:stCxn id="23" idx="1"/>
            <a:endCxn id="45" idx="3"/>
          </p:cNvCxnSpPr>
          <p:nvPr/>
        </p:nvCxnSpPr>
        <p:spPr>
          <a:xfrm rot="10800000" flipV="1">
            <a:off x="6972300" y="3578428"/>
            <a:ext cx="1295400" cy="151800"/>
          </a:xfrm>
          <a:prstGeom prst="bentConnector3">
            <a:avLst>
              <a:gd name="adj1" fmla="val 50000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n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4" t="56109" r="65645" b="36546"/>
          <a:stretch/>
        </p:blipFill>
        <p:spPr>
          <a:xfrm>
            <a:off x="3286125" y="5982237"/>
            <a:ext cx="1412875" cy="419100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644525" y="4058044"/>
            <a:ext cx="2225675" cy="2450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7" name="CuadroTexto 36"/>
          <p:cNvSpPr txBox="1"/>
          <p:nvPr/>
        </p:nvSpPr>
        <p:spPr>
          <a:xfrm>
            <a:off x="7569200" y="4419284"/>
            <a:ext cx="3873500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Assign or remove permissions as needed.</a:t>
            </a:r>
            <a:endParaRPr lang="es-E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7924800" y="5834048"/>
            <a:ext cx="3517900" cy="369332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s-ES" dirty="0" err="1"/>
              <a:t>Save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role.</a:t>
            </a:r>
          </a:p>
        </p:txBody>
      </p:sp>
      <p:cxnSp>
        <p:nvCxnSpPr>
          <p:cNvPr id="40" name="Conector angular 39"/>
          <p:cNvCxnSpPr>
            <a:stCxn id="37" idx="1"/>
          </p:cNvCxnSpPr>
          <p:nvPr/>
        </p:nvCxnSpPr>
        <p:spPr>
          <a:xfrm rot="10800000" flipV="1">
            <a:off x="2870200" y="4742449"/>
            <a:ext cx="4699000" cy="880409"/>
          </a:xfrm>
          <a:prstGeom prst="bentConnector3">
            <a:avLst>
              <a:gd name="adj1" fmla="val 50000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39" idx="1"/>
          </p:cNvCxnSpPr>
          <p:nvPr/>
        </p:nvCxnSpPr>
        <p:spPr>
          <a:xfrm rot="10800000" flipV="1">
            <a:off x="4355432" y="6018713"/>
            <a:ext cx="3569368" cy="14773"/>
          </a:xfrm>
          <a:prstGeom prst="bentConnector3">
            <a:avLst>
              <a:gd name="adj1" fmla="val 50000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5048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795</Words>
  <Application>Microsoft Office PowerPoint</Application>
  <PresentationFormat>Panorámica</PresentationFormat>
  <Paragraphs>84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</vt:lpstr>
      <vt:lpstr>USER MANUAL – ATTENDANCE REGISTRATION AND CONTROL SYSTEM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USUARIO DEL SISTEMA DE REGISTRO Y CONTROL DE ASISTENCIAS</dc:title>
  <dc:creator>Zakeyo</dc:creator>
  <cp:lastModifiedBy>ManuDev</cp:lastModifiedBy>
  <cp:revision>27</cp:revision>
  <dcterms:created xsi:type="dcterms:W3CDTF">2025-04-07T20:37:38Z</dcterms:created>
  <dcterms:modified xsi:type="dcterms:W3CDTF">2025-09-20T05:07:51Z</dcterms:modified>
</cp:coreProperties>
</file>