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47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88" y="426"/>
      </p:cViewPr>
      <p:guideLst>
        <p:guide orient="horz" pos="2160"/>
        <p:guide pos="3840"/>
        <p:guide pos="7333"/>
        <p:guide pos="347"/>
        <p:guide orient="horz" pos="232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90165"/>
            <a:ext cx="7766936" cy="3284354"/>
          </a:xfrm>
        </p:spPr>
        <p:txBody>
          <a:bodyPr/>
          <a:lstStyle/>
          <a:p>
            <a:r>
              <a:rPr lang="es-ES" b="1" i="1" dirty="0" smtClean="0"/>
              <a:t>MANUAL DE USUARIO DEL SISTEMA DE REGISTRO Y CONTROL DE ASISTENCIAS</a:t>
            </a:r>
            <a:endParaRPr lang="es-VE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9" y="188259"/>
            <a:ext cx="8390797" cy="9547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71" y="1990165"/>
            <a:ext cx="3077824" cy="2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Usuarios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/>
              <a:t>La administración de usuarios es una funcionalidad clave para el correcto uso del sistema</a:t>
            </a:r>
            <a:endParaRPr lang="es-VE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14834" r="21366" b="15616"/>
          <a:stretch/>
        </p:blipFill>
        <p:spPr>
          <a:xfrm>
            <a:off x="550863" y="1780636"/>
            <a:ext cx="7161379" cy="4521200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7958979" y="1970920"/>
            <a:ext cx="3682159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Elegir el miembro al cual se le asignará un usuario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08660" y="2774404"/>
            <a:ext cx="5699760" cy="447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6" name="Conector angular 45"/>
          <p:cNvCxnSpPr>
            <a:stCxn id="43" idx="1"/>
            <a:endCxn id="45" idx="3"/>
          </p:cNvCxnSpPr>
          <p:nvPr/>
        </p:nvCxnSpPr>
        <p:spPr>
          <a:xfrm rot="10800000" flipV="1">
            <a:off x="6408421" y="2294086"/>
            <a:ext cx="1550559" cy="704032"/>
          </a:xfrm>
          <a:prstGeom prst="bentConnector3">
            <a:avLst>
              <a:gd name="adj1" fmla="val 10427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08660" y="3396559"/>
            <a:ext cx="5699760" cy="441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20"/>
          <p:cNvSpPr/>
          <p:nvPr/>
        </p:nvSpPr>
        <p:spPr>
          <a:xfrm>
            <a:off x="708660" y="4816937"/>
            <a:ext cx="5699760" cy="441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708660" y="3892166"/>
            <a:ext cx="5699760" cy="8703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CuadroTexto 29"/>
          <p:cNvSpPr txBox="1"/>
          <p:nvPr/>
        </p:nvSpPr>
        <p:spPr>
          <a:xfrm>
            <a:off x="7958978" y="3078452"/>
            <a:ext cx="3682159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El correo electrónico se asignará automáticamente </a:t>
            </a:r>
          </a:p>
        </p:txBody>
      </p:sp>
      <p:cxnSp>
        <p:nvCxnSpPr>
          <p:cNvPr id="31" name="Conector angular 30"/>
          <p:cNvCxnSpPr>
            <a:stCxn id="30" idx="1"/>
            <a:endCxn id="19" idx="3"/>
          </p:cNvCxnSpPr>
          <p:nvPr/>
        </p:nvCxnSpPr>
        <p:spPr>
          <a:xfrm rot="10800000" flipV="1">
            <a:off x="6408420" y="3401617"/>
            <a:ext cx="1550558" cy="215559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958979" y="3940341"/>
            <a:ext cx="3682159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smtClean="0"/>
              <a:t>Crear una contraseña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958979" y="4530064"/>
            <a:ext cx="3682159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dirty="0" smtClean="0"/>
              <a:t>Asignar los roles y permisos para el usuario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958979" y="5396786"/>
            <a:ext cx="3682159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ES" dirty="0" smtClean="0"/>
              <a:t>Registrar el usuario</a:t>
            </a:r>
          </a:p>
        </p:txBody>
      </p:sp>
      <p:cxnSp>
        <p:nvCxnSpPr>
          <p:cNvPr id="47" name="Conector angular 46"/>
          <p:cNvCxnSpPr>
            <a:stCxn id="38" idx="1"/>
            <a:endCxn id="22" idx="3"/>
          </p:cNvCxnSpPr>
          <p:nvPr/>
        </p:nvCxnSpPr>
        <p:spPr>
          <a:xfrm rot="10800000" flipV="1">
            <a:off x="6408421" y="4125006"/>
            <a:ext cx="1550559" cy="202359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41" idx="1"/>
            <a:endCxn id="21" idx="3"/>
          </p:cNvCxnSpPr>
          <p:nvPr/>
        </p:nvCxnSpPr>
        <p:spPr>
          <a:xfrm rot="10800000" flipV="1">
            <a:off x="6408421" y="4853229"/>
            <a:ext cx="1550559" cy="184325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42" idx="1"/>
          </p:cNvCxnSpPr>
          <p:nvPr/>
        </p:nvCxnSpPr>
        <p:spPr>
          <a:xfrm rot="10800000" flipV="1">
            <a:off x="4523877" y="5581451"/>
            <a:ext cx="3435103" cy="405057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Usuarios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b="1" dirty="0" smtClean="0"/>
              <a:t>Habilitar/Deshabilitar un usuario: </a:t>
            </a:r>
            <a:r>
              <a:rPr lang="es-ES" sz="2000" dirty="0" smtClean="0"/>
              <a:t>Este botón es útil para aquellos usuarios que no puedan o deban ser eliminados.</a:t>
            </a:r>
            <a:endParaRPr lang="es-VE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113516"/>
            <a:ext cx="10182225" cy="1800225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2047208" y="4459198"/>
            <a:ext cx="3277497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HABILITADO:</a:t>
            </a:r>
          </a:p>
          <a:p>
            <a:r>
              <a:rPr lang="es-ES" dirty="0" smtClean="0"/>
              <a:t>El usuario podrá tener acceso completo a las funciones del sistema de acuerdo a su rol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868653" y="2085560"/>
            <a:ext cx="1795913" cy="1828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6" name="Conector angular 45"/>
          <p:cNvCxnSpPr>
            <a:stCxn id="43" idx="0"/>
            <a:endCxn id="45" idx="2"/>
          </p:cNvCxnSpPr>
          <p:nvPr/>
        </p:nvCxnSpPr>
        <p:spPr>
          <a:xfrm rot="5400000" flipH="1" flipV="1">
            <a:off x="5953555" y="1646144"/>
            <a:ext cx="545457" cy="5080653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7053666" y="4461457"/>
            <a:ext cx="3425886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DESHABILITADO:</a:t>
            </a:r>
          </a:p>
          <a:p>
            <a:r>
              <a:rPr lang="es-ES" dirty="0" smtClean="0"/>
              <a:t>Al usuario se le restringirá el acceso al sistema sin necesidad de eliminar su cuenta</a:t>
            </a:r>
          </a:p>
        </p:txBody>
      </p:sp>
      <p:cxnSp>
        <p:nvCxnSpPr>
          <p:cNvPr id="24" name="Conector angular 23"/>
          <p:cNvCxnSpPr>
            <a:stCxn id="23" idx="0"/>
            <a:endCxn id="45" idx="2"/>
          </p:cNvCxnSpPr>
          <p:nvPr/>
        </p:nvCxnSpPr>
        <p:spPr>
          <a:xfrm rot="5400000" flipH="1" flipV="1">
            <a:off x="8492751" y="4187599"/>
            <a:ext cx="547716" cy="1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Reportes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/>
              <a:t>El sistema permite la generación de reportes personalizados </a:t>
            </a:r>
            <a:r>
              <a:rPr lang="es-ES" sz="2000" dirty="0"/>
              <a:t>en PDF </a:t>
            </a:r>
            <a:r>
              <a:rPr lang="es-ES" sz="2000" dirty="0" smtClean="0"/>
              <a:t>según diferentes criterios</a:t>
            </a:r>
            <a:endParaRPr lang="es-VE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41301" r="55494" b="33528"/>
          <a:stretch/>
        </p:blipFill>
        <p:spPr>
          <a:xfrm>
            <a:off x="750529" y="2253963"/>
            <a:ext cx="2742493" cy="13865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8" t="30185" r="2926" b="34815"/>
          <a:stretch/>
        </p:blipFill>
        <p:spPr>
          <a:xfrm>
            <a:off x="6959185" y="2204308"/>
            <a:ext cx="4290341" cy="155937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4" t="29862" r="31989" b="65213"/>
          <a:stretch/>
        </p:blipFill>
        <p:spPr>
          <a:xfrm>
            <a:off x="8258217" y="1772508"/>
            <a:ext cx="1806575" cy="431800"/>
          </a:xfrm>
          <a:prstGeom prst="rect">
            <a:avLst/>
          </a:prstGeom>
        </p:spPr>
      </p:pic>
      <p:sp>
        <p:nvSpPr>
          <p:cNvPr id="45" name="Rectángulo 44"/>
          <p:cNvSpPr/>
          <p:nvPr/>
        </p:nvSpPr>
        <p:spPr>
          <a:xfrm>
            <a:off x="708417" y="1711894"/>
            <a:ext cx="2826714" cy="19240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CuadroTexto 22"/>
          <p:cNvSpPr txBox="1"/>
          <p:nvPr/>
        </p:nvSpPr>
        <p:spPr>
          <a:xfrm>
            <a:off x="3967413" y="1689638"/>
            <a:ext cx="2745287" cy="1077218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GENERAL:</a:t>
            </a:r>
          </a:p>
          <a:p>
            <a:r>
              <a:rPr lang="es-ES" sz="1600" dirty="0" smtClean="0"/>
              <a:t>incluye todas las asistencia, desde la primera registrada hasta la más reciente.</a:t>
            </a:r>
            <a:endParaRPr lang="es-ES" sz="1600" b="1" dirty="0" smtClean="0"/>
          </a:p>
        </p:txBody>
      </p:sp>
      <p:cxnSp>
        <p:nvCxnSpPr>
          <p:cNvPr id="24" name="Conector angular 23"/>
          <p:cNvCxnSpPr>
            <a:stCxn id="23" idx="1"/>
            <a:endCxn id="45" idx="3"/>
          </p:cNvCxnSpPr>
          <p:nvPr/>
        </p:nvCxnSpPr>
        <p:spPr>
          <a:xfrm rot="10800000" flipV="1">
            <a:off x="3535131" y="2228247"/>
            <a:ext cx="432282" cy="445682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9" t="29910" r="44094" b="65237"/>
          <a:stretch/>
        </p:blipFill>
        <p:spPr>
          <a:xfrm>
            <a:off x="1524857" y="1778858"/>
            <a:ext cx="1438275" cy="425450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6917075" y="1711194"/>
            <a:ext cx="4488861" cy="2052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CuadroTexto 36"/>
          <p:cNvSpPr txBox="1"/>
          <p:nvPr/>
        </p:nvSpPr>
        <p:spPr>
          <a:xfrm>
            <a:off x="3808422" y="2916876"/>
            <a:ext cx="2835362" cy="1323439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PERSONAL:</a:t>
            </a:r>
          </a:p>
          <a:p>
            <a:r>
              <a:rPr lang="es-ES" sz="1600" dirty="0" smtClean="0"/>
              <a:t>Muestra las asistencias de un tipo de personal especifico, desde la primera registrada hasta la más reciente.</a:t>
            </a:r>
            <a:endParaRPr lang="es-ES" sz="1600" b="1" dirty="0" smtClean="0"/>
          </a:p>
        </p:txBody>
      </p:sp>
      <p:cxnSp>
        <p:nvCxnSpPr>
          <p:cNvPr id="38" name="Conector angular 37"/>
          <p:cNvCxnSpPr>
            <a:stCxn id="37" idx="3"/>
            <a:endCxn id="35" idx="1"/>
          </p:cNvCxnSpPr>
          <p:nvPr/>
        </p:nvCxnSpPr>
        <p:spPr>
          <a:xfrm flipV="1">
            <a:off x="6643784" y="2737438"/>
            <a:ext cx="273291" cy="841158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8" t="74246" r="11086" b="7801"/>
          <a:stretch/>
        </p:blipFill>
        <p:spPr>
          <a:xfrm>
            <a:off x="711885" y="4400462"/>
            <a:ext cx="6187247" cy="86347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t="72456" r="8980" b="11403"/>
          <a:stretch/>
        </p:blipFill>
        <p:spPr>
          <a:xfrm>
            <a:off x="771938" y="5263933"/>
            <a:ext cx="6051885" cy="1106905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737242" y="4382392"/>
            <a:ext cx="6221943" cy="2052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7" name="Conector angular 46"/>
          <p:cNvCxnSpPr>
            <a:stCxn id="44" idx="3"/>
            <a:endCxn id="49" idx="1"/>
          </p:cNvCxnSpPr>
          <p:nvPr/>
        </p:nvCxnSpPr>
        <p:spPr>
          <a:xfrm flipV="1">
            <a:off x="6959185" y="5271367"/>
            <a:ext cx="418995" cy="137269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378180" y="4240315"/>
            <a:ext cx="4262958" cy="2062103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RANGO DE FECHAS: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Genera un reporte </a:t>
            </a:r>
            <a:r>
              <a:rPr lang="es-ES" sz="1600" dirty="0" err="1" smtClean="0"/>
              <a:t>porde</a:t>
            </a:r>
            <a:r>
              <a:rPr lang="es-ES" sz="1600" dirty="0" smtClean="0"/>
              <a:t> asistencias dentro de un rango de fechas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Muestra las asistencias en rango de fechas de un tipo de personal específico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Puedes aplicar filtros de los reportes por turnos, dependiendo de qué tipo de personal se necesite imprimir.</a:t>
            </a:r>
          </a:p>
        </p:txBody>
      </p:sp>
    </p:spTree>
    <p:extLst>
      <p:ext uri="{BB962C8B-B14F-4D97-AF65-F5344CB8AC3E}">
        <p14:creationId xmlns:p14="http://schemas.microsoft.com/office/powerpoint/2010/main" val="35322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1597" y="345727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Respaldo de Base de Datos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905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/>
              <a:t>Este botón, ubicado en la </a:t>
            </a:r>
            <a:r>
              <a:rPr lang="es-ES" sz="2000" i="1" dirty="0" smtClean="0"/>
              <a:t>Barra Lateral</a:t>
            </a:r>
            <a:r>
              <a:rPr lang="es-ES" sz="2000" dirty="0" smtClean="0"/>
              <a:t>, permite realizar un respaldo automático de la base de datos, asegurando que toda la información importante, anteriormente registrada, se guarde se manera segura.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54710" r="83915" b="38421"/>
          <a:stretch/>
        </p:blipFill>
        <p:spPr>
          <a:xfrm>
            <a:off x="6644298" y="3122546"/>
            <a:ext cx="4720196" cy="1094874"/>
          </a:xfrm>
          <a:prstGeom prst="rect">
            <a:avLst/>
          </a:prstGeom>
        </p:spPr>
      </p:pic>
      <p:sp>
        <p:nvSpPr>
          <p:cNvPr id="45" name="Rectángulo 44"/>
          <p:cNvSpPr/>
          <p:nvPr/>
        </p:nvSpPr>
        <p:spPr>
          <a:xfrm>
            <a:off x="6540956" y="3035187"/>
            <a:ext cx="4926881" cy="1269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CuadroTexto 22"/>
          <p:cNvSpPr txBox="1"/>
          <p:nvPr/>
        </p:nvSpPr>
        <p:spPr>
          <a:xfrm>
            <a:off x="1093859" y="3069818"/>
            <a:ext cx="3884541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 solo un clic, </a:t>
            </a:r>
            <a:r>
              <a:rPr lang="es-ES" dirty="0" smtClean="0"/>
              <a:t>la </a:t>
            </a:r>
            <a:r>
              <a:rPr lang="es-ES" dirty="0"/>
              <a:t>base de datos será respaldada de forma rápida y eficiente, protegiendo los datos del sistema ante cualquier imprevisto.</a:t>
            </a:r>
            <a:endParaRPr lang="es-ES" dirty="0" smtClean="0"/>
          </a:p>
        </p:txBody>
      </p:sp>
      <p:cxnSp>
        <p:nvCxnSpPr>
          <p:cNvPr id="24" name="Conector angular 23"/>
          <p:cNvCxnSpPr>
            <a:stCxn id="23" idx="3"/>
            <a:endCxn id="45" idx="1"/>
          </p:cNvCxnSpPr>
          <p:nvPr/>
        </p:nvCxnSpPr>
        <p:spPr>
          <a:xfrm>
            <a:off x="4978400" y="3669983"/>
            <a:ext cx="1562556" cy="12700"/>
          </a:xfrm>
          <a:prstGeom prst="bentConnector3">
            <a:avLst>
              <a:gd name="adj1" fmla="val 98766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684212" y="5902997"/>
            <a:ext cx="11090275" cy="47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 smtClean="0"/>
              <a:t>NOTA IMPORTANTE: </a:t>
            </a:r>
            <a:r>
              <a:rPr lang="es-ES" dirty="0" smtClean="0"/>
              <a:t>este botón solo estará disponible según los permisos </a:t>
            </a:r>
            <a:r>
              <a:rPr lang="es-ES" dirty="0" err="1" smtClean="0"/>
              <a:t>asisganos</a:t>
            </a:r>
            <a:r>
              <a:rPr lang="es-ES" dirty="0" smtClean="0"/>
              <a:t> por el Administrador.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9067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Seguridad y Buenas Prácticas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53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Para garantizar la seguridad de la información y el correcto uso del sistema, se </a:t>
            </a:r>
            <a:r>
              <a:rPr lang="es-ES" sz="2000" dirty="0" smtClean="0"/>
              <a:t>recomienda:</a:t>
            </a:r>
            <a:endParaRPr lang="es-VE" sz="32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50863" y="2409659"/>
            <a:ext cx="11090275" cy="536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VE" sz="3200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819150" y="1929694"/>
            <a:ext cx="10553700" cy="4061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 smtClean="0"/>
              <a:t>Utilizar </a:t>
            </a:r>
            <a:r>
              <a:rPr lang="es-ES" sz="1600" b="1" dirty="0"/>
              <a:t>contraseñas seguras y cambiarlas periódicamente: </a:t>
            </a:r>
            <a:r>
              <a:rPr lang="es-ES" sz="1600" dirty="0"/>
              <a:t>Es recomendable que las contraseñas sean lo suficientemente complejas y contengan una combinación de letras, números y caracteres </a:t>
            </a:r>
            <a:r>
              <a:rPr lang="es-ES" sz="1600" dirty="0" smtClean="0"/>
              <a:t>especiales.</a:t>
            </a:r>
          </a:p>
          <a:p>
            <a:pPr algn="just"/>
            <a:r>
              <a:rPr lang="es-ES" sz="1600" b="1" dirty="0" smtClean="0"/>
              <a:t>No </a:t>
            </a:r>
            <a:r>
              <a:rPr lang="es-ES" sz="1600" b="1" dirty="0"/>
              <a:t>compartir credenciales con terceros: </a:t>
            </a:r>
            <a:r>
              <a:rPr lang="es-ES" sz="1600" dirty="0"/>
              <a:t>Compartir información de acceso pone en riesgo la seguridad del sistema. Cada usuario debe ser responsable de su propio acceso y nunca debe proporcionar sus credenciales a otras personas</a:t>
            </a:r>
            <a:r>
              <a:rPr lang="es-ES" sz="1600" dirty="0" smtClean="0"/>
              <a:t>.</a:t>
            </a:r>
            <a:endParaRPr lang="es-ES" sz="1600" b="1" dirty="0"/>
          </a:p>
          <a:p>
            <a:pPr algn="just"/>
            <a:r>
              <a:rPr lang="es-ES" sz="1600" b="1" dirty="0" smtClean="0"/>
              <a:t>Cerrar </a:t>
            </a:r>
            <a:r>
              <a:rPr lang="es-ES" sz="1600" b="1" dirty="0"/>
              <a:t>sesión al finalizar el uso del sistema: </a:t>
            </a:r>
            <a:r>
              <a:rPr lang="es-ES" sz="1600" dirty="0"/>
              <a:t>Para evitar accesos no autorizados, es importante cerrar la sesión cuando ya no se esté utilizando el sistema, especialmente si se está utilizando una computadora </a:t>
            </a:r>
            <a:r>
              <a:rPr lang="es-ES" sz="1600" dirty="0" smtClean="0"/>
              <a:t>compartida.</a:t>
            </a:r>
            <a:endParaRPr lang="es-ES" sz="1600" b="1" dirty="0"/>
          </a:p>
          <a:p>
            <a:pPr algn="just"/>
            <a:r>
              <a:rPr lang="es-ES" sz="1600" b="1" dirty="0" smtClean="0"/>
              <a:t>Reportar </a:t>
            </a:r>
            <a:r>
              <a:rPr lang="es-ES" sz="1600" b="1" dirty="0"/>
              <a:t>actividades sospechosas al administrador: </a:t>
            </a:r>
            <a:r>
              <a:rPr lang="es-ES" sz="1600" dirty="0"/>
              <a:t>Si se detectan comportamientos o accesos inusuales, es esencial reportarlo inmediatamente al administrador del sistema para que se puedan tomar las medidas adecuadas y garantizar la seguridad de todos los usuarios</a:t>
            </a:r>
            <a:r>
              <a:rPr lang="es-ES" sz="1600" dirty="0" smtClean="0"/>
              <a:t>.</a:t>
            </a:r>
            <a:endParaRPr lang="es-ES" sz="1600" b="1" dirty="0"/>
          </a:p>
          <a:p>
            <a:pPr algn="just"/>
            <a:r>
              <a:rPr lang="es-ES" sz="1600" b="1" dirty="0" smtClean="0"/>
              <a:t>Capacitación </a:t>
            </a:r>
            <a:r>
              <a:rPr lang="es-ES" sz="1600" b="1" dirty="0"/>
              <a:t>del </a:t>
            </a:r>
            <a:r>
              <a:rPr lang="es-ES" sz="1600" b="1" dirty="0" smtClean="0"/>
              <a:t>Personal: </a:t>
            </a:r>
            <a:r>
              <a:rPr lang="es-ES" sz="1600" dirty="0" smtClean="0"/>
              <a:t>Es </a:t>
            </a:r>
            <a:r>
              <a:rPr lang="es-ES" sz="1600" dirty="0"/>
              <a:t>fundamental realizar sesiones de capacitación para todo el personal sobre el uso del nuevo sistema de control de asistencia. Esto asegurará que todos los usuarios se sientan cómodos y competentes en su operación, lo que reducirá errores y mejorará la eficiencia en el uso del sistema.</a:t>
            </a:r>
          </a:p>
        </p:txBody>
      </p:sp>
    </p:spTree>
    <p:extLst>
      <p:ext uri="{BB962C8B-B14F-4D97-AF65-F5344CB8AC3E}">
        <p14:creationId xmlns:p14="http://schemas.microsoft.com/office/powerpoint/2010/main" val="3667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268258" y="368301"/>
            <a:ext cx="3655484" cy="584200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/>
              <a:t>INTRODUCCIÓN</a:t>
            </a:r>
            <a:endParaRPr lang="es-VE" sz="32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879600" y="1651000"/>
            <a:ext cx="8432800" cy="391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VE" sz="2000" dirty="0"/>
              <a:t>Bienvenido al </a:t>
            </a:r>
            <a:r>
              <a:rPr lang="es-VE" sz="2000" b="1" dirty="0" smtClean="0"/>
              <a:t>Sistema de Sistema de Registro y Control de Asistencias del Personal. </a:t>
            </a:r>
            <a:r>
              <a:rPr lang="es-VE" sz="2000" dirty="0" smtClean="0"/>
              <a:t>Este manual </a:t>
            </a:r>
            <a:r>
              <a:rPr lang="es-VE" sz="2000" dirty="0"/>
              <a:t>tiene como objetivo proporcionar una guía detallada sobre el uso del sistema, facilitando su comprensión y maximizando la eficiencia de su operación. Está dirigido a usuarios finales, administradores y cualquier persona que requiera interactuar con la plataforma</a:t>
            </a:r>
            <a:r>
              <a:rPr lang="es-VE" sz="2000" dirty="0" smtClean="0"/>
              <a:t>.</a:t>
            </a:r>
          </a:p>
          <a:p>
            <a:pPr marL="0" indent="0" algn="just">
              <a:buNone/>
            </a:pPr>
            <a:endParaRPr lang="es-VE" sz="2000" dirty="0"/>
          </a:p>
          <a:p>
            <a:pPr marL="0" indent="0" algn="just">
              <a:buNone/>
            </a:pPr>
            <a:r>
              <a:rPr lang="es-VE" sz="2000" dirty="0"/>
              <a:t>El sistema permite la gestión de usuarios, control de asistencias, generación de reportes y notificaciones en tiempo real, asegurando una administración eficiente y organizada.</a:t>
            </a:r>
          </a:p>
          <a:p>
            <a:pPr marL="0" indent="0" algn="ctr">
              <a:buNone/>
            </a:pP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4958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Acceso y autenticación</a:t>
            </a:r>
            <a:endParaRPr lang="es-VE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t="14639" r="34375" b="33003"/>
          <a:stretch/>
        </p:blipFill>
        <p:spPr>
          <a:xfrm>
            <a:off x="7222708" y="2489200"/>
            <a:ext cx="3797300" cy="3403600"/>
          </a:xfrm>
          <a:prstGeom prst="rect">
            <a:avLst/>
          </a:prstGeom>
        </p:spPr>
      </p:pic>
      <p:cxnSp>
        <p:nvCxnSpPr>
          <p:cNvPr id="6" name="Conector angular 5"/>
          <p:cNvCxnSpPr>
            <a:endCxn id="8" idx="3"/>
          </p:cNvCxnSpPr>
          <p:nvPr/>
        </p:nvCxnSpPr>
        <p:spPr>
          <a:xfrm rot="10800000">
            <a:off x="5499100" y="3898198"/>
            <a:ext cx="2159000" cy="447839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50199" y="3159533"/>
            <a:ext cx="4648901" cy="1477328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Introducir el correo electrónico</a:t>
            </a:r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Introducir la contraseña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Click</a:t>
            </a:r>
            <a:r>
              <a:rPr lang="es-ES" dirty="0" smtClean="0"/>
              <a:t> en “Ingresar”</a:t>
            </a:r>
          </a:p>
        </p:txBody>
      </p:sp>
      <p:cxnSp>
        <p:nvCxnSpPr>
          <p:cNvPr id="11" name="Conector angular 10"/>
          <p:cNvCxnSpPr>
            <a:endCxn id="8" idx="3"/>
          </p:cNvCxnSpPr>
          <p:nvPr/>
        </p:nvCxnSpPr>
        <p:spPr>
          <a:xfrm rot="10800000">
            <a:off x="5499100" y="3898198"/>
            <a:ext cx="2159000" cy="851889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rot="10800000">
            <a:off x="5499098" y="3898200"/>
            <a:ext cx="4203702" cy="1513361"/>
          </a:xfrm>
          <a:prstGeom prst="bentConnector3">
            <a:avLst>
              <a:gd name="adj1" fmla="val 74773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1879600" y="1177759"/>
            <a:ext cx="8432800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VE" sz="2000" dirty="0" smtClean="0"/>
              <a:t>Para poder tener acceso al sistema, el administrador debe haber creado su </a:t>
            </a:r>
            <a:r>
              <a:rPr lang="es-VE" sz="2000" i="1" dirty="0" smtClean="0"/>
              <a:t>usuario</a:t>
            </a:r>
            <a:r>
              <a:rPr lang="es-VE" sz="2000" dirty="0" smtClean="0"/>
              <a:t> anteriormente. En caso de ser así, entonces:</a:t>
            </a:r>
            <a:endParaRPr lang="es-VE" sz="2000" dirty="0"/>
          </a:p>
          <a:p>
            <a:pPr marL="0" indent="0" algn="ctr">
              <a:buNone/>
            </a:pP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19506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 r="20208" b="23915"/>
          <a:stretch/>
        </p:blipFill>
        <p:spPr>
          <a:xfrm>
            <a:off x="1968500" y="2019300"/>
            <a:ext cx="6427561" cy="281940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Panel Principal</a:t>
            </a:r>
            <a:endParaRPr lang="es-VE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VE" sz="2000" dirty="0" smtClean="0"/>
              <a:t>El </a:t>
            </a:r>
            <a:r>
              <a:rPr lang="es-VE" sz="2000" b="1" dirty="0" smtClean="0"/>
              <a:t>Panel Principal</a:t>
            </a:r>
            <a:r>
              <a:rPr lang="es-VE" sz="2000" dirty="0" smtClean="0"/>
              <a:t> es la interfaz inicial tras el inicio de sesión. Desde acá, los usuarios pueden acceder a diferentes secciones del sistema según su rol y permisos asignados</a:t>
            </a:r>
            <a:endParaRPr lang="es-VE" sz="2000" dirty="0"/>
          </a:p>
          <a:p>
            <a:pPr marL="0" indent="0" algn="ctr">
              <a:buNone/>
            </a:pPr>
            <a:endParaRPr lang="es-VE" sz="3200" dirty="0"/>
          </a:p>
        </p:txBody>
      </p:sp>
      <p:cxnSp>
        <p:nvCxnSpPr>
          <p:cNvPr id="7" name="Conector angular 6"/>
          <p:cNvCxnSpPr>
            <a:stCxn id="2" idx="1"/>
            <a:endCxn id="8" idx="1"/>
          </p:cNvCxnSpPr>
          <p:nvPr/>
        </p:nvCxnSpPr>
        <p:spPr>
          <a:xfrm rot="10800000" flipV="1">
            <a:off x="1968500" y="3429000"/>
            <a:ext cx="12700" cy="2160078"/>
          </a:xfrm>
          <a:prstGeom prst="bentConnector3">
            <a:avLst>
              <a:gd name="adj1" fmla="val 180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968500" y="5127413"/>
            <a:ext cx="4648901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Menú de navegación:</a:t>
            </a:r>
            <a:r>
              <a:rPr lang="es-ES" b="1" dirty="0"/>
              <a:t> </a:t>
            </a:r>
            <a:r>
              <a:rPr lang="es-ES" dirty="0" smtClean="0"/>
              <a:t>Permite acceder a las distintas funcionalidades del sistema</a:t>
            </a:r>
            <a:endParaRPr lang="es-ES" b="1" dirty="0" smtClean="0"/>
          </a:p>
        </p:txBody>
      </p:sp>
      <p:sp>
        <p:nvSpPr>
          <p:cNvPr id="14" name="CuadroTexto 13"/>
          <p:cNvSpPr txBox="1"/>
          <p:nvPr/>
        </p:nvSpPr>
        <p:spPr>
          <a:xfrm>
            <a:off x="8396061" y="2228671"/>
            <a:ext cx="3245077" cy="313932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Tablero de información: </a:t>
            </a:r>
            <a:r>
              <a:rPr lang="es-ES" dirty="0" smtClean="0"/>
              <a:t>Presenta un resumen de las actividades recientes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Accesos rápidos: </a:t>
            </a:r>
            <a:r>
              <a:rPr lang="es-ES" dirty="0"/>
              <a:t>Estos botones son para visualizar los Miembros, </a:t>
            </a:r>
            <a:r>
              <a:rPr lang="es-ES" dirty="0" smtClean="0"/>
              <a:t>Usurarios y Asistencias registradas</a:t>
            </a:r>
            <a:endParaRPr lang="es-ES" b="1" dirty="0"/>
          </a:p>
        </p:txBody>
      </p:sp>
      <p:cxnSp>
        <p:nvCxnSpPr>
          <p:cNvPr id="15" name="Conector angular 14"/>
          <p:cNvCxnSpPr>
            <a:endCxn id="14" idx="1"/>
          </p:cNvCxnSpPr>
          <p:nvPr/>
        </p:nvCxnSpPr>
        <p:spPr>
          <a:xfrm>
            <a:off x="4292950" y="3181350"/>
            <a:ext cx="4103111" cy="616982"/>
          </a:xfrm>
          <a:prstGeom prst="bentConnector3">
            <a:avLst>
              <a:gd name="adj1" fmla="val 12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endCxn id="14" idx="1"/>
          </p:cNvCxnSpPr>
          <p:nvPr/>
        </p:nvCxnSpPr>
        <p:spPr>
          <a:xfrm>
            <a:off x="7531100" y="3181350"/>
            <a:ext cx="864961" cy="616982"/>
          </a:xfrm>
          <a:prstGeom prst="bentConnector3">
            <a:avLst>
              <a:gd name="adj1" fmla="val 813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>
            <a:off x="5943600" y="3181350"/>
            <a:ext cx="2452461" cy="616981"/>
          </a:xfrm>
          <a:prstGeom prst="bentConnector3">
            <a:avLst>
              <a:gd name="adj1" fmla="val 28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Asistencias</a:t>
            </a:r>
            <a:endParaRPr lang="es-VE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La funcionalidad de </a:t>
            </a:r>
            <a:r>
              <a:rPr lang="es-ES" sz="2000" i="1" dirty="0"/>
              <a:t>asistencias</a:t>
            </a:r>
            <a:r>
              <a:rPr lang="es-ES" sz="2000" dirty="0"/>
              <a:t> permite registrar y monitorear la hora de entrada y salida de los miembros del sistema, facilitando un mejor control y seguimiento de su asistencia.</a:t>
            </a:r>
            <a:endParaRPr lang="es-VE" sz="3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3" t="13971" r="7535" b="28321"/>
          <a:stretch/>
        </p:blipFill>
        <p:spPr>
          <a:xfrm>
            <a:off x="4761366" y="2020145"/>
            <a:ext cx="6879772" cy="2844800"/>
          </a:xfrm>
          <a:prstGeom prst="rect">
            <a:avLst/>
          </a:prstGeom>
        </p:spPr>
      </p:pic>
      <p:cxnSp>
        <p:nvCxnSpPr>
          <p:cNvPr id="7" name="Conector angular 6"/>
          <p:cNvCxnSpPr>
            <a:endCxn id="8" idx="2"/>
          </p:cNvCxnSpPr>
          <p:nvPr/>
        </p:nvCxnSpPr>
        <p:spPr>
          <a:xfrm rot="10800000">
            <a:off x="2539808" y="2716394"/>
            <a:ext cx="2429235" cy="706527"/>
          </a:xfrm>
          <a:prstGeom prst="bentConnector2">
            <a:avLst/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50863" y="2070062"/>
            <a:ext cx="3977888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b="1" dirty="0" smtClean="0"/>
              <a:t>Agregar el número de cédula o seleccionar un miembro</a:t>
            </a:r>
          </a:p>
        </p:txBody>
      </p:sp>
      <p:cxnSp>
        <p:nvCxnSpPr>
          <p:cNvPr id="27" name="Conector angular 26"/>
          <p:cNvCxnSpPr>
            <a:endCxn id="28" idx="3"/>
          </p:cNvCxnSpPr>
          <p:nvPr/>
        </p:nvCxnSpPr>
        <p:spPr>
          <a:xfrm rot="10800000" flipV="1">
            <a:off x="4528753" y="3994484"/>
            <a:ext cx="440291" cy="263186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550864" y="3796005"/>
            <a:ext cx="3977888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b="1" dirty="0" smtClean="0"/>
              <a:t>2. Agregar la fecha de la asistencia, hora de entrada y hora de salida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969043" y="3068053"/>
            <a:ext cx="4307303" cy="539535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s-ES" b="1" dirty="0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4969042" y="3658773"/>
            <a:ext cx="6472990" cy="539535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s-ES" b="1" dirty="0" smtClean="0"/>
          </a:p>
        </p:txBody>
      </p:sp>
      <p:sp>
        <p:nvSpPr>
          <p:cNvPr id="34" name="CuadroTexto 33"/>
          <p:cNvSpPr txBox="1"/>
          <p:nvPr/>
        </p:nvSpPr>
        <p:spPr>
          <a:xfrm>
            <a:off x="4761366" y="5561194"/>
            <a:ext cx="2762386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b="1" dirty="0" smtClean="0"/>
              <a:t>3. </a:t>
            </a:r>
            <a:r>
              <a:rPr lang="es-ES" dirty="0" smtClean="0"/>
              <a:t>Confirmar el registro</a:t>
            </a:r>
            <a:endParaRPr lang="es-ES" b="1" dirty="0" smtClean="0"/>
          </a:p>
        </p:txBody>
      </p:sp>
      <p:cxnSp>
        <p:nvCxnSpPr>
          <p:cNvPr id="35" name="Conector angular 34"/>
          <p:cNvCxnSpPr/>
          <p:nvPr/>
        </p:nvCxnSpPr>
        <p:spPr>
          <a:xfrm rot="16200000" flipH="1">
            <a:off x="5563218" y="4975724"/>
            <a:ext cx="899568" cy="259115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Asistencias</a:t>
            </a:r>
            <a:endParaRPr lang="es-VE" sz="3200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VE" b="1" dirty="0" smtClean="0"/>
              <a:t>NOTA IMPORTANTE: </a:t>
            </a:r>
            <a:r>
              <a:rPr lang="es-VE" dirty="0" smtClean="0"/>
              <a:t>cabe recalcar que las asistencias registradas o modificadas por un usuario quedarán registradas en el sistema. Al hacer </a:t>
            </a:r>
            <a:r>
              <a:rPr lang="es-VE" dirty="0" err="1" smtClean="0"/>
              <a:t>click</a:t>
            </a:r>
            <a:r>
              <a:rPr lang="es-VE" dirty="0" smtClean="0"/>
              <a:t> en la </a:t>
            </a:r>
            <a:r>
              <a:rPr lang="es-VE" i="1" dirty="0" smtClean="0"/>
              <a:t>vista</a:t>
            </a:r>
            <a:r>
              <a:rPr lang="es-VE" dirty="0" smtClean="0"/>
              <a:t> de la asistencia especificada, se mostrarán 3 cuadros adicionales con los siguientes detalles:</a:t>
            </a:r>
            <a:endParaRPr lang="es-VE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t="21476" r="1771" b="34762"/>
          <a:stretch/>
        </p:blipFill>
        <p:spPr>
          <a:xfrm>
            <a:off x="1310209" y="1833799"/>
            <a:ext cx="9664700" cy="2844800"/>
          </a:xfrm>
          <a:prstGeom prst="rect">
            <a:avLst/>
          </a:prstGeom>
        </p:spPr>
      </p:pic>
      <p:cxnSp>
        <p:nvCxnSpPr>
          <p:cNvPr id="7" name="Conector angular 6"/>
          <p:cNvCxnSpPr>
            <a:stCxn id="23" idx="2"/>
            <a:endCxn id="8" idx="0"/>
          </p:cNvCxnSpPr>
          <p:nvPr/>
        </p:nvCxnSpPr>
        <p:spPr>
          <a:xfrm rot="5400000">
            <a:off x="2840631" y="4716371"/>
            <a:ext cx="176863" cy="101317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499606" y="4855461"/>
            <a:ext cx="2757594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El usuario que ingresó la asistencia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820216" y="4855461"/>
            <a:ext cx="2592549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dirty="0" smtClean="0"/>
              <a:t>2. La fecha y hora de ingreso o última modificación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810306" y="4854823"/>
            <a:ext cx="3134791" cy="1477328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dirty="0" smtClean="0"/>
              <a:t>3. En caso de haber alguna modificación, se indicará qué usuario la realizó. Si no se ha hecho ninguna, se mostrará N/A.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709954" y="4006850"/>
            <a:ext cx="3078696" cy="67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4575163" y="4006849"/>
            <a:ext cx="3078696" cy="67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22"/>
          <p:cNvSpPr/>
          <p:nvPr/>
        </p:nvSpPr>
        <p:spPr>
          <a:xfrm>
            <a:off x="1440372" y="4006849"/>
            <a:ext cx="3078696" cy="67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6" name="Conector angular 25"/>
          <p:cNvCxnSpPr>
            <a:stCxn id="22" idx="2"/>
            <a:endCxn id="15" idx="0"/>
          </p:cNvCxnSpPr>
          <p:nvPr/>
        </p:nvCxnSpPr>
        <p:spPr>
          <a:xfrm rot="16200000" flipH="1">
            <a:off x="6027070" y="4766039"/>
            <a:ext cx="176863" cy="1980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1" idx="2"/>
            <a:endCxn id="16" idx="0"/>
          </p:cNvCxnSpPr>
          <p:nvPr/>
        </p:nvCxnSpPr>
        <p:spPr>
          <a:xfrm rot="16200000" flipH="1">
            <a:off x="9225390" y="4702511"/>
            <a:ext cx="176224" cy="128400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Personal</a:t>
            </a:r>
            <a:endParaRPr lang="es-VE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506347" y="2246897"/>
            <a:ext cx="3134791" cy="2031325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Asignar qué tipo de </a:t>
            </a:r>
            <a:r>
              <a:rPr lang="es-ES" i="1" dirty="0" smtClean="0"/>
              <a:t>Personal</a:t>
            </a:r>
            <a:r>
              <a:rPr lang="es-ES" dirty="0" smtClean="0"/>
              <a:t> se agregará dentro de la </a:t>
            </a:r>
            <a:r>
              <a:rPr lang="es-ES" dirty="0" err="1" smtClean="0"/>
              <a:t>institucíón</a:t>
            </a: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 smtClean="0"/>
              <a:t>Agregar una breve descripción de las funciones del personal</a:t>
            </a:r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/>
              <a:t>El sistema permite administrar los </a:t>
            </a:r>
            <a:r>
              <a:rPr lang="es-ES" sz="2000" i="1" dirty="0" smtClean="0"/>
              <a:t>cargos</a:t>
            </a:r>
            <a:r>
              <a:rPr lang="es-ES" sz="2000" dirty="0" smtClean="0"/>
              <a:t> dentro de la organización, asignándolos a los miembros registrados para reflejar sus responsabilidades dentro de la institución.</a:t>
            </a:r>
            <a:endParaRPr lang="es-VE" sz="3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6" t="15019" r="7927" b="31861"/>
          <a:stretch/>
        </p:blipFill>
        <p:spPr>
          <a:xfrm>
            <a:off x="630463" y="2087527"/>
            <a:ext cx="7731190" cy="3031217"/>
          </a:xfrm>
          <a:prstGeom prst="rect">
            <a:avLst/>
          </a:prstGeom>
        </p:spPr>
      </p:pic>
      <p:cxnSp>
        <p:nvCxnSpPr>
          <p:cNvPr id="7" name="Conector angular 6"/>
          <p:cNvCxnSpPr>
            <a:stCxn id="11" idx="0"/>
            <a:endCxn id="8" idx="1"/>
          </p:cNvCxnSpPr>
          <p:nvPr/>
        </p:nvCxnSpPr>
        <p:spPr>
          <a:xfrm rot="5400000" flipH="1" flipV="1">
            <a:off x="6427571" y="1329478"/>
            <a:ext cx="145693" cy="4011859"/>
          </a:xfrm>
          <a:prstGeom prst="bentConnector2">
            <a:avLst/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71408" y="3408253"/>
            <a:ext cx="7446159" cy="778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CuadroTexto 28"/>
          <p:cNvSpPr txBox="1"/>
          <p:nvPr/>
        </p:nvSpPr>
        <p:spPr>
          <a:xfrm>
            <a:off x="3746774" y="5580098"/>
            <a:ext cx="2762386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s-ES" b="1" dirty="0" smtClean="0"/>
              <a:t>3. </a:t>
            </a:r>
            <a:r>
              <a:rPr lang="es-ES" dirty="0" smtClean="0"/>
              <a:t>Confirmar el registro</a:t>
            </a:r>
            <a:endParaRPr lang="es-ES" b="1" dirty="0" smtClean="0"/>
          </a:p>
        </p:txBody>
      </p:sp>
      <p:cxnSp>
        <p:nvCxnSpPr>
          <p:cNvPr id="30" name="Conector angular 29"/>
          <p:cNvCxnSpPr>
            <a:endCxn id="29" idx="1"/>
          </p:cNvCxnSpPr>
          <p:nvPr/>
        </p:nvCxnSpPr>
        <p:spPr>
          <a:xfrm>
            <a:off x="1840832" y="4776537"/>
            <a:ext cx="1905942" cy="988227"/>
          </a:xfrm>
          <a:prstGeom prst="bentConnector3">
            <a:avLst>
              <a:gd name="adj1" fmla="val -501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Miembros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/>
              <a:t>El sistema permite administrar los miembros registrados, almacenando información personal relevante para su identificación y gestión.</a:t>
            </a:r>
            <a:endParaRPr lang="es-VE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t="15204" r="8422" b="6136"/>
          <a:stretch/>
        </p:blipFill>
        <p:spPr>
          <a:xfrm>
            <a:off x="3942318" y="1888258"/>
            <a:ext cx="6293882" cy="36844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0862" y="2339231"/>
            <a:ext cx="3166895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Agregar datos personales del miembro, incluyendo qué tipo de personal es dentro de la organización</a:t>
            </a:r>
          </a:p>
        </p:txBody>
      </p:sp>
      <p:cxnSp>
        <p:nvCxnSpPr>
          <p:cNvPr id="7" name="Conector angular 6"/>
          <p:cNvCxnSpPr>
            <a:stCxn id="11" idx="1"/>
            <a:endCxn id="8" idx="3"/>
          </p:cNvCxnSpPr>
          <p:nvPr/>
        </p:nvCxnSpPr>
        <p:spPr>
          <a:xfrm rot="10800000">
            <a:off x="3717758" y="2939396"/>
            <a:ext cx="308785" cy="695980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026542" y="2762250"/>
            <a:ext cx="4584060" cy="17462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CuadroTexto 23"/>
          <p:cNvSpPr txBox="1"/>
          <p:nvPr/>
        </p:nvSpPr>
        <p:spPr>
          <a:xfrm>
            <a:off x="550863" y="3958545"/>
            <a:ext cx="3166895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smtClean="0"/>
              <a:t>Seleccionar el turno que se le asignará al empleado</a:t>
            </a:r>
          </a:p>
        </p:txBody>
      </p:sp>
      <p:cxnSp>
        <p:nvCxnSpPr>
          <p:cNvPr id="25" name="Conector angular 24"/>
          <p:cNvCxnSpPr>
            <a:stCxn id="28" idx="1"/>
            <a:endCxn id="24" idx="3"/>
          </p:cNvCxnSpPr>
          <p:nvPr/>
        </p:nvCxnSpPr>
        <p:spPr>
          <a:xfrm rot="10800000">
            <a:off x="3717759" y="4420210"/>
            <a:ext cx="308783" cy="368024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026541" y="4562507"/>
            <a:ext cx="4020180" cy="451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>
            <a:off x="588264" y="5632844"/>
            <a:ext cx="3166895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dirty="0" smtClean="0"/>
              <a:t>Guardar los datos asignados</a:t>
            </a:r>
          </a:p>
        </p:txBody>
      </p:sp>
      <p:cxnSp>
        <p:nvCxnSpPr>
          <p:cNvPr id="32" name="Conector angular 31"/>
          <p:cNvCxnSpPr>
            <a:endCxn id="31" idx="3"/>
          </p:cNvCxnSpPr>
          <p:nvPr/>
        </p:nvCxnSpPr>
        <p:spPr>
          <a:xfrm rot="10800000" flipV="1">
            <a:off x="3755160" y="5533532"/>
            <a:ext cx="1134341" cy="422478"/>
          </a:xfrm>
          <a:prstGeom prst="bentConnector3">
            <a:avLst>
              <a:gd name="adj1" fmla="val -382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8826500" y="3827864"/>
            <a:ext cx="2814637" cy="2031325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En caso de querer subir una fotografía del usuario se puede hacer, sino se le asignará un ícono automáticamente según su </a:t>
            </a:r>
            <a:r>
              <a:rPr lang="es-ES" i="1" dirty="0" smtClean="0"/>
              <a:t>Genero</a:t>
            </a:r>
            <a:endParaRPr lang="es-ES" dirty="0" smtClean="0"/>
          </a:p>
        </p:txBody>
      </p:sp>
      <p:sp>
        <p:nvSpPr>
          <p:cNvPr id="45" name="Rectángulo 44"/>
          <p:cNvSpPr/>
          <p:nvPr/>
        </p:nvSpPr>
        <p:spPr>
          <a:xfrm>
            <a:off x="8666372" y="2892108"/>
            <a:ext cx="1557128" cy="552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6" name="Conector angular 45"/>
          <p:cNvCxnSpPr>
            <a:stCxn id="43" idx="0"/>
            <a:endCxn id="45" idx="2"/>
          </p:cNvCxnSpPr>
          <p:nvPr/>
        </p:nvCxnSpPr>
        <p:spPr>
          <a:xfrm rot="16200000" flipV="1">
            <a:off x="9647743" y="3241787"/>
            <a:ext cx="383270" cy="788883"/>
          </a:xfrm>
          <a:prstGeom prst="bentConnector3">
            <a:avLst>
              <a:gd name="adj1" fmla="val 50000"/>
            </a:avLst>
          </a:prstGeom>
          <a:ln w="317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8247" y="349624"/>
            <a:ext cx="11555506" cy="61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68500" y="368301"/>
            <a:ext cx="8255000" cy="58420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Roles y Permisos</a:t>
            </a:r>
            <a:endParaRPr lang="es-VE" sz="3200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50863" y="1177759"/>
            <a:ext cx="11090275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/>
              <a:t>El sistema utiliza un esquema de </a:t>
            </a:r>
            <a:r>
              <a:rPr lang="es-ES" sz="2000" i="1" dirty="0" smtClean="0"/>
              <a:t>Roles y Permisos</a:t>
            </a:r>
            <a:r>
              <a:rPr lang="es-ES" sz="2000" dirty="0" smtClean="0"/>
              <a:t> para definir los accesos y acciones que puede realizar cada usuario dentro de la plataforma.</a:t>
            </a:r>
            <a:endParaRPr lang="es-VE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5030" r="8125"/>
          <a:stretch/>
        </p:blipFill>
        <p:spPr>
          <a:xfrm>
            <a:off x="550863" y="2372996"/>
            <a:ext cx="6530984" cy="4116704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8267700" y="2093280"/>
            <a:ext cx="3175000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Definir el nombre del rol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57225" y="3486150"/>
            <a:ext cx="6315075" cy="4881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6" name="Conector angular 45"/>
          <p:cNvCxnSpPr>
            <a:stCxn id="43" idx="1"/>
            <a:endCxn id="45" idx="3"/>
          </p:cNvCxnSpPr>
          <p:nvPr/>
        </p:nvCxnSpPr>
        <p:spPr>
          <a:xfrm rot="10800000" flipV="1">
            <a:off x="6972300" y="2277946"/>
            <a:ext cx="1295400" cy="1452282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267700" y="2967002"/>
            <a:ext cx="3175000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smtClean="0"/>
              <a:t>Agregar una descripción de qué hace dicho rol</a:t>
            </a:r>
            <a:endParaRPr lang="es-ES" dirty="0"/>
          </a:p>
        </p:txBody>
      </p:sp>
      <p:cxnSp>
        <p:nvCxnSpPr>
          <p:cNvPr id="29" name="Conector angular 28"/>
          <p:cNvCxnSpPr>
            <a:stCxn id="23" idx="1"/>
            <a:endCxn id="45" idx="3"/>
          </p:cNvCxnSpPr>
          <p:nvPr/>
        </p:nvCxnSpPr>
        <p:spPr>
          <a:xfrm rot="10800000" flipV="1">
            <a:off x="6972300" y="3290168"/>
            <a:ext cx="1295400" cy="440060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4" t="56109" r="65645" b="36546"/>
          <a:stretch/>
        </p:blipFill>
        <p:spPr>
          <a:xfrm>
            <a:off x="3286125" y="5982237"/>
            <a:ext cx="1412875" cy="419100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644525" y="4058044"/>
            <a:ext cx="2225675" cy="2450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CuadroTexto 36"/>
          <p:cNvSpPr txBox="1"/>
          <p:nvPr/>
        </p:nvSpPr>
        <p:spPr>
          <a:xfrm>
            <a:off x="7569200" y="4054940"/>
            <a:ext cx="3873500" cy="1477328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dirty="0" smtClean="0"/>
              <a:t>Definir los permisos específicos del rol, marcando/desmarcando los permisos correspondientes a los cuales el usuario podrá acceder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924800" y="5834048"/>
            <a:ext cx="3517900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ES" dirty="0" smtClean="0"/>
              <a:t>Guardar los datos agregados</a:t>
            </a:r>
            <a:endParaRPr lang="es-ES" dirty="0"/>
          </a:p>
        </p:txBody>
      </p:sp>
      <p:cxnSp>
        <p:nvCxnSpPr>
          <p:cNvPr id="40" name="Conector angular 39"/>
          <p:cNvCxnSpPr>
            <a:stCxn id="37" idx="1"/>
          </p:cNvCxnSpPr>
          <p:nvPr/>
        </p:nvCxnSpPr>
        <p:spPr>
          <a:xfrm rot="10800000" flipV="1">
            <a:off x="2870200" y="4793603"/>
            <a:ext cx="4699000" cy="464913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9" idx="1"/>
          </p:cNvCxnSpPr>
          <p:nvPr/>
        </p:nvCxnSpPr>
        <p:spPr>
          <a:xfrm rot="10800000" flipV="1">
            <a:off x="4355432" y="6018713"/>
            <a:ext cx="3569368" cy="14773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1040</Words>
  <Application>Microsoft Office PowerPoint</Application>
  <PresentationFormat>Panorámica</PresentationFormat>
  <Paragraphs>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MANUAL DE USUARIO DEL SISTEMA DE REGISTRO Y CONTROL DE ASISTENCIAS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DEL SISTEMA DE REGISTRO Y CONTROL DE ASISTENCIAS</dc:title>
  <dc:creator>Zakeyo</dc:creator>
  <cp:lastModifiedBy>Zakeyo</cp:lastModifiedBy>
  <cp:revision>24</cp:revision>
  <dcterms:created xsi:type="dcterms:W3CDTF">2025-04-07T20:37:38Z</dcterms:created>
  <dcterms:modified xsi:type="dcterms:W3CDTF">2025-04-07T23:30:03Z</dcterms:modified>
</cp:coreProperties>
</file>