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2"/>
  </p:notesMasterIdLst>
  <p:handoutMasterIdLst>
    <p:handoutMasterId r:id="rId13"/>
  </p:handoutMasterIdLst>
  <p:sldIdLst>
    <p:sldId id="256" r:id="rId5"/>
    <p:sldId id="260" r:id="rId6"/>
    <p:sldId id="2434" r:id="rId7"/>
    <p:sldId id="2443" r:id="rId8"/>
    <p:sldId id="2432" r:id="rId9"/>
    <p:sldId id="2444" r:id="rId10"/>
    <p:sldId id="244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47" autoAdjust="0"/>
    <p:restoredTop sz="94584" autoAdjust="0"/>
  </p:normalViewPr>
  <p:slideViewPr>
    <p:cSldViewPr snapToGrid="0">
      <p:cViewPr varScale="1">
        <p:scale>
          <a:sx n="72" d="100"/>
          <a:sy n="72" d="100"/>
        </p:scale>
        <p:origin x="756" y="942"/>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10/15/2022</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10/15/2022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smtClean="0"/>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smtClean="0"/>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smtClean="0"/>
              <a:t>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210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smtClean="0"/>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34313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smtClean="0"/>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smtClean="0"/>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smtClean="0"/>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smtClean="0"/>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smtClean="0"/>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smtClean="0"/>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smtClean="0"/>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smtClean="0"/>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3F3FF75-3EF1-4F7E-9040-8B957B4D277C}"/>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70" r:id="rId9"/>
    <p:sldLayoutId id="2147483669" r:id="rId10"/>
    <p:sldLayoutId id="2147483667" r:id="rId11"/>
    <p:sldLayoutId id="2147483668" r:id="rId12"/>
    <p:sldLayoutId id="2147483666" r:id="rId13"/>
    <p:sldLayoutId id="2147483671" r:id="rId14"/>
    <p:sldLayoutId id="2147483655" r:id="rId15"/>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deakin365-my.sharepoint.com/:f:/g/personal/mkbhullar_deakin_edu_au/EpwgnWiYZolMppbIofRS3L8BTrQfkRnwwQVxGCNZw56X_Q?e=U2adZT" TargetMode="External"/><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 xmlns:adec="http://schemas.microsoft.com/office/drawing/2017/decorative" val="1"/>
              </a:ext>
            </a:extLst>
          </p:cNvPr>
          <p:cNvGrpSpPr/>
          <p:nvPr/>
        </p:nvGrpSpPr>
        <p:grpSpPr>
          <a:xfrm flipH="1">
            <a:off x="2076202" y="897198"/>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oAutofit/>
          </a:bodyPr>
          <a:lstStyle/>
          <a:p>
            <a:r>
              <a:rPr lang="en-US" sz="4000" dirty="0" smtClean="0">
                <a:solidFill>
                  <a:srgbClr val="2F3342"/>
                </a:solidFill>
              </a:rPr>
              <a:t>SIT314 – Software Architecture and Scalability for </a:t>
            </a:r>
            <a:r>
              <a:rPr lang="en-US" sz="4000" dirty="0" smtClean="0"/>
              <a:t>i</a:t>
            </a:r>
            <a:r>
              <a:rPr lang="en-US" sz="4000" dirty="0" smtClean="0">
                <a:solidFill>
                  <a:srgbClr val="2F3342"/>
                </a:solidFill>
              </a:rPr>
              <a:t>nternet of THINGS </a:t>
            </a:r>
            <a:endParaRPr lang="en-US" sz="4000" dirty="0">
              <a:solidFill>
                <a:srgbClr val="2F3342"/>
              </a:solidFill>
            </a:endParaRP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p:txBody>
          <a:bodyPr/>
          <a:lstStyle/>
          <a:p>
            <a:r>
              <a:rPr lang="en-US" dirty="0" smtClean="0">
                <a:solidFill>
                  <a:srgbClr val="2F3342"/>
                </a:solidFill>
              </a:rPr>
              <a:t>7.1P-FINAL PROJECT PRESENTATION</a:t>
            </a:r>
            <a:endParaRPr lang="en-US" dirty="0">
              <a:solidFill>
                <a:srgbClr val="2F3342"/>
              </a:solidFill>
            </a:endParaRPr>
          </a:p>
        </p:txBody>
      </p:sp>
    </p:spTree>
    <p:extLst>
      <p:ext uri="{BB962C8B-B14F-4D97-AF65-F5344CB8AC3E}">
        <p14:creationId xmlns:p14="http://schemas.microsoft.com/office/powerpoint/2010/main" val="2506210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63F03C3-322B-449C-A477-EA1D99EDC624}"/>
              </a:ext>
              <a:ext uri="{C183D7F6-B498-43B3-948B-1728B52AA6E4}">
                <adec:decorative xmlns=""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 xmlns:adec="http://schemas.microsoft.com/office/drawing/2017/decorative" val="1"/>
              </a:ext>
            </a:extLst>
          </p:cNvPr>
          <p:cNvSpPr/>
          <p:nvPr/>
        </p:nvSpPr>
        <p:spPr>
          <a:xfrm>
            <a:off x="766028" y="673451"/>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957942" y="673451"/>
            <a:ext cx="5138057" cy="587876"/>
          </a:xfrm>
        </p:spPr>
        <p:txBody>
          <a:bodyPr/>
          <a:lstStyle/>
          <a:p>
            <a:r>
              <a:rPr lang="en-US" dirty="0" smtClean="0"/>
              <a:t>INTRODUCTION</a:t>
            </a:r>
            <a:endParaRPr lang="en-US" dirty="0"/>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957942" y="1342414"/>
            <a:ext cx="5138057" cy="3623795"/>
          </a:xfrm>
        </p:spPr>
        <p:txBody>
          <a:bodyPr>
            <a:noAutofit/>
          </a:bodyPr>
          <a:lstStyle/>
          <a:p>
            <a:pPr>
              <a:lnSpc>
                <a:spcPct val="100000"/>
              </a:lnSpc>
            </a:pPr>
            <a:r>
              <a:rPr lang="en-GB" sz="2200" dirty="0" err="1">
                <a:latin typeface="Times New Roman" panose="02020603050405020304" pitchFamily="18" charset="0"/>
                <a:cs typeface="Times New Roman" panose="02020603050405020304" pitchFamily="18" charset="0"/>
              </a:rPr>
              <a:t>IoT</a:t>
            </a:r>
            <a:r>
              <a:rPr lang="en-GB" sz="2200" dirty="0">
                <a:latin typeface="Times New Roman" panose="02020603050405020304" pitchFamily="18" charset="0"/>
                <a:cs typeface="Times New Roman" panose="02020603050405020304" pitchFamily="18" charset="0"/>
              </a:rPr>
              <a:t> is a network of networked devices with increased ability to communicate with each other, humans, and their physical surroundings to execute various activities</a:t>
            </a:r>
            <a:r>
              <a:rPr lang="en-GB" sz="2200" dirty="0" smtClean="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The goal of this project is to create a Smart Lighting System that can be maintained for large buildings with thousands of buildings and switches. The study focuses on creating a system that uses the smart lighting system for large buildings without impacting any other aspects of the structure and maintaining the capacity to alter the intensity of lights while also providing fault notifications. </a:t>
            </a:r>
            <a:endParaRPr lang="en-US" sz="22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B9BB9BB1-292D-4569-BA74-3E766701DB15}"/>
              </a:ext>
            </a:extLst>
          </p:cNvPr>
          <p:cNvSpPr>
            <a:spLocks noGrp="1"/>
          </p:cNvSpPr>
          <p:nvPr>
            <p:ph type="ftr" sz="quarter" idx="14"/>
          </p:nvPr>
        </p:nvSpPr>
        <p:spPr/>
        <p:txBody>
          <a:bodyPr/>
          <a:lstStyle/>
          <a:p>
            <a:r>
              <a:rPr lang="en-US" dirty="0"/>
              <a:t>Add a Footer</a:t>
            </a:r>
          </a:p>
        </p:txBody>
      </p:sp>
      <p:sp>
        <p:nvSpPr>
          <p:cNvPr id="11" name="Rectangle: Single Corner Snipped 10">
            <a:extLst>
              <a:ext uri="{FF2B5EF4-FFF2-40B4-BE49-F238E27FC236}">
                <a16:creationId xmlns:a16="http://schemas.microsoft.com/office/drawing/2014/main" id="{85DF53DB-409B-49FA-A52D-E30AD84AED76}"/>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2</a:t>
            </a:fld>
            <a:endParaRPr lang="en-US" dirty="0"/>
          </a:p>
        </p:txBody>
      </p:sp>
      <p:pic>
        <p:nvPicPr>
          <p:cNvPr id="10" name="Picture Placeholder 9"/>
          <p:cNvPicPr>
            <a:picLocks noGrp="1" noChangeAspect="1"/>
          </p:cNvPicPr>
          <p:nvPr>
            <p:ph type="pic" idx="1"/>
          </p:nvPr>
        </p:nvPicPr>
        <p:blipFill>
          <a:blip r:embed="rId2">
            <a:extLst>
              <a:ext uri="{28A0092B-C50C-407E-A947-70E740481C1C}">
                <a14:useLocalDpi xmlns:a14="http://schemas.microsoft.com/office/drawing/2010/main" val="0"/>
              </a:ext>
            </a:extLst>
          </a:blip>
          <a:srcRect l="25815" r="25815"/>
          <a:stretch>
            <a:fillRect/>
          </a:stretch>
        </p:blipFill>
        <p:spPr>
          <a:xfrm rot="5400000">
            <a:off x="5999604" y="365124"/>
            <a:ext cx="5771164" cy="5578375"/>
          </a:xfrm>
        </p:spPr>
      </p:pic>
    </p:spTree>
    <p:extLst>
      <p:ext uri="{BB962C8B-B14F-4D97-AF65-F5344CB8AC3E}">
        <p14:creationId xmlns:p14="http://schemas.microsoft.com/office/powerpoint/2010/main" val="4853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CDA17D7C-7C63-439C-8B50-C9B0F0F9AAF7}"/>
              </a:ext>
              <a:ext uri="{C183D7F6-B498-43B3-948B-1728B52AA6E4}">
                <adec:decorative xmlns="" xmlns:adec="http://schemas.microsoft.com/office/drawing/2017/decorative" val="1"/>
              </a:ext>
            </a:extLst>
          </p:cNvPr>
          <p:cNvGrpSpPr/>
          <p:nvPr/>
        </p:nvGrpSpPr>
        <p:grpSpPr>
          <a:xfrm flipH="1">
            <a:off x="145774" y="252563"/>
            <a:ext cx="11403492" cy="6304294"/>
            <a:chOff x="252031" y="391887"/>
            <a:chExt cx="7433283" cy="5965370"/>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4" y="541634"/>
              <a:ext cx="6541473" cy="5530019"/>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1881809" y="916440"/>
            <a:ext cx="9746501" cy="573989"/>
          </a:xfrm>
        </p:spPr>
        <p:txBody>
          <a:bodyPr/>
          <a:lstStyle/>
          <a:p>
            <a:r>
              <a:rPr lang="en-US" dirty="0" smtClean="0"/>
              <a:t>Requirements of system</a:t>
            </a:r>
            <a:endParaRPr lang="en-US" dirty="0"/>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a:xfrm>
            <a:off x="1881809" y="1490429"/>
            <a:ext cx="9746501" cy="4974394"/>
          </a:xfrm>
        </p:spPr>
        <p:txBody>
          <a:bodyPr>
            <a:noAutofit/>
          </a:bodyPr>
          <a:lstStyle/>
          <a:p>
            <a:pPr lvl="0">
              <a:lnSpc>
                <a:spcPct val="100000"/>
              </a:lnSpc>
            </a:pPr>
            <a:r>
              <a:rPr lang="en-US" sz="2000" dirty="0">
                <a:latin typeface="Times New Roman" panose="02020603050405020304" pitchFamily="18" charset="0"/>
                <a:cs typeface="Times New Roman" panose="02020603050405020304" pitchFamily="18" charset="0"/>
              </a:rPr>
              <a:t>The smart lighting system must be scalable for large buildings that use hundreds and thousands of lights and switches, which implies that the system's reliability and performance should not be compromised as that of the number of lights and switches increases.</a:t>
            </a:r>
            <a:endParaRPr lang="en-GB" sz="2000" dirty="0">
              <a:latin typeface="Times New Roman" panose="02020603050405020304" pitchFamily="18" charset="0"/>
              <a:cs typeface="Times New Roman" panose="02020603050405020304" pitchFamily="18" charset="0"/>
            </a:endParaRPr>
          </a:p>
          <a:p>
            <a:pPr lvl="0">
              <a:lnSpc>
                <a:spcPct val="100000"/>
              </a:lnSpc>
            </a:pPr>
            <a:r>
              <a:rPr lang="en-US" sz="2000" dirty="0">
                <a:latin typeface="Times New Roman" panose="02020603050405020304" pitchFamily="18" charset="0"/>
                <a:cs typeface="Times New Roman" panose="02020603050405020304" pitchFamily="18" charset="0"/>
              </a:rPr>
              <a:t>It should regulate the intensity of the light or switch it off and on based on the lighting conditions of the area. </a:t>
            </a:r>
            <a:endParaRPr lang="en-GB" sz="2000" dirty="0">
              <a:latin typeface="Times New Roman" panose="02020603050405020304" pitchFamily="18" charset="0"/>
              <a:cs typeface="Times New Roman" panose="02020603050405020304" pitchFamily="18" charset="0"/>
            </a:endParaRPr>
          </a:p>
          <a:p>
            <a:pPr lvl="0">
              <a:lnSpc>
                <a:spcPct val="100000"/>
              </a:lnSpc>
            </a:pPr>
            <a:r>
              <a:rPr lang="en-US" sz="2000" dirty="0">
                <a:latin typeface="Times New Roman" panose="02020603050405020304" pitchFamily="18" charset="0"/>
                <a:cs typeface="Times New Roman" panose="02020603050405020304" pitchFamily="18" charset="0"/>
              </a:rPr>
              <a:t>It must be able to generate an alarm if some of the LEDs fail or exhibit strange behavior. For example, the system can use MQTT and Complex Event Processing to detect faulty LEDs and generate alerts so that they can be repaired or replaced.</a:t>
            </a:r>
            <a:endParaRPr lang="en-GB" sz="2000" dirty="0">
              <a:latin typeface="Times New Roman" panose="02020603050405020304" pitchFamily="18" charset="0"/>
              <a:cs typeface="Times New Roman" panose="02020603050405020304" pitchFamily="18" charset="0"/>
            </a:endParaRPr>
          </a:p>
          <a:p>
            <a:pPr lvl="0">
              <a:lnSpc>
                <a:spcPct val="100000"/>
              </a:lnSpc>
            </a:pPr>
            <a:r>
              <a:rPr lang="en-US" sz="2000" dirty="0">
                <a:latin typeface="Times New Roman" panose="02020603050405020304" pitchFamily="18" charset="0"/>
                <a:cs typeface="Times New Roman" panose="02020603050405020304" pitchFamily="18" charset="0"/>
              </a:rPr>
              <a:t>Also, it should be able to provide users with information about the intensity of the room and the state of the LED in relation to it. For example, if the light intensity of the room is high, the system should keep the LEDs off, and if it falls below the threshold, the system should be able to automatically switch the LEDs on.</a:t>
            </a:r>
            <a:endParaRPr lang="en-GB" sz="2000" dirty="0">
              <a:latin typeface="Times New Roman" panose="02020603050405020304" pitchFamily="18" charset="0"/>
              <a:cs typeface="Times New Roman" panose="02020603050405020304" pitchFamily="18" charset="0"/>
            </a:endParaRP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p:txBody>
      </p:sp>
      <p:sp>
        <p:nvSpPr>
          <p:cNvPr id="11" name="Rectangle: Single Corner Snipped 10">
            <a:extLst>
              <a:ext uri="{FF2B5EF4-FFF2-40B4-BE49-F238E27FC236}">
                <a16:creationId xmlns:a16="http://schemas.microsoft.com/office/drawing/2014/main" id="{851F9C8F-B284-4FE9-A76C-49BE3BEE3853}"/>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259734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CDA17D7C-7C63-439C-8B50-C9B0F0F9AAF7}"/>
              </a:ext>
              <a:ext uri="{C183D7F6-B498-43B3-948B-1728B52AA6E4}">
                <adec:decorative xmlns="" xmlns:adec="http://schemas.microsoft.com/office/drawing/2017/decorative" val="1"/>
              </a:ext>
            </a:extLst>
          </p:cNvPr>
          <p:cNvGrpSpPr/>
          <p:nvPr/>
        </p:nvGrpSpPr>
        <p:grpSpPr>
          <a:xfrm flipH="1">
            <a:off x="145774" y="252563"/>
            <a:ext cx="11403492" cy="6304294"/>
            <a:chOff x="252031" y="391887"/>
            <a:chExt cx="7433283" cy="5965370"/>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4" y="541634"/>
              <a:ext cx="6541473" cy="5530019"/>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1881809" y="916440"/>
            <a:ext cx="9746501" cy="573989"/>
          </a:xfrm>
        </p:spPr>
        <p:txBody>
          <a:bodyPr/>
          <a:lstStyle/>
          <a:p>
            <a:r>
              <a:rPr lang="en-US" dirty="0" smtClean="0"/>
              <a:t>Requirements of system</a:t>
            </a:r>
            <a:endParaRPr lang="en-US" dirty="0"/>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a:xfrm>
            <a:off x="1881809" y="1490429"/>
            <a:ext cx="10020700" cy="4974394"/>
          </a:xfrm>
        </p:spPr>
        <p:txBody>
          <a:bodyPr>
            <a:noAutofit/>
          </a:bodyPr>
          <a:lstStyle/>
          <a:p>
            <a:pPr lvl="0">
              <a:lnSpc>
                <a:spcPct val="100000"/>
              </a:lnSpc>
            </a:pPr>
            <a:r>
              <a:rPr lang="en-US" sz="2000" dirty="0">
                <a:latin typeface="Times New Roman" panose="02020603050405020304" pitchFamily="18" charset="0"/>
                <a:cs typeface="Times New Roman" panose="02020603050405020304" pitchFamily="18" charset="0"/>
              </a:rPr>
              <a:t>Moreover, it should give the user a visual representation of the data obtained so that the user can analyze how the lights operate and how much energy is being consumed which can also be minimized or maximized.</a:t>
            </a:r>
            <a:endParaRPr lang="en-GB" sz="2000" dirty="0">
              <a:latin typeface="Times New Roman" panose="02020603050405020304" pitchFamily="18" charset="0"/>
              <a:cs typeface="Times New Roman" panose="02020603050405020304" pitchFamily="18" charset="0"/>
            </a:endParaRPr>
          </a:p>
          <a:p>
            <a:pPr lvl="0">
              <a:lnSpc>
                <a:spcPct val="100000"/>
              </a:lnSpc>
            </a:pPr>
            <a:r>
              <a:rPr lang="en-US" sz="2000" dirty="0">
                <a:latin typeface="Times New Roman" panose="02020603050405020304" pitchFamily="18" charset="0"/>
                <a:cs typeface="Times New Roman" panose="02020603050405020304" pitchFamily="18" charset="0"/>
              </a:rPr>
              <a:t>Additionally, the system should not suffer from any sort of lags as a consequence of the increased lighting in the building and should be able to offer the same output. Hence, the system can leverage EC2 instances and a load balancer to balance the load and reduce server press.</a:t>
            </a:r>
            <a:endParaRPr lang="en-GB" sz="2000" dirty="0">
              <a:latin typeface="Times New Roman" panose="02020603050405020304" pitchFamily="18" charset="0"/>
              <a:cs typeface="Times New Roman" panose="02020603050405020304" pitchFamily="18" charset="0"/>
            </a:endParaRPr>
          </a:p>
          <a:p>
            <a:pPr lvl="0">
              <a:lnSpc>
                <a:spcPct val="100000"/>
              </a:lnSpc>
            </a:pPr>
            <a:r>
              <a:rPr lang="en-US" sz="2000" dirty="0">
                <a:latin typeface="Times New Roman" panose="02020603050405020304" pitchFamily="18" charset="0"/>
                <a:cs typeface="Times New Roman" panose="02020603050405020304" pitchFamily="18" charset="0"/>
              </a:rPr>
              <a:t>Furthermore, the data for all of the rooms and areas in the buildings, their LEDs and switches must be safely maintained in online databases that can only be accessed by authorized corporate personnel and should provide adequate secure methods to avoid data hacking</a:t>
            </a:r>
            <a:r>
              <a:rPr lang="en-US" sz="2000" dirty="0" smtClean="0">
                <a:latin typeface="Times New Roman" panose="02020603050405020304" pitchFamily="18" charset="0"/>
                <a:cs typeface="Times New Roman" panose="02020603050405020304" pitchFamily="18" charset="0"/>
              </a:rPr>
              <a:t>.</a:t>
            </a:r>
          </a:p>
          <a:p>
            <a:pPr lvl="0">
              <a:lnSpc>
                <a:spcPct val="100000"/>
              </a:lnSpc>
            </a:pPr>
            <a:endParaRPr lang="en-GB" sz="2000" dirty="0">
              <a:latin typeface="Times New Roman" panose="02020603050405020304" pitchFamily="18" charset="0"/>
              <a:cs typeface="Times New Roman" panose="02020603050405020304" pitchFamily="18" charset="0"/>
            </a:endParaRP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p:txBody>
      </p:sp>
      <p:sp>
        <p:nvSpPr>
          <p:cNvPr id="11" name="Rectangle: Single Corner Snipped 10">
            <a:extLst>
              <a:ext uri="{FF2B5EF4-FFF2-40B4-BE49-F238E27FC236}">
                <a16:creationId xmlns:a16="http://schemas.microsoft.com/office/drawing/2014/main" id="{851F9C8F-B284-4FE9-A76C-49BE3BEE3853}"/>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4</a:t>
            </a:fld>
            <a:endParaRPr lang="en-US" dirty="0"/>
          </a:p>
        </p:txBody>
      </p:sp>
      <p:pic>
        <p:nvPicPr>
          <p:cNvPr id="10" name="Picture 9"/>
          <p:cNvPicPr/>
          <p:nvPr/>
        </p:nvPicPr>
        <p:blipFill rotWithShape="1">
          <a:blip r:embed="rId2"/>
          <a:srcRect l="54452" t="30842" r="7909" b="33682"/>
          <a:stretch/>
        </p:blipFill>
        <p:spPr bwMode="auto">
          <a:xfrm>
            <a:off x="3922643" y="4691270"/>
            <a:ext cx="4505741" cy="189385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87777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a:xfrm>
            <a:off x="595884" y="645239"/>
            <a:ext cx="4226024" cy="573989"/>
          </a:xfrm>
        </p:spPr>
        <p:txBody>
          <a:bodyPr/>
          <a:lstStyle/>
          <a:p>
            <a:r>
              <a:rPr lang="en-US" dirty="0" smtClean="0"/>
              <a:t>SYSTEM DESIGN</a:t>
            </a:r>
            <a:endParaRPr lang="en-US" dirty="0"/>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a:xfrm>
            <a:off x="221510" y="1381443"/>
            <a:ext cx="4863548" cy="4754313"/>
          </a:xfrm>
        </p:spPr>
        <p:txBody>
          <a:bodyPr>
            <a:noAutofit/>
          </a:bodyPr>
          <a:lstStyle/>
          <a:p>
            <a:pPr marL="0" indent="0">
              <a:lnSpc>
                <a:spcPct val="100000"/>
              </a:lnSpc>
              <a:buNone/>
            </a:pPr>
            <a:r>
              <a:rPr lang="en-US" sz="1800" dirty="0">
                <a:latin typeface="Times New Roman" panose="02020603050405020304" pitchFamily="18" charset="0"/>
                <a:cs typeface="Times New Roman" panose="02020603050405020304" pitchFamily="18" charset="0"/>
              </a:rPr>
              <a:t>This prototype is designed with Arduino (C++) and the Node.js framework.  Arduino is connected to LEDs and a Light sensor. A light sensor is a photo resistor that reads light intensity. When it is connected it is run on the Arduino IDE, using the C++ language delivering data on a serial port which will be about the light intensity of the rooms and areas in the building.  Using the serial port library, the server will accept data provided by Arduino and sensors. This setup stores data in MongoDB and visualizes it with plot.ly. Firebase, Pub Nub, Socket.io and Pusher can also be used to create a live graph that updates in real - time basis.</a:t>
            </a:r>
            <a:endParaRPr lang="en-GB" sz="1800" dirty="0">
              <a:latin typeface="Times New Roman" panose="02020603050405020304" pitchFamily="18" charset="0"/>
              <a:cs typeface="Times New Roman" panose="02020603050405020304" pitchFamily="18" charset="0"/>
            </a:endParaRPr>
          </a:p>
          <a:p>
            <a:pPr marL="0" indent="0">
              <a:lnSpc>
                <a:spcPct val="100000"/>
              </a:lnSpc>
              <a:buNone/>
            </a:pPr>
            <a:r>
              <a:rPr lang="en-US" sz="1800" dirty="0">
                <a:latin typeface="Times New Roman" panose="02020603050405020304" pitchFamily="18" charset="0"/>
                <a:cs typeface="Times New Roman" panose="02020603050405020304" pitchFamily="18" charset="0"/>
              </a:rPr>
              <a:t>The light intensity sensor will be used to determine the intensity of the room in order to adjust the intensity of the LED correspondingly. </a:t>
            </a:r>
            <a:endParaRPr lang="en-GB" sz="180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ED283012-E559-4D67-A1F1-07C0DEE40216}"/>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5</a:t>
            </a:fld>
            <a:endParaRPr lang="en-US" dirty="0"/>
          </a:p>
        </p:txBody>
      </p:sp>
      <p:pic>
        <p:nvPicPr>
          <p:cNvPr id="1026" name="Picture 7" descr="C:\Users\USER\Downloads\WhatsApp Image 2022-10-14 at 11.32.15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4148" y="1033394"/>
            <a:ext cx="6158646" cy="48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947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 xmlns:adec="http://schemas.microsoft.com/office/drawing/2017/decorative" val="1"/>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normAutofit/>
          </a:bodyPr>
          <a:lstStyle/>
          <a:p>
            <a:r>
              <a:rPr lang="en-US" sz="2800" dirty="0" smtClean="0"/>
              <a:t>The link for the working model is: </a:t>
            </a:r>
            <a:br>
              <a:rPr lang="en-US" sz="2800" dirty="0" smtClean="0"/>
            </a:br>
            <a:r>
              <a:rPr lang="en-GB" sz="1200" u="sng" dirty="0">
                <a:hlinkClick r:id="rId3"/>
              </a:rPr>
              <a:t>https://deakin365-my.sharepoint.com/:f:/g/personal/mkbhullar_deakin_edu_au/EpwgnWiYZolMppbIofRS3L8BTrQfkRnwwQVxGCNZw56X_Q?e=U2adZT</a:t>
            </a:r>
            <a:r>
              <a:rPr lang="en-GB" dirty="0"/>
              <a:t/>
            </a:r>
            <a:br>
              <a:rPr lang="en-GB" dirty="0"/>
            </a:br>
            <a:endParaRPr lang="en-US" sz="2800" dirty="0"/>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6</a:t>
            </a:fld>
            <a:endParaRPr lang="en-US" dirty="0"/>
          </a:p>
        </p:txBody>
      </p:sp>
    </p:spTree>
    <p:extLst>
      <p:ext uri="{BB962C8B-B14F-4D97-AF65-F5344CB8AC3E}">
        <p14:creationId xmlns:p14="http://schemas.microsoft.com/office/powerpoint/2010/main" val="1583475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 xmlns:adec="http://schemas.microsoft.com/office/drawing/2017/decorative" val="1"/>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207078912"/>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19B998-C0F0-415C-AF4D-F10DCCD30A2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7BEDAB-01B4-4BD0-9390-31AD928007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Light modernist presentation</Template>
  <TotalTime>0</TotalTime>
  <Words>184</Words>
  <Application>Microsoft Office PowerPoint</Application>
  <PresentationFormat>Widescreen</PresentationFormat>
  <Paragraphs>629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SIT314 – Software Architecture and Scalability for internet of THINGS </vt:lpstr>
      <vt:lpstr>INTRODUCTION</vt:lpstr>
      <vt:lpstr>Requirements of system</vt:lpstr>
      <vt:lpstr>Requirements of system</vt:lpstr>
      <vt:lpstr>SYSTEM DESIGN</vt:lpstr>
      <vt:lpstr>The link for the working model is:  https://deakin365-my.sharepoint.com/:f:/g/personal/mkbhullar_deakin_edu_au/EpwgnWiYZolMppbIofRS3L8BTrQfkRnwwQVxGCNZw56X_Q?e=U2adZT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2022-10-13T00:25:50Z</dcterms:created>
  <dcterms:modified xsi:type="dcterms:W3CDTF">2022-10-14T13:10:34Z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