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54167877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54167877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54167877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54167877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4167877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54167877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54167877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54167877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4167877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4167877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54167877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54167877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54167877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54167877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54167877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54167877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54167877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54167877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54167877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54167877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5416787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541678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54167877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54167877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54167877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54167877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54167877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54167877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54167877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54167877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54167877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54167877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54167877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54167877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68020f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68020f2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68020f2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68020f2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68020f2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68020f2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68020f2d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68020f2d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5416787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5416787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68020f2d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68020f2d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68020f2d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68020f2d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65a3c1a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65a3c1a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5a3c1a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65a3c1a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65a3c1a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65a3c1a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65a3c1a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65a3c1a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65a3c1a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65a3c1a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65a3c1a4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65a3c1a4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65a3c1a4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65a3c1a4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65a3c1a4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65a3c1a4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5416787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5416787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68020f2d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68020f2d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65a3c1a4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65a3c1a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65a3c1a4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65a3c1a4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65a3c1a4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65a3c1a4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65a3c1a4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65a3c1a4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65a3c1a4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e65a3c1a4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65a3c1a4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65a3c1a4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65a3c1a4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65a3c1a4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65a3c1a4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65a3c1a4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e65a3c1a4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e65a3c1a4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5416787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5416787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65a3c1a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65a3c1a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65a3c1a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65a3c1a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5416787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5416787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54167877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54167877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54167877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54167877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4167877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4167877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0.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34.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2.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0.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56.png"/><Relationship Id="rId4" Type="http://schemas.openxmlformats.org/officeDocument/2006/relationships/image" Target="../media/image51.png"/><Relationship Id="rId5"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5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 Programming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682200" y="1823900"/>
            <a:ext cx="777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Exercise - </a:t>
            </a:r>
            <a:endParaRPr/>
          </a:p>
          <a:p>
            <a:pPr indent="0" lvl="0" marL="457200" rtl="0" algn="l">
              <a:spcBef>
                <a:spcPts val="0"/>
              </a:spcBef>
              <a:spcAft>
                <a:spcPts val="0"/>
              </a:spcAft>
              <a:buNone/>
            </a:pPr>
            <a:r>
              <a:rPr lang="en-GB"/>
              <a:t> The built-in vector LETTERS contains the uppercase letters of the alphabet. Produce a vector of (i) the first 12 letters; (ii) the odd ‘numbered’ letters; (iii) the (English) consonants.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Logical Operators</a:t>
            </a:r>
            <a:endParaRPr/>
          </a:p>
        </p:txBody>
      </p:sp>
      <p:sp>
        <p:nvSpPr>
          <p:cNvPr id="127" name="Google Shape;127;p23"/>
          <p:cNvSpPr txBox="1"/>
          <p:nvPr/>
        </p:nvSpPr>
        <p:spPr>
          <a:xfrm>
            <a:off x="311700" y="1060850"/>
            <a:ext cx="804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As we see above, the comparison operator &gt; returns a logical vector indicating whether or not the left hand side is greater than the right hand side. Here we demonstrate the other comparison operators: </a:t>
            </a:r>
            <a:endParaRPr/>
          </a:p>
        </p:txBody>
      </p:sp>
      <p:pic>
        <p:nvPicPr>
          <p:cNvPr id="128" name="Google Shape;128;p23"/>
          <p:cNvPicPr preferRelativeResize="0"/>
          <p:nvPr/>
        </p:nvPicPr>
        <p:blipFill>
          <a:blip r:embed="rId3">
            <a:alphaModFix/>
          </a:blip>
          <a:stretch>
            <a:fillRect/>
          </a:stretch>
        </p:blipFill>
        <p:spPr>
          <a:xfrm>
            <a:off x="2552700" y="1935275"/>
            <a:ext cx="3190875" cy="27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364325" y="225025"/>
            <a:ext cx="840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may also wish to combine logical vectors. If we want the elements of x within a range, we can use the following: </a:t>
            </a:r>
            <a:endParaRPr/>
          </a:p>
        </p:txBody>
      </p:sp>
      <p:pic>
        <p:nvPicPr>
          <p:cNvPr id="134" name="Google Shape;134;p24"/>
          <p:cNvPicPr preferRelativeResize="0"/>
          <p:nvPr/>
        </p:nvPicPr>
        <p:blipFill>
          <a:blip r:embed="rId3">
            <a:alphaModFix/>
          </a:blip>
          <a:stretch>
            <a:fillRect/>
          </a:stretch>
        </p:blipFill>
        <p:spPr>
          <a:xfrm>
            <a:off x="2402038" y="1078725"/>
            <a:ext cx="3114675" cy="400050"/>
          </a:xfrm>
          <a:prstGeom prst="rect">
            <a:avLst/>
          </a:prstGeom>
          <a:noFill/>
          <a:ln>
            <a:noFill/>
          </a:ln>
        </p:spPr>
      </p:pic>
      <p:sp>
        <p:nvSpPr>
          <p:cNvPr id="135" name="Google Shape;135;p24"/>
          <p:cNvSpPr txBox="1"/>
          <p:nvPr/>
        </p:nvSpPr>
        <p:spPr>
          <a:xfrm>
            <a:off x="364325" y="1824075"/>
            <a:ext cx="719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&amp; operator does a pointwise ‘and’ comparison between the two sides. Similarly, the vertical bar | does pointwise ‘or’, and the unary ! operator performs negation.</a:t>
            </a:r>
            <a:endParaRPr/>
          </a:p>
        </p:txBody>
      </p:sp>
      <p:pic>
        <p:nvPicPr>
          <p:cNvPr id="136" name="Google Shape;136;p24"/>
          <p:cNvPicPr preferRelativeResize="0"/>
          <p:nvPr/>
        </p:nvPicPr>
        <p:blipFill>
          <a:blip r:embed="rId4">
            <a:alphaModFix/>
          </a:blip>
          <a:stretch>
            <a:fillRect/>
          </a:stretch>
        </p:blipFill>
        <p:spPr>
          <a:xfrm>
            <a:off x="2344888" y="2517050"/>
            <a:ext cx="3228975"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nvSpPr>
        <p:spPr>
          <a:xfrm>
            <a:off x="408900" y="1371600"/>
            <a:ext cx="8326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Exercise -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GB"/>
              <a:t>The function rnorm() generates normal random variables. For instance, rnorm(10) gives a vector of 10 standard normals. Generate 20 standard normals, and store them as x.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Then obtain subvectors of</a:t>
            </a:r>
            <a:endParaRPr/>
          </a:p>
          <a:p>
            <a:pPr indent="0" lvl="0" marL="457200" rtl="0" algn="l">
              <a:spcBef>
                <a:spcPts val="0"/>
              </a:spcBef>
              <a:spcAft>
                <a:spcPts val="0"/>
              </a:spcAft>
              <a:buNone/>
            </a:pPr>
            <a:r>
              <a:rPr lang="en-GB"/>
              <a:t> (i) the entries in x which are less than 1.</a:t>
            </a:r>
            <a:endParaRPr/>
          </a:p>
          <a:p>
            <a:pPr indent="0" lvl="0" marL="457200" rtl="0" algn="l">
              <a:spcBef>
                <a:spcPts val="0"/>
              </a:spcBef>
              <a:spcAft>
                <a:spcPts val="0"/>
              </a:spcAft>
              <a:buNone/>
            </a:pPr>
            <a:r>
              <a:rPr lang="en-GB"/>
              <a:t>(ii) the entries between − 1 2 and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Character Vectors</a:t>
            </a:r>
            <a:endParaRPr/>
          </a:p>
        </p:txBody>
      </p:sp>
      <p:sp>
        <p:nvSpPr>
          <p:cNvPr id="147" name="Google Shape;147;p26"/>
          <p:cNvSpPr txBox="1"/>
          <p:nvPr/>
        </p:nvSpPr>
        <p:spPr>
          <a:xfrm>
            <a:off x="311700" y="1098950"/>
            <a:ext cx="813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can create a character vector, in which each entry is a string of text. Strings in R are contained within double quotes ": </a:t>
            </a:r>
            <a:endParaRPr/>
          </a:p>
        </p:txBody>
      </p:sp>
      <p:pic>
        <p:nvPicPr>
          <p:cNvPr id="148" name="Google Shape;148;p26"/>
          <p:cNvPicPr preferRelativeResize="0"/>
          <p:nvPr/>
        </p:nvPicPr>
        <p:blipFill>
          <a:blip r:embed="rId3">
            <a:alphaModFix/>
          </a:blip>
          <a:stretch>
            <a:fillRect/>
          </a:stretch>
        </p:blipFill>
        <p:spPr>
          <a:xfrm>
            <a:off x="565550" y="1714550"/>
            <a:ext cx="6124575" cy="1027450"/>
          </a:xfrm>
          <a:prstGeom prst="rect">
            <a:avLst/>
          </a:prstGeom>
          <a:noFill/>
          <a:ln>
            <a:noFill/>
          </a:ln>
        </p:spPr>
      </p:pic>
      <p:sp>
        <p:nvSpPr>
          <p:cNvPr id="149" name="Google Shape;149;p26"/>
          <p:cNvSpPr txBox="1"/>
          <p:nvPr/>
        </p:nvSpPr>
        <p:spPr>
          <a:xfrm>
            <a:off x="504750" y="3227775"/>
            <a:ext cx="3727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Notice that you cannot mix numbers with strings: if you try to do so the number will be converted into a string. Otherwise character vectors are much like their numerical counterparts. </a:t>
            </a:r>
            <a:endParaRPr/>
          </a:p>
        </p:txBody>
      </p:sp>
      <p:pic>
        <p:nvPicPr>
          <p:cNvPr id="150" name="Google Shape;150;p26"/>
          <p:cNvPicPr preferRelativeResize="0"/>
          <p:nvPr/>
        </p:nvPicPr>
        <p:blipFill>
          <a:blip r:embed="rId4">
            <a:alphaModFix/>
          </a:blip>
          <a:stretch>
            <a:fillRect/>
          </a:stretch>
        </p:blipFill>
        <p:spPr>
          <a:xfrm>
            <a:off x="4339821" y="2764446"/>
            <a:ext cx="4400551" cy="208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Matrices</a:t>
            </a:r>
            <a:endParaRPr/>
          </a:p>
        </p:txBody>
      </p:sp>
      <p:sp>
        <p:nvSpPr>
          <p:cNvPr id="156" name="Google Shape;156;p27"/>
          <p:cNvSpPr txBox="1"/>
          <p:nvPr/>
        </p:nvSpPr>
        <p:spPr>
          <a:xfrm>
            <a:off x="311700" y="1017725"/>
            <a:ext cx="79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 create a matrix use the function matrix(), specifying elements by column first: </a:t>
            </a:r>
            <a:endParaRPr/>
          </a:p>
        </p:txBody>
      </p:sp>
      <p:pic>
        <p:nvPicPr>
          <p:cNvPr id="157" name="Google Shape;157;p27"/>
          <p:cNvPicPr preferRelativeResize="0"/>
          <p:nvPr/>
        </p:nvPicPr>
        <p:blipFill>
          <a:blip r:embed="rId3">
            <a:alphaModFix/>
          </a:blip>
          <a:stretch>
            <a:fillRect/>
          </a:stretch>
        </p:blipFill>
        <p:spPr>
          <a:xfrm>
            <a:off x="3493325" y="1400000"/>
            <a:ext cx="2377349" cy="1153825"/>
          </a:xfrm>
          <a:prstGeom prst="rect">
            <a:avLst/>
          </a:prstGeom>
          <a:noFill/>
          <a:ln>
            <a:noFill/>
          </a:ln>
        </p:spPr>
      </p:pic>
      <p:sp>
        <p:nvSpPr>
          <p:cNvPr id="158" name="Google Shape;158;p27"/>
          <p:cNvSpPr txBox="1"/>
          <p:nvPr/>
        </p:nvSpPr>
        <p:spPr>
          <a:xfrm>
            <a:off x="311700" y="2707500"/>
            <a:ext cx="71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This is called column-major order. Of course, we need only give one of the dimensions: </a:t>
            </a:r>
            <a:endParaRPr/>
          </a:p>
        </p:txBody>
      </p:sp>
      <p:pic>
        <p:nvPicPr>
          <p:cNvPr id="159" name="Google Shape;159;p27"/>
          <p:cNvPicPr preferRelativeResize="0"/>
          <p:nvPr/>
        </p:nvPicPr>
        <p:blipFill>
          <a:blip r:embed="rId4">
            <a:alphaModFix/>
          </a:blip>
          <a:stretch>
            <a:fillRect/>
          </a:stretch>
        </p:blipFill>
        <p:spPr>
          <a:xfrm>
            <a:off x="3409950" y="3056500"/>
            <a:ext cx="2143125" cy="361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3267050" y="705000"/>
            <a:ext cx="2743200" cy="838200"/>
          </a:xfrm>
          <a:prstGeom prst="rect">
            <a:avLst/>
          </a:prstGeom>
          <a:noFill/>
          <a:ln>
            <a:noFill/>
          </a:ln>
        </p:spPr>
      </p:pic>
      <p:pic>
        <p:nvPicPr>
          <p:cNvPr id="165" name="Google Shape;165;p28"/>
          <p:cNvPicPr preferRelativeResize="0"/>
          <p:nvPr/>
        </p:nvPicPr>
        <p:blipFill>
          <a:blip r:embed="rId4">
            <a:alphaModFix/>
          </a:blip>
          <a:stretch>
            <a:fillRect/>
          </a:stretch>
        </p:blipFill>
        <p:spPr>
          <a:xfrm>
            <a:off x="3267050" y="1438425"/>
            <a:ext cx="2409825" cy="752475"/>
          </a:xfrm>
          <a:prstGeom prst="rect">
            <a:avLst/>
          </a:prstGeom>
          <a:noFill/>
          <a:ln>
            <a:noFill/>
          </a:ln>
        </p:spPr>
      </p:pic>
      <p:sp>
        <p:nvSpPr>
          <p:cNvPr id="166" name="Google Shape;166;p28"/>
          <p:cNvSpPr txBox="1"/>
          <p:nvPr/>
        </p:nvSpPr>
        <p:spPr>
          <a:xfrm>
            <a:off x="2225250" y="304800"/>
            <a:ext cx="46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Getting help of </a:t>
            </a:r>
            <a:r>
              <a:rPr lang="en-GB"/>
              <a:t>vector recycling to create matrices </a:t>
            </a:r>
            <a:endParaRPr/>
          </a:p>
        </p:txBody>
      </p:sp>
      <p:sp>
        <p:nvSpPr>
          <p:cNvPr id="167" name="Google Shape;167;p28"/>
          <p:cNvSpPr txBox="1"/>
          <p:nvPr/>
        </p:nvSpPr>
        <p:spPr>
          <a:xfrm>
            <a:off x="1646700" y="2571750"/>
            <a:ext cx="58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Sometimes it’s useful to specify the elements by row first</a:t>
            </a:r>
            <a:endParaRPr/>
          </a:p>
        </p:txBody>
      </p:sp>
      <p:pic>
        <p:nvPicPr>
          <p:cNvPr id="168" name="Google Shape;168;p28"/>
          <p:cNvPicPr preferRelativeResize="0"/>
          <p:nvPr/>
        </p:nvPicPr>
        <p:blipFill>
          <a:blip r:embed="rId5">
            <a:alphaModFix/>
          </a:blip>
          <a:stretch>
            <a:fillRect/>
          </a:stretch>
        </p:blipFill>
        <p:spPr>
          <a:xfrm>
            <a:off x="2688500" y="2971950"/>
            <a:ext cx="3295650" cy="29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9"/>
          <p:cNvPicPr preferRelativeResize="0"/>
          <p:nvPr/>
        </p:nvPicPr>
        <p:blipFill>
          <a:blip r:embed="rId3">
            <a:alphaModFix/>
          </a:blip>
          <a:stretch>
            <a:fillRect/>
          </a:stretch>
        </p:blipFill>
        <p:spPr>
          <a:xfrm>
            <a:off x="4652950" y="430575"/>
            <a:ext cx="2408625" cy="4132300"/>
          </a:xfrm>
          <a:prstGeom prst="rect">
            <a:avLst/>
          </a:prstGeom>
          <a:noFill/>
          <a:ln>
            <a:noFill/>
          </a:ln>
        </p:spPr>
      </p:pic>
      <p:sp>
        <p:nvSpPr>
          <p:cNvPr id="174" name="Google Shape;174;p29"/>
          <p:cNvSpPr txBox="1"/>
          <p:nvPr/>
        </p:nvSpPr>
        <p:spPr>
          <a:xfrm>
            <a:off x="64325" y="184525"/>
            <a:ext cx="42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There are special functions for constructing certain matrices: </a:t>
            </a:r>
            <a:endParaRPr/>
          </a:p>
        </p:txBody>
      </p:sp>
      <p:sp>
        <p:nvSpPr>
          <p:cNvPr id="175" name="Google Shape;175;p29"/>
          <p:cNvSpPr txBox="1"/>
          <p:nvPr/>
        </p:nvSpPr>
        <p:spPr>
          <a:xfrm>
            <a:off x="117875" y="3343250"/>
            <a:ext cx="43719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The last operator performs an outer product, so it creates a matrix with (i, j)-th entry xiyj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1181125" y="358350"/>
            <a:ext cx="2381250" cy="838200"/>
          </a:xfrm>
          <a:prstGeom prst="rect">
            <a:avLst/>
          </a:prstGeom>
          <a:noFill/>
          <a:ln>
            <a:noFill/>
          </a:ln>
        </p:spPr>
      </p:pic>
      <p:pic>
        <p:nvPicPr>
          <p:cNvPr id="181" name="Google Shape;181;p30"/>
          <p:cNvPicPr preferRelativeResize="0"/>
          <p:nvPr/>
        </p:nvPicPr>
        <p:blipFill>
          <a:blip r:embed="rId4">
            <a:alphaModFix/>
          </a:blip>
          <a:stretch>
            <a:fillRect/>
          </a:stretch>
        </p:blipFill>
        <p:spPr>
          <a:xfrm>
            <a:off x="1176363" y="1123925"/>
            <a:ext cx="2390775" cy="704850"/>
          </a:xfrm>
          <a:prstGeom prst="rect">
            <a:avLst/>
          </a:prstGeom>
          <a:noFill/>
          <a:ln>
            <a:noFill/>
          </a:ln>
        </p:spPr>
      </p:pic>
      <p:sp>
        <p:nvSpPr>
          <p:cNvPr id="182" name="Google Shape;182;p30"/>
          <p:cNvSpPr txBox="1"/>
          <p:nvPr/>
        </p:nvSpPr>
        <p:spPr>
          <a:xfrm>
            <a:off x="3675450" y="469650"/>
            <a:ext cx="52827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rPr>
              <a:t>The function outer() generalizes this to any function f on two arguments, to create a matrix with entries f(xi , yj ).</a:t>
            </a:r>
            <a:endParaRPr/>
          </a:p>
        </p:txBody>
      </p:sp>
      <p:sp>
        <p:nvSpPr>
          <p:cNvPr id="183" name="Google Shape;183;p30"/>
          <p:cNvSpPr txBox="1"/>
          <p:nvPr/>
        </p:nvSpPr>
        <p:spPr>
          <a:xfrm>
            <a:off x="482200" y="2132425"/>
            <a:ext cx="83259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Matrix multiplication is performed using the operator %*%, which is quite distinct from scalar multiplication *. </a:t>
            </a:r>
            <a:endParaRPr/>
          </a:p>
        </p:txBody>
      </p:sp>
      <p:pic>
        <p:nvPicPr>
          <p:cNvPr id="184" name="Google Shape;184;p30"/>
          <p:cNvPicPr preferRelativeResize="0"/>
          <p:nvPr/>
        </p:nvPicPr>
        <p:blipFill>
          <a:blip r:embed="rId5">
            <a:alphaModFix/>
          </a:blip>
          <a:stretch>
            <a:fillRect/>
          </a:stretch>
        </p:blipFill>
        <p:spPr>
          <a:xfrm>
            <a:off x="3324225" y="2748025"/>
            <a:ext cx="2135276" cy="209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nvSpPr>
        <p:spPr>
          <a:xfrm>
            <a:off x="1512750" y="546500"/>
            <a:ext cx="61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Standard functions exist for common mathematical operations on matrices.</a:t>
            </a:r>
            <a:endParaRPr/>
          </a:p>
        </p:txBody>
      </p:sp>
      <p:pic>
        <p:nvPicPr>
          <p:cNvPr id="190" name="Google Shape;190;p31"/>
          <p:cNvPicPr preferRelativeResize="0"/>
          <p:nvPr/>
        </p:nvPicPr>
        <p:blipFill>
          <a:blip r:embed="rId3">
            <a:alphaModFix/>
          </a:blip>
          <a:stretch>
            <a:fillRect/>
          </a:stretch>
        </p:blipFill>
        <p:spPr>
          <a:xfrm>
            <a:off x="2395025" y="1111363"/>
            <a:ext cx="2296050" cy="2920775"/>
          </a:xfrm>
          <a:prstGeom prst="rect">
            <a:avLst/>
          </a:prstGeom>
          <a:noFill/>
          <a:ln>
            <a:noFill/>
          </a:ln>
        </p:spPr>
      </p:pic>
      <p:pic>
        <p:nvPicPr>
          <p:cNvPr id="191" name="Google Shape;191;p31"/>
          <p:cNvPicPr preferRelativeResize="0"/>
          <p:nvPr/>
        </p:nvPicPr>
        <p:blipFill>
          <a:blip r:embed="rId4">
            <a:alphaModFix/>
          </a:blip>
          <a:stretch>
            <a:fillRect/>
          </a:stretch>
        </p:blipFill>
        <p:spPr>
          <a:xfrm>
            <a:off x="4800625" y="1111363"/>
            <a:ext cx="2428875" cy="145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Arithmetic and Objects</a:t>
            </a:r>
            <a:endParaRPr/>
          </a:p>
        </p:txBody>
      </p:sp>
      <p:sp>
        <p:nvSpPr>
          <p:cNvPr id="61" name="Google Shape;61;p14"/>
          <p:cNvSpPr txBox="1"/>
          <p:nvPr/>
        </p:nvSpPr>
        <p:spPr>
          <a:xfrm>
            <a:off x="692700" y="1157300"/>
            <a:ext cx="767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 has a command line interface, and will accept simple commands to it. This is marked by a &gt; symbol, called the prompt. If you type a command and press return, R will evaluate it and print the result for you</a:t>
            </a:r>
            <a:endParaRPr/>
          </a:p>
        </p:txBody>
      </p:sp>
      <p:pic>
        <p:nvPicPr>
          <p:cNvPr id="62" name="Google Shape;62;p14"/>
          <p:cNvPicPr preferRelativeResize="0"/>
          <p:nvPr/>
        </p:nvPicPr>
        <p:blipFill>
          <a:blip r:embed="rId3">
            <a:alphaModFix/>
          </a:blip>
          <a:stretch>
            <a:fillRect/>
          </a:stretch>
        </p:blipFill>
        <p:spPr>
          <a:xfrm>
            <a:off x="854900" y="2085050"/>
            <a:ext cx="1133475" cy="2019300"/>
          </a:xfrm>
          <a:prstGeom prst="rect">
            <a:avLst/>
          </a:prstGeom>
          <a:noFill/>
          <a:ln>
            <a:noFill/>
          </a:ln>
        </p:spPr>
      </p:pic>
      <p:sp>
        <p:nvSpPr>
          <p:cNvPr id="63" name="Google Shape;63;p14"/>
          <p:cNvSpPr txBox="1"/>
          <p:nvPr/>
        </p:nvSpPr>
        <p:spPr>
          <a:xfrm>
            <a:off x="2309800" y="2174875"/>
            <a:ext cx="517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expression x &lt;- 15 creates a variable called x and gives it the value 15. This is called assignment; the variable on the left is assigned to the value on the right. The left hand side must contain only contain a single variable. </a:t>
            </a:r>
            <a:endParaRPr/>
          </a:p>
        </p:txBody>
      </p:sp>
      <p:pic>
        <p:nvPicPr>
          <p:cNvPr id="64" name="Google Shape;64;p14"/>
          <p:cNvPicPr preferRelativeResize="0"/>
          <p:nvPr/>
        </p:nvPicPr>
        <p:blipFill>
          <a:blip r:embed="rId4">
            <a:alphaModFix/>
          </a:blip>
          <a:stretch>
            <a:fillRect/>
          </a:stretch>
        </p:blipFill>
        <p:spPr>
          <a:xfrm>
            <a:off x="2995600" y="3667113"/>
            <a:ext cx="1219200" cy="1247775"/>
          </a:xfrm>
          <a:prstGeom prst="rect">
            <a:avLst/>
          </a:prstGeom>
          <a:noFill/>
          <a:ln>
            <a:noFill/>
          </a:ln>
        </p:spPr>
      </p:pic>
      <p:sp>
        <p:nvSpPr>
          <p:cNvPr id="65" name="Google Shape;65;p14"/>
          <p:cNvSpPr txBox="1"/>
          <p:nvPr/>
        </p:nvSpPr>
        <p:spPr>
          <a:xfrm>
            <a:off x="4214800" y="4090925"/>
            <a:ext cx="38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Assignment can also be done with = (or -&gt;).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nvSpPr>
        <p:spPr>
          <a:xfrm>
            <a:off x="398250" y="450050"/>
            <a:ext cx="834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Matrices can be subsetted much the same way as vectors, although of course they have two indices. Row number comes first: </a:t>
            </a:r>
            <a:endParaRPr/>
          </a:p>
        </p:txBody>
      </p:sp>
      <p:pic>
        <p:nvPicPr>
          <p:cNvPr id="197" name="Google Shape;197;p32"/>
          <p:cNvPicPr preferRelativeResize="0"/>
          <p:nvPr/>
        </p:nvPicPr>
        <p:blipFill>
          <a:blip r:embed="rId3">
            <a:alphaModFix/>
          </a:blip>
          <a:stretch>
            <a:fillRect/>
          </a:stretch>
        </p:blipFill>
        <p:spPr>
          <a:xfrm>
            <a:off x="2627725" y="1065650"/>
            <a:ext cx="3676716" cy="3773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nvSpPr>
        <p:spPr>
          <a:xfrm>
            <a:off x="709000" y="1253725"/>
            <a:ext cx="800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Notice that, where appropriate, R automatically reduces a matrix to a vector or scalar when you subset it. You can override this using the optional drop argument.</a:t>
            </a:r>
            <a:endParaRPr/>
          </a:p>
        </p:txBody>
      </p:sp>
      <p:pic>
        <p:nvPicPr>
          <p:cNvPr id="203" name="Google Shape;203;p33"/>
          <p:cNvPicPr preferRelativeResize="0"/>
          <p:nvPr/>
        </p:nvPicPr>
        <p:blipFill>
          <a:blip r:embed="rId3">
            <a:alphaModFix/>
          </a:blip>
          <a:stretch>
            <a:fillRect/>
          </a:stretch>
        </p:blipFill>
        <p:spPr>
          <a:xfrm>
            <a:off x="1952600" y="2043113"/>
            <a:ext cx="4581525" cy="1057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nvSpPr>
        <p:spPr>
          <a:xfrm>
            <a:off x="553650" y="353625"/>
            <a:ext cx="803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You can stitch matrices together using the rbind() and cbind() functions. These employ vector recycling: </a:t>
            </a:r>
            <a:endParaRPr/>
          </a:p>
        </p:txBody>
      </p:sp>
      <p:pic>
        <p:nvPicPr>
          <p:cNvPr id="209" name="Google Shape;209;p34"/>
          <p:cNvPicPr preferRelativeResize="0"/>
          <p:nvPr/>
        </p:nvPicPr>
        <p:blipFill>
          <a:blip r:embed="rId3">
            <a:alphaModFix/>
          </a:blip>
          <a:stretch>
            <a:fillRect/>
          </a:stretch>
        </p:blipFill>
        <p:spPr>
          <a:xfrm>
            <a:off x="2938463" y="1089500"/>
            <a:ext cx="3267075" cy="35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Lists </a:t>
            </a:r>
            <a:endParaRPr/>
          </a:p>
        </p:txBody>
      </p:sp>
      <p:sp>
        <p:nvSpPr>
          <p:cNvPr id="215" name="Google Shape;215;p35"/>
          <p:cNvSpPr txBox="1"/>
          <p:nvPr/>
        </p:nvSpPr>
        <p:spPr>
          <a:xfrm>
            <a:off x="407175" y="1008475"/>
            <a:ext cx="768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Other than vectors and matrices, the main object for holding data in R is a list1 . These are a bit like vectors, except that each entry can be any other R object, even another list.</a:t>
            </a:r>
            <a:endParaRPr/>
          </a:p>
        </p:txBody>
      </p:sp>
      <p:pic>
        <p:nvPicPr>
          <p:cNvPr id="216" name="Google Shape;216;p35"/>
          <p:cNvPicPr preferRelativeResize="0"/>
          <p:nvPr/>
        </p:nvPicPr>
        <p:blipFill>
          <a:blip r:embed="rId3">
            <a:alphaModFix/>
          </a:blip>
          <a:stretch>
            <a:fillRect/>
          </a:stretch>
        </p:blipFill>
        <p:spPr>
          <a:xfrm>
            <a:off x="806050" y="1669325"/>
            <a:ext cx="4219575" cy="285750"/>
          </a:xfrm>
          <a:prstGeom prst="rect">
            <a:avLst/>
          </a:prstGeom>
          <a:noFill/>
          <a:ln>
            <a:noFill/>
          </a:ln>
        </p:spPr>
      </p:pic>
      <p:sp>
        <p:nvSpPr>
          <p:cNvPr id="217" name="Google Shape;217;p35"/>
          <p:cNvSpPr txBox="1"/>
          <p:nvPr/>
        </p:nvSpPr>
        <p:spPr>
          <a:xfrm>
            <a:off x="311700" y="2000325"/>
            <a:ext cx="787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Here x has 4 elements: a numeric vector, a logical, a string and another list. We can select an entry of x with double square brackets:</a:t>
            </a:r>
            <a:endParaRPr/>
          </a:p>
        </p:txBody>
      </p:sp>
      <p:pic>
        <p:nvPicPr>
          <p:cNvPr id="218" name="Google Shape;218;p35"/>
          <p:cNvPicPr preferRelativeResize="0"/>
          <p:nvPr/>
        </p:nvPicPr>
        <p:blipFill>
          <a:blip r:embed="rId4">
            <a:alphaModFix/>
          </a:blip>
          <a:stretch>
            <a:fillRect/>
          </a:stretch>
        </p:blipFill>
        <p:spPr>
          <a:xfrm>
            <a:off x="2863450" y="2606675"/>
            <a:ext cx="1095375" cy="742950"/>
          </a:xfrm>
          <a:prstGeom prst="rect">
            <a:avLst/>
          </a:prstGeom>
          <a:noFill/>
          <a:ln>
            <a:noFill/>
          </a:ln>
        </p:spPr>
      </p:pic>
      <p:sp>
        <p:nvSpPr>
          <p:cNvPr id="219" name="Google Shape;219;p35"/>
          <p:cNvSpPr txBox="1"/>
          <p:nvPr/>
        </p:nvSpPr>
        <p:spPr>
          <a:xfrm>
            <a:off x="1640450" y="3861113"/>
            <a:ext cx="35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 get a sub-list, use single brackets: </a:t>
            </a:r>
            <a:endParaRPr/>
          </a:p>
        </p:txBody>
      </p:sp>
      <p:pic>
        <p:nvPicPr>
          <p:cNvPr id="220" name="Google Shape;220;p35"/>
          <p:cNvPicPr preferRelativeResize="0"/>
          <p:nvPr/>
        </p:nvPicPr>
        <p:blipFill>
          <a:blip r:embed="rId5">
            <a:alphaModFix/>
          </a:blip>
          <a:stretch>
            <a:fillRect/>
          </a:stretch>
        </p:blipFill>
        <p:spPr>
          <a:xfrm>
            <a:off x="5274500" y="3246825"/>
            <a:ext cx="1114425" cy="1628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nvSpPr>
        <p:spPr>
          <a:xfrm>
            <a:off x="278600" y="978400"/>
            <a:ext cx="519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can also name some or all of the entries in our list, by supplying argument names to list():</a:t>
            </a:r>
            <a:endParaRPr/>
          </a:p>
        </p:txBody>
      </p:sp>
      <p:pic>
        <p:nvPicPr>
          <p:cNvPr id="226" name="Google Shape;226;p36"/>
          <p:cNvPicPr preferRelativeResize="0"/>
          <p:nvPr/>
        </p:nvPicPr>
        <p:blipFill>
          <a:blip r:embed="rId3">
            <a:alphaModFix/>
          </a:blip>
          <a:stretch>
            <a:fillRect/>
          </a:stretch>
        </p:blipFill>
        <p:spPr>
          <a:xfrm>
            <a:off x="6056700" y="445400"/>
            <a:ext cx="2312200" cy="1681600"/>
          </a:xfrm>
          <a:prstGeom prst="rect">
            <a:avLst/>
          </a:prstGeom>
          <a:noFill/>
          <a:ln>
            <a:noFill/>
          </a:ln>
        </p:spPr>
      </p:pic>
      <p:sp>
        <p:nvSpPr>
          <p:cNvPr id="227" name="Google Shape;227;p36"/>
          <p:cNvSpPr txBox="1"/>
          <p:nvPr/>
        </p:nvSpPr>
        <p:spPr>
          <a:xfrm>
            <a:off x="278600" y="2893225"/>
            <a:ext cx="492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Notice that the [[1]] has been replaced by $y, which gives us a clue as to how we can recover the entries by their name. We can still use the numeric position if we prefer:</a:t>
            </a:r>
            <a:endParaRPr/>
          </a:p>
        </p:txBody>
      </p:sp>
      <p:pic>
        <p:nvPicPr>
          <p:cNvPr id="228" name="Google Shape;228;p36"/>
          <p:cNvPicPr preferRelativeResize="0"/>
          <p:nvPr/>
        </p:nvPicPr>
        <p:blipFill>
          <a:blip r:embed="rId4">
            <a:alphaModFix/>
          </a:blip>
          <a:stretch>
            <a:fillRect/>
          </a:stretch>
        </p:blipFill>
        <p:spPr>
          <a:xfrm>
            <a:off x="6346150" y="2399238"/>
            <a:ext cx="1057275" cy="1819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nvSpPr>
        <p:spPr>
          <a:xfrm>
            <a:off x="1341300" y="1801988"/>
            <a:ext cx="64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function names() can be used to obtain a character vector of all the names of objects in a list. </a:t>
            </a:r>
            <a:endParaRPr/>
          </a:p>
        </p:txBody>
      </p:sp>
      <p:pic>
        <p:nvPicPr>
          <p:cNvPr id="234" name="Google Shape;234;p37"/>
          <p:cNvPicPr preferRelativeResize="0"/>
          <p:nvPr/>
        </p:nvPicPr>
        <p:blipFill>
          <a:blip r:embed="rId3">
            <a:alphaModFix/>
          </a:blip>
          <a:stretch>
            <a:fillRect/>
          </a:stretch>
        </p:blipFill>
        <p:spPr>
          <a:xfrm>
            <a:off x="4149325" y="2417588"/>
            <a:ext cx="1514475" cy="923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Manipulating List Elements</a:t>
            </a:r>
            <a:endParaRPr/>
          </a:p>
        </p:txBody>
      </p:sp>
      <p:sp>
        <p:nvSpPr>
          <p:cNvPr id="240" name="Google Shape;240;p38"/>
          <p:cNvSpPr txBox="1"/>
          <p:nvPr/>
        </p:nvSpPr>
        <p:spPr>
          <a:xfrm>
            <a:off x="311700" y="1017725"/>
            <a:ext cx="728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can add, delete and update list elements by the index of the element in the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add and delete elements only at the end of a list.</a:t>
            </a:r>
            <a:endParaRPr/>
          </a:p>
        </p:txBody>
      </p:sp>
      <p:pic>
        <p:nvPicPr>
          <p:cNvPr id="241" name="Google Shape;241;p38"/>
          <p:cNvPicPr preferRelativeResize="0"/>
          <p:nvPr/>
        </p:nvPicPr>
        <p:blipFill>
          <a:blip r:embed="rId3">
            <a:alphaModFix/>
          </a:blip>
          <a:stretch>
            <a:fillRect/>
          </a:stretch>
        </p:blipFill>
        <p:spPr>
          <a:xfrm>
            <a:off x="2606275" y="1915700"/>
            <a:ext cx="2511121" cy="2989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Merging Lists</a:t>
            </a:r>
            <a:endParaRPr/>
          </a:p>
        </p:txBody>
      </p:sp>
      <p:sp>
        <p:nvSpPr>
          <p:cNvPr id="247" name="Google Shape;247;p39"/>
          <p:cNvSpPr txBox="1"/>
          <p:nvPr/>
        </p:nvSpPr>
        <p:spPr>
          <a:xfrm>
            <a:off x="311700" y="1017725"/>
            <a:ext cx="78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You can merge many lists into one list by placing all the lists inside one list() Function.</a:t>
            </a:r>
            <a:endParaRPr/>
          </a:p>
        </p:txBody>
      </p:sp>
      <p:pic>
        <p:nvPicPr>
          <p:cNvPr id="248" name="Google Shape;248;p39"/>
          <p:cNvPicPr preferRelativeResize="0"/>
          <p:nvPr/>
        </p:nvPicPr>
        <p:blipFill>
          <a:blip r:embed="rId3">
            <a:alphaModFix/>
          </a:blip>
          <a:stretch>
            <a:fillRect/>
          </a:stretch>
        </p:blipFill>
        <p:spPr>
          <a:xfrm>
            <a:off x="3643313" y="1506025"/>
            <a:ext cx="1857375" cy="259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Convert R List to Vector?</a:t>
            </a:r>
            <a:endParaRPr/>
          </a:p>
        </p:txBody>
      </p:sp>
      <p:sp>
        <p:nvSpPr>
          <p:cNvPr id="254" name="Google Shape;254;p40"/>
          <p:cNvSpPr txBox="1"/>
          <p:nvPr/>
        </p:nvSpPr>
        <p:spPr>
          <a:xfrm>
            <a:off x="417925" y="1017725"/>
            <a:ext cx="761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 list can be converted to a vector so that the elements of the vector can be used for further manipulation. </a:t>
            </a:r>
            <a:endParaRPr/>
          </a:p>
        </p:txBody>
      </p:sp>
      <p:sp>
        <p:nvSpPr>
          <p:cNvPr id="255" name="Google Shape;255;p40"/>
          <p:cNvSpPr txBox="1"/>
          <p:nvPr/>
        </p:nvSpPr>
        <p:spPr>
          <a:xfrm>
            <a:off x="417925" y="16333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can use the </a:t>
            </a:r>
            <a:r>
              <a:rPr b="1" lang="en-GB"/>
              <a:t>unlist()</a:t>
            </a:r>
            <a:r>
              <a:rPr lang="en-GB"/>
              <a:t> function</a:t>
            </a:r>
            <a:endParaRPr/>
          </a:p>
        </p:txBody>
      </p:sp>
      <p:pic>
        <p:nvPicPr>
          <p:cNvPr id="256" name="Google Shape;256;p40"/>
          <p:cNvPicPr preferRelativeResize="0"/>
          <p:nvPr/>
        </p:nvPicPr>
        <p:blipFill>
          <a:blip r:embed="rId3">
            <a:alphaModFix/>
          </a:blip>
          <a:stretch>
            <a:fillRect/>
          </a:stretch>
        </p:blipFill>
        <p:spPr>
          <a:xfrm>
            <a:off x="1963325" y="2325225"/>
            <a:ext cx="1219200" cy="1428750"/>
          </a:xfrm>
          <a:prstGeom prst="rect">
            <a:avLst/>
          </a:prstGeom>
          <a:noFill/>
          <a:ln>
            <a:noFill/>
          </a:ln>
        </p:spPr>
      </p:pic>
      <p:pic>
        <p:nvPicPr>
          <p:cNvPr id="257" name="Google Shape;257;p40"/>
          <p:cNvPicPr preferRelativeResize="0"/>
          <p:nvPr/>
        </p:nvPicPr>
        <p:blipFill>
          <a:blip r:embed="rId4">
            <a:alphaModFix/>
          </a:blip>
          <a:stretch>
            <a:fillRect/>
          </a:stretch>
        </p:blipFill>
        <p:spPr>
          <a:xfrm>
            <a:off x="4395425" y="2349038"/>
            <a:ext cx="1276350" cy="1381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Arrays</a:t>
            </a:r>
            <a:endParaRPr b="1"/>
          </a:p>
        </p:txBody>
      </p:sp>
      <p:sp>
        <p:nvSpPr>
          <p:cNvPr id="263" name="Google Shape;263;p41"/>
          <p:cNvSpPr txBox="1"/>
          <p:nvPr/>
        </p:nvSpPr>
        <p:spPr>
          <a:xfrm>
            <a:off x="682150" y="1263300"/>
            <a:ext cx="7890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While matrices are confined to two dimensions, arrays can be of any number of dimensions.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The array function takes a dim attribute which creates the required number of dimension.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In the below example we create an array with two elements which are 3x3 matrices each. </a:t>
            </a:r>
            <a:endParaRPr/>
          </a:p>
        </p:txBody>
      </p:sp>
      <p:pic>
        <p:nvPicPr>
          <p:cNvPr id="264" name="Google Shape;264;p41"/>
          <p:cNvPicPr preferRelativeResize="0"/>
          <p:nvPr/>
        </p:nvPicPr>
        <p:blipFill>
          <a:blip r:embed="rId3">
            <a:alphaModFix/>
          </a:blip>
          <a:stretch>
            <a:fillRect/>
          </a:stretch>
        </p:blipFill>
        <p:spPr>
          <a:xfrm>
            <a:off x="784625" y="2902850"/>
            <a:ext cx="2857500" cy="1171575"/>
          </a:xfrm>
          <a:prstGeom prst="rect">
            <a:avLst/>
          </a:prstGeom>
          <a:noFill/>
          <a:ln>
            <a:noFill/>
          </a:ln>
        </p:spPr>
      </p:pic>
      <p:pic>
        <p:nvPicPr>
          <p:cNvPr id="265" name="Google Shape;265;p41"/>
          <p:cNvPicPr preferRelativeResize="0"/>
          <p:nvPr/>
        </p:nvPicPr>
        <p:blipFill>
          <a:blip r:embed="rId4">
            <a:alphaModFix/>
          </a:blip>
          <a:stretch>
            <a:fillRect/>
          </a:stretch>
        </p:blipFill>
        <p:spPr>
          <a:xfrm>
            <a:off x="5434025" y="2525400"/>
            <a:ext cx="2055371" cy="231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Vectors</a:t>
            </a:r>
            <a:endParaRPr/>
          </a:p>
        </p:txBody>
      </p:sp>
      <p:sp>
        <p:nvSpPr>
          <p:cNvPr id="71" name="Google Shape;71;p15"/>
          <p:cNvSpPr txBox="1"/>
          <p:nvPr/>
        </p:nvSpPr>
        <p:spPr>
          <a:xfrm>
            <a:off x="525075" y="1300475"/>
            <a:ext cx="686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key feature which makes R very useful for statistics is that it is vectorized. This means that many operations can be performed </a:t>
            </a:r>
            <a:r>
              <a:rPr lang="en-GB"/>
              <a:t>pointwise</a:t>
            </a:r>
            <a:r>
              <a:rPr lang="en-GB"/>
              <a:t> on a vector.</a:t>
            </a:r>
            <a:endParaRPr/>
          </a:p>
        </p:txBody>
      </p:sp>
      <p:sp>
        <p:nvSpPr>
          <p:cNvPr id="72" name="Google Shape;72;p15"/>
          <p:cNvSpPr txBox="1"/>
          <p:nvPr/>
        </p:nvSpPr>
        <p:spPr>
          <a:xfrm>
            <a:off x="642925" y="1960950"/>
            <a:ext cx="40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function c() is used to create vectors:</a:t>
            </a:r>
            <a:endParaRPr/>
          </a:p>
        </p:txBody>
      </p:sp>
      <p:pic>
        <p:nvPicPr>
          <p:cNvPr id="73" name="Google Shape;73;p15"/>
          <p:cNvPicPr preferRelativeResize="0"/>
          <p:nvPr/>
        </p:nvPicPr>
        <p:blipFill>
          <a:blip r:embed="rId3">
            <a:alphaModFix/>
          </a:blip>
          <a:stretch>
            <a:fillRect/>
          </a:stretch>
        </p:blipFill>
        <p:spPr>
          <a:xfrm>
            <a:off x="3328988" y="2449250"/>
            <a:ext cx="2486025" cy="1066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20"/>
              <a:t>Naming Columns and Rows</a:t>
            </a:r>
            <a:endParaRPr b="1" sz="1820"/>
          </a:p>
        </p:txBody>
      </p:sp>
      <p:sp>
        <p:nvSpPr>
          <p:cNvPr id="271" name="Google Shape;271;p42"/>
          <p:cNvSpPr txBox="1"/>
          <p:nvPr/>
        </p:nvSpPr>
        <p:spPr>
          <a:xfrm>
            <a:off x="311700" y="1017725"/>
            <a:ext cx="82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can give names to the rows, columns and matrices in the array by using the dimnames parameter</a:t>
            </a:r>
            <a:endParaRPr/>
          </a:p>
        </p:txBody>
      </p:sp>
      <p:pic>
        <p:nvPicPr>
          <p:cNvPr id="272" name="Google Shape;272;p42"/>
          <p:cNvPicPr preferRelativeResize="0"/>
          <p:nvPr/>
        </p:nvPicPr>
        <p:blipFill rotWithShape="1">
          <a:blip r:embed="rId3">
            <a:alphaModFix/>
          </a:blip>
          <a:srcRect b="24408" l="0" r="0" t="0"/>
          <a:stretch/>
        </p:blipFill>
        <p:spPr>
          <a:xfrm>
            <a:off x="2786050" y="1663175"/>
            <a:ext cx="2912275" cy="2112300"/>
          </a:xfrm>
          <a:prstGeom prst="rect">
            <a:avLst/>
          </a:prstGeom>
          <a:noFill/>
          <a:ln>
            <a:noFill/>
          </a:ln>
        </p:spPr>
      </p:pic>
      <p:pic>
        <p:nvPicPr>
          <p:cNvPr id="273" name="Google Shape;273;p42"/>
          <p:cNvPicPr preferRelativeResize="0"/>
          <p:nvPr/>
        </p:nvPicPr>
        <p:blipFill>
          <a:blip r:embed="rId4">
            <a:alphaModFix/>
          </a:blip>
          <a:stretch>
            <a:fillRect/>
          </a:stretch>
        </p:blipFill>
        <p:spPr>
          <a:xfrm>
            <a:off x="409575" y="4020725"/>
            <a:ext cx="7810500" cy="695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20"/>
              <a:t>Accessing Array Elements</a:t>
            </a:r>
            <a:endParaRPr b="1" sz="1820"/>
          </a:p>
        </p:txBody>
      </p:sp>
      <p:pic>
        <p:nvPicPr>
          <p:cNvPr id="279" name="Google Shape;279;p43"/>
          <p:cNvPicPr preferRelativeResize="0"/>
          <p:nvPr/>
        </p:nvPicPr>
        <p:blipFill>
          <a:blip r:embed="rId3">
            <a:alphaModFix/>
          </a:blip>
          <a:stretch>
            <a:fillRect/>
          </a:stretch>
        </p:blipFill>
        <p:spPr>
          <a:xfrm>
            <a:off x="2013250" y="1017725"/>
            <a:ext cx="5117498" cy="3820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a:t>
            </a:r>
            <a:endParaRPr/>
          </a:p>
        </p:txBody>
      </p:sp>
      <p:sp>
        <p:nvSpPr>
          <p:cNvPr id="285" name="Google Shape;285;p44"/>
          <p:cNvSpPr txBox="1"/>
          <p:nvPr/>
        </p:nvSpPr>
        <p:spPr>
          <a:xfrm>
            <a:off x="311700" y="1153700"/>
            <a:ext cx="836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 comes with many datasets built-in, particularly in the MASS package. A package is a collection (or library) of functions, datasets, and other objects; most packages are not loaded automatically, so you have to do it yourself:</a:t>
            </a:r>
            <a:endParaRPr/>
          </a:p>
        </p:txBody>
      </p:sp>
      <p:pic>
        <p:nvPicPr>
          <p:cNvPr id="286" name="Google Shape;286;p44"/>
          <p:cNvPicPr preferRelativeResize="0"/>
          <p:nvPr/>
        </p:nvPicPr>
        <p:blipFill>
          <a:blip r:embed="rId3">
            <a:alphaModFix/>
          </a:blip>
          <a:stretch>
            <a:fillRect/>
          </a:stretch>
        </p:blipFill>
        <p:spPr>
          <a:xfrm>
            <a:off x="409575" y="2062400"/>
            <a:ext cx="1495425" cy="342900"/>
          </a:xfrm>
          <a:prstGeom prst="rect">
            <a:avLst/>
          </a:prstGeom>
          <a:noFill/>
          <a:ln>
            <a:noFill/>
          </a:ln>
        </p:spPr>
      </p:pic>
      <p:sp>
        <p:nvSpPr>
          <p:cNvPr id="287" name="Google Shape;287;p44"/>
          <p:cNvSpPr txBox="1"/>
          <p:nvPr/>
        </p:nvSpPr>
        <p:spPr>
          <a:xfrm>
            <a:off x="380850" y="2591975"/>
            <a:ext cx="82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You can now access various datasets from this package. Try looking at the dataset called hills. </a:t>
            </a:r>
            <a:endParaRPr/>
          </a:p>
        </p:txBody>
      </p:sp>
      <p:pic>
        <p:nvPicPr>
          <p:cNvPr id="288" name="Google Shape;288;p44"/>
          <p:cNvPicPr preferRelativeResize="0"/>
          <p:nvPr/>
        </p:nvPicPr>
        <p:blipFill>
          <a:blip r:embed="rId4">
            <a:alphaModFix/>
          </a:blip>
          <a:stretch>
            <a:fillRect/>
          </a:stretch>
        </p:blipFill>
        <p:spPr>
          <a:xfrm>
            <a:off x="409575" y="3048125"/>
            <a:ext cx="1314450" cy="333375"/>
          </a:xfrm>
          <a:prstGeom prst="rect">
            <a:avLst/>
          </a:prstGeom>
          <a:noFill/>
          <a:ln>
            <a:noFill/>
          </a:ln>
        </p:spPr>
      </p:pic>
      <p:sp>
        <p:nvSpPr>
          <p:cNvPr id="289" name="Google Shape;289;p44"/>
          <p:cNvSpPr txBox="1"/>
          <p:nvPr/>
        </p:nvSpPr>
        <p:spPr>
          <a:xfrm>
            <a:off x="409575" y="3437450"/>
            <a:ext cx="67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 find out what the data represent, use the help function ?hills.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Frames</a:t>
            </a:r>
            <a:endParaRPr/>
          </a:p>
        </p:txBody>
      </p:sp>
      <p:sp>
        <p:nvSpPr>
          <p:cNvPr id="295" name="Google Shape;295;p45"/>
          <p:cNvSpPr txBox="1"/>
          <p:nvPr/>
        </p:nvSpPr>
        <p:spPr>
          <a:xfrm>
            <a:off x="311700" y="1040625"/>
            <a:ext cx="79509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The object hills is something called a data frame. A data frame is a series of records represented by rows (in this case one for each race), each containing values in several fields (in this case dist, climb, time).</a:t>
            </a:r>
            <a:endParaRPr/>
          </a:p>
        </p:txBody>
      </p:sp>
      <p:sp>
        <p:nvSpPr>
          <p:cNvPr id="296" name="Google Shape;296;p45"/>
          <p:cNvSpPr txBox="1"/>
          <p:nvPr/>
        </p:nvSpPr>
        <p:spPr>
          <a:xfrm>
            <a:off x="311700" y="1894825"/>
            <a:ext cx="61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You can check that hills is a data frame by inspecting its class(es)</a:t>
            </a:r>
            <a:endParaRPr/>
          </a:p>
        </p:txBody>
      </p:sp>
      <p:pic>
        <p:nvPicPr>
          <p:cNvPr id="297" name="Google Shape;297;p45"/>
          <p:cNvPicPr preferRelativeResize="0"/>
          <p:nvPr/>
        </p:nvPicPr>
        <p:blipFill>
          <a:blip r:embed="rId3">
            <a:alphaModFix/>
          </a:blip>
          <a:stretch>
            <a:fillRect/>
          </a:stretch>
        </p:blipFill>
        <p:spPr>
          <a:xfrm>
            <a:off x="3738563" y="2243825"/>
            <a:ext cx="1666875" cy="790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nvSpPr>
        <p:spPr>
          <a:xfrm>
            <a:off x="624450" y="343200"/>
            <a:ext cx="789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Data frames share many of the characteristics of matrices. We can select rows or columns in the same way:</a:t>
            </a:r>
            <a:endParaRPr/>
          </a:p>
        </p:txBody>
      </p:sp>
      <p:pic>
        <p:nvPicPr>
          <p:cNvPr id="303" name="Google Shape;303;p46"/>
          <p:cNvPicPr preferRelativeResize="0"/>
          <p:nvPr/>
        </p:nvPicPr>
        <p:blipFill>
          <a:blip r:embed="rId3">
            <a:alphaModFix/>
          </a:blip>
          <a:stretch>
            <a:fillRect/>
          </a:stretch>
        </p:blipFill>
        <p:spPr>
          <a:xfrm>
            <a:off x="3205163" y="958800"/>
            <a:ext cx="2733675" cy="1019175"/>
          </a:xfrm>
          <a:prstGeom prst="rect">
            <a:avLst/>
          </a:prstGeom>
          <a:noFill/>
          <a:ln>
            <a:noFill/>
          </a:ln>
        </p:spPr>
      </p:pic>
      <p:pic>
        <p:nvPicPr>
          <p:cNvPr id="304" name="Google Shape;304;p46"/>
          <p:cNvPicPr preferRelativeResize="0"/>
          <p:nvPr/>
        </p:nvPicPr>
        <p:blipFill>
          <a:blip r:embed="rId4">
            <a:alphaModFix/>
          </a:blip>
          <a:stretch>
            <a:fillRect/>
          </a:stretch>
        </p:blipFill>
        <p:spPr>
          <a:xfrm>
            <a:off x="3158463" y="1977975"/>
            <a:ext cx="2827075" cy="1761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nvSpPr>
        <p:spPr>
          <a:xfrm>
            <a:off x="1073400" y="1610238"/>
            <a:ext cx="69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However, they also behave like lists indexed by the columns:</a:t>
            </a:r>
            <a:endParaRPr/>
          </a:p>
        </p:txBody>
      </p:sp>
      <p:pic>
        <p:nvPicPr>
          <p:cNvPr id="310" name="Google Shape;310;p47"/>
          <p:cNvPicPr preferRelativeResize="0"/>
          <p:nvPr/>
        </p:nvPicPr>
        <p:blipFill>
          <a:blip r:embed="rId3">
            <a:alphaModFix/>
          </a:blip>
          <a:stretch>
            <a:fillRect/>
          </a:stretch>
        </p:blipFill>
        <p:spPr>
          <a:xfrm>
            <a:off x="1133475" y="2066413"/>
            <a:ext cx="6877050" cy="1466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nvSpPr>
        <p:spPr>
          <a:xfrm>
            <a:off x="494700" y="975125"/>
            <a:ext cx="81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command data.frame() is used to create a data frame, each argument representing a column.</a:t>
            </a:r>
            <a:endParaRPr/>
          </a:p>
        </p:txBody>
      </p:sp>
      <p:sp>
        <p:nvSpPr>
          <p:cNvPr id="316" name="Google Shape;316;p48"/>
          <p:cNvSpPr txBox="1"/>
          <p:nvPr/>
        </p:nvSpPr>
        <p:spPr>
          <a:xfrm>
            <a:off x="535775" y="300050"/>
            <a:ext cx="670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t>DataFrame</a:t>
            </a:r>
            <a:endParaRPr b="1" sz="2400"/>
          </a:p>
        </p:txBody>
      </p:sp>
      <p:pic>
        <p:nvPicPr>
          <p:cNvPr id="317" name="Google Shape;317;p48"/>
          <p:cNvPicPr preferRelativeResize="0"/>
          <p:nvPr/>
        </p:nvPicPr>
        <p:blipFill>
          <a:blip r:embed="rId3">
            <a:alphaModFix/>
          </a:blip>
          <a:stretch>
            <a:fillRect/>
          </a:stretch>
        </p:blipFill>
        <p:spPr>
          <a:xfrm>
            <a:off x="1481125" y="1414474"/>
            <a:ext cx="5934099" cy="2065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nvSpPr>
        <p:spPr>
          <a:xfrm>
            <a:off x="600075" y="310750"/>
            <a:ext cx="627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A3A3A"/>
                </a:solidFill>
                <a:highlight>
                  <a:srgbClr val="FFFFFF"/>
                </a:highlight>
                <a:latin typeface="Open Sans"/>
                <a:ea typeface="Open Sans"/>
                <a:cs typeface="Open Sans"/>
                <a:sym typeface="Open Sans"/>
              </a:rPr>
              <a:t>To extract a specific column from a data frame, use the following syntax:</a:t>
            </a:r>
            <a:endParaRPr/>
          </a:p>
        </p:txBody>
      </p:sp>
      <p:sp>
        <p:nvSpPr>
          <p:cNvPr id="323" name="Google Shape;323;p49"/>
          <p:cNvSpPr txBox="1"/>
          <p:nvPr/>
        </p:nvSpPr>
        <p:spPr>
          <a:xfrm>
            <a:off x="1028700" y="2034750"/>
            <a:ext cx="4993500" cy="60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00FF"/>
                </a:solidFill>
                <a:highlight>
                  <a:schemeClr val="lt2"/>
                </a:highlight>
              </a:rPr>
              <a:t>result &lt;- data.frame(emp.data$empname,emp.data$empdept)</a:t>
            </a:r>
            <a:endParaRPr b="1" sz="1200">
              <a:solidFill>
                <a:srgbClr val="FF00FF"/>
              </a:solidFill>
              <a:highlight>
                <a:schemeClr val="lt2"/>
              </a:highlight>
            </a:endParaRPr>
          </a:p>
          <a:p>
            <a:pPr indent="0" lvl="0" marL="0" marR="190500" rtl="0" algn="l">
              <a:lnSpc>
                <a:spcPct val="115000"/>
              </a:lnSpc>
              <a:spcBef>
                <a:spcPts val="400"/>
              </a:spcBef>
              <a:spcAft>
                <a:spcPts val="400"/>
              </a:spcAft>
              <a:buNone/>
            </a:pPr>
            <a:r>
              <a:rPr b="1" lang="en-GB" sz="1200">
                <a:solidFill>
                  <a:srgbClr val="FF00FF"/>
                </a:solidFill>
                <a:highlight>
                  <a:schemeClr val="lt2"/>
                </a:highlight>
              </a:rPr>
              <a:t>print(result)</a:t>
            </a:r>
            <a:endParaRPr b="1" sz="1200">
              <a:solidFill>
                <a:srgbClr val="FF00FF"/>
              </a:solidFill>
              <a:highlight>
                <a:schemeClr val="lt2"/>
              </a:highlight>
            </a:endParaRPr>
          </a:p>
        </p:txBody>
      </p:sp>
      <p:sp>
        <p:nvSpPr>
          <p:cNvPr id="324" name="Google Shape;324;p49"/>
          <p:cNvSpPr txBox="1"/>
          <p:nvPr/>
        </p:nvSpPr>
        <p:spPr>
          <a:xfrm>
            <a:off x="982225" y="777650"/>
            <a:ext cx="7286700" cy="115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00FF"/>
                </a:solidFill>
                <a:highlight>
                  <a:schemeClr val="lt2"/>
                </a:highlight>
              </a:rPr>
              <a:t>empid &lt;- c(1:4)</a:t>
            </a:r>
            <a:endParaRPr b="1" sz="1200">
              <a:solidFill>
                <a:srgbClr val="FF00FF"/>
              </a:solidFill>
              <a:highlight>
                <a:schemeClr val="lt2"/>
              </a:highlight>
            </a:endParaRPr>
          </a:p>
          <a:p>
            <a:pPr indent="0" lvl="0" marL="0" rtl="0" algn="l">
              <a:spcBef>
                <a:spcPts val="0"/>
              </a:spcBef>
              <a:spcAft>
                <a:spcPts val="0"/>
              </a:spcAft>
              <a:buNone/>
            </a:pPr>
            <a:r>
              <a:rPr b="1" lang="en-GB" sz="1200">
                <a:solidFill>
                  <a:srgbClr val="FF00FF"/>
                </a:solidFill>
                <a:highlight>
                  <a:schemeClr val="lt2"/>
                </a:highlight>
              </a:rPr>
              <a:t>empname &lt;- c("Sam","Rob","Max","John")</a:t>
            </a:r>
            <a:endParaRPr b="1" sz="1200">
              <a:solidFill>
                <a:srgbClr val="FF00FF"/>
              </a:solidFill>
              <a:highlight>
                <a:schemeClr val="lt2"/>
              </a:highlight>
            </a:endParaRPr>
          </a:p>
          <a:p>
            <a:pPr indent="0" lvl="0" marL="0" rtl="0" algn="l">
              <a:spcBef>
                <a:spcPts val="0"/>
              </a:spcBef>
              <a:spcAft>
                <a:spcPts val="0"/>
              </a:spcAft>
              <a:buNone/>
            </a:pPr>
            <a:r>
              <a:rPr b="1" lang="en-GB" sz="1200">
                <a:solidFill>
                  <a:srgbClr val="FF00FF"/>
                </a:solidFill>
                <a:highlight>
                  <a:schemeClr val="lt2"/>
                </a:highlight>
              </a:rPr>
              <a:t>empdept &lt;- c("Sales","Marketing","HR","R &amp; D")</a:t>
            </a:r>
            <a:endParaRPr b="1" sz="1200">
              <a:solidFill>
                <a:srgbClr val="FF00FF"/>
              </a:solidFill>
              <a:highlight>
                <a:schemeClr val="lt2"/>
              </a:highlight>
            </a:endParaRPr>
          </a:p>
          <a:p>
            <a:pPr indent="0" lvl="0" marL="0" rtl="0" algn="l">
              <a:spcBef>
                <a:spcPts val="0"/>
              </a:spcBef>
              <a:spcAft>
                <a:spcPts val="0"/>
              </a:spcAft>
              <a:buNone/>
            </a:pPr>
            <a:r>
              <a:rPr b="1" lang="en-GB" sz="1200">
                <a:solidFill>
                  <a:srgbClr val="FF00FF"/>
                </a:solidFill>
                <a:highlight>
                  <a:schemeClr val="lt2"/>
                </a:highlight>
              </a:rPr>
              <a:t>emp.data &lt;- data.frame(empid,empname,empdept)</a:t>
            </a:r>
            <a:endParaRPr b="1" sz="1200">
              <a:solidFill>
                <a:srgbClr val="FF00FF"/>
              </a:solidFill>
              <a:highlight>
                <a:schemeClr val="lt2"/>
              </a:highlight>
            </a:endParaRPr>
          </a:p>
          <a:p>
            <a:pPr indent="0" lvl="0" marL="0" marR="190500" rtl="0" algn="l">
              <a:lnSpc>
                <a:spcPct val="115000"/>
              </a:lnSpc>
              <a:spcBef>
                <a:spcPts val="400"/>
              </a:spcBef>
              <a:spcAft>
                <a:spcPts val="400"/>
              </a:spcAft>
              <a:buNone/>
            </a:pPr>
            <a:r>
              <a:rPr b="1" lang="en-GB" sz="1200">
                <a:solidFill>
                  <a:srgbClr val="FF00FF"/>
                </a:solidFill>
                <a:highlight>
                  <a:schemeClr val="lt2"/>
                </a:highlight>
              </a:rPr>
              <a:t>print(emp.data)</a:t>
            </a:r>
            <a:endParaRPr b="1" sz="1200">
              <a:solidFill>
                <a:srgbClr val="FF00FF"/>
              </a:solidFill>
              <a:highlight>
                <a:schemeClr val="lt2"/>
              </a:highlight>
            </a:endParaRPr>
          </a:p>
        </p:txBody>
      </p:sp>
      <p:sp>
        <p:nvSpPr>
          <p:cNvPr id="325" name="Google Shape;325;p49"/>
          <p:cNvSpPr txBox="1"/>
          <p:nvPr/>
        </p:nvSpPr>
        <p:spPr>
          <a:xfrm>
            <a:off x="600075" y="2861075"/>
            <a:ext cx="58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A3A3A"/>
                </a:solidFill>
                <a:highlight>
                  <a:srgbClr val="FFFFFF"/>
                </a:highlight>
                <a:latin typeface="Open Sans"/>
                <a:ea typeface="Open Sans"/>
                <a:cs typeface="Open Sans"/>
                <a:sym typeface="Open Sans"/>
              </a:rPr>
              <a:t>To extract specific rows from a data frame, use the following syntax:</a:t>
            </a:r>
            <a:endParaRPr/>
          </a:p>
        </p:txBody>
      </p:sp>
      <p:sp>
        <p:nvSpPr>
          <p:cNvPr id="326" name="Google Shape;326;p49"/>
          <p:cNvSpPr txBox="1"/>
          <p:nvPr/>
        </p:nvSpPr>
        <p:spPr>
          <a:xfrm>
            <a:off x="982225" y="3332575"/>
            <a:ext cx="3000000" cy="60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FF00FF"/>
                </a:solidFill>
                <a:highlight>
                  <a:srgbClr val="DDDDDD"/>
                </a:highlight>
              </a:rPr>
              <a:t>result &lt;- emp.data[1:2,]</a:t>
            </a:r>
            <a:endParaRPr b="1" sz="1200">
              <a:solidFill>
                <a:srgbClr val="FF00FF"/>
              </a:solidFill>
              <a:highlight>
                <a:srgbClr val="DDDDDD"/>
              </a:highlight>
            </a:endParaRPr>
          </a:p>
          <a:p>
            <a:pPr indent="0" lvl="0" marL="0" marR="190500" rtl="0" algn="l">
              <a:lnSpc>
                <a:spcPct val="115000"/>
              </a:lnSpc>
              <a:spcBef>
                <a:spcPts val="400"/>
              </a:spcBef>
              <a:spcAft>
                <a:spcPts val="400"/>
              </a:spcAft>
              <a:buNone/>
            </a:pPr>
            <a:r>
              <a:rPr b="1" lang="en-GB" sz="1200">
                <a:solidFill>
                  <a:srgbClr val="FF00FF"/>
                </a:solidFill>
                <a:highlight>
                  <a:srgbClr val="DDDDDD"/>
                </a:highlight>
              </a:rPr>
              <a:t>print(result)</a:t>
            </a:r>
            <a:endParaRPr b="1" sz="1200">
              <a:solidFill>
                <a:srgbClr val="FF00FF"/>
              </a:solidFill>
              <a:highlight>
                <a:srgbClr val="DDDDDD"/>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nvSpPr>
        <p:spPr>
          <a:xfrm>
            <a:off x="278600" y="514350"/>
            <a:ext cx="798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A3A3A"/>
                </a:solidFill>
                <a:highlight>
                  <a:srgbClr val="FFFFFF"/>
                </a:highlight>
                <a:latin typeface="Open Sans"/>
                <a:ea typeface="Open Sans"/>
                <a:cs typeface="Open Sans"/>
                <a:sym typeface="Open Sans"/>
              </a:rPr>
              <a:t>The following code extracts the first and third rows with second and third columns respectively.</a:t>
            </a:r>
            <a:endParaRPr/>
          </a:p>
        </p:txBody>
      </p:sp>
      <p:sp>
        <p:nvSpPr>
          <p:cNvPr id="332" name="Google Shape;332;p50"/>
          <p:cNvSpPr txBox="1"/>
          <p:nvPr/>
        </p:nvSpPr>
        <p:spPr>
          <a:xfrm>
            <a:off x="771525" y="1007275"/>
            <a:ext cx="4382700" cy="63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FF00FF"/>
                </a:solidFill>
                <a:highlight>
                  <a:srgbClr val="DDDDDD"/>
                </a:highlight>
              </a:rPr>
              <a:t>result &lt;- emp.data[c(1,2),c(2,3)]</a:t>
            </a:r>
            <a:endParaRPr b="1" sz="1300">
              <a:solidFill>
                <a:srgbClr val="FF00FF"/>
              </a:solidFill>
              <a:highlight>
                <a:srgbClr val="DDDDDD"/>
              </a:highlight>
            </a:endParaRPr>
          </a:p>
          <a:p>
            <a:pPr indent="0" lvl="0" marL="0" marR="190500" rtl="0" algn="l">
              <a:lnSpc>
                <a:spcPct val="115000"/>
              </a:lnSpc>
              <a:spcBef>
                <a:spcPts val="400"/>
              </a:spcBef>
              <a:spcAft>
                <a:spcPts val="400"/>
              </a:spcAft>
              <a:buNone/>
            </a:pPr>
            <a:r>
              <a:rPr b="1" lang="en-GB" sz="1300">
                <a:solidFill>
                  <a:srgbClr val="FF00FF"/>
                </a:solidFill>
                <a:highlight>
                  <a:srgbClr val="DDDDDD"/>
                </a:highlight>
              </a:rPr>
              <a:t>print(result)</a:t>
            </a:r>
            <a:endParaRPr b="1" sz="1300">
              <a:solidFill>
                <a:srgbClr val="FF00FF"/>
              </a:solidFill>
              <a:highlight>
                <a:srgbClr val="DDDDDD"/>
              </a:highlight>
            </a:endParaRPr>
          </a:p>
        </p:txBody>
      </p:sp>
      <p:sp>
        <p:nvSpPr>
          <p:cNvPr id="333" name="Google Shape;333;p50"/>
          <p:cNvSpPr txBox="1"/>
          <p:nvPr/>
        </p:nvSpPr>
        <p:spPr>
          <a:xfrm>
            <a:off x="375050" y="1714500"/>
            <a:ext cx="680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A3A3A"/>
                </a:solidFill>
                <a:highlight>
                  <a:srgbClr val="FFFFFF"/>
                </a:highlight>
                <a:latin typeface="Open Sans"/>
                <a:ea typeface="Open Sans"/>
                <a:cs typeface="Open Sans"/>
                <a:sym typeface="Open Sans"/>
              </a:rPr>
              <a:t>To add a salary column to the above Data Frame, use the following syntax:</a:t>
            </a:r>
            <a:endParaRPr/>
          </a:p>
        </p:txBody>
      </p:sp>
      <p:sp>
        <p:nvSpPr>
          <p:cNvPr id="334" name="Google Shape;334;p50"/>
          <p:cNvSpPr txBox="1"/>
          <p:nvPr/>
        </p:nvSpPr>
        <p:spPr>
          <a:xfrm>
            <a:off x="771525" y="2084400"/>
            <a:ext cx="3000000" cy="103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FF00FF"/>
                </a:solidFill>
                <a:highlight>
                  <a:srgbClr val="DDDDDD"/>
                </a:highlight>
              </a:rPr>
              <a:t>emp.data$salary &lt;- c(20000,30000,40000,27000)</a:t>
            </a:r>
            <a:endParaRPr b="1" sz="1300">
              <a:solidFill>
                <a:srgbClr val="FF00FF"/>
              </a:solidFill>
              <a:highlight>
                <a:srgbClr val="DDDDDD"/>
              </a:highlight>
            </a:endParaRPr>
          </a:p>
          <a:p>
            <a:pPr indent="0" lvl="0" marL="0" rtl="0" algn="l">
              <a:spcBef>
                <a:spcPts val="0"/>
              </a:spcBef>
              <a:spcAft>
                <a:spcPts val="0"/>
              </a:spcAft>
              <a:buNone/>
            </a:pPr>
            <a:r>
              <a:rPr b="1" lang="en-GB" sz="1300">
                <a:solidFill>
                  <a:srgbClr val="FF00FF"/>
                </a:solidFill>
                <a:highlight>
                  <a:srgbClr val="DDDDDD"/>
                </a:highlight>
              </a:rPr>
              <a:t>n &lt;- emp.data</a:t>
            </a:r>
            <a:endParaRPr b="1" sz="1300">
              <a:solidFill>
                <a:srgbClr val="FF00FF"/>
              </a:solidFill>
              <a:highlight>
                <a:srgbClr val="DDDDDD"/>
              </a:highlight>
            </a:endParaRPr>
          </a:p>
          <a:p>
            <a:pPr indent="0" lvl="0" marL="0" marR="190500" rtl="0" algn="l">
              <a:lnSpc>
                <a:spcPct val="115000"/>
              </a:lnSpc>
              <a:spcBef>
                <a:spcPts val="400"/>
              </a:spcBef>
              <a:spcAft>
                <a:spcPts val="400"/>
              </a:spcAft>
              <a:buNone/>
            </a:pPr>
            <a:r>
              <a:rPr b="1" lang="en-GB" sz="1300">
                <a:solidFill>
                  <a:srgbClr val="FF00FF"/>
                </a:solidFill>
                <a:highlight>
                  <a:srgbClr val="DDDDDD"/>
                </a:highlight>
              </a:rPr>
              <a:t>print(n)</a:t>
            </a:r>
            <a:endParaRPr b="1" sz="1300">
              <a:solidFill>
                <a:srgbClr val="FF00FF"/>
              </a:solidFill>
              <a:highlight>
                <a:srgbClr val="DDDDDD"/>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nvSpPr>
        <p:spPr>
          <a:xfrm>
            <a:off x="472050" y="353625"/>
            <a:ext cx="804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A3A3A"/>
                </a:solidFill>
                <a:highlight>
                  <a:srgbClr val="FFFFFF"/>
                </a:highlight>
                <a:latin typeface="Open Sans"/>
                <a:ea typeface="Open Sans"/>
                <a:cs typeface="Open Sans"/>
                <a:sym typeface="Open Sans"/>
              </a:rPr>
              <a:t>To add new rows to an existing Data Frame, we need to create a new data frame, which contains the new rows, and then merge it with the existing data frame using the rbind() function</a:t>
            </a:r>
            <a:endParaRPr/>
          </a:p>
        </p:txBody>
      </p:sp>
      <p:sp>
        <p:nvSpPr>
          <p:cNvPr id="340" name="Google Shape;340;p51"/>
          <p:cNvSpPr txBox="1"/>
          <p:nvPr/>
        </p:nvSpPr>
        <p:spPr>
          <a:xfrm>
            <a:off x="1597200" y="907725"/>
            <a:ext cx="3309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FF00FF"/>
                </a:solidFill>
                <a:highlight>
                  <a:srgbClr val="DDDDDD"/>
                </a:highlight>
              </a:rPr>
              <a:t>emp.newdata &lt;-   data.frame(</a:t>
            </a:r>
            <a:endParaRPr b="1" sz="1300">
              <a:solidFill>
                <a:srgbClr val="FF00FF"/>
              </a:solidFill>
              <a:highlight>
                <a:srgbClr val="DDDDDD"/>
              </a:highlight>
            </a:endParaRPr>
          </a:p>
          <a:p>
            <a:pPr indent="0" lvl="0" marL="0" rtl="0" algn="l">
              <a:spcBef>
                <a:spcPts val="0"/>
              </a:spcBef>
              <a:spcAft>
                <a:spcPts val="0"/>
              </a:spcAft>
              <a:buNone/>
            </a:pPr>
            <a:r>
              <a:rPr b="1" lang="en-GB" sz="1300">
                <a:solidFill>
                  <a:srgbClr val="FF00FF"/>
                </a:solidFill>
                <a:highlight>
                  <a:srgbClr val="DDDDDD"/>
                </a:highlight>
              </a:rPr>
              <a:t>empid = c(5:7),</a:t>
            </a:r>
            <a:endParaRPr b="1" sz="1300">
              <a:solidFill>
                <a:srgbClr val="FF00FF"/>
              </a:solidFill>
              <a:highlight>
                <a:srgbClr val="DDDDDD"/>
              </a:highlight>
            </a:endParaRPr>
          </a:p>
          <a:p>
            <a:pPr indent="0" lvl="0" marL="0" rtl="0" algn="l">
              <a:spcBef>
                <a:spcPts val="0"/>
              </a:spcBef>
              <a:spcAft>
                <a:spcPts val="0"/>
              </a:spcAft>
              <a:buNone/>
            </a:pPr>
            <a:r>
              <a:rPr b="1" lang="en-GB" sz="1300">
                <a:solidFill>
                  <a:srgbClr val="FF00FF"/>
                </a:solidFill>
                <a:highlight>
                  <a:srgbClr val="DDDDDD"/>
                </a:highlight>
              </a:rPr>
              <a:t>empname = c("Frank","Tony","Eric"),</a:t>
            </a:r>
            <a:endParaRPr b="1" sz="1300">
              <a:solidFill>
                <a:srgbClr val="FF00FF"/>
              </a:solidFill>
              <a:highlight>
                <a:srgbClr val="DDDDDD"/>
              </a:highlight>
            </a:endParaRPr>
          </a:p>
          <a:p>
            <a:pPr indent="0" lvl="0" marL="0" rtl="0" algn="l">
              <a:spcBef>
                <a:spcPts val="0"/>
              </a:spcBef>
              <a:spcAft>
                <a:spcPts val="0"/>
              </a:spcAft>
              <a:buNone/>
            </a:pPr>
            <a:r>
              <a:rPr b="1" lang="en-GB" sz="1300">
                <a:solidFill>
                  <a:srgbClr val="FF00FF"/>
                </a:solidFill>
                <a:highlight>
                  <a:srgbClr val="DDDDDD"/>
                </a:highlight>
              </a:rPr>
              <a:t>empdept = c("IT","Operations","Finance"),</a:t>
            </a:r>
            <a:endParaRPr b="1" sz="1300">
              <a:solidFill>
                <a:srgbClr val="FF00FF"/>
              </a:solidFill>
              <a:highlight>
                <a:srgbClr val="DDDDDD"/>
              </a:highlight>
            </a:endParaRPr>
          </a:p>
          <a:p>
            <a:pPr indent="0" lvl="0" marL="0" rtl="0" algn="l">
              <a:spcBef>
                <a:spcPts val="0"/>
              </a:spcBef>
              <a:spcAft>
                <a:spcPts val="0"/>
              </a:spcAft>
              <a:buNone/>
            </a:pPr>
            <a:r>
              <a:rPr b="1" lang="en-GB" sz="1300">
                <a:solidFill>
                  <a:srgbClr val="FF00FF"/>
                </a:solidFill>
                <a:highlight>
                  <a:srgbClr val="DDDDDD"/>
                </a:highlight>
              </a:rPr>
              <a:t>salary = c(32000,51000,45000))</a:t>
            </a:r>
            <a:endParaRPr b="1" sz="1300">
              <a:solidFill>
                <a:srgbClr val="FF00FF"/>
              </a:solidFill>
              <a:highlight>
                <a:srgbClr val="DDDDDD"/>
              </a:highlight>
            </a:endParaRPr>
          </a:p>
        </p:txBody>
      </p:sp>
      <p:sp>
        <p:nvSpPr>
          <p:cNvPr id="341" name="Google Shape;341;p51"/>
          <p:cNvSpPr txBox="1"/>
          <p:nvPr/>
        </p:nvSpPr>
        <p:spPr>
          <a:xfrm>
            <a:off x="548250" y="2551525"/>
            <a:ext cx="531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A3A3A"/>
                </a:solidFill>
                <a:highlight>
                  <a:srgbClr val="FFFFFF"/>
                </a:highlight>
                <a:latin typeface="Open Sans"/>
                <a:ea typeface="Open Sans"/>
                <a:cs typeface="Open Sans"/>
                <a:sym typeface="Open Sans"/>
              </a:rPr>
              <a:t>Merging the Created Data Frame with the Existing One:</a:t>
            </a:r>
            <a:endParaRPr/>
          </a:p>
        </p:txBody>
      </p:sp>
      <p:sp>
        <p:nvSpPr>
          <p:cNvPr id="342" name="Google Shape;342;p51"/>
          <p:cNvSpPr txBox="1"/>
          <p:nvPr/>
        </p:nvSpPr>
        <p:spPr>
          <a:xfrm>
            <a:off x="1673400" y="2925350"/>
            <a:ext cx="4188300" cy="63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FF00FF"/>
                </a:solidFill>
                <a:highlight>
                  <a:srgbClr val="DDDDDD"/>
                </a:highlight>
              </a:rPr>
              <a:t>emp.finaldata &lt;- rbind(emp.data,emp.newdata)</a:t>
            </a:r>
            <a:endParaRPr b="1" sz="1300">
              <a:solidFill>
                <a:srgbClr val="FF00FF"/>
              </a:solidFill>
              <a:highlight>
                <a:srgbClr val="DDDDDD"/>
              </a:highlight>
            </a:endParaRPr>
          </a:p>
          <a:p>
            <a:pPr indent="0" lvl="0" marL="0" marR="190500" rtl="0" algn="l">
              <a:lnSpc>
                <a:spcPct val="115000"/>
              </a:lnSpc>
              <a:spcBef>
                <a:spcPts val="400"/>
              </a:spcBef>
              <a:spcAft>
                <a:spcPts val="400"/>
              </a:spcAft>
              <a:buNone/>
            </a:pPr>
            <a:r>
              <a:rPr b="1" lang="en-GB" sz="1300">
                <a:solidFill>
                  <a:srgbClr val="FF00FF"/>
                </a:solidFill>
                <a:highlight>
                  <a:srgbClr val="DDDDDD"/>
                </a:highlight>
              </a:rPr>
              <a:t>print(emp.finaldata)</a:t>
            </a:r>
            <a:endParaRPr b="1" sz="1300">
              <a:solidFill>
                <a:srgbClr val="FF00FF"/>
              </a:solidFill>
              <a:highlight>
                <a:srgbClr val="DDDDDD"/>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392850" y="225050"/>
            <a:ext cx="6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Then if we want to add 2 to everything in this vector, or to square each entry:</a:t>
            </a:r>
            <a:endParaRPr/>
          </a:p>
        </p:txBody>
      </p:sp>
      <p:pic>
        <p:nvPicPr>
          <p:cNvPr id="79" name="Google Shape;79;p16"/>
          <p:cNvPicPr preferRelativeResize="0"/>
          <p:nvPr/>
        </p:nvPicPr>
        <p:blipFill>
          <a:blip r:embed="rId3">
            <a:alphaModFix/>
          </a:blip>
          <a:stretch>
            <a:fillRect/>
          </a:stretch>
        </p:blipFill>
        <p:spPr>
          <a:xfrm>
            <a:off x="3596888" y="822538"/>
            <a:ext cx="1950225" cy="1244125"/>
          </a:xfrm>
          <a:prstGeom prst="rect">
            <a:avLst/>
          </a:prstGeom>
          <a:noFill/>
          <a:ln>
            <a:noFill/>
          </a:ln>
        </p:spPr>
      </p:pic>
      <p:sp>
        <p:nvSpPr>
          <p:cNvPr id="80" name="Google Shape;80;p16"/>
          <p:cNvSpPr txBox="1"/>
          <p:nvPr/>
        </p:nvSpPr>
        <p:spPr>
          <a:xfrm>
            <a:off x="232125" y="2263950"/>
            <a:ext cx="842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Some useful vectors can be created quickly with R. The colon operator is used to generate integer sequences</a:t>
            </a:r>
            <a:endParaRPr/>
          </a:p>
        </p:txBody>
      </p:sp>
      <p:pic>
        <p:nvPicPr>
          <p:cNvPr id="81" name="Google Shape;81;p16"/>
          <p:cNvPicPr preferRelativeResize="0"/>
          <p:nvPr/>
        </p:nvPicPr>
        <p:blipFill>
          <a:blip r:embed="rId4">
            <a:alphaModFix/>
          </a:blip>
          <a:stretch>
            <a:fillRect/>
          </a:stretch>
        </p:blipFill>
        <p:spPr>
          <a:xfrm>
            <a:off x="152400" y="3031950"/>
            <a:ext cx="3286125" cy="828675"/>
          </a:xfrm>
          <a:prstGeom prst="rect">
            <a:avLst/>
          </a:prstGeom>
          <a:noFill/>
          <a:ln>
            <a:noFill/>
          </a:ln>
        </p:spPr>
      </p:pic>
      <p:pic>
        <p:nvPicPr>
          <p:cNvPr id="82" name="Google Shape;82;p16"/>
          <p:cNvPicPr preferRelativeResize="0"/>
          <p:nvPr/>
        </p:nvPicPr>
        <p:blipFill>
          <a:blip r:embed="rId5">
            <a:alphaModFix/>
          </a:blip>
          <a:stretch>
            <a:fillRect/>
          </a:stretch>
        </p:blipFill>
        <p:spPr>
          <a:xfrm>
            <a:off x="3911225" y="2879550"/>
            <a:ext cx="2153825" cy="13309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nvSpPr>
        <p:spPr>
          <a:xfrm>
            <a:off x="192900" y="332175"/>
            <a:ext cx="57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Get the Structure of the Data Frame</a:t>
            </a:r>
            <a:endParaRPr b="1"/>
          </a:p>
        </p:txBody>
      </p:sp>
      <p:pic>
        <p:nvPicPr>
          <p:cNvPr id="348" name="Google Shape;348;p52"/>
          <p:cNvPicPr preferRelativeResize="0"/>
          <p:nvPr/>
        </p:nvPicPr>
        <p:blipFill>
          <a:blip r:embed="rId3">
            <a:alphaModFix/>
          </a:blip>
          <a:stretch>
            <a:fillRect/>
          </a:stretch>
        </p:blipFill>
        <p:spPr>
          <a:xfrm>
            <a:off x="1116825" y="1168000"/>
            <a:ext cx="2707817" cy="1789175"/>
          </a:xfrm>
          <a:prstGeom prst="rect">
            <a:avLst/>
          </a:prstGeom>
          <a:noFill/>
          <a:ln>
            <a:noFill/>
          </a:ln>
        </p:spPr>
      </p:pic>
      <p:sp>
        <p:nvSpPr>
          <p:cNvPr id="349" name="Google Shape;349;p52"/>
          <p:cNvSpPr txBox="1"/>
          <p:nvPr/>
        </p:nvSpPr>
        <p:spPr>
          <a:xfrm>
            <a:off x="696525" y="664375"/>
            <a:ext cx="67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structure of the data frame can be seen by using str() function.</a:t>
            </a:r>
            <a:endParaRPr/>
          </a:p>
        </p:txBody>
      </p:sp>
      <p:pic>
        <p:nvPicPr>
          <p:cNvPr id="350" name="Google Shape;350;p52"/>
          <p:cNvPicPr preferRelativeResize="0"/>
          <p:nvPr/>
        </p:nvPicPr>
        <p:blipFill>
          <a:blip r:embed="rId4">
            <a:alphaModFix/>
          </a:blip>
          <a:stretch>
            <a:fillRect/>
          </a:stretch>
        </p:blipFill>
        <p:spPr>
          <a:xfrm>
            <a:off x="1116825" y="3203963"/>
            <a:ext cx="2838450" cy="657225"/>
          </a:xfrm>
          <a:prstGeom prst="rect">
            <a:avLst/>
          </a:prstGeom>
          <a:noFill/>
          <a:ln>
            <a:noFill/>
          </a:ln>
        </p:spPr>
      </p:pic>
      <p:sp>
        <p:nvSpPr>
          <p:cNvPr id="351" name="Google Shape;351;p52"/>
          <p:cNvSpPr txBox="1"/>
          <p:nvPr/>
        </p:nvSpPr>
        <p:spPr>
          <a:xfrm>
            <a:off x="4696850" y="1628775"/>
            <a:ext cx="380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When we execute the above code, it produces the following result −</a:t>
            </a:r>
            <a:endParaRPr/>
          </a:p>
        </p:txBody>
      </p:sp>
      <p:pic>
        <p:nvPicPr>
          <p:cNvPr id="352" name="Google Shape;352;p52"/>
          <p:cNvPicPr preferRelativeResize="0"/>
          <p:nvPr/>
        </p:nvPicPr>
        <p:blipFill>
          <a:blip r:embed="rId5">
            <a:alphaModFix/>
          </a:blip>
          <a:stretch>
            <a:fillRect/>
          </a:stretch>
        </p:blipFill>
        <p:spPr>
          <a:xfrm>
            <a:off x="4653409" y="3203972"/>
            <a:ext cx="3887574" cy="75285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nvSpPr>
        <p:spPr>
          <a:xfrm>
            <a:off x="567925" y="2786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t>Factors</a:t>
            </a:r>
            <a:endParaRPr b="1" sz="2400"/>
          </a:p>
        </p:txBody>
      </p:sp>
      <p:sp>
        <p:nvSpPr>
          <p:cNvPr id="358" name="Google Shape;358;p53"/>
          <p:cNvSpPr txBox="1"/>
          <p:nvPr/>
        </p:nvSpPr>
        <p:spPr>
          <a:xfrm>
            <a:off x="664350" y="832700"/>
            <a:ext cx="727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A3A3A"/>
                </a:solidFill>
                <a:highlight>
                  <a:srgbClr val="FFFFFF"/>
                </a:highlight>
                <a:latin typeface="Open Sans"/>
                <a:ea typeface="Open Sans"/>
                <a:cs typeface="Open Sans"/>
                <a:sym typeface="Open Sans"/>
              </a:rPr>
              <a:t>Factors in R programming are used in data analysis for statistical modeling. They are used to categorize unique values in columns, like “Male, “Female”, “TRUE”, “FALSE”etc., and store them as levels.</a:t>
            </a:r>
            <a:endParaRPr/>
          </a:p>
        </p:txBody>
      </p:sp>
      <p:sp>
        <p:nvSpPr>
          <p:cNvPr id="359" name="Google Shape;359;p53"/>
          <p:cNvSpPr txBox="1"/>
          <p:nvPr/>
        </p:nvSpPr>
        <p:spPr>
          <a:xfrm>
            <a:off x="664350" y="1789500"/>
            <a:ext cx="664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A3A3A"/>
                </a:solidFill>
                <a:highlight>
                  <a:srgbClr val="FFFFFF"/>
                </a:highlight>
                <a:latin typeface="Open Sans"/>
                <a:ea typeface="Open Sans"/>
                <a:cs typeface="Open Sans"/>
                <a:sym typeface="Open Sans"/>
              </a:rPr>
              <a:t>Factors can be created using the factor() function and they take vectors as inputs.</a:t>
            </a:r>
            <a:endParaRPr/>
          </a:p>
        </p:txBody>
      </p:sp>
      <p:sp>
        <p:nvSpPr>
          <p:cNvPr id="360" name="Google Shape;360;p53"/>
          <p:cNvSpPr txBox="1"/>
          <p:nvPr/>
        </p:nvSpPr>
        <p:spPr>
          <a:xfrm>
            <a:off x="1414450" y="2218125"/>
            <a:ext cx="60114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FF00FF"/>
                </a:solidFill>
                <a:highlight>
                  <a:srgbClr val="DDDDDD"/>
                </a:highlight>
              </a:rPr>
              <a:t>data &lt;- c("Male","Female","Male","Child","Child","Male","Female","Female")</a:t>
            </a:r>
            <a:endParaRPr b="1" sz="1300">
              <a:solidFill>
                <a:srgbClr val="FF00FF"/>
              </a:solidFill>
              <a:highlight>
                <a:srgbClr val="DDDDDD"/>
              </a:highlight>
            </a:endParaRPr>
          </a:p>
          <a:p>
            <a:pPr indent="0" lvl="0" marL="0" rtl="0" algn="l">
              <a:spcBef>
                <a:spcPts val="0"/>
              </a:spcBef>
              <a:spcAft>
                <a:spcPts val="0"/>
              </a:spcAft>
              <a:buNone/>
            </a:pPr>
            <a:r>
              <a:rPr b="1" lang="en-GB" sz="1300">
                <a:solidFill>
                  <a:srgbClr val="FF00FF"/>
                </a:solidFill>
                <a:highlight>
                  <a:srgbClr val="DDDDDD"/>
                </a:highlight>
              </a:rPr>
              <a:t>print(data)</a:t>
            </a:r>
            <a:endParaRPr b="1" sz="1300">
              <a:solidFill>
                <a:srgbClr val="FF00FF"/>
              </a:solidFill>
              <a:highlight>
                <a:srgbClr val="DDDDDD"/>
              </a:highlight>
            </a:endParaRPr>
          </a:p>
          <a:p>
            <a:pPr indent="0" lvl="0" marL="0" rtl="0" algn="l">
              <a:spcBef>
                <a:spcPts val="0"/>
              </a:spcBef>
              <a:spcAft>
                <a:spcPts val="0"/>
              </a:spcAft>
              <a:buNone/>
            </a:pPr>
            <a:r>
              <a:rPr b="1" lang="en-GB" sz="1300">
                <a:solidFill>
                  <a:srgbClr val="FF00FF"/>
                </a:solidFill>
                <a:highlight>
                  <a:srgbClr val="DDDDDD"/>
                </a:highlight>
              </a:rPr>
              <a:t>factor.data &lt;- factor(data)</a:t>
            </a:r>
            <a:endParaRPr b="1" sz="1300">
              <a:solidFill>
                <a:srgbClr val="FF00FF"/>
              </a:solidFill>
              <a:highlight>
                <a:srgbClr val="DDDDDD"/>
              </a:highlight>
            </a:endParaRPr>
          </a:p>
          <a:p>
            <a:pPr indent="0" lvl="0" marL="0" marR="190500" rtl="0" algn="l">
              <a:lnSpc>
                <a:spcPct val="115000"/>
              </a:lnSpc>
              <a:spcBef>
                <a:spcPts val="400"/>
              </a:spcBef>
              <a:spcAft>
                <a:spcPts val="400"/>
              </a:spcAft>
              <a:buNone/>
            </a:pPr>
            <a:r>
              <a:rPr b="1" lang="en-GB" sz="1300">
                <a:solidFill>
                  <a:srgbClr val="FF00FF"/>
                </a:solidFill>
                <a:highlight>
                  <a:srgbClr val="DDDDDD"/>
                </a:highlight>
              </a:rPr>
              <a:t>print(factor.data)</a:t>
            </a:r>
            <a:endParaRPr b="1" sz="1300">
              <a:solidFill>
                <a:srgbClr val="FF00FF"/>
              </a:solidFill>
              <a:highlight>
                <a:srgbClr val="DDDDDD"/>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nvSpPr>
        <p:spPr>
          <a:xfrm>
            <a:off x="535775" y="482200"/>
            <a:ext cx="760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t>Conditional Statements in R Programming</a:t>
            </a:r>
            <a:endParaRPr b="1" sz="2400"/>
          </a:p>
        </p:txBody>
      </p:sp>
      <p:sp>
        <p:nvSpPr>
          <p:cNvPr id="366" name="Google Shape;366;p54"/>
          <p:cNvSpPr txBox="1"/>
          <p:nvPr/>
        </p:nvSpPr>
        <p:spPr>
          <a:xfrm>
            <a:off x="605375" y="1253750"/>
            <a:ext cx="746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highlight>
                  <a:srgbClr val="FFFFFF"/>
                </a:highlight>
                <a:latin typeface="Georgia"/>
                <a:ea typeface="Georgia"/>
                <a:cs typeface="Georgia"/>
                <a:sym typeface="Georgia"/>
              </a:rPr>
              <a:t>Conditionals are expressions that perform different computations or actions depending on whether a predefined boolean condition is </a:t>
            </a:r>
            <a:r>
              <a:rPr lang="en-GB" sz="1050">
                <a:solidFill>
                  <a:schemeClr val="dk1"/>
                </a:solidFill>
                <a:highlight>
                  <a:srgbClr val="FFFFFF"/>
                </a:highlight>
              </a:rPr>
              <a:t>TRUE</a:t>
            </a:r>
            <a:r>
              <a:rPr lang="en-GB" sz="1200">
                <a:solidFill>
                  <a:schemeClr val="dk1"/>
                </a:solidFill>
                <a:highlight>
                  <a:srgbClr val="FFFFFF"/>
                </a:highlight>
                <a:latin typeface="Georgia"/>
                <a:ea typeface="Georgia"/>
                <a:cs typeface="Georgia"/>
                <a:sym typeface="Georgia"/>
              </a:rPr>
              <a:t> or </a:t>
            </a:r>
            <a:r>
              <a:rPr lang="en-GB" sz="1050">
                <a:solidFill>
                  <a:schemeClr val="dk1"/>
                </a:solidFill>
                <a:highlight>
                  <a:srgbClr val="FFFFFF"/>
                </a:highlight>
              </a:rPr>
              <a:t>FALSE</a:t>
            </a:r>
            <a:endParaRPr/>
          </a:p>
        </p:txBody>
      </p:sp>
      <p:sp>
        <p:nvSpPr>
          <p:cNvPr id="367" name="Google Shape;367;p54"/>
          <p:cNvSpPr txBox="1"/>
          <p:nvPr/>
        </p:nvSpPr>
        <p:spPr>
          <a:xfrm>
            <a:off x="545425" y="2057550"/>
            <a:ext cx="7608000" cy="13854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GB" sz="1200">
                <a:solidFill>
                  <a:schemeClr val="dk1"/>
                </a:solidFill>
              </a:rPr>
              <a:t>R programming provides three different types if statements that allows programmers to control their statements within source code. These are: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if statement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if….else statement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switch statement</a:t>
            </a:r>
            <a:endParaRPr sz="1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nvSpPr>
        <p:spPr>
          <a:xfrm>
            <a:off x="417900" y="332175"/>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600"/>
              </a:spcBef>
              <a:spcAft>
                <a:spcPts val="2900"/>
              </a:spcAft>
              <a:buNone/>
            </a:pPr>
            <a:r>
              <a:rPr b="1" lang="en-GB" sz="2400">
                <a:solidFill>
                  <a:srgbClr val="252830"/>
                </a:solidFill>
              </a:rPr>
              <a:t>R if statement</a:t>
            </a:r>
            <a:endParaRPr b="1" sz="2400">
              <a:solidFill>
                <a:srgbClr val="252830"/>
              </a:solidFill>
            </a:endParaRPr>
          </a:p>
        </p:txBody>
      </p:sp>
      <p:sp>
        <p:nvSpPr>
          <p:cNvPr id="373" name="Google Shape;373;p55"/>
          <p:cNvSpPr txBox="1"/>
          <p:nvPr/>
        </p:nvSpPr>
        <p:spPr>
          <a:xfrm>
            <a:off x="1618050" y="13930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52830"/>
                </a:solidFill>
                <a:latin typeface="Nunito"/>
                <a:ea typeface="Nunito"/>
                <a:cs typeface="Nunito"/>
                <a:sym typeface="Nunito"/>
              </a:rPr>
              <a:t>The syntax of if statement is:</a:t>
            </a:r>
            <a:endParaRPr/>
          </a:p>
        </p:txBody>
      </p:sp>
      <p:sp>
        <p:nvSpPr>
          <p:cNvPr id="374" name="Google Shape;374;p55"/>
          <p:cNvSpPr txBox="1"/>
          <p:nvPr/>
        </p:nvSpPr>
        <p:spPr>
          <a:xfrm>
            <a:off x="1885950" y="1855950"/>
            <a:ext cx="30000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if (test_expression)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statement</a:t>
            </a:r>
            <a:endParaRPr b="1" sz="1150">
              <a:solidFill>
                <a:srgbClr val="252830"/>
              </a:solidFill>
              <a:highlight>
                <a:srgbClr val="F6F6F6"/>
              </a:highlight>
              <a:latin typeface="Courier New"/>
              <a:ea typeface="Courier New"/>
              <a:cs typeface="Courier New"/>
              <a:sym typeface="Courier New"/>
            </a:endParaRPr>
          </a:p>
          <a:p>
            <a:pPr indent="0" lvl="0" marL="203200" marR="203200" rtl="0" algn="l">
              <a:lnSpc>
                <a:spcPct val="115000"/>
              </a:lnSpc>
              <a:spcBef>
                <a:spcPts val="0"/>
              </a:spcBef>
              <a:spcAft>
                <a:spcPts val="2100"/>
              </a:spcAft>
              <a:buNone/>
            </a:pPr>
            <a:r>
              <a:rPr b="1" lang="en-GB" sz="1150">
                <a:solidFill>
                  <a:srgbClr val="252830"/>
                </a:solidFill>
                <a:highlight>
                  <a:srgbClr val="F6F6F6"/>
                </a:highlight>
                <a:latin typeface="Courier New"/>
                <a:ea typeface="Courier New"/>
                <a:cs typeface="Courier New"/>
                <a:sym typeface="Courier New"/>
              </a:rPr>
              <a:t>}</a:t>
            </a:r>
            <a:endParaRPr b="1" sz="1150">
              <a:solidFill>
                <a:srgbClr val="252830"/>
              </a:solidFill>
              <a:highlight>
                <a:srgbClr val="F6F6F6"/>
              </a:highlight>
              <a:latin typeface="Courier New"/>
              <a:ea typeface="Courier New"/>
              <a:cs typeface="Courier New"/>
              <a:sym typeface="Courier New"/>
            </a:endParaRPr>
          </a:p>
        </p:txBody>
      </p:sp>
      <p:sp>
        <p:nvSpPr>
          <p:cNvPr id="375" name="Google Shape;375;p55"/>
          <p:cNvSpPr txBox="1"/>
          <p:nvPr/>
        </p:nvSpPr>
        <p:spPr>
          <a:xfrm>
            <a:off x="4572000" y="1446625"/>
            <a:ext cx="401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52830"/>
                </a:solidFill>
                <a:latin typeface="Nunito"/>
                <a:ea typeface="Nunito"/>
                <a:cs typeface="Nunito"/>
                <a:sym typeface="Nunito"/>
              </a:rPr>
              <a:t>If the </a:t>
            </a:r>
            <a:r>
              <a:rPr lang="en-GB" sz="950">
                <a:solidFill>
                  <a:srgbClr val="252830"/>
                </a:solidFill>
                <a:highlight>
                  <a:srgbClr val="EFF0F1"/>
                </a:highlight>
                <a:latin typeface="Open Sans"/>
                <a:ea typeface="Open Sans"/>
                <a:cs typeface="Open Sans"/>
                <a:sym typeface="Open Sans"/>
              </a:rPr>
              <a:t>test_expression</a:t>
            </a:r>
            <a:r>
              <a:rPr lang="en-GB" sz="1300">
                <a:solidFill>
                  <a:srgbClr val="252830"/>
                </a:solidFill>
                <a:latin typeface="Nunito"/>
                <a:ea typeface="Nunito"/>
                <a:cs typeface="Nunito"/>
                <a:sym typeface="Nunito"/>
              </a:rPr>
              <a:t> is </a:t>
            </a:r>
            <a:r>
              <a:rPr lang="en-GB" sz="950">
                <a:solidFill>
                  <a:srgbClr val="252830"/>
                </a:solidFill>
                <a:highlight>
                  <a:srgbClr val="EFF0F1"/>
                </a:highlight>
                <a:latin typeface="Open Sans"/>
                <a:ea typeface="Open Sans"/>
                <a:cs typeface="Open Sans"/>
                <a:sym typeface="Open Sans"/>
              </a:rPr>
              <a:t>TRUE</a:t>
            </a:r>
            <a:r>
              <a:rPr lang="en-GB" sz="1300">
                <a:solidFill>
                  <a:srgbClr val="252830"/>
                </a:solidFill>
                <a:latin typeface="Nunito"/>
                <a:ea typeface="Nunito"/>
                <a:cs typeface="Nunito"/>
                <a:sym typeface="Nunito"/>
              </a:rPr>
              <a:t>, the statement gets executed. But if it’s </a:t>
            </a:r>
            <a:r>
              <a:rPr lang="en-GB" sz="950">
                <a:solidFill>
                  <a:srgbClr val="252830"/>
                </a:solidFill>
                <a:highlight>
                  <a:srgbClr val="EFF0F1"/>
                </a:highlight>
                <a:latin typeface="Open Sans"/>
                <a:ea typeface="Open Sans"/>
                <a:cs typeface="Open Sans"/>
                <a:sym typeface="Open Sans"/>
              </a:rPr>
              <a:t>FALSE</a:t>
            </a:r>
            <a:r>
              <a:rPr lang="en-GB" sz="1300">
                <a:solidFill>
                  <a:srgbClr val="252830"/>
                </a:solidFill>
                <a:latin typeface="Nunito"/>
                <a:ea typeface="Nunito"/>
                <a:cs typeface="Nunito"/>
                <a:sym typeface="Nunito"/>
              </a:rPr>
              <a:t>, nothing happens</a:t>
            </a:r>
            <a:endParaRPr/>
          </a:p>
        </p:txBody>
      </p:sp>
      <p:pic>
        <p:nvPicPr>
          <p:cNvPr id="376" name="Google Shape;376;p55"/>
          <p:cNvPicPr preferRelativeResize="0"/>
          <p:nvPr/>
        </p:nvPicPr>
        <p:blipFill>
          <a:blip r:embed="rId3">
            <a:alphaModFix/>
          </a:blip>
          <a:stretch>
            <a:fillRect/>
          </a:stretch>
        </p:blipFill>
        <p:spPr>
          <a:xfrm>
            <a:off x="3417900" y="2571750"/>
            <a:ext cx="2058391" cy="2266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nvSpPr>
        <p:spPr>
          <a:xfrm>
            <a:off x="3072000" y="2125350"/>
            <a:ext cx="3000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x &lt;- 5</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if(x &gt; 0){</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print("Positive number")</a:t>
            </a:r>
            <a:endParaRPr b="1" sz="1150">
              <a:solidFill>
                <a:srgbClr val="252830"/>
              </a:solidFill>
              <a:highlight>
                <a:srgbClr val="F6F6F6"/>
              </a:highlight>
              <a:latin typeface="Courier New"/>
              <a:ea typeface="Courier New"/>
              <a:cs typeface="Courier New"/>
              <a:sym typeface="Courier New"/>
            </a:endParaRPr>
          </a:p>
          <a:p>
            <a:pPr indent="0" lvl="0" marL="203200" marR="203200" rtl="0" algn="l">
              <a:lnSpc>
                <a:spcPct val="115000"/>
              </a:lnSpc>
              <a:spcBef>
                <a:spcPts val="0"/>
              </a:spcBef>
              <a:spcAft>
                <a:spcPts val="2100"/>
              </a:spcAft>
              <a:buNone/>
            </a:pPr>
            <a:r>
              <a:rPr b="1" lang="en-GB" sz="1150">
                <a:solidFill>
                  <a:srgbClr val="252830"/>
                </a:solidFill>
                <a:highlight>
                  <a:srgbClr val="F6F6F6"/>
                </a:highlight>
                <a:latin typeface="Courier New"/>
                <a:ea typeface="Courier New"/>
                <a:cs typeface="Courier New"/>
                <a:sym typeface="Courier New"/>
              </a:rPr>
              <a:t>}</a:t>
            </a:r>
            <a:endParaRPr b="1" sz="1150">
              <a:solidFill>
                <a:srgbClr val="252830"/>
              </a:solidFill>
              <a:highlight>
                <a:srgbClr val="F6F6F6"/>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nvSpPr>
        <p:spPr>
          <a:xfrm>
            <a:off x="417900" y="257175"/>
            <a:ext cx="30432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600"/>
              </a:spcBef>
              <a:spcAft>
                <a:spcPts val="2900"/>
              </a:spcAft>
              <a:buNone/>
            </a:pPr>
            <a:r>
              <a:rPr b="1" lang="en-GB" sz="2400">
                <a:solidFill>
                  <a:srgbClr val="252830"/>
                </a:solidFill>
              </a:rPr>
              <a:t>if…else statement</a:t>
            </a:r>
            <a:endParaRPr b="1" sz="2400">
              <a:solidFill>
                <a:srgbClr val="252830"/>
              </a:solidFill>
            </a:endParaRPr>
          </a:p>
        </p:txBody>
      </p:sp>
      <p:sp>
        <p:nvSpPr>
          <p:cNvPr id="387" name="Google Shape;387;p57"/>
          <p:cNvSpPr txBox="1"/>
          <p:nvPr/>
        </p:nvSpPr>
        <p:spPr>
          <a:xfrm>
            <a:off x="461100" y="10930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52830"/>
                </a:solidFill>
                <a:latin typeface="Nunito"/>
                <a:ea typeface="Nunito"/>
                <a:cs typeface="Nunito"/>
                <a:sym typeface="Nunito"/>
              </a:rPr>
              <a:t>The syntax of if…else statement is:</a:t>
            </a:r>
            <a:endParaRPr/>
          </a:p>
        </p:txBody>
      </p:sp>
      <p:sp>
        <p:nvSpPr>
          <p:cNvPr id="388" name="Google Shape;388;p57"/>
          <p:cNvSpPr txBox="1"/>
          <p:nvPr/>
        </p:nvSpPr>
        <p:spPr>
          <a:xfrm>
            <a:off x="825100" y="1618075"/>
            <a:ext cx="53043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if (test_expression)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statement1</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 else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statement2</a:t>
            </a:r>
            <a:endParaRPr b="1" sz="1150">
              <a:solidFill>
                <a:srgbClr val="252830"/>
              </a:solidFill>
              <a:highlight>
                <a:srgbClr val="F6F6F6"/>
              </a:highlight>
              <a:latin typeface="Courier New"/>
              <a:ea typeface="Courier New"/>
              <a:cs typeface="Courier New"/>
              <a:sym typeface="Courier New"/>
            </a:endParaRPr>
          </a:p>
          <a:p>
            <a:pPr indent="0" lvl="0" marL="203200" marR="203200" rtl="0" algn="l">
              <a:lnSpc>
                <a:spcPct val="115000"/>
              </a:lnSpc>
              <a:spcBef>
                <a:spcPts val="0"/>
              </a:spcBef>
              <a:spcAft>
                <a:spcPts val="2100"/>
              </a:spcAft>
              <a:buNone/>
            </a:pPr>
            <a:r>
              <a:rPr b="1" lang="en-GB" sz="1150">
                <a:solidFill>
                  <a:srgbClr val="252830"/>
                </a:solidFill>
                <a:highlight>
                  <a:srgbClr val="F6F6F6"/>
                </a:highlight>
                <a:latin typeface="Courier New"/>
                <a:ea typeface="Courier New"/>
                <a:cs typeface="Courier New"/>
                <a:sym typeface="Courier New"/>
              </a:rPr>
              <a:t>}</a:t>
            </a:r>
            <a:endParaRPr b="1" sz="1150">
              <a:solidFill>
                <a:srgbClr val="252830"/>
              </a:solidFill>
              <a:highlight>
                <a:srgbClr val="F6F6F6"/>
              </a:highlight>
              <a:latin typeface="Courier New"/>
              <a:ea typeface="Courier New"/>
              <a:cs typeface="Courier New"/>
              <a:sym typeface="Courier New"/>
            </a:endParaRPr>
          </a:p>
        </p:txBody>
      </p:sp>
      <p:sp>
        <p:nvSpPr>
          <p:cNvPr id="389" name="Google Shape;389;p57"/>
          <p:cNvSpPr txBox="1"/>
          <p:nvPr/>
        </p:nvSpPr>
        <p:spPr>
          <a:xfrm>
            <a:off x="3793325" y="1287650"/>
            <a:ext cx="4436400" cy="1152000"/>
          </a:xfrm>
          <a:prstGeom prst="rect">
            <a:avLst/>
          </a:prstGeom>
          <a:noFill/>
          <a:ln>
            <a:noFill/>
          </a:ln>
        </p:spPr>
        <p:txBody>
          <a:bodyPr anchorCtr="0" anchor="t" bIns="91425" lIns="91425" spcFirstLastPara="1" rIns="91425" wrap="square" tIns="91425">
            <a:spAutoFit/>
          </a:bodyPr>
          <a:lstStyle/>
          <a:p>
            <a:pPr indent="0" lvl="0" marL="0" marR="292100" rtl="0" algn="l">
              <a:lnSpc>
                <a:spcPct val="115000"/>
              </a:lnSpc>
              <a:spcBef>
                <a:spcPts val="600"/>
              </a:spcBef>
              <a:spcAft>
                <a:spcPts val="0"/>
              </a:spcAft>
              <a:buNone/>
            </a:pPr>
            <a:r>
              <a:rPr lang="en-GB" sz="1300">
                <a:solidFill>
                  <a:srgbClr val="252830"/>
                </a:solidFill>
                <a:latin typeface="Nunito"/>
                <a:ea typeface="Nunito"/>
                <a:cs typeface="Nunito"/>
                <a:sym typeface="Nunito"/>
              </a:rPr>
              <a:t>The else part is optional and is only evaluated if </a:t>
            </a:r>
            <a:r>
              <a:rPr lang="en-GB" sz="1100">
                <a:solidFill>
                  <a:srgbClr val="252830"/>
                </a:solidFill>
                <a:highlight>
                  <a:srgbClr val="EFF0F1"/>
                </a:highlight>
                <a:latin typeface="Open Sans"/>
                <a:ea typeface="Open Sans"/>
                <a:cs typeface="Open Sans"/>
                <a:sym typeface="Open Sans"/>
              </a:rPr>
              <a:t>test_expression</a:t>
            </a:r>
            <a:r>
              <a:rPr lang="en-GB" sz="1300">
                <a:solidFill>
                  <a:srgbClr val="252830"/>
                </a:solidFill>
                <a:latin typeface="Nunito"/>
                <a:ea typeface="Nunito"/>
                <a:cs typeface="Nunito"/>
                <a:sym typeface="Nunito"/>
              </a:rPr>
              <a:t> is </a:t>
            </a:r>
            <a:r>
              <a:rPr lang="en-GB" sz="1100">
                <a:solidFill>
                  <a:srgbClr val="252830"/>
                </a:solidFill>
                <a:highlight>
                  <a:srgbClr val="EFF0F1"/>
                </a:highlight>
                <a:latin typeface="Open Sans"/>
                <a:ea typeface="Open Sans"/>
                <a:cs typeface="Open Sans"/>
                <a:sym typeface="Open Sans"/>
              </a:rPr>
              <a:t>FALSE</a:t>
            </a:r>
            <a:r>
              <a:rPr lang="en-GB" sz="1300">
                <a:solidFill>
                  <a:srgbClr val="252830"/>
                </a:solidFill>
                <a:latin typeface="Nunito"/>
                <a:ea typeface="Nunito"/>
                <a:cs typeface="Nunito"/>
                <a:sym typeface="Nunito"/>
              </a:rPr>
              <a:t>.</a:t>
            </a:r>
            <a:endParaRPr sz="1300">
              <a:solidFill>
                <a:srgbClr val="252830"/>
              </a:solidFill>
              <a:latin typeface="Nunito"/>
              <a:ea typeface="Nunito"/>
              <a:cs typeface="Nunito"/>
              <a:sym typeface="Nunito"/>
            </a:endParaRPr>
          </a:p>
          <a:p>
            <a:pPr indent="0" lvl="0" marL="0" marR="292100" rtl="0" algn="l">
              <a:lnSpc>
                <a:spcPct val="115000"/>
              </a:lnSpc>
              <a:spcBef>
                <a:spcPts val="600"/>
              </a:spcBef>
              <a:spcAft>
                <a:spcPts val="600"/>
              </a:spcAft>
              <a:buNone/>
            </a:pPr>
            <a:r>
              <a:rPr lang="en-GB" sz="1300">
                <a:solidFill>
                  <a:srgbClr val="252830"/>
                </a:solidFill>
                <a:latin typeface="Nunito"/>
                <a:ea typeface="Nunito"/>
                <a:cs typeface="Nunito"/>
                <a:sym typeface="Nunito"/>
              </a:rPr>
              <a:t>It is important to note that else must be in the same line as the closing braces of the if statement.</a:t>
            </a:r>
            <a:endParaRPr sz="1300">
              <a:solidFill>
                <a:srgbClr val="252830"/>
              </a:solidFill>
              <a:latin typeface="Nunito"/>
              <a:ea typeface="Nunito"/>
              <a:cs typeface="Nunito"/>
              <a:sym typeface="Nunito"/>
            </a:endParaRPr>
          </a:p>
        </p:txBody>
      </p:sp>
      <p:pic>
        <p:nvPicPr>
          <p:cNvPr id="390" name="Google Shape;390;p57"/>
          <p:cNvPicPr preferRelativeResize="0"/>
          <p:nvPr/>
        </p:nvPicPr>
        <p:blipFill>
          <a:blip r:embed="rId3">
            <a:alphaModFix/>
          </a:blip>
          <a:stretch>
            <a:fillRect/>
          </a:stretch>
        </p:blipFill>
        <p:spPr>
          <a:xfrm>
            <a:off x="2199075" y="2687875"/>
            <a:ext cx="2206177" cy="2150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nvSpPr>
        <p:spPr>
          <a:xfrm>
            <a:off x="3072000" y="450075"/>
            <a:ext cx="3000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x &lt;- -5</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if(x &gt; 0){</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print("Non-negative number")</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 else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print("Negative number")</a:t>
            </a:r>
            <a:endParaRPr b="1" sz="1150">
              <a:solidFill>
                <a:srgbClr val="252830"/>
              </a:solidFill>
              <a:highlight>
                <a:srgbClr val="F6F6F6"/>
              </a:highlight>
              <a:latin typeface="Courier New"/>
              <a:ea typeface="Courier New"/>
              <a:cs typeface="Courier New"/>
              <a:sym typeface="Courier New"/>
            </a:endParaRPr>
          </a:p>
          <a:p>
            <a:pPr indent="0" lvl="0" marL="203200" marR="203200" rtl="0" algn="l">
              <a:lnSpc>
                <a:spcPct val="115000"/>
              </a:lnSpc>
              <a:spcBef>
                <a:spcPts val="0"/>
              </a:spcBef>
              <a:spcAft>
                <a:spcPts val="2100"/>
              </a:spcAft>
              <a:buNone/>
            </a:pPr>
            <a:r>
              <a:rPr b="1" lang="en-GB" sz="1150">
                <a:solidFill>
                  <a:srgbClr val="252830"/>
                </a:solidFill>
                <a:highlight>
                  <a:srgbClr val="F6F6F6"/>
                </a:highlight>
                <a:latin typeface="Courier New"/>
                <a:ea typeface="Courier New"/>
                <a:cs typeface="Courier New"/>
                <a:sym typeface="Courier New"/>
              </a:rPr>
              <a:t>}</a:t>
            </a:r>
            <a:endParaRPr b="1" sz="1150">
              <a:solidFill>
                <a:srgbClr val="252830"/>
              </a:solidFill>
              <a:highlight>
                <a:srgbClr val="F6F6F6"/>
              </a:highlight>
              <a:latin typeface="Courier New"/>
              <a:ea typeface="Courier New"/>
              <a:cs typeface="Courier New"/>
              <a:sym typeface="Courier New"/>
            </a:endParaRPr>
          </a:p>
        </p:txBody>
      </p:sp>
      <p:sp>
        <p:nvSpPr>
          <p:cNvPr id="396" name="Google Shape;396;p58"/>
          <p:cNvSpPr txBox="1"/>
          <p:nvPr/>
        </p:nvSpPr>
        <p:spPr>
          <a:xfrm>
            <a:off x="994225" y="1963500"/>
            <a:ext cx="536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52830"/>
                </a:solidFill>
                <a:latin typeface="Nunito"/>
                <a:ea typeface="Nunito"/>
                <a:cs typeface="Nunito"/>
                <a:sym typeface="Nunito"/>
              </a:rPr>
              <a:t>The above conditional can also be written in a single line as follows.</a:t>
            </a:r>
            <a:endParaRPr/>
          </a:p>
        </p:txBody>
      </p:sp>
      <p:sp>
        <p:nvSpPr>
          <p:cNvPr id="397" name="Google Shape;397;p58"/>
          <p:cNvSpPr txBox="1"/>
          <p:nvPr/>
        </p:nvSpPr>
        <p:spPr>
          <a:xfrm>
            <a:off x="994225" y="2419350"/>
            <a:ext cx="6611700" cy="361800"/>
          </a:xfrm>
          <a:prstGeom prst="rect">
            <a:avLst/>
          </a:prstGeom>
          <a:noFill/>
          <a:ln>
            <a:noFill/>
          </a:ln>
        </p:spPr>
        <p:txBody>
          <a:bodyPr anchorCtr="0" anchor="t" bIns="91425" lIns="91425" spcFirstLastPara="1" rIns="91425" wrap="square" tIns="91425">
            <a:spAutoFit/>
          </a:bodyPr>
          <a:lstStyle/>
          <a:p>
            <a:pPr indent="0" lvl="0" marL="0" marR="203200" rtl="0" algn="l">
              <a:lnSpc>
                <a:spcPct val="115000"/>
              </a:lnSpc>
              <a:spcBef>
                <a:spcPts val="0"/>
              </a:spcBef>
              <a:spcAft>
                <a:spcPts val="2100"/>
              </a:spcAft>
              <a:buNone/>
            </a:pPr>
            <a:r>
              <a:rPr b="1" lang="en-GB" sz="1150">
                <a:solidFill>
                  <a:srgbClr val="252830"/>
                </a:solidFill>
                <a:highlight>
                  <a:srgbClr val="F6F6F6"/>
                </a:highlight>
                <a:latin typeface="Courier New"/>
                <a:ea typeface="Courier New"/>
                <a:cs typeface="Courier New"/>
                <a:sym typeface="Courier New"/>
              </a:rPr>
              <a:t>if(x &gt; 0) print("Non-negative number") else print("Negative number")</a:t>
            </a:r>
            <a:endParaRPr b="1" sz="1150">
              <a:solidFill>
                <a:srgbClr val="252830"/>
              </a:solidFill>
              <a:highlight>
                <a:srgbClr val="F6F6F6"/>
              </a:highlight>
              <a:latin typeface="Courier New"/>
              <a:ea typeface="Courier New"/>
              <a:cs typeface="Courier New"/>
              <a:sym typeface="Courier New"/>
            </a:endParaRPr>
          </a:p>
        </p:txBody>
      </p:sp>
      <p:sp>
        <p:nvSpPr>
          <p:cNvPr id="398" name="Google Shape;398;p58"/>
          <p:cNvSpPr txBox="1"/>
          <p:nvPr/>
        </p:nvSpPr>
        <p:spPr>
          <a:xfrm>
            <a:off x="994225" y="3064075"/>
            <a:ext cx="722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52830"/>
                </a:solidFill>
                <a:latin typeface="Nunito"/>
                <a:ea typeface="Nunito"/>
                <a:cs typeface="Nunito"/>
                <a:sym typeface="Nunito"/>
              </a:rPr>
              <a:t>This feature of R allows us to write construct as shown below.</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9"/>
          <p:cNvSpPr txBox="1"/>
          <p:nvPr/>
        </p:nvSpPr>
        <p:spPr>
          <a:xfrm>
            <a:off x="228600" y="152400"/>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600"/>
              </a:spcBef>
              <a:spcAft>
                <a:spcPts val="2900"/>
              </a:spcAft>
              <a:buNone/>
            </a:pPr>
            <a:r>
              <a:rPr b="1" lang="en-GB" sz="2400">
                <a:solidFill>
                  <a:srgbClr val="252830"/>
                </a:solidFill>
              </a:rPr>
              <a:t>if…else Ladder</a:t>
            </a:r>
            <a:endParaRPr b="1" sz="2400">
              <a:solidFill>
                <a:srgbClr val="252830"/>
              </a:solidFill>
            </a:endParaRPr>
          </a:p>
        </p:txBody>
      </p:sp>
      <p:sp>
        <p:nvSpPr>
          <p:cNvPr id="404" name="Google Shape;404;p59"/>
          <p:cNvSpPr txBox="1"/>
          <p:nvPr/>
        </p:nvSpPr>
        <p:spPr>
          <a:xfrm>
            <a:off x="300050" y="889375"/>
            <a:ext cx="833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52830"/>
                </a:solidFill>
                <a:latin typeface="Nunito"/>
                <a:ea typeface="Nunito"/>
                <a:cs typeface="Nunito"/>
                <a:sym typeface="Nunito"/>
              </a:rPr>
              <a:t>The if…else ladder (if…else…if) statement allows you execute a block of code among more than 2 alternatives</a:t>
            </a:r>
            <a:endParaRPr/>
          </a:p>
        </p:txBody>
      </p:sp>
      <p:sp>
        <p:nvSpPr>
          <p:cNvPr id="405" name="Google Shape;405;p59"/>
          <p:cNvSpPr txBox="1"/>
          <p:nvPr/>
        </p:nvSpPr>
        <p:spPr>
          <a:xfrm>
            <a:off x="3072000" y="14571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252830"/>
                </a:solidFill>
                <a:latin typeface="Nunito"/>
                <a:ea typeface="Nunito"/>
                <a:cs typeface="Nunito"/>
                <a:sym typeface="Nunito"/>
              </a:rPr>
              <a:t>The syntax of if…else statement is:</a:t>
            </a:r>
            <a:endParaRPr b="1"/>
          </a:p>
        </p:txBody>
      </p:sp>
      <p:sp>
        <p:nvSpPr>
          <p:cNvPr id="406" name="Google Shape;406;p59"/>
          <p:cNvSpPr txBox="1"/>
          <p:nvPr/>
        </p:nvSpPr>
        <p:spPr>
          <a:xfrm>
            <a:off x="2828925" y="2143125"/>
            <a:ext cx="3000000" cy="17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if ( test_expression1)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statement1</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 else if ( test_expression2)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statement2</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 else if ( test_expression3)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statement3</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 else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statement4</a:t>
            </a:r>
            <a:endParaRPr b="1" sz="1150">
              <a:solidFill>
                <a:srgbClr val="252830"/>
              </a:solidFill>
              <a:highlight>
                <a:srgbClr val="F6F6F6"/>
              </a:highlight>
              <a:latin typeface="Courier New"/>
              <a:ea typeface="Courier New"/>
              <a:cs typeface="Courier New"/>
              <a:sym typeface="Courier New"/>
            </a:endParaRPr>
          </a:p>
          <a:p>
            <a:pPr indent="0" lvl="0" marL="203200" marR="203200" rtl="0" algn="l">
              <a:lnSpc>
                <a:spcPct val="115000"/>
              </a:lnSpc>
              <a:spcBef>
                <a:spcPts val="0"/>
              </a:spcBef>
              <a:spcAft>
                <a:spcPts val="2100"/>
              </a:spcAft>
              <a:buNone/>
            </a:pPr>
            <a:r>
              <a:rPr b="1" lang="en-GB" sz="1150">
                <a:solidFill>
                  <a:srgbClr val="252830"/>
                </a:solidFill>
                <a:highlight>
                  <a:srgbClr val="F6F6F6"/>
                </a:highlight>
                <a:latin typeface="Courier New"/>
                <a:ea typeface="Courier New"/>
                <a:cs typeface="Courier New"/>
                <a:sym typeface="Courier New"/>
              </a:rPr>
              <a:t>}</a:t>
            </a:r>
            <a:endParaRPr b="1" sz="1150">
              <a:solidFill>
                <a:srgbClr val="252830"/>
              </a:solidFill>
              <a:highlight>
                <a:srgbClr val="F6F6F6"/>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0"/>
          <p:cNvSpPr txBox="1"/>
          <p:nvPr/>
        </p:nvSpPr>
        <p:spPr>
          <a:xfrm>
            <a:off x="2777100" y="567950"/>
            <a:ext cx="3589800" cy="48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None/>
            </a:pPr>
            <a:r>
              <a:rPr b="1" lang="en-GB" sz="1950">
                <a:solidFill>
                  <a:srgbClr val="252830"/>
                </a:solidFill>
                <a:latin typeface="Nunito"/>
                <a:ea typeface="Nunito"/>
                <a:cs typeface="Nunito"/>
                <a:sym typeface="Nunito"/>
              </a:rPr>
              <a:t>Example of nested if…else</a:t>
            </a:r>
            <a:endParaRPr b="1" sz="1950">
              <a:solidFill>
                <a:srgbClr val="252830"/>
              </a:solidFill>
              <a:latin typeface="Nunito"/>
              <a:ea typeface="Nunito"/>
              <a:cs typeface="Nunito"/>
              <a:sym typeface="Nunito"/>
            </a:endParaRPr>
          </a:p>
        </p:txBody>
      </p:sp>
      <p:sp>
        <p:nvSpPr>
          <p:cNvPr id="412" name="Google Shape;412;p60"/>
          <p:cNvSpPr txBox="1"/>
          <p:nvPr/>
        </p:nvSpPr>
        <p:spPr>
          <a:xfrm>
            <a:off x="2777100" y="1714500"/>
            <a:ext cx="3716700" cy="14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x &lt;- 0</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if (x &lt; 0)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print("Negative number")</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 else if (x &gt; 0) {</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print("Positive number")</a:t>
            </a:r>
            <a:endParaRPr b="1" sz="1150">
              <a:solidFill>
                <a:srgbClr val="252830"/>
              </a:solidFill>
              <a:highlight>
                <a:srgbClr val="F6F6F6"/>
              </a:highlight>
              <a:latin typeface="Courier New"/>
              <a:ea typeface="Courier New"/>
              <a:cs typeface="Courier New"/>
              <a:sym typeface="Courier New"/>
            </a:endParaRPr>
          </a:p>
          <a:p>
            <a:pPr indent="0" lvl="0" marL="0" rtl="0" algn="l">
              <a:spcBef>
                <a:spcPts val="0"/>
              </a:spcBef>
              <a:spcAft>
                <a:spcPts val="0"/>
              </a:spcAft>
              <a:buNone/>
            </a:pPr>
            <a:r>
              <a:rPr b="1" lang="en-GB" sz="1150">
                <a:solidFill>
                  <a:srgbClr val="252830"/>
                </a:solidFill>
                <a:highlight>
                  <a:srgbClr val="F6F6F6"/>
                </a:highlight>
                <a:latin typeface="Courier New"/>
                <a:ea typeface="Courier New"/>
                <a:cs typeface="Courier New"/>
                <a:sym typeface="Courier New"/>
              </a:rPr>
              <a:t>} else</a:t>
            </a:r>
            <a:endParaRPr b="1" sz="1150">
              <a:solidFill>
                <a:srgbClr val="252830"/>
              </a:solidFill>
              <a:highlight>
                <a:srgbClr val="F6F6F6"/>
              </a:highlight>
              <a:latin typeface="Courier New"/>
              <a:ea typeface="Courier New"/>
              <a:cs typeface="Courier New"/>
              <a:sym typeface="Courier New"/>
            </a:endParaRPr>
          </a:p>
          <a:p>
            <a:pPr indent="0" lvl="0" marL="203200" marR="203200" rtl="0" algn="l">
              <a:lnSpc>
                <a:spcPct val="115000"/>
              </a:lnSpc>
              <a:spcBef>
                <a:spcPts val="0"/>
              </a:spcBef>
              <a:spcAft>
                <a:spcPts val="2100"/>
              </a:spcAft>
              <a:buNone/>
            </a:pPr>
            <a:r>
              <a:rPr b="1" lang="en-GB" sz="1150">
                <a:solidFill>
                  <a:srgbClr val="252830"/>
                </a:solidFill>
                <a:highlight>
                  <a:srgbClr val="F6F6F6"/>
                </a:highlight>
                <a:latin typeface="Courier New"/>
                <a:ea typeface="Courier New"/>
                <a:cs typeface="Courier New"/>
                <a:sym typeface="Courier New"/>
              </a:rPr>
              <a:t>print("Zero")</a:t>
            </a:r>
            <a:endParaRPr b="1" sz="1150">
              <a:solidFill>
                <a:srgbClr val="252830"/>
              </a:solidFill>
              <a:highlight>
                <a:srgbClr val="F6F6F6"/>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457250" y="719063"/>
            <a:ext cx="424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More generally, the function seq() can generate any arithmetic progression.</a:t>
            </a:r>
            <a:endParaRPr/>
          </a:p>
        </p:txBody>
      </p:sp>
      <p:pic>
        <p:nvPicPr>
          <p:cNvPr id="88" name="Google Shape;88;p17"/>
          <p:cNvPicPr preferRelativeResize="0"/>
          <p:nvPr/>
        </p:nvPicPr>
        <p:blipFill>
          <a:blip r:embed="rId3">
            <a:alphaModFix/>
          </a:blip>
          <a:stretch>
            <a:fillRect/>
          </a:stretch>
        </p:blipFill>
        <p:spPr>
          <a:xfrm>
            <a:off x="4880875" y="632225"/>
            <a:ext cx="3029775" cy="1089275"/>
          </a:xfrm>
          <a:prstGeom prst="rect">
            <a:avLst/>
          </a:prstGeom>
          <a:noFill/>
          <a:ln>
            <a:noFill/>
          </a:ln>
        </p:spPr>
      </p:pic>
      <p:sp>
        <p:nvSpPr>
          <p:cNvPr id="89" name="Google Shape;89;p17"/>
          <p:cNvSpPr txBox="1"/>
          <p:nvPr/>
        </p:nvSpPr>
        <p:spPr>
          <a:xfrm>
            <a:off x="321475" y="2518175"/>
            <a:ext cx="4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Sometimes it’s necessary to have repeated values, for which we use rep()</a:t>
            </a:r>
            <a:endParaRPr/>
          </a:p>
        </p:txBody>
      </p:sp>
      <p:pic>
        <p:nvPicPr>
          <p:cNvPr id="90" name="Google Shape;90;p17"/>
          <p:cNvPicPr preferRelativeResize="0"/>
          <p:nvPr/>
        </p:nvPicPr>
        <p:blipFill>
          <a:blip r:embed="rId4">
            <a:alphaModFix/>
          </a:blip>
          <a:stretch>
            <a:fillRect/>
          </a:stretch>
        </p:blipFill>
        <p:spPr>
          <a:xfrm>
            <a:off x="4998625" y="2116952"/>
            <a:ext cx="1926900" cy="1686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2" name="Google Shape;42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8" name="Google Shape;42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467850" y="589375"/>
            <a:ext cx="820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R</a:t>
            </a:r>
            <a:r>
              <a:rPr b="1" lang="en-GB"/>
              <a:t>ecyc</a:t>
            </a:r>
            <a:r>
              <a:rPr b="1" lang="en-GB"/>
              <a:t>ling</a:t>
            </a:r>
            <a:r>
              <a:rPr lang="en-GB"/>
              <a:t>, is  an important part of vectorization. If we perform a binary operation (such as +) on two vectors of different lengths, the shorter one is used over and over again until the operation has been applied to every entry in the longer one. If the longer length is not a multiple of the shorter length, a warning is given.</a:t>
            </a:r>
            <a:endParaRPr/>
          </a:p>
        </p:txBody>
      </p:sp>
      <p:pic>
        <p:nvPicPr>
          <p:cNvPr id="96" name="Google Shape;96;p18"/>
          <p:cNvPicPr preferRelativeResize="0"/>
          <p:nvPr/>
        </p:nvPicPr>
        <p:blipFill>
          <a:blip r:embed="rId3">
            <a:alphaModFix/>
          </a:blip>
          <a:stretch>
            <a:fillRect/>
          </a:stretch>
        </p:blipFill>
        <p:spPr>
          <a:xfrm>
            <a:off x="1447800" y="1938500"/>
            <a:ext cx="6248400" cy="248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918000" y="1148825"/>
            <a:ext cx="7308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Exercise -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Create the following vectors in R using seq() and rep().</a:t>
            </a:r>
            <a:endParaRPr/>
          </a:p>
          <a:p>
            <a:pPr indent="0" lvl="0" marL="1371600" rtl="0" algn="l">
              <a:spcBef>
                <a:spcPts val="0"/>
              </a:spcBef>
              <a:spcAft>
                <a:spcPts val="0"/>
              </a:spcAft>
              <a:buNone/>
            </a:pPr>
            <a:r>
              <a:rPr lang="en-GB"/>
              <a:t> (i) 1, 1.5, 2, 2.5, . . . , 12 </a:t>
            </a:r>
            <a:endParaRPr/>
          </a:p>
          <a:p>
            <a:pPr indent="0" lvl="0" marL="1371600" rtl="0" algn="l">
              <a:spcBef>
                <a:spcPts val="0"/>
              </a:spcBef>
              <a:spcAft>
                <a:spcPts val="0"/>
              </a:spcAft>
              <a:buNone/>
            </a:pPr>
            <a:r>
              <a:rPr lang="en-GB"/>
              <a:t>(ii) 1, 8, 27, 64, . . . , 1000. </a:t>
            </a:r>
            <a:endParaRPr/>
          </a:p>
          <a:p>
            <a:pPr indent="0" lvl="0" marL="1371600" rtl="0" algn="l">
              <a:spcBef>
                <a:spcPts val="0"/>
              </a:spcBef>
              <a:spcAft>
                <a:spcPts val="0"/>
              </a:spcAft>
              <a:buNone/>
            </a:pPr>
            <a:r>
              <a:t/>
            </a:r>
            <a:endParaRPr/>
          </a:p>
          <a:p>
            <a:pPr indent="-317500" lvl="0" marL="457200" rtl="0" algn="l">
              <a:spcBef>
                <a:spcPts val="0"/>
              </a:spcBef>
              <a:spcAft>
                <a:spcPts val="0"/>
              </a:spcAft>
              <a:buClr>
                <a:schemeClr val="dk1"/>
              </a:buClr>
              <a:buSzPts val="1400"/>
              <a:buAutoNum type="arabicPeriod"/>
            </a:pPr>
            <a:r>
              <a:rPr lang="en-GB">
                <a:solidFill>
                  <a:schemeClr val="dk1"/>
                </a:solidFill>
              </a:rPr>
              <a:t>The weights of five people before and after a diet programme are given in the table. Before 78 72 78 79 105 After 67 65 79 70 93 Read the ‘before’ and ‘after’ values into two different vectors called before and after. Use R to evaluate the amount of weight lost for each participant. What is the average amount of weight lost?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Subsetting</a:t>
            </a:r>
            <a:endParaRPr/>
          </a:p>
        </p:txBody>
      </p:sp>
      <p:sp>
        <p:nvSpPr>
          <p:cNvPr id="107" name="Google Shape;107;p20"/>
          <p:cNvSpPr txBox="1"/>
          <p:nvPr/>
        </p:nvSpPr>
        <p:spPr>
          <a:xfrm>
            <a:off x="311700" y="101772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It’s frequently necessary to extract some of the elements of a larger vector. In R you can use square brackets to select an individual element or group of elements: </a:t>
            </a:r>
            <a:endParaRPr/>
          </a:p>
        </p:txBody>
      </p:sp>
      <p:pic>
        <p:nvPicPr>
          <p:cNvPr id="108" name="Google Shape;108;p20"/>
          <p:cNvPicPr preferRelativeResize="0"/>
          <p:nvPr/>
        </p:nvPicPr>
        <p:blipFill>
          <a:blip r:embed="rId3">
            <a:alphaModFix/>
          </a:blip>
          <a:stretch>
            <a:fillRect/>
          </a:stretch>
        </p:blipFill>
        <p:spPr>
          <a:xfrm>
            <a:off x="2992025" y="1633325"/>
            <a:ext cx="2472307" cy="32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312600" y="310750"/>
            <a:ext cx="851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There are two other methods for getting subvectors. The first is using a logical vector (i.e. containing TRUE and FALSE) of the same length: </a:t>
            </a:r>
            <a:endParaRPr/>
          </a:p>
        </p:txBody>
      </p:sp>
      <p:pic>
        <p:nvPicPr>
          <p:cNvPr id="114" name="Google Shape;114;p21"/>
          <p:cNvPicPr preferRelativeResize="0"/>
          <p:nvPr/>
        </p:nvPicPr>
        <p:blipFill>
          <a:blip r:embed="rId3">
            <a:alphaModFix/>
          </a:blip>
          <a:stretch>
            <a:fillRect/>
          </a:stretch>
        </p:blipFill>
        <p:spPr>
          <a:xfrm>
            <a:off x="2981325" y="926350"/>
            <a:ext cx="3181350" cy="1548950"/>
          </a:xfrm>
          <a:prstGeom prst="rect">
            <a:avLst/>
          </a:prstGeom>
          <a:noFill/>
          <a:ln>
            <a:noFill/>
          </a:ln>
        </p:spPr>
      </p:pic>
      <p:sp>
        <p:nvSpPr>
          <p:cNvPr id="115" name="Google Shape;115;p21"/>
          <p:cNvSpPr txBox="1"/>
          <p:nvPr/>
        </p:nvSpPr>
        <p:spPr>
          <a:xfrm>
            <a:off x="312600" y="2743200"/>
            <a:ext cx="70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or using negative indices to specify which elements should not be selected:</a:t>
            </a:r>
            <a:endParaRPr/>
          </a:p>
        </p:txBody>
      </p:sp>
      <p:pic>
        <p:nvPicPr>
          <p:cNvPr id="116" name="Google Shape;116;p21"/>
          <p:cNvPicPr preferRelativeResize="0"/>
          <p:nvPr/>
        </p:nvPicPr>
        <p:blipFill>
          <a:blip r:embed="rId4">
            <a:alphaModFix/>
          </a:blip>
          <a:stretch>
            <a:fillRect/>
          </a:stretch>
        </p:blipFill>
        <p:spPr>
          <a:xfrm>
            <a:off x="3778750" y="3143400"/>
            <a:ext cx="1586511" cy="169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