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 id="2147483732" r:id="rId5"/>
    <p:sldMasterId id="2147483744" r:id="rId6"/>
    <p:sldMasterId id="2147483756" r:id="rId7"/>
    <p:sldMasterId id="2147483768" r:id="rId8"/>
    <p:sldMasterId id="2147483780" r:id="rId9"/>
  </p:sldMasterIdLst>
  <p:notesMasterIdLst>
    <p:notesMasterId r:id="rId37"/>
  </p:notesMasterIdLst>
  <p:sldIdLst>
    <p:sldId id="258" r:id="rId10"/>
    <p:sldId id="259" r:id="rId11"/>
    <p:sldId id="260" r:id="rId12"/>
    <p:sldId id="266" r:id="rId13"/>
    <p:sldId id="268" r:id="rId14"/>
    <p:sldId id="267" r:id="rId15"/>
    <p:sldId id="286" r:id="rId16"/>
    <p:sldId id="261" r:id="rId17"/>
    <p:sldId id="262" r:id="rId18"/>
    <p:sldId id="263" r:id="rId19"/>
    <p:sldId id="273" r:id="rId20"/>
    <p:sldId id="269" r:id="rId21"/>
    <p:sldId id="270" r:id="rId22"/>
    <p:sldId id="272" r:id="rId23"/>
    <p:sldId id="276" r:id="rId24"/>
    <p:sldId id="274" r:id="rId25"/>
    <p:sldId id="277" r:id="rId26"/>
    <p:sldId id="284" r:id="rId27"/>
    <p:sldId id="285" r:id="rId28"/>
    <p:sldId id="275" r:id="rId29"/>
    <p:sldId id="279" r:id="rId30"/>
    <p:sldId id="278" r:id="rId31"/>
    <p:sldId id="280" r:id="rId32"/>
    <p:sldId id="281" r:id="rId33"/>
    <p:sldId id="282" r:id="rId34"/>
    <p:sldId id="287"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F0311-A6E7-4016-A6C2-86289F800E8C}" type="datetimeFigureOut">
              <a:rPr lang="en-US" smtClean="0"/>
              <a:pPr/>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9311F6-A12C-4EE4-B858-EFD82A6DAAD0}" type="slidenum">
              <a:rPr lang="en-US" smtClean="0"/>
              <a:pPr/>
              <a:t>‹#›</a:t>
            </a:fld>
            <a:endParaRPr lang="en-US"/>
          </a:p>
        </p:txBody>
      </p:sp>
    </p:spTree>
    <p:extLst>
      <p:ext uri="{BB962C8B-B14F-4D97-AF65-F5344CB8AC3E}">
        <p14:creationId xmlns:p14="http://schemas.microsoft.com/office/powerpoint/2010/main" val="404228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9311F6-A12C-4EE4-B858-EFD82A6DAAD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5B7B4-0277-47B3-8BF6-0A73E62C7CEB}"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5B7B4-0277-47B3-8BF6-0A73E62C7CEB}"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7B4-0277-47B3-8BF6-0A73E62C7CEB}"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134F97-EA93-402F-AA16-515050EBC7AF}"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134F97-EA93-402F-AA16-515050EBC7AF}"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4F97-EA93-402F-AA16-515050EBC7AF}"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2023B5-E6F6-42CF-80F6-37CB1265277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2023B5-E6F6-42CF-80F6-37CB1265277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023B5-E6F6-42CF-80F6-37CB1265277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373E6-1134-4944-9D0A-4BEB0389C06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601D4C-475B-47B5-BB3D-63DAE7ED49AE}"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373E6-1134-4944-9D0A-4BEB0389C06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373E6-1134-4944-9D0A-4BEB0389C06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601D4C-475B-47B5-BB3D-63DAE7ED49AE}"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14123-2F10-4273-8D61-2DBEE713CFDC}"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14123-2F10-4273-8D61-2DBEE713CFDC}"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14123-2F10-4273-8D61-2DBEE713CFDC}"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01D4C-475B-47B5-BB3D-63DAE7ED49AE}"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8EDBD-59D0-47C1-834A-FA81C3D11A29}"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8EDBD-59D0-47C1-834A-FA81C3D11A29}"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8EDBD-59D0-47C1-834A-FA81C3D11A29}"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D9CE5-3B77-401C-B884-558606AB009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D9CE5-3B77-401C-B884-558606AB009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D9CE5-3B77-401C-B884-558606AB009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1B7AD1-4622-4086-AB34-D9B3EB49762F}"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B7AD1-4622-4086-AB34-D9B3EB49762F}"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B7AD1-4622-4086-AB34-D9B3EB49762F}"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01D4C-475B-47B5-BB3D-63DAE7ED49AE}"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92B24-56AA-4B43-A638-14F98223BA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5B7B4-0277-47B3-8BF6-0A73E62C7CEB}"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144E8-E674-4838-B7A4-1B9D5AE3BA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4F97-EA93-402F-AA16-515050EBC7AF}"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5C2D8-BFD5-49F2-9970-7296D53A4D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023B5-E6F6-42CF-80F6-37CB1265277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47A85-A9F6-40E3-ADA8-D00836297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373E6-1134-4944-9D0A-4BEB0389C06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62824-F32F-4232-B5BE-77C42AED4F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14123-2F10-4273-8D61-2DBEE713CFDC}"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6348-F286-4665-974F-67E7AAB380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8EDBD-59D0-47C1-834A-FA81C3D11A29}"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1E9F6-A483-4325-9E9F-36BFC20724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D9CE5-3B77-401C-B884-558606AB009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483C9-CC93-4AE4-8048-AD3514AB97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B7AD1-4622-4086-AB34-D9B3EB49762F}"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0A3C7-F060-4BF0-9116-CD215DF42A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drive/folders/1OsZ_SH7boZspmw6YY1rkLXKJHRAo7x-O?usp=sharing" TargetMode="External"/><Relationship Id="rId2" Type="http://schemas.openxmlformats.org/officeDocument/2006/relationships/hyperlink" Target="http://ec2-18-223-118-160.us-east-2.compute.amazonaws.com:8080/" TargetMode="External"/><Relationship Id="rId1" Type="http://schemas.openxmlformats.org/officeDocument/2006/relationships/slideLayout" Target="../slideLayouts/slideLayout2.xml"/><Relationship Id="rId4" Type="http://schemas.openxmlformats.org/officeDocument/2006/relationships/hyperlink" Target="https://github.com/manvendrasrathore20015/Drug-Review-Sentiment-Flask-Deploymen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421687" cy="1612900"/>
          </a:xfrm>
        </p:spPr>
        <p:txBody>
          <a:bodyPr>
            <a:normAutofit fontScale="90000"/>
          </a:bodyPr>
          <a:lstStyle/>
          <a:p>
            <a:r>
              <a:rPr lang="en-US" dirty="0" smtClean="0"/>
              <a:t>                                  </a:t>
            </a:r>
            <a:br>
              <a:rPr lang="en-US" dirty="0" smtClean="0"/>
            </a:br>
            <a:r>
              <a:rPr lang="en-US" dirty="0" smtClean="0">
                <a:latin typeface="Arial" pitchFamily="34" charset="0"/>
                <a:cs typeface="Arial" pitchFamily="34" charset="0"/>
              </a:rPr>
              <a:t>                                   </a:t>
            </a:r>
            <a:r>
              <a:rPr lang="en-US" sz="2000" dirty="0" smtClean="0">
                <a:solidFill>
                  <a:srgbClr val="FFC000"/>
                </a:solidFill>
                <a:latin typeface="Arial" pitchFamily="34" charset="0"/>
                <a:cs typeface="Arial" pitchFamily="34" charset="0"/>
              </a:rPr>
              <a:t>S </a:t>
            </a:r>
            <a:r>
              <a:rPr lang="en-US" sz="2000" dirty="0" err="1" smtClean="0">
                <a:solidFill>
                  <a:srgbClr val="FFC000"/>
                </a:solidFill>
                <a:latin typeface="Arial" pitchFamily="34" charset="0"/>
                <a:cs typeface="Arial" pitchFamily="34" charset="0"/>
              </a:rPr>
              <a:t>manish</a:t>
            </a:r>
            <a:r>
              <a:rPr lang="en-US" sz="2000" dirty="0" smtClean="0">
                <a:solidFill>
                  <a:srgbClr val="FFC000"/>
                </a:solidFill>
                <a:latin typeface="Arial" pitchFamily="34" charset="0"/>
                <a:cs typeface="Arial" pitchFamily="34" charset="0"/>
              </a:rPr>
              <a:t> </a:t>
            </a:r>
            <a:r>
              <a:rPr lang="en-US" sz="2000" dirty="0" err="1" smtClean="0">
                <a:solidFill>
                  <a:srgbClr val="FFC000"/>
                </a:solidFill>
                <a:latin typeface="Arial" pitchFamily="34" charset="0"/>
                <a:cs typeface="Arial" pitchFamily="34" charset="0"/>
              </a:rPr>
              <a:t>sagar</a:t>
            </a:r>
            <a:r>
              <a:rPr lang="en-US" sz="2000" dirty="0" smtClean="0">
                <a:solidFill>
                  <a:srgbClr val="FFC000"/>
                </a:solidFill>
                <a:latin typeface="Arial" pitchFamily="34" charset="0"/>
                <a:cs typeface="Arial" pitchFamily="34" charset="0"/>
              </a:rPr>
              <a:t> </a:t>
            </a:r>
            <a:br>
              <a:rPr lang="en-US" sz="2000" dirty="0" smtClean="0">
                <a:solidFill>
                  <a:srgbClr val="FFC000"/>
                </a:solidFill>
                <a:latin typeface="Arial" pitchFamily="34" charset="0"/>
                <a:cs typeface="Arial" pitchFamily="34" charset="0"/>
              </a:rPr>
            </a:b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                                                                     </a:t>
            </a:r>
            <a:r>
              <a:rPr lang="en-US" sz="2000" dirty="0" err="1" smtClean="0">
                <a:solidFill>
                  <a:srgbClr val="FFC000"/>
                </a:solidFill>
                <a:latin typeface="Arial" pitchFamily="34" charset="0"/>
                <a:cs typeface="Arial" pitchFamily="34" charset="0"/>
              </a:rPr>
              <a:t>Manvendra</a:t>
            </a:r>
            <a:r>
              <a:rPr lang="en-US" sz="2000" dirty="0" smtClean="0">
                <a:solidFill>
                  <a:srgbClr val="FFC000"/>
                </a:solidFill>
                <a:latin typeface="Arial" pitchFamily="34" charset="0"/>
                <a:cs typeface="Arial" pitchFamily="34" charset="0"/>
              </a:rPr>
              <a:t> Singh </a:t>
            </a:r>
            <a:r>
              <a:rPr lang="en-US" sz="2000" dirty="0" err="1" smtClean="0">
                <a:solidFill>
                  <a:srgbClr val="FFC000"/>
                </a:solidFill>
                <a:latin typeface="Arial" pitchFamily="34" charset="0"/>
                <a:cs typeface="Arial" pitchFamily="34" charset="0"/>
              </a:rPr>
              <a:t>Rathore</a:t>
            </a:r>
            <a:r>
              <a:rPr lang="en-US" sz="2000" dirty="0" smtClean="0">
                <a:solidFill>
                  <a:srgbClr val="FFC000"/>
                </a:solidFill>
              </a:rPr>
              <a:t/>
            </a:r>
            <a:br>
              <a:rPr lang="en-US" sz="2000" dirty="0" smtClean="0">
                <a:solidFill>
                  <a:srgbClr val="FFC000"/>
                </a:solidFill>
              </a:rPr>
            </a:br>
            <a:endParaRPr lang="en-US" sz="2000" dirty="0">
              <a:solidFill>
                <a:srgbClr val="FFC000"/>
              </a:solidFill>
            </a:endParaRPr>
          </a:p>
        </p:txBody>
      </p:sp>
      <p:sp>
        <p:nvSpPr>
          <p:cNvPr id="3" name="Text Placeholder 2"/>
          <p:cNvSpPr>
            <a:spLocks noGrp="1"/>
          </p:cNvSpPr>
          <p:nvPr>
            <p:ph type="body" idx="1"/>
          </p:nvPr>
        </p:nvSpPr>
        <p:spPr>
          <a:xfrm>
            <a:off x="287708" y="2106540"/>
            <a:ext cx="8458200" cy="2120900"/>
          </a:xfrm>
        </p:spPr>
        <p:txBody>
          <a:bodyPr>
            <a:noAutofit/>
          </a:bodyPr>
          <a:lstStyle/>
          <a:p>
            <a:pPr algn="ctr"/>
            <a:r>
              <a:rPr lang="en-US" sz="6000" dirty="0" smtClean="0">
                <a:solidFill>
                  <a:schemeClr val="bg2"/>
                </a:solidFill>
                <a:latin typeface="Arial Black" pitchFamily="34" charset="0"/>
              </a:rPr>
              <a:t>Drug Review Sentiment Analysis</a:t>
            </a:r>
            <a:endParaRPr lang="en-US" sz="6000" dirty="0">
              <a:solidFill>
                <a:schemeClr val="bg2"/>
              </a:solidFill>
              <a:latin typeface="Arial Black" pitchFamily="34" charset="0"/>
            </a:endParaRPr>
          </a:p>
        </p:txBody>
      </p:sp>
      <p:pic>
        <p:nvPicPr>
          <p:cNvPr id="4" name="Picture 3" descr="ipic.png"/>
          <p:cNvPicPr>
            <a:picLocks noChangeAspect="1"/>
          </p:cNvPicPr>
          <p:nvPr/>
        </p:nvPicPr>
        <p:blipFill>
          <a:blip r:embed="rId4" cstate="print"/>
          <a:stretch>
            <a:fillRect/>
          </a:stretch>
        </p:blipFill>
        <p:spPr>
          <a:xfrm>
            <a:off x="2976785" y="595357"/>
            <a:ext cx="3124200" cy="838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5105400"/>
            <a:ext cx="2038884" cy="693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228600"/>
            <a:ext cx="3200400" cy="792162"/>
          </a:xfrm>
        </p:spPr>
        <p:txBody>
          <a:bodyPr/>
          <a:lstStyle/>
          <a:p>
            <a:r>
              <a:rPr lang="en-US" b="1" dirty="0" smtClean="0"/>
              <a:t>Graphs</a:t>
            </a:r>
            <a:endParaRPr lang="en-US"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71" y="193099"/>
            <a:ext cx="1642929" cy="120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6648" y="193100"/>
            <a:ext cx="2417752" cy="120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71" y="1524000"/>
            <a:ext cx="811992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70" y="4178892"/>
            <a:ext cx="8119929" cy="245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Graphs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87" y="1524000"/>
            <a:ext cx="869315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5638800"/>
            <a:ext cx="7696200" cy="646331"/>
          </a:xfrm>
          <a:prstGeom prst="rect">
            <a:avLst/>
          </a:prstGeom>
          <a:noFill/>
        </p:spPr>
        <p:txBody>
          <a:bodyPr wrap="square" rtlCol="0">
            <a:spAutoFit/>
          </a:bodyPr>
          <a:lstStyle/>
          <a:p>
            <a:pPr marL="285750" indent="-285750">
              <a:buFont typeface="Wingdings" pitchFamily="2" charset="2"/>
              <a:buChar char="Ø"/>
            </a:pPr>
            <a:r>
              <a:rPr lang="en-US" b="1" dirty="0" smtClean="0"/>
              <a:t>As </a:t>
            </a:r>
            <a:r>
              <a:rPr lang="en-US" b="1" dirty="0"/>
              <a:t>reviews are increasing year by year </a:t>
            </a:r>
            <a:r>
              <a:rPr lang="en-US" b="1" dirty="0" smtClean="0"/>
              <a:t>, we can observe from above the need and impact sentimental analysis can have on the society .</a:t>
            </a:r>
            <a:endParaRPr lang="en-IN" b="1" dirty="0"/>
          </a:p>
        </p:txBody>
      </p:sp>
    </p:spTree>
    <p:extLst>
      <p:ext uri="{BB962C8B-B14F-4D97-AF65-F5344CB8AC3E}">
        <p14:creationId xmlns:p14="http://schemas.microsoft.com/office/powerpoint/2010/main" val="270811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3617" y="627165"/>
            <a:ext cx="3200400" cy="2314908"/>
          </a:xfrm>
        </p:spPr>
        <p:txBody>
          <a:bodyPr>
            <a:normAutofit/>
          </a:bodyPr>
          <a:lstStyle/>
          <a:p>
            <a:pPr marL="0" indent="0">
              <a:buNone/>
            </a:pPr>
            <a:r>
              <a:rPr lang="en-US" b="1" dirty="0" smtClean="0">
                <a:solidFill>
                  <a:schemeClr val="tx2">
                    <a:lumMod val="75000"/>
                  </a:schemeClr>
                </a:solidFill>
              </a:rPr>
              <a:t>Graphs and visualizations ..</a:t>
            </a:r>
          </a:p>
          <a:p>
            <a:pPr marL="0" indent="0">
              <a:buNone/>
            </a:pPr>
            <a:r>
              <a:rPr lang="en-US" sz="2200" dirty="0" smtClean="0">
                <a:solidFill>
                  <a:schemeClr val="tx1">
                    <a:lumMod val="95000"/>
                    <a:lumOff val="5000"/>
                  </a:schemeClr>
                </a:solidFill>
              </a:rPr>
              <a:t>-&gt; Analysis on </a:t>
            </a:r>
            <a:r>
              <a:rPr lang="en-US" sz="2200" dirty="0" err="1" smtClean="0">
                <a:solidFill>
                  <a:schemeClr val="tx1">
                    <a:lumMod val="95000"/>
                    <a:lumOff val="5000"/>
                  </a:schemeClr>
                </a:solidFill>
              </a:rPr>
              <a:t>usefulCounts</a:t>
            </a:r>
            <a:r>
              <a:rPr lang="en-US" sz="2200" dirty="0" smtClean="0">
                <a:solidFill>
                  <a:schemeClr val="tx1">
                    <a:lumMod val="95000"/>
                    <a:lumOff val="5000"/>
                  </a:schemeClr>
                </a:solidFill>
              </a:rPr>
              <a:t> attribute .</a:t>
            </a:r>
            <a:endParaRPr lang="en-IN" sz="2200" dirty="0">
              <a:solidFill>
                <a:schemeClr val="tx1">
                  <a:lumMod val="95000"/>
                  <a:lumOff val="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7924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430612"/>
            <a:ext cx="4038600" cy="231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5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73162"/>
          </a:xfrm>
        </p:spPr>
        <p:txBody>
          <a:bodyPr/>
          <a:lstStyle/>
          <a:p>
            <a:r>
              <a:rPr lang="en-US" b="1" dirty="0" smtClean="0">
                <a:solidFill>
                  <a:schemeClr val="tx2">
                    <a:lumMod val="75000"/>
                  </a:schemeClr>
                </a:solidFill>
              </a:rPr>
              <a:t>NLP Part</a:t>
            </a:r>
            <a:endParaRPr lang="en-IN" b="1" dirty="0">
              <a:solidFill>
                <a:schemeClr val="tx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78950"/>
            <a:ext cx="2438400" cy="1706880"/>
          </a:xfrm>
        </p:spPr>
      </p:pic>
      <p:sp>
        <p:nvSpPr>
          <p:cNvPr id="5" name="TextBox 4"/>
          <p:cNvSpPr txBox="1"/>
          <p:nvPr/>
        </p:nvSpPr>
        <p:spPr>
          <a:xfrm>
            <a:off x="4343400" y="1752600"/>
            <a:ext cx="3733800" cy="1785104"/>
          </a:xfrm>
          <a:prstGeom prst="rect">
            <a:avLst/>
          </a:prstGeom>
          <a:noFill/>
        </p:spPr>
        <p:txBody>
          <a:bodyPr wrap="square" rtlCol="0">
            <a:spAutoFit/>
          </a:bodyPr>
          <a:lstStyle/>
          <a:p>
            <a:pPr marL="285750" indent="-285750">
              <a:buFont typeface="Arial" pitchFamily="34" charset="0"/>
              <a:buChar char="•"/>
            </a:pPr>
            <a:r>
              <a:rPr lang="en-US" sz="2000" b="1" dirty="0" err="1" smtClean="0">
                <a:solidFill>
                  <a:schemeClr val="accent1">
                    <a:lumMod val="50000"/>
                  </a:schemeClr>
                </a:solidFill>
              </a:rPr>
              <a:t>Nlkt</a:t>
            </a:r>
            <a:r>
              <a:rPr lang="en-US" sz="2000" b="1" dirty="0" smtClean="0">
                <a:solidFill>
                  <a:schemeClr val="accent1">
                    <a:lumMod val="50000"/>
                  </a:schemeClr>
                </a:solidFill>
              </a:rPr>
              <a:t> package -</a:t>
            </a:r>
          </a:p>
          <a:p>
            <a:pPr marL="285750" indent="-285750">
              <a:buFont typeface="Arial" pitchFamily="34" charset="0"/>
              <a:buChar char="•"/>
            </a:pPr>
            <a:r>
              <a:rPr lang="en-US" dirty="0" smtClean="0">
                <a:solidFill>
                  <a:schemeClr val="accent1">
                    <a:lumMod val="50000"/>
                  </a:schemeClr>
                </a:solidFill>
              </a:rPr>
              <a:t>We used </a:t>
            </a:r>
            <a:r>
              <a:rPr lang="en-US" dirty="0" err="1" smtClean="0">
                <a:solidFill>
                  <a:schemeClr val="accent1">
                    <a:lumMod val="50000"/>
                  </a:schemeClr>
                </a:solidFill>
              </a:rPr>
              <a:t>nlkt</a:t>
            </a:r>
            <a:r>
              <a:rPr lang="en-US" dirty="0" smtClean="0">
                <a:solidFill>
                  <a:schemeClr val="accent1">
                    <a:lumMod val="50000"/>
                  </a:schemeClr>
                </a:solidFill>
              </a:rPr>
              <a:t> package which provides various </a:t>
            </a:r>
            <a:r>
              <a:rPr lang="en-US" dirty="0" err="1" smtClean="0">
                <a:solidFill>
                  <a:schemeClr val="accent1">
                    <a:lumMod val="50000"/>
                  </a:schemeClr>
                </a:solidFill>
              </a:rPr>
              <a:t>ulities</a:t>
            </a:r>
            <a:r>
              <a:rPr lang="en-US" dirty="0" smtClean="0">
                <a:solidFill>
                  <a:schemeClr val="accent1">
                    <a:lumMod val="50000"/>
                  </a:schemeClr>
                </a:solidFill>
              </a:rPr>
              <a:t> for NLP .</a:t>
            </a:r>
          </a:p>
          <a:p>
            <a:pPr marL="285750" indent="-285750">
              <a:buFont typeface="Arial" pitchFamily="34" charset="0"/>
              <a:buChar char="•"/>
            </a:pPr>
            <a:r>
              <a:rPr lang="en-US" dirty="0" smtClean="0">
                <a:solidFill>
                  <a:schemeClr val="accent1">
                    <a:lumMod val="50000"/>
                  </a:schemeClr>
                </a:solidFill>
              </a:rPr>
              <a:t>We tried to remove </a:t>
            </a:r>
            <a:r>
              <a:rPr lang="en-US" dirty="0" err="1" smtClean="0">
                <a:solidFill>
                  <a:schemeClr val="accent1">
                    <a:lumMod val="50000"/>
                  </a:schemeClr>
                </a:solidFill>
              </a:rPr>
              <a:t>stopwords</a:t>
            </a:r>
            <a:r>
              <a:rPr lang="en-US" dirty="0">
                <a:solidFill>
                  <a:schemeClr val="accent1">
                    <a:lumMod val="50000"/>
                  </a:schemeClr>
                </a:solidFill>
              </a:rPr>
              <a:t>('me', 'my', 'myself', 'we</a:t>
            </a:r>
            <a:r>
              <a:rPr lang="en-US" dirty="0" smtClean="0">
                <a:solidFill>
                  <a:schemeClr val="accent1">
                    <a:lumMod val="50000"/>
                  </a:schemeClr>
                </a:solidFill>
              </a:rPr>
              <a:t>') in our reviews using </a:t>
            </a:r>
            <a:r>
              <a:rPr lang="en-US" dirty="0" err="1" smtClean="0">
                <a:solidFill>
                  <a:schemeClr val="accent1">
                    <a:lumMod val="50000"/>
                  </a:schemeClr>
                </a:solidFill>
              </a:rPr>
              <a:t>nltk</a:t>
            </a:r>
            <a:r>
              <a:rPr lang="en-US" dirty="0" smtClean="0">
                <a:solidFill>
                  <a:schemeClr val="accent1">
                    <a:lumMod val="50000"/>
                  </a:schemeClr>
                </a:solidFill>
              </a:rPr>
              <a:t> .</a:t>
            </a:r>
            <a:endParaRPr lang="en-IN" dirty="0">
              <a:solidFill>
                <a:schemeClr val="accent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038600"/>
            <a:ext cx="2548450" cy="2059415"/>
          </a:xfrm>
          <a:prstGeom prst="rect">
            <a:avLst/>
          </a:prstGeom>
        </p:spPr>
      </p:pic>
      <p:sp>
        <p:nvSpPr>
          <p:cNvPr id="9" name="TextBox 8"/>
          <p:cNvSpPr txBox="1"/>
          <p:nvPr/>
        </p:nvSpPr>
        <p:spPr>
          <a:xfrm>
            <a:off x="914400" y="4038600"/>
            <a:ext cx="3276600" cy="2339102"/>
          </a:xfrm>
          <a:prstGeom prst="rect">
            <a:avLst/>
          </a:prstGeom>
          <a:noFill/>
        </p:spPr>
        <p:txBody>
          <a:bodyPr wrap="square" rtlCol="0">
            <a:spAutoFit/>
          </a:bodyPr>
          <a:lstStyle/>
          <a:p>
            <a:r>
              <a:rPr lang="en-US" sz="2000" b="1" dirty="0" err="1" smtClean="0"/>
              <a:t>VaderSentiment</a:t>
            </a:r>
            <a:r>
              <a:rPr lang="en-US" sz="2000" b="1" dirty="0" smtClean="0"/>
              <a:t> </a:t>
            </a:r>
            <a:r>
              <a:rPr lang="en-US" sz="2000" b="1" dirty="0" err="1" smtClean="0"/>
              <a:t>Analyser</a:t>
            </a:r>
            <a:r>
              <a:rPr lang="en-US" sz="2000" b="1" dirty="0" smtClean="0"/>
              <a:t> -</a:t>
            </a:r>
          </a:p>
          <a:p>
            <a:pPr marL="285750" indent="-285750">
              <a:buFont typeface="Arial" pitchFamily="34" charset="0"/>
              <a:buChar char="•"/>
            </a:pPr>
            <a:r>
              <a:rPr lang="en-US" dirty="0" smtClean="0"/>
              <a:t>we </a:t>
            </a:r>
            <a:r>
              <a:rPr lang="en-US" dirty="0"/>
              <a:t>used </a:t>
            </a:r>
            <a:r>
              <a:rPr lang="en-US" dirty="0" err="1" smtClean="0"/>
              <a:t>SentimentIntensityAnalyzer</a:t>
            </a:r>
            <a:r>
              <a:rPr lang="en-US" dirty="0" smtClean="0"/>
              <a:t> to get the polarity scores of sentiments .</a:t>
            </a:r>
          </a:p>
          <a:p>
            <a:pPr marL="285750" indent="-285750">
              <a:buFont typeface="Arial" pitchFamily="34" charset="0"/>
              <a:buChar char="•"/>
            </a:pPr>
            <a:r>
              <a:rPr lang="en-US" dirty="0" smtClean="0"/>
              <a:t>We hence divided sentiments as positive , negative and neutral .</a:t>
            </a:r>
          </a:p>
        </p:txBody>
      </p:sp>
    </p:spTree>
    <p:extLst>
      <p:ext uri="{BB962C8B-B14F-4D97-AF65-F5344CB8AC3E}">
        <p14:creationId xmlns:p14="http://schemas.microsoft.com/office/powerpoint/2010/main" val="409710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Useful Attributes</a:t>
            </a:r>
            <a:endParaRPr lang="en-IN"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191000"/>
            <a:ext cx="2743200" cy="206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94" y="1676400"/>
            <a:ext cx="2810054" cy="206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84107" y="1780374"/>
            <a:ext cx="3505200" cy="1323439"/>
          </a:xfrm>
          <a:prstGeom prst="rect">
            <a:avLst/>
          </a:prstGeom>
          <a:noFill/>
        </p:spPr>
        <p:txBody>
          <a:bodyPr wrap="square" rtlCol="0">
            <a:spAutoFit/>
          </a:bodyPr>
          <a:lstStyle/>
          <a:p>
            <a:r>
              <a:rPr lang="en-US" sz="2000" b="1" dirty="0" err="1" smtClean="0"/>
              <a:t>Rating_Sentiment</a:t>
            </a:r>
            <a:r>
              <a:rPr lang="en-US" sz="2000" b="1" dirty="0" smtClean="0"/>
              <a:t> –</a:t>
            </a:r>
          </a:p>
          <a:p>
            <a:pPr marL="285750" indent="-285750">
              <a:buFont typeface="Arial" pitchFamily="34" charset="0"/>
              <a:buChar char="•"/>
            </a:pPr>
            <a:r>
              <a:rPr lang="en-US" sz="2000" dirty="0"/>
              <a:t>p</a:t>
            </a:r>
            <a:r>
              <a:rPr lang="en-US" sz="2000" dirty="0" smtClean="0"/>
              <a:t>ositive - if (&gt;= 7)</a:t>
            </a:r>
            <a:endParaRPr lang="en-US" sz="2000" dirty="0"/>
          </a:p>
          <a:p>
            <a:pPr marL="285750" indent="-285750">
              <a:buFont typeface="Arial" pitchFamily="34" charset="0"/>
              <a:buChar char="•"/>
            </a:pPr>
            <a:r>
              <a:rPr lang="en-US" sz="2000" dirty="0"/>
              <a:t>n</a:t>
            </a:r>
            <a:r>
              <a:rPr lang="en-US" sz="2000" dirty="0" smtClean="0"/>
              <a:t>eutral - if (&gt;=</a:t>
            </a:r>
            <a:r>
              <a:rPr lang="en-US" sz="2000" dirty="0"/>
              <a:t>4) &amp; </a:t>
            </a:r>
            <a:r>
              <a:rPr lang="en-US" sz="2000" dirty="0" smtClean="0"/>
              <a:t>(&lt;7)</a:t>
            </a:r>
            <a:endParaRPr lang="en-US" sz="2000" dirty="0"/>
          </a:p>
          <a:p>
            <a:pPr marL="285750" indent="-285750">
              <a:buFont typeface="Arial" pitchFamily="34" charset="0"/>
              <a:buChar char="•"/>
            </a:pPr>
            <a:r>
              <a:rPr lang="en-US" sz="2000" dirty="0"/>
              <a:t>n</a:t>
            </a:r>
            <a:r>
              <a:rPr lang="en-US" sz="2000" dirty="0" smtClean="0"/>
              <a:t>egative - if (&lt;=3</a:t>
            </a:r>
            <a:r>
              <a:rPr lang="en-US" sz="2000" dirty="0"/>
              <a:t>)</a:t>
            </a:r>
            <a:endParaRPr lang="en-US" sz="2000" dirty="0" smtClean="0"/>
          </a:p>
        </p:txBody>
      </p:sp>
      <p:sp>
        <p:nvSpPr>
          <p:cNvPr id="9" name="TextBox 8"/>
          <p:cNvSpPr txBox="1"/>
          <p:nvPr/>
        </p:nvSpPr>
        <p:spPr>
          <a:xfrm>
            <a:off x="925794" y="4191000"/>
            <a:ext cx="3581400" cy="1323439"/>
          </a:xfrm>
          <a:prstGeom prst="rect">
            <a:avLst/>
          </a:prstGeom>
          <a:noFill/>
        </p:spPr>
        <p:txBody>
          <a:bodyPr wrap="square" rtlCol="0">
            <a:spAutoFit/>
          </a:bodyPr>
          <a:lstStyle/>
          <a:p>
            <a:r>
              <a:rPr lang="en-US" sz="2000" b="1" dirty="0" err="1" smtClean="0"/>
              <a:t>Vader_Sentiment</a:t>
            </a:r>
            <a:r>
              <a:rPr lang="en-US" sz="2000" b="1" dirty="0" smtClean="0"/>
              <a:t>  –</a:t>
            </a:r>
          </a:p>
          <a:p>
            <a:pPr marL="285750" indent="-285750">
              <a:buFont typeface="Arial" pitchFamily="34" charset="0"/>
              <a:buChar char="•"/>
            </a:pPr>
            <a:r>
              <a:rPr lang="en-IN" sz="2000" dirty="0"/>
              <a:t>p</a:t>
            </a:r>
            <a:r>
              <a:rPr lang="en-IN" sz="2000" dirty="0" smtClean="0"/>
              <a:t>ositive - if (&gt;=0.05)</a:t>
            </a:r>
            <a:endParaRPr lang="en-IN" sz="2000" dirty="0"/>
          </a:p>
          <a:p>
            <a:pPr marL="285750" indent="-285750">
              <a:buFont typeface="Arial" pitchFamily="34" charset="0"/>
              <a:buChar char="•"/>
            </a:pPr>
            <a:r>
              <a:rPr lang="en-IN" sz="2000" dirty="0" smtClean="0"/>
              <a:t>neutral </a:t>
            </a:r>
            <a:r>
              <a:rPr lang="en-IN" sz="2000" dirty="0"/>
              <a:t>-</a:t>
            </a:r>
            <a:r>
              <a:rPr lang="en-IN" sz="2000" dirty="0" smtClean="0"/>
              <a:t> if (&gt;-</a:t>
            </a:r>
            <a:r>
              <a:rPr lang="en-IN" sz="2000" dirty="0"/>
              <a:t>0.05</a:t>
            </a:r>
            <a:r>
              <a:rPr lang="en-IN" sz="2000" dirty="0" smtClean="0"/>
              <a:t>) &amp; (&lt;0.05)</a:t>
            </a:r>
            <a:endParaRPr lang="en-IN" sz="2000" dirty="0"/>
          </a:p>
          <a:p>
            <a:pPr marL="285750" indent="-285750">
              <a:buFont typeface="Arial" pitchFamily="34" charset="0"/>
              <a:buChar char="•"/>
            </a:pPr>
            <a:r>
              <a:rPr lang="en-IN" sz="2000" dirty="0"/>
              <a:t>n</a:t>
            </a:r>
            <a:r>
              <a:rPr lang="en-IN" sz="2000" dirty="0" smtClean="0"/>
              <a:t>egative – if(&lt;=-0.05</a:t>
            </a:r>
            <a:r>
              <a:rPr lang="en-IN" sz="2000" dirty="0"/>
              <a:t>)</a:t>
            </a:r>
          </a:p>
        </p:txBody>
      </p:sp>
    </p:spTree>
    <p:extLst>
      <p:ext uri="{BB962C8B-B14F-4D97-AF65-F5344CB8AC3E}">
        <p14:creationId xmlns:p14="http://schemas.microsoft.com/office/powerpoint/2010/main" val="240880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 ..</a:t>
            </a:r>
            <a:endParaRPr lang="en-IN" b="1" dirty="0"/>
          </a:p>
        </p:txBody>
      </p:sp>
      <p:sp>
        <p:nvSpPr>
          <p:cNvPr id="3" name="Content Placeholder 2"/>
          <p:cNvSpPr>
            <a:spLocks noGrp="1"/>
          </p:cNvSpPr>
          <p:nvPr>
            <p:ph idx="1"/>
          </p:nvPr>
        </p:nvSpPr>
        <p:spPr>
          <a:xfrm>
            <a:off x="304800" y="1905000"/>
            <a:ext cx="2819400" cy="4678363"/>
          </a:xfrm>
        </p:spPr>
        <p:txBody>
          <a:bodyPr>
            <a:normAutofit/>
          </a:bodyPr>
          <a:lstStyle/>
          <a:p>
            <a:r>
              <a:rPr lang="en-US" sz="2000" b="1" dirty="0"/>
              <a:t>To predict something useful from the datasets, we need to implement </a:t>
            </a:r>
            <a:r>
              <a:rPr lang="en-US" sz="2000" b="1" dirty="0" smtClean="0"/>
              <a:t>machine learning algorithms .</a:t>
            </a:r>
            <a:endParaRPr lang="en-US" sz="2000" b="1" dirty="0"/>
          </a:p>
          <a:p>
            <a:r>
              <a:rPr lang="en-US" sz="2000" b="1" dirty="0"/>
              <a:t>T</a:t>
            </a:r>
            <a:r>
              <a:rPr lang="en-US" sz="2000" b="1" dirty="0" smtClean="0"/>
              <a:t>here </a:t>
            </a:r>
            <a:r>
              <a:rPr lang="en-US" sz="2000" b="1" dirty="0"/>
              <a:t>are many types of </a:t>
            </a:r>
            <a:r>
              <a:rPr lang="en-US" sz="2000" b="1" dirty="0" smtClean="0"/>
              <a:t>algorithms like Linear SVC , Logistic Regression , etc. that can be used for modeling purpose .</a:t>
            </a:r>
            <a:endParaRPr lang="en-IN" sz="2000" b="1" dirty="0"/>
          </a:p>
        </p:txBody>
      </p:sp>
      <p:pic>
        <p:nvPicPr>
          <p:cNvPr id="5" name="Content Placeholder 4" descr="picture 27.png"/>
          <p:cNvPicPr>
            <a:picLocks noChangeAspect="1"/>
          </p:cNvPicPr>
          <p:nvPr/>
        </p:nvPicPr>
        <p:blipFill>
          <a:blip r:embed="rId2"/>
          <a:stretch>
            <a:fillRect/>
          </a:stretch>
        </p:blipFill>
        <p:spPr>
          <a:xfrm>
            <a:off x="3500960" y="1676400"/>
            <a:ext cx="5206083" cy="4572000"/>
          </a:xfrm>
          <a:prstGeom prst="rect">
            <a:avLst/>
          </a:prstGeom>
        </p:spPr>
      </p:pic>
    </p:spTree>
    <p:extLst>
      <p:ext uri="{BB962C8B-B14F-4D97-AF65-F5344CB8AC3E}">
        <p14:creationId xmlns:p14="http://schemas.microsoft.com/office/powerpoint/2010/main" val="41858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p:spPr>
        <p:txBody>
          <a:bodyPr>
            <a:normAutofit/>
          </a:bodyPr>
          <a:lstStyle/>
          <a:p>
            <a:r>
              <a:rPr lang="en-US" b="1" dirty="0"/>
              <a:t>Algorithms used </a:t>
            </a:r>
            <a:r>
              <a:rPr lang="en-US" b="1" dirty="0" smtClean="0"/>
              <a:t>.. </a:t>
            </a:r>
            <a:endParaRPr lang="en-IN" b="1" dirty="0"/>
          </a:p>
        </p:txBody>
      </p:sp>
      <p:sp>
        <p:nvSpPr>
          <p:cNvPr id="6" name="Content Placeholder 5"/>
          <p:cNvSpPr>
            <a:spLocks noGrp="1"/>
          </p:cNvSpPr>
          <p:nvPr>
            <p:ph idx="1"/>
          </p:nvPr>
        </p:nvSpPr>
        <p:spPr>
          <a:xfrm>
            <a:off x="457200" y="1295400"/>
            <a:ext cx="3962400" cy="2209800"/>
          </a:xfrm>
        </p:spPr>
        <p:txBody>
          <a:bodyPr>
            <a:normAutofit fontScale="47500" lnSpcReduction="20000"/>
          </a:bodyPr>
          <a:lstStyle/>
          <a:p>
            <a:pPr marL="0" indent="0">
              <a:buNone/>
            </a:pPr>
            <a:r>
              <a:rPr lang="en-US" sz="4200" b="1" dirty="0" smtClean="0"/>
              <a:t>1). </a:t>
            </a:r>
            <a:r>
              <a:rPr lang="en-US" sz="4200" b="1" dirty="0" err="1" smtClean="0"/>
              <a:t>LinearSVC</a:t>
            </a:r>
            <a:r>
              <a:rPr lang="en-US" sz="4200" b="1" dirty="0" smtClean="0"/>
              <a:t> –</a:t>
            </a:r>
          </a:p>
          <a:p>
            <a:pPr marL="0" indent="0">
              <a:buNone/>
            </a:pPr>
            <a:r>
              <a:rPr lang="en-US" sz="3400" dirty="0"/>
              <a:t>The objective of a Linear SVC </a:t>
            </a:r>
            <a:r>
              <a:rPr lang="en-US" sz="3400" dirty="0" smtClean="0"/>
              <a:t>is </a:t>
            </a:r>
            <a:r>
              <a:rPr lang="en-US" sz="3400" dirty="0"/>
              <a:t>to fit </a:t>
            </a:r>
            <a:r>
              <a:rPr lang="en-US" sz="3400" dirty="0" smtClean="0"/>
              <a:t>to </a:t>
            </a:r>
            <a:r>
              <a:rPr lang="en-US" sz="3400" dirty="0"/>
              <a:t>data you </a:t>
            </a:r>
            <a:r>
              <a:rPr lang="en-US" sz="3400" dirty="0" smtClean="0"/>
              <a:t>provide , </a:t>
            </a:r>
            <a:r>
              <a:rPr lang="en-US" sz="3400" dirty="0"/>
              <a:t>returning a </a:t>
            </a:r>
            <a:r>
              <a:rPr lang="en-US" sz="3400" dirty="0" smtClean="0"/>
              <a:t>“best fit” </a:t>
            </a:r>
            <a:r>
              <a:rPr lang="en-US" sz="3400" dirty="0" err="1" smtClean="0"/>
              <a:t>hyperplane</a:t>
            </a:r>
            <a:r>
              <a:rPr lang="en-US" sz="3400" dirty="0" smtClean="0"/>
              <a:t> </a:t>
            </a:r>
            <a:r>
              <a:rPr lang="en-US" sz="3400" dirty="0"/>
              <a:t>that divides, or categorizes, your data. </a:t>
            </a:r>
            <a:r>
              <a:rPr lang="en-US" sz="3400" dirty="0" smtClean="0"/>
              <a:t>You </a:t>
            </a:r>
            <a:r>
              <a:rPr lang="en-US" sz="3400" dirty="0"/>
              <a:t>can then feed some features to your classifier to see what the "predicted" class is. This makes this specific algorithm rather suitable for our uses, though you can use this for many situations. Let's get started.</a:t>
            </a:r>
          </a:p>
          <a:p>
            <a:endParaRPr lang="en-US" dirty="0" smtClean="0"/>
          </a:p>
          <a:p>
            <a:endParaRPr lang="en-IN" dirty="0"/>
          </a:p>
        </p:txBody>
      </p:sp>
      <p:sp>
        <p:nvSpPr>
          <p:cNvPr id="7" name="TextBox 6"/>
          <p:cNvSpPr txBox="1"/>
          <p:nvPr/>
        </p:nvSpPr>
        <p:spPr>
          <a:xfrm>
            <a:off x="4648200" y="4114800"/>
            <a:ext cx="4114800" cy="369332"/>
          </a:xfrm>
          <a:prstGeom prst="rect">
            <a:avLst/>
          </a:prstGeom>
          <a:noFill/>
        </p:spPr>
        <p:txBody>
          <a:bodyPr wrap="square" rtlCol="0">
            <a:spAutoFit/>
          </a:bodyPr>
          <a:lstStyle/>
          <a:p>
            <a:endParaRPr lang="en-IN" dirty="0"/>
          </a:p>
        </p:txBody>
      </p:sp>
      <p:pic>
        <p:nvPicPr>
          <p:cNvPr id="8" name="Content Placeholder 4" descr="picture 42.jpg"/>
          <p:cNvPicPr>
            <a:picLocks noChangeAspect="1"/>
          </p:cNvPicPr>
          <p:nvPr/>
        </p:nvPicPr>
        <p:blipFill>
          <a:blip r:embed="rId2"/>
          <a:stretch>
            <a:fillRect/>
          </a:stretch>
        </p:blipFill>
        <p:spPr>
          <a:xfrm>
            <a:off x="609600" y="4055910"/>
            <a:ext cx="3276600" cy="2209801"/>
          </a:xfrm>
          <a:prstGeom prst="rect">
            <a:avLst/>
          </a:prstGeom>
        </p:spPr>
      </p:pic>
      <p:sp>
        <p:nvSpPr>
          <p:cNvPr id="9" name="TextBox 8"/>
          <p:cNvSpPr txBox="1"/>
          <p:nvPr/>
        </p:nvSpPr>
        <p:spPr>
          <a:xfrm>
            <a:off x="4694490" y="4055910"/>
            <a:ext cx="3200400" cy="2739211"/>
          </a:xfrm>
          <a:prstGeom prst="rect">
            <a:avLst/>
          </a:prstGeom>
          <a:noFill/>
        </p:spPr>
        <p:txBody>
          <a:bodyPr wrap="square" rtlCol="0">
            <a:spAutoFit/>
          </a:bodyPr>
          <a:lstStyle/>
          <a:p>
            <a:r>
              <a:rPr lang="en-US" sz="2000" b="1" dirty="0" smtClean="0"/>
              <a:t>2). Logistic Regression –</a:t>
            </a:r>
            <a:endParaRPr lang="en-IN" sz="2000" dirty="0" smtClean="0"/>
          </a:p>
          <a:p>
            <a:r>
              <a:rPr lang="en-US" sz="1600" dirty="0" smtClean="0"/>
              <a:t>This is a Supervised Machine </a:t>
            </a:r>
            <a:r>
              <a:rPr lang="en-US" sz="1600" dirty="0"/>
              <a:t>Learning algorithm which is used for the classification problems, it is a predictive analysis algorithm </a:t>
            </a:r>
            <a:r>
              <a:rPr lang="en-US" sz="1600" dirty="0" smtClean="0"/>
              <a:t>and based </a:t>
            </a:r>
            <a:r>
              <a:rPr lang="en-US" sz="1600" dirty="0"/>
              <a:t>on the concept </a:t>
            </a:r>
            <a:r>
              <a:rPr lang="en-US" sz="1600" dirty="0" smtClean="0"/>
              <a:t>of </a:t>
            </a:r>
          </a:p>
          <a:p>
            <a:r>
              <a:rPr lang="en-US" sz="1600" dirty="0" smtClean="0"/>
              <a:t>probability . It is thereby used </a:t>
            </a:r>
            <a:r>
              <a:rPr lang="en-US" sz="1600" dirty="0"/>
              <a:t>to predict the probability of a target </a:t>
            </a:r>
            <a:r>
              <a:rPr lang="en-US" sz="1600" dirty="0" smtClean="0"/>
              <a:t>variable .</a:t>
            </a:r>
            <a:endParaRPr lang="en-US" sz="1600" dirty="0"/>
          </a:p>
          <a:p>
            <a:endParaRPr lang="en-US" sz="2400" b="1"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276600" cy="1972654"/>
          </a:xfrm>
          <a:prstGeom prst="rect">
            <a:avLst/>
          </a:prstGeom>
        </p:spPr>
      </p:pic>
    </p:spTree>
    <p:extLst>
      <p:ext uri="{BB962C8B-B14F-4D97-AF65-F5344CB8AC3E}">
        <p14:creationId xmlns:p14="http://schemas.microsoft.com/office/powerpoint/2010/main" val="3594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dirty="0"/>
              <a:t>Algorithms used ..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038600"/>
            <a:ext cx="3131361" cy="221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1219200"/>
            <a:ext cx="3769325" cy="2335371"/>
          </a:xfrm>
        </p:spPr>
      </p:pic>
      <p:sp>
        <p:nvSpPr>
          <p:cNvPr id="7" name="TextBox 6"/>
          <p:cNvSpPr txBox="1"/>
          <p:nvPr/>
        </p:nvSpPr>
        <p:spPr>
          <a:xfrm>
            <a:off x="685800" y="1467922"/>
            <a:ext cx="3352800" cy="2646878"/>
          </a:xfrm>
          <a:prstGeom prst="rect">
            <a:avLst/>
          </a:prstGeom>
          <a:noFill/>
        </p:spPr>
        <p:txBody>
          <a:bodyPr wrap="square" rtlCol="0">
            <a:spAutoFit/>
          </a:bodyPr>
          <a:lstStyle/>
          <a:p>
            <a:r>
              <a:rPr lang="en-US" b="1" dirty="0" smtClean="0"/>
              <a:t>3).</a:t>
            </a:r>
            <a:r>
              <a:rPr lang="en-US" b="1" dirty="0" err="1" smtClean="0"/>
              <a:t>RandomForestClassifier</a:t>
            </a:r>
            <a:r>
              <a:rPr lang="en-US" b="1" dirty="0" smtClean="0"/>
              <a:t> </a:t>
            </a:r>
            <a:r>
              <a:rPr lang="en-US" sz="2000" b="1" dirty="0" smtClean="0"/>
              <a:t>–</a:t>
            </a:r>
          </a:p>
          <a:p>
            <a:r>
              <a:rPr lang="en-US" sz="1600" dirty="0" smtClean="0"/>
              <a:t>This Algorithm consist </a:t>
            </a:r>
            <a:r>
              <a:rPr lang="en-US" sz="1600" dirty="0"/>
              <a:t>of many decisions trees. It uses bagging and feature randomness when building each individual tree to try to create an uncorrelated </a:t>
            </a:r>
            <a:r>
              <a:rPr lang="en-US" sz="1600" b="1" dirty="0"/>
              <a:t>forest</a:t>
            </a:r>
            <a:r>
              <a:rPr lang="en-US" sz="1600" dirty="0"/>
              <a:t> of trees whose prediction by committee is more accurate than that of any individual tree.</a:t>
            </a:r>
            <a:endParaRPr lang="en-US" sz="1600" b="1" dirty="0" smtClean="0"/>
          </a:p>
          <a:p>
            <a:endParaRPr lang="en-IN" dirty="0"/>
          </a:p>
        </p:txBody>
      </p:sp>
      <p:sp>
        <p:nvSpPr>
          <p:cNvPr id="8" name="TextBox 7"/>
          <p:cNvSpPr txBox="1"/>
          <p:nvPr/>
        </p:nvSpPr>
        <p:spPr>
          <a:xfrm>
            <a:off x="4953000" y="4051419"/>
            <a:ext cx="3352800" cy="2369880"/>
          </a:xfrm>
          <a:prstGeom prst="rect">
            <a:avLst/>
          </a:prstGeom>
          <a:noFill/>
        </p:spPr>
        <p:txBody>
          <a:bodyPr wrap="square" rtlCol="0">
            <a:spAutoFit/>
          </a:bodyPr>
          <a:lstStyle/>
          <a:p>
            <a:r>
              <a:rPr lang="en-US" b="1" dirty="0" smtClean="0"/>
              <a:t>4). </a:t>
            </a:r>
            <a:r>
              <a:rPr lang="en-US" b="1" dirty="0" err="1" smtClean="0"/>
              <a:t>MultinomialNB</a:t>
            </a:r>
            <a:r>
              <a:rPr lang="en-US" b="1" dirty="0" smtClean="0"/>
              <a:t> Classifier</a:t>
            </a:r>
            <a:r>
              <a:rPr lang="en-US" sz="2000" b="1" dirty="0" smtClean="0"/>
              <a:t> –</a:t>
            </a:r>
          </a:p>
          <a:p>
            <a:r>
              <a:rPr lang="en-US" sz="1600" dirty="0"/>
              <a:t>The </a:t>
            </a:r>
            <a:r>
              <a:rPr lang="en-US" sz="1600" b="1" dirty="0"/>
              <a:t>multinomial</a:t>
            </a:r>
            <a:r>
              <a:rPr lang="en-US" sz="1600" dirty="0"/>
              <a:t> Naive Bayes classifier is suitable for classification with discrete features (e.g., word counts for text classification</a:t>
            </a:r>
            <a:r>
              <a:rPr lang="en-US" sz="1600" dirty="0" smtClean="0"/>
              <a:t>) . </a:t>
            </a:r>
            <a:r>
              <a:rPr lang="en-US" sz="1600" dirty="0"/>
              <a:t>The multinomial distribution normally requires integer feature </a:t>
            </a:r>
            <a:r>
              <a:rPr lang="en-US" sz="1600" dirty="0" smtClean="0"/>
              <a:t>counts . </a:t>
            </a:r>
            <a:r>
              <a:rPr lang="en-US" sz="1600" dirty="0"/>
              <a:t>However, in practice, fractional counts such as </a:t>
            </a:r>
            <a:r>
              <a:rPr lang="en-US" sz="1600" dirty="0" err="1"/>
              <a:t>tf-idf</a:t>
            </a:r>
            <a:r>
              <a:rPr lang="en-US" sz="1600" dirty="0"/>
              <a:t> may also work.</a:t>
            </a:r>
            <a:endParaRPr lang="en-US" sz="1600" b="1" dirty="0" smtClean="0"/>
          </a:p>
        </p:txBody>
      </p:sp>
    </p:spTree>
    <p:extLst>
      <p:ext uri="{BB962C8B-B14F-4D97-AF65-F5344CB8AC3E}">
        <p14:creationId xmlns:p14="http://schemas.microsoft.com/office/powerpoint/2010/main" val="302572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Best Algorithm</a:t>
            </a:r>
            <a:endParaRPr lang="en-IN" sz="4000" b="1" dirty="0"/>
          </a:p>
        </p:txBody>
      </p:sp>
      <p:sp>
        <p:nvSpPr>
          <p:cNvPr id="3" name="Content Placeholder 2"/>
          <p:cNvSpPr>
            <a:spLocks noGrp="1"/>
          </p:cNvSpPr>
          <p:nvPr>
            <p:ph idx="1"/>
          </p:nvPr>
        </p:nvSpPr>
        <p:spPr>
          <a:xfrm>
            <a:off x="381000" y="1600200"/>
            <a:ext cx="8229600" cy="1600200"/>
          </a:xfrm>
        </p:spPr>
        <p:txBody>
          <a:bodyPr>
            <a:normAutofit/>
          </a:bodyPr>
          <a:lstStyle/>
          <a:p>
            <a:r>
              <a:rPr lang="en-US" sz="2800" b="1" dirty="0" smtClean="0"/>
              <a:t>Linear SVC() – </a:t>
            </a:r>
          </a:p>
          <a:p>
            <a:r>
              <a:rPr lang="en-US" sz="2800" dirty="0" smtClean="0"/>
              <a:t>It showed us the best results </a:t>
            </a:r>
            <a:r>
              <a:rPr lang="en-US" sz="2800" dirty="0" err="1" smtClean="0"/>
              <a:t>amoung</a:t>
            </a:r>
            <a:r>
              <a:rPr lang="en-US" sz="2800" dirty="0" smtClean="0"/>
              <a:t> the four algorithms used . </a:t>
            </a: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6400800" cy="242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65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Model Report</a:t>
            </a:r>
            <a:endParaRPr lang="en-IN" b="1" dirty="0"/>
          </a:p>
        </p:txBody>
      </p:sp>
      <p:sp>
        <p:nvSpPr>
          <p:cNvPr id="3" name="Content Placeholder 2"/>
          <p:cNvSpPr>
            <a:spLocks noGrp="1"/>
          </p:cNvSpPr>
          <p:nvPr>
            <p:ph idx="1"/>
          </p:nvPr>
        </p:nvSpPr>
        <p:spPr>
          <a:xfrm>
            <a:off x="457200" y="1524001"/>
            <a:ext cx="3962400" cy="2133600"/>
          </a:xfrm>
        </p:spPr>
        <p:txBody>
          <a:bodyPr>
            <a:normAutofit fontScale="70000" lnSpcReduction="20000"/>
          </a:bodyPr>
          <a:lstStyle/>
          <a:p>
            <a:pPr marL="0" indent="0">
              <a:buNone/>
            </a:pPr>
            <a:r>
              <a:rPr lang="en-US" sz="2900" b="1" dirty="0" smtClean="0"/>
              <a:t>Confusion Matrix -</a:t>
            </a:r>
          </a:p>
          <a:p>
            <a:r>
              <a:rPr lang="en-US" sz="2600" dirty="0"/>
              <a:t>A confusion matrix is a table that is often used to describe the performance of a classification </a:t>
            </a:r>
            <a:r>
              <a:rPr lang="en-US" sz="2600" dirty="0" smtClean="0"/>
              <a:t>model (or “classifier”) on a set of test data for which the true values are known. It allows the visualization of the performance of an algorithm.</a:t>
            </a:r>
            <a:endParaRPr lang="en-IN" sz="26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416466"/>
            <a:ext cx="3086100" cy="246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343400"/>
            <a:ext cx="434622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1600" y="4343400"/>
            <a:ext cx="3276600" cy="2769989"/>
          </a:xfrm>
          <a:prstGeom prst="rect">
            <a:avLst/>
          </a:prstGeom>
          <a:noFill/>
        </p:spPr>
        <p:txBody>
          <a:bodyPr wrap="square" rtlCol="0">
            <a:spAutoFit/>
          </a:bodyPr>
          <a:lstStyle/>
          <a:p>
            <a:r>
              <a:rPr lang="en-US" sz="2000" b="1" dirty="0" smtClean="0"/>
              <a:t>Classification Report –</a:t>
            </a:r>
          </a:p>
          <a:p>
            <a:pPr marL="342900" indent="-342900">
              <a:buFont typeface="Arial" pitchFamily="34" charset="0"/>
              <a:buChar char="•"/>
            </a:pPr>
            <a:r>
              <a:rPr lang="en-US" dirty="0" smtClean="0"/>
              <a:t>It shows the score of precision , recall and support which can be used to classify how good our model is .</a:t>
            </a:r>
          </a:p>
          <a:p>
            <a:pPr marL="342900" indent="-342900">
              <a:buFont typeface="Arial" pitchFamily="34" charset="0"/>
              <a:buChar char="•"/>
            </a:pPr>
            <a:r>
              <a:rPr lang="en-US" dirty="0" smtClean="0"/>
              <a:t>More the precision more good and accurate our model is .</a:t>
            </a:r>
          </a:p>
          <a:p>
            <a:endParaRPr lang="en-IN" sz="2400" b="1" dirty="0"/>
          </a:p>
        </p:txBody>
      </p:sp>
    </p:spTree>
    <p:extLst>
      <p:ext uri="{BB962C8B-B14F-4D97-AF65-F5344CB8AC3E}">
        <p14:creationId xmlns:p14="http://schemas.microsoft.com/office/powerpoint/2010/main" val="342967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chemeClr val="tx1">
                    <a:lumMod val="95000"/>
                    <a:lumOff val="5000"/>
                  </a:schemeClr>
                </a:solidFill>
                <a:latin typeface="Impact" pitchFamily="34" charset="0"/>
                <a:cs typeface="David" pitchFamily="34" charset="-79"/>
              </a:rPr>
              <a:t>ABOUT</a:t>
            </a:r>
            <a:endParaRPr lang="en-US" dirty="0">
              <a:solidFill>
                <a:schemeClr val="tx1">
                  <a:lumMod val="95000"/>
                  <a:lumOff val="5000"/>
                </a:schemeClr>
              </a:solidFill>
              <a:latin typeface="Impact" pitchFamily="34" charset="0"/>
              <a:cs typeface="David" pitchFamily="34" charset="-79"/>
            </a:endParaRPr>
          </a:p>
        </p:txBody>
      </p:sp>
      <p:sp>
        <p:nvSpPr>
          <p:cNvPr id="5" name="Content Placeholder 4"/>
          <p:cNvSpPr>
            <a:spLocks noGrp="1"/>
          </p:cNvSpPr>
          <p:nvPr>
            <p:ph idx="1"/>
          </p:nvPr>
        </p:nvSpPr>
        <p:spPr>
          <a:xfrm>
            <a:off x="0" y="1676400"/>
            <a:ext cx="9144000" cy="4449763"/>
          </a:xfrm>
        </p:spPr>
        <p:txBody>
          <a:bodyPr>
            <a:normAutofit fontScale="92500" lnSpcReduction="10000"/>
          </a:bodyPr>
          <a:lstStyle/>
          <a:p>
            <a:pPr>
              <a:buFont typeface="Wingdings" pitchFamily="2" charset="2"/>
              <a:buChar char="§"/>
            </a:pPr>
            <a:r>
              <a:rPr lang="en-US" dirty="0" smtClean="0"/>
              <a:t>This project is developed under internship project part of </a:t>
            </a:r>
            <a:r>
              <a:rPr lang="en-US" dirty="0" err="1" smtClean="0"/>
              <a:t>ineuron</a:t>
            </a:r>
            <a:r>
              <a:rPr lang="en-US" dirty="0" smtClean="0"/>
              <a:t> AI division .</a:t>
            </a:r>
          </a:p>
          <a:p>
            <a:pPr>
              <a:buFont typeface="Wingdings" pitchFamily="2" charset="2"/>
              <a:buChar char="§"/>
            </a:pPr>
            <a:r>
              <a:rPr lang="en-US" dirty="0" smtClean="0"/>
              <a:t>In this project we got the dataset based on drug reviews ,which contains </a:t>
            </a:r>
            <a:r>
              <a:rPr lang="en-US" dirty="0" err="1" smtClean="0"/>
              <a:t>drugname</a:t>
            </a:r>
            <a:r>
              <a:rPr lang="en-US" dirty="0" smtClean="0"/>
              <a:t> ,condition and reviews .</a:t>
            </a:r>
          </a:p>
          <a:p>
            <a:pPr>
              <a:buFont typeface="Wingdings" pitchFamily="2" charset="2"/>
              <a:buChar char="§"/>
            </a:pPr>
            <a:r>
              <a:rPr lang="en-US" dirty="0" smtClean="0"/>
              <a:t>The core of is to do EDA ,sentiment analysis with NLP ,and build a model with Machine learning algorithms.</a:t>
            </a:r>
          </a:p>
          <a:p>
            <a:pPr>
              <a:buFont typeface="Wingdings" pitchFamily="2" charset="2"/>
              <a:buChar char="§"/>
            </a:pPr>
            <a:r>
              <a:rPr lang="en-US" dirty="0" smtClean="0"/>
              <a:t>This model predicts the sentiment of review/comment given to drug .</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API and UI </a:t>
            </a:r>
            <a:r>
              <a:rPr lang="en-US" b="1" dirty="0"/>
              <a:t>DEVELOPMENT</a:t>
            </a:r>
            <a:endParaRPr lang="en-IN" b="1" dirty="0"/>
          </a:p>
        </p:txBody>
      </p:sp>
      <p:sp>
        <p:nvSpPr>
          <p:cNvPr id="3" name="Content Placeholder 2"/>
          <p:cNvSpPr>
            <a:spLocks noGrp="1"/>
          </p:cNvSpPr>
          <p:nvPr>
            <p:ph idx="1"/>
          </p:nvPr>
        </p:nvSpPr>
        <p:spPr>
          <a:xfrm>
            <a:off x="457200" y="1752600"/>
            <a:ext cx="8229600" cy="4267200"/>
          </a:xfrm>
        </p:spPr>
        <p:txBody>
          <a:bodyPr>
            <a:normAutofit/>
          </a:bodyPr>
          <a:lstStyle/>
          <a:p>
            <a:pPr>
              <a:buFont typeface="Wingdings" pitchFamily="2" charset="2"/>
              <a:buChar char="Ø"/>
            </a:pPr>
            <a:r>
              <a:rPr lang="en-US" dirty="0" smtClean="0"/>
              <a:t>Flask </a:t>
            </a:r>
            <a:r>
              <a:rPr lang="en-US" dirty="0" err="1" smtClean="0"/>
              <a:t>api</a:t>
            </a:r>
            <a:r>
              <a:rPr lang="en-US" dirty="0" smtClean="0"/>
              <a:t> has been used for back end development of </a:t>
            </a:r>
            <a:r>
              <a:rPr lang="en-US" dirty="0" err="1" smtClean="0"/>
              <a:t>ui</a:t>
            </a:r>
            <a:r>
              <a:rPr lang="en-US" dirty="0" smtClean="0"/>
              <a:t> . A user friendly application is built where user can enter reviews/comments and get the Sentiment of his comments .</a:t>
            </a:r>
          </a:p>
          <a:p>
            <a:pPr>
              <a:buFont typeface="Wingdings" pitchFamily="2" charset="2"/>
              <a:buChar char="Ø"/>
            </a:pPr>
            <a:r>
              <a:rPr lang="en-US" dirty="0" smtClean="0"/>
              <a:t>Html and CSS is used for front end development in UI .</a:t>
            </a:r>
          </a:p>
          <a:p>
            <a:endParaRPr lang="en-IN" dirty="0"/>
          </a:p>
        </p:txBody>
      </p:sp>
    </p:spTree>
    <p:extLst>
      <p:ext uri="{BB962C8B-B14F-4D97-AF65-F5344CB8AC3E}">
        <p14:creationId xmlns:p14="http://schemas.microsoft.com/office/powerpoint/2010/main" val="238152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b="1" dirty="0" smtClean="0"/>
              <a:t>UI Description</a:t>
            </a:r>
            <a:endParaRPr lang="en-IN" sz="4000" b="1" dirty="0"/>
          </a:p>
        </p:txBody>
      </p:sp>
      <p:sp>
        <p:nvSpPr>
          <p:cNvPr id="3" name="Content Placeholder 2"/>
          <p:cNvSpPr>
            <a:spLocks noGrp="1"/>
          </p:cNvSpPr>
          <p:nvPr>
            <p:ph idx="1"/>
          </p:nvPr>
        </p:nvSpPr>
        <p:spPr>
          <a:xfrm>
            <a:off x="457200" y="1524000"/>
            <a:ext cx="8229600" cy="4678363"/>
          </a:xfrm>
        </p:spPr>
        <p:txBody>
          <a:bodyPr>
            <a:noAutofit/>
          </a:bodyPr>
          <a:lstStyle/>
          <a:p>
            <a:pPr marL="0" indent="0">
              <a:buNone/>
            </a:pPr>
            <a:r>
              <a:rPr lang="en-US" sz="2800" b="1" dirty="0" smtClean="0"/>
              <a:t>We added About section where you can find description of the application .</a:t>
            </a:r>
          </a:p>
          <a:p>
            <a:pPr marL="0" indent="0">
              <a:buNone/>
            </a:pPr>
            <a:r>
              <a:rPr lang="en-US" sz="2800" b="1" dirty="0" smtClean="0">
                <a:solidFill>
                  <a:schemeClr val="tx2">
                    <a:lumMod val="75000"/>
                  </a:schemeClr>
                </a:solidFill>
              </a:rPr>
              <a:t>Functionalities -&gt;</a:t>
            </a:r>
          </a:p>
          <a:p>
            <a:pPr>
              <a:buFont typeface="Wingdings" pitchFamily="2" charset="2"/>
              <a:buChar char="Ø"/>
            </a:pPr>
            <a:r>
              <a:rPr lang="en-US" sz="2400" dirty="0" smtClean="0"/>
              <a:t>You </a:t>
            </a:r>
            <a:r>
              <a:rPr lang="en-US" sz="2400" dirty="0"/>
              <a:t>can write your comment or review in the text box and predict it to get the Sentiment of the </a:t>
            </a:r>
            <a:r>
              <a:rPr lang="en-US" sz="2400" dirty="0" smtClean="0"/>
              <a:t>comment .</a:t>
            </a:r>
          </a:p>
          <a:p>
            <a:pPr>
              <a:buFont typeface="Wingdings" pitchFamily="2" charset="2"/>
              <a:buChar char="Ø"/>
            </a:pPr>
            <a:r>
              <a:rPr lang="en-US" sz="2400" dirty="0" smtClean="0"/>
              <a:t>You </a:t>
            </a:r>
            <a:r>
              <a:rPr lang="en-US" sz="2400" dirty="0"/>
              <a:t>can upload </a:t>
            </a:r>
            <a:r>
              <a:rPr lang="en-US" sz="2400" dirty="0" err="1" smtClean="0"/>
              <a:t>csv</a:t>
            </a:r>
            <a:r>
              <a:rPr lang="en-US" sz="2400" dirty="0" smtClean="0"/>
              <a:t> / excel </a:t>
            </a:r>
            <a:r>
              <a:rPr lang="en-US" sz="2400" dirty="0"/>
              <a:t>file for </a:t>
            </a:r>
            <a:r>
              <a:rPr lang="en-US" sz="2400" dirty="0" smtClean="0"/>
              <a:t>bulk  </a:t>
            </a:r>
            <a:r>
              <a:rPr lang="en-US" sz="2400" dirty="0"/>
              <a:t>predictions </a:t>
            </a:r>
            <a:r>
              <a:rPr lang="en-US" sz="2400" dirty="0" smtClean="0"/>
              <a:t>.</a:t>
            </a:r>
          </a:p>
          <a:p>
            <a:pPr>
              <a:buFont typeface="Wingdings" pitchFamily="2" charset="2"/>
              <a:buChar char="Ø"/>
            </a:pPr>
            <a:r>
              <a:rPr lang="en-US" sz="2400" dirty="0" smtClean="0"/>
              <a:t>You </a:t>
            </a:r>
            <a:r>
              <a:rPr lang="en-US" sz="2400" dirty="0"/>
              <a:t>can also download sample file for your </a:t>
            </a:r>
            <a:r>
              <a:rPr lang="en-US" sz="2400" dirty="0" smtClean="0"/>
              <a:t>reference</a:t>
            </a:r>
            <a:r>
              <a:rPr lang="en-US" sz="2400" dirty="0" smtClean="0"/>
              <a:t>.</a:t>
            </a:r>
          </a:p>
          <a:p>
            <a:pPr>
              <a:buFont typeface="Wingdings" pitchFamily="2" charset="2"/>
              <a:buChar char="Ø"/>
            </a:pPr>
            <a:r>
              <a:rPr lang="en-US" sz="2400" dirty="0" smtClean="0"/>
              <a:t>You </a:t>
            </a:r>
            <a:r>
              <a:rPr lang="en-US" sz="2400" dirty="0"/>
              <a:t>can retrain the model with your dataset </a:t>
            </a:r>
            <a:r>
              <a:rPr lang="en-US" sz="2400" dirty="0" err="1"/>
              <a:t>aswell</a:t>
            </a:r>
            <a:r>
              <a:rPr lang="en-US" sz="2400" dirty="0"/>
              <a:t> .</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50856"/>
            <a:ext cx="3123653" cy="102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237503"/>
            <a:ext cx="3123653" cy="107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465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Final User Interface</a:t>
            </a:r>
            <a:endParaRPr lang="en-IN"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77" y="1066800"/>
            <a:ext cx="8374555"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1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Monitoring And Logging</a:t>
            </a:r>
            <a:endParaRPr lang="en-IN" dirty="0"/>
          </a:p>
        </p:txBody>
      </p:sp>
      <p:sp>
        <p:nvSpPr>
          <p:cNvPr id="3" name="Content Placeholder 2"/>
          <p:cNvSpPr>
            <a:spLocks noGrp="1"/>
          </p:cNvSpPr>
          <p:nvPr>
            <p:ph idx="1"/>
          </p:nvPr>
        </p:nvSpPr>
        <p:spPr>
          <a:xfrm>
            <a:off x="228600" y="1676400"/>
            <a:ext cx="3505200" cy="2285999"/>
          </a:xfrm>
        </p:spPr>
        <p:txBody>
          <a:bodyPr>
            <a:normAutofit fontScale="70000" lnSpcReduction="20000"/>
          </a:bodyPr>
          <a:lstStyle/>
          <a:p>
            <a:r>
              <a:rPr lang="en-US" sz="2900" b="1" dirty="0" smtClean="0"/>
              <a:t>Monitoring –</a:t>
            </a:r>
          </a:p>
          <a:p>
            <a:r>
              <a:rPr lang="en-US" sz="2300" dirty="0"/>
              <a:t>The monitoring of machine learning models refers to the ways we track and understand our model performance in production from both a data science and operational perspective</a:t>
            </a:r>
            <a:r>
              <a:rPr lang="en-US" sz="2300" dirty="0" smtClean="0"/>
              <a:t>.</a:t>
            </a:r>
          </a:p>
          <a:p>
            <a:r>
              <a:rPr lang="en-US" sz="2300" dirty="0" smtClean="0"/>
              <a:t>Flask has its own monitoring package which can be used for this purpose .</a:t>
            </a:r>
            <a:endParaRPr lang="en-US" sz="2300" dirty="0"/>
          </a:p>
          <a:p>
            <a:endParaRPr lang="en-IN" sz="2400" b="1"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1524001"/>
            <a:ext cx="4541704" cy="260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7" y="4343400"/>
            <a:ext cx="380933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43443" y="4572000"/>
            <a:ext cx="3352800" cy="2123658"/>
          </a:xfrm>
          <a:prstGeom prst="rect">
            <a:avLst/>
          </a:prstGeom>
          <a:noFill/>
        </p:spPr>
        <p:txBody>
          <a:bodyPr wrap="square" rtlCol="0">
            <a:spAutoFit/>
          </a:bodyPr>
          <a:lstStyle/>
          <a:p>
            <a:pPr marL="342900" indent="-342900">
              <a:buFont typeface="Arial" pitchFamily="34" charset="0"/>
              <a:buChar char="•"/>
            </a:pPr>
            <a:r>
              <a:rPr lang="en-US" sz="2000" b="1" dirty="0" smtClean="0"/>
              <a:t>Logging –</a:t>
            </a:r>
          </a:p>
          <a:p>
            <a:pPr marL="342900" indent="-342900">
              <a:buFont typeface="Arial" pitchFamily="34" charset="0"/>
              <a:buChar char="•"/>
            </a:pPr>
            <a:r>
              <a:rPr lang="en-US" sz="1600" dirty="0"/>
              <a:t>Messages about your Flask application are logged with </a:t>
            </a:r>
            <a:r>
              <a:rPr lang="en-US" sz="1600" dirty="0" err="1" smtClean="0"/>
              <a:t>app.logger</a:t>
            </a:r>
            <a:r>
              <a:rPr lang="en-US" sz="1600" dirty="0" smtClean="0"/>
              <a:t> , </a:t>
            </a:r>
            <a:r>
              <a:rPr lang="en-US" sz="1600" dirty="0"/>
              <a:t>which takes the same name as </a:t>
            </a:r>
            <a:r>
              <a:rPr lang="en-US" sz="1600" dirty="0" smtClean="0"/>
              <a:t>app.name . </a:t>
            </a:r>
          </a:p>
          <a:p>
            <a:pPr marL="342900" indent="-342900">
              <a:buFont typeface="Arial" pitchFamily="34" charset="0"/>
              <a:buChar char="•"/>
            </a:pPr>
            <a:r>
              <a:rPr lang="en-US" sz="1600" dirty="0" smtClean="0"/>
              <a:t>Application </a:t>
            </a:r>
            <a:r>
              <a:rPr lang="en-US" sz="1600" dirty="0"/>
              <a:t>logging involves recording information about your application’s runtime </a:t>
            </a:r>
            <a:r>
              <a:rPr lang="en-US" sz="1600" dirty="0" smtClean="0"/>
              <a:t>behavior .</a:t>
            </a:r>
            <a:r>
              <a:rPr lang="en-US" sz="1600" dirty="0"/>
              <a:t> </a:t>
            </a:r>
            <a:endParaRPr lang="en-IN" sz="1600" b="1" dirty="0"/>
          </a:p>
        </p:txBody>
      </p:sp>
    </p:spTree>
    <p:extLst>
      <p:ext uri="{BB962C8B-B14F-4D97-AF65-F5344CB8AC3E}">
        <p14:creationId xmlns:p14="http://schemas.microsoft.com/office/powerpoint/2010/main" val="310340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Dockerisation</a:t>
            </a:r>
            <a:endParaRPr lang="en-IN" b="1" dirty="0"/>
          </a:p>
        </p:txBody>
      </p:sp>
      <p:sp>
        <p:nvSpPr>
          <p:cNvPr id="3" name="Content Placeholder 2"/>
          <p:cNvSpPr>
            <a:spLocks noGrp="1"/>
          </p:cNvSpPr>
          <p:nvPr>
            <p:ph idx="1"/>
          </p:nvPr>
        </p:nvSpPr>
        <p:spPr>
          <a:xfrm>
            <a:off x="3429000" y="1828800"/>
            <a:ext cx="5257800" cy="4297363"/>
          </a:xfrm>
        </p:spPr>
        <p:txBody>
          <a:bodyPr>
            <a:normAutofit/>
          </a:bodyPr>
          <a:lstStyle/>
          <a:p>
            <a:r>
              <a:rPr lang="en-US" sz="2800" b="1" dirty="0" err="1"/>
              <a:t>Docker</a:t>
            </a:r>
            <a:r>
              <a:rPr lang="en-US" sz="2800" dirty="0"/>
              <a:t> is a tool designed to make it easier to create, deploy, and run applications by using containers. Containers allow a developer to package up an application with all of the parts it needs, such as libraries and other dependencies, and deploy it as one package.</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38400"/>
            <a:ext cx="2667001" cy="2271890"/>
          </a:xfrm>
          <a:prstGeom prst="rect">
            <a:avLst/>
          </a:prstGeom>
        </p:spPr>
      </p:pic>
    </p:spTree>
    <p:extLst>
      <p:ext uri="{BB962C8B-B14F-4D97-AF65-F5344CB8AC3E}">
        <p14:creationId xmlns:p14="http://schemas.microsoft.com/office/powerpoint/2010/main" val="1077551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t>Cloud Deployment - </a:t>
            </a:r>
            <a:endParaRPr lang="en-IN" b="1" dirty="0"/>
          </a:p>
        </p:txBody>
      </p:sp>
      <p:sp>
        <p:nvSpPr>
          <p:cNvPr id="3" name="Content Placeholder 2"/>
          <p:cNvSpPr>
            <a:spLocks noGrp="1"/>
          </p:cNvSpPr>
          <p:nvPr>
            <p:ph idx="1"/>
          </p:nvPr>
        </p:nvSpPr>
        <p:spPr>
          <a:xfrm>
            <a:off x="388952" y="2340334"/>
            <a:ext cx="4572000" cy="3276600"/>
          </a:xfrm>
        </p:spPr>
        <p:txBody>
          <a:bodyPr>
            <a:normAutofit lnSpcReduction="10000"/>
          </a:bodyPr>
          <a:lstStyle/>
          <a:p>
            <a:r>
              <a:rPr lang="en-US" sz="2400" b="1" dirty="0"/>
              <a:t>Cloud deployment</a:t>
            </a:r>
            <a:r>
              <a:rPr lang="en-US" sz="2400" dirty="0"/>
              <a:t> refers to the enablement of </a:t>
            </a:r>
            <a:r>
              <a:rPr lang="en-US" sz="2400" dirty="0" err="1" smtClean="0"/>
              <a:t>SaaS</a:t>
            </a:r>
            <a:r>
              <a:rPr lang="en-US" sz="2400" dirty="0" smtClean="0"/>
              <a:t> (software </a:t>
            </a:r>
            <a:r>
              <a:rPr lang="en-US" sz="2400" dirty="0"/>
              <a:t>as a service), </a:t>
            </a:r>
            <a:r>
              <a:rPr lang="en-US" sz="2400" dirty="0" err="1"/>
              <a:t>PaaS</a:t>
            </a:r>
            <a:r>
              <a:rPr lang="en-US" sz="2400" dirty="0"/>
              <a:t> (platform as a service) or </a:t>
            </a:r>
            <a:r>
              <a:rPr lang="en-US" sz="2400" dirty="0" err="1"/>
              <a:t>IaaS</a:t>
            </a:r>
            <a:r>
              <a:rPr lang="en-US" sz="2400" dirty="0"/>
              <a:t> (infrastructure as a service) solutions that may be accessed on demand by end users or consumers.</a:t>
            </a:r>
            <a:endParaRPr lang="en-US" sz="2400" dirty="0" smtClean="0"/>
          </a:p>
          <a:p>
            <a:r>
              <a:rPr lang="en-US" sz="2400" dirty="0" smtClean="0"/>
              <a:t>Model deployed in </a:t>
            </a:r>
            <a:r>
              <a:rPr lang="en-US" sz="2400" dirty="0" err="1" smtClean="0"/>
              <a:t>aws</a:t>
            </a:r>
            <a:r>
              <a:rPr lang="en-US" sz="2400" dirty="0" smtClean="0"/>
              <a:t> cloud using EC2 instance .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819400"/>
            <a:ext cx="2889158" cy="2164080"/>
          </a:xfrm>
          <a:prstGeom prst="rect">
            <a:avLst/>
          </a:prstGeom>
        </p:spPr>
      </p:pic>
    </p:spTree>
    <p:extLst>
      <p:ext uri="{BB962C8B-B14F-4D97-AF65-F5344CB8AC3E}">
        <p14:creationId xmlns:p14="http://schemas.microsoft.com/office/powerpoint/2010/main" val="14409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IN" b="1" dirty="0" smtClean="0"/>
              <a:t>Access To Our App</a:t>
            </a:r>
            <a:endParaRPr lang="en-IN" b="1" dirty="0"/>
          </a:p>
        </p:txBody>
      </p:sp>
      <p:sp>
        <p:nvSpPr>
          <p:cNvPr id="4" name="TextBox 3"/>
          <p:cNvSpPr txBox="1"/>
          <p:nvPr/>
        </p:nvSpPr>
        <p:spPr>
          <a:xfrm>
            <a:off x="533400" y="1600200"/>
            <a:ext cx="7530217" cy="1261884"/>
          </a:xfrm>
          <a:prstGeom prst="rect">
            <a:avLst/>
          </a:prstGeom>
          <a:noFill/>
        </p:spPr>
        <p:txBody>
          <a:bodyPr wrap="square" rtlCol="0">
            <a:spAutoFit/>
          </a:bodyPr>
          <a:lstStyle/>
          <a:p>
            <a:r>
              <a:rPr lang="en-IN" sz="2000" b="1" dirty="0" smtClean="0"/>
              <a:t>Web Link :-</a:t>
            </a:r>
          </a:p>
          <a:p>
            <a:pPr lvl="1"/>
            <a:r>
              <a:rPr lang="en-IN" dirty="0">
                <a:hlinkClick r:id="rId2"/>
              </a:rPr>
              <a:t>http://</a:t>
            </a:r>
            <a:r>
              <a:rPr lang="en-IN" dirty="0" smtClean="0">
                <a:hlinkClick r:id="rId2"/>
              </a:rPr>
              <a:t>ec2-18-223-118-160.us-east-2.compute.amazonaws.com:8080</a:t>
            </a:r>
            <a:r>
              <a:rPr lang="en-IN" dirty="0">
                <a:hlinkClick r:id="rId2"/>
              </a:rPr>
              <a:t>/</a:t>
            </a:r>
            <a:endParaRPr lang="en-IN" dirty="0"/>
          </a:p>
          <a:p>
            <a:pPr lvl="1"/>
            <a:r>
              <a:rPr lang="en-IN" dirty="0" smtClean="0"/>
              <a:t>( Stopped for now due </a:t>
            </a:r>
            <a:r>
              <a:rPr lang="en-IN" dirty="0"/>
              <a:t>to </a:t>
            </a:r>
            <a:r>
              <a:rPr lang="en-IN" dirty="0" smtClean="0"/>
              <a:t>deployment cost .. )</a:t>
            </a:r>
            <a:endParaRPr lang="en-IN" dirty="0"/>
          </a:p>
          <a:p>
            <a:endParaRPr lang="en-IN" sz="2000" b="1" dirty="0"/>
          </a:p>
        </p:txBody>
      </p:sp>
      <p:sp>
        <p:nvSpPr>
          <p:cNvPr id="6" name="TextBox 5"/>
          <p:cNvSpPr txBox="1"/>
          <p:nvPr/>
        </p:nvSpPr>
        <p:spPr>
          <a:xfrm>
            <a:off x="533400" y="4572000"/>
            <a:ext cx="7315200" cy="984885"/>
          </a:xfrm>
          <a:prstGeom prst="rect">
            <a:avLst/>
          </a:prstGeom>
          <a:noFill/>
        </p:spPr>
        <p:txBody>
          <a:bodyPr wrap="square" rtlCol="0">
            <a:spAutoFit/>
          </a:bodyPr>
          <a:lstStyle/>
          <a:p>
            <a:r>
              <a:rPr lang="en-IN" sz="2000" b="1" dirty="0" smtClean="0"/>
              <a:t>Google Drive Link </a:t>
            </a:r>
            <a:r>
              <a:rPr lang="en-IN" sz="2000" b="1" dirty="0"/>
              <a:t>:-  </a:t>
            </a:r>
            <a:r>
              <a:rPr lang="en-IN" sz="2000" b="1" dirty="0" smtClean="0"/>
              <a:t>         </a:t>
            </a:r>
            <a:r>
              <a:rPr lang="en-IN" dirty="0" smtClean="0">
                <a:hlinkClick r:id="rId3"/>
              </a:rPr>
              <a:t>https</a:t>
            </a:r>
            <a:r>
              <a:rPr lang="en-IN" dirty="0">
                <a:hlinkClick r:id="rId3"/>
              </a:rPr>
              <a:t>://</a:t>
            </a:r>
            <a:r>
              <a:rPr lang="en-IN" dirty="0" smtClean="0">
                <a:hlinkClick r:id="rId3"/>
              </a:rPr>
              <a:t>drive.google.com/drive/folders/1OsZ_SH7boZspmw6YY1rkLXKJHRAo7x-O?usp=sharing</a:t>
            </a:r>
            <a:endParaRPr lang="en-IN" dirty="0" smtClean="0"/>
          </a:p>
        </p:txBody>
      </p:sp>
      <p:sp>
        <p:nvSpPr>
          <p:cNvPr id="8" name="TextBox 7"/>
          <p:cNvSpPr txBox="1"/>
          <p:nvPr/>
        </p:nvSpPr>
        <p:spPr>
          <a:xfrm>
            <a:off x="533400" y="3124200"/>
            <a:ext cx="7620000" cy="984885"/>
          </a:xfrm>
          <a:prstGeom prst="rect">
            <a:avLst/>
          </a:prstGeom>
          <a:noFill/>
        </p:spPr>
        <p:txBody>
          <a:bodyPr wrap="square" rtlCol="0">
            <a:spAutoFit/>
          </a:bodyPr>
          <a:lstStyle/>
          <a:p>
            <a:r>
              <a:rPr lang="en-IN" sz="2000" b="1" dirty="0" smtClean="0"/>
              <a:t>Git Hub Link :-     </a:t>
            </a:r>
          </a:p>
          <a:p>
            <a:r>
              <a:rPr lang="en-IN" sz="2000" b="1" dirty="0" smtClean="0"/>
              <a:t>       </a:t>
            </a:r>
            <a:r>
              <a:rPr lang="en-IN" dirty="0" smtClean="0">
                <a:hlinkClick r:id="rId4"/>
              </a:rPr>
              <a:t>https</a:t>
            </a:r>
            <a:r>
              <a:rPr lang="en-IN" dirty="0">
                <a:hlinkClick r:id="rId4"/>
              </a:rPr>
              <a:t>://</a:t>
            </a:r>
            <a:r>
              <a:rPr lang="en-IN" dirty="0" smtClean="0">
                <a:hlinkClick r:id="rId4"/>
              </a:rPr>
              <a:t>github.com/manvendrasrathore20015/Drug-Review-Sentiment-Flask-Deployment</a:t>
            </a:r>
            <a:endParaRPr lang="en-IN" b="1" dirty="0"/>
          </a:p>
        </p:txBody>
      </p:sp>
    </p:spTree>
    <p:extLst>
      <p:ext uri="{BB962C8B-B14F-4D97-AF65-F5344CB8AC3E}">
        <p14:creationId xmlns:p14="http://schemas.microsoft.com/office/powerpoint/2010/main" val="239659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57531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DRUG REVIEW DATASET</a:t>
            </a:r>
            <a:endParaRPr 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905000"/>
            <a:ext cx="8382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PROBLEM STATEMENT</a:t>
            </a:r>
            <a:endParaRPr lang="en-IN" dirty="0"/>
          </a:p>
        </p:txBody>
      </p:sp>
      <p:sp>
        <p:nvSpPr>
          <p:cNvPr id="5" name="Content Placeholder 4"/>
          <p:cNvSpPr>
            <a:spLocks noGrp="1"/>
          </p:cNvSpPr>
          <p:nvPr>
            <p:ph idx="1"/>
          </p:nvPr>
        </p:nvSpPr>
        <p:spPr>
          <a:xfrm>
            <a:off x="457200" y="1600200"/>
            <a:ext cx="8229600" cy="1981199"/>
          </a:xfrm>
        </p:spPr>
        <p:txBody>
          <a:bodyPr>
            <a:normAutofit/>
          </a:bodyPr>
          <a:lstStyle/>
          <a:p>
            <a:r>
              <a:rPr lang="en-US" b="1" dirty="0" smtClean="0"/>
              <a:t>Drug Review Sentiment –</a:t>
            </a:r>
          </a:p>
          <a:p>
            <a:r>
              <a:rPr lang="en-US" sz="2400" dirty="0" smtClean="0"/>
              <a:t>Our </a:t>
            </a:r>
            <a:r>
              <a:rPr lang="en-US" sz="2400" dirty="0"/>
              <a:t>goal is to predict the </a:t>
            </a:r>
            <a:r>
              <a:rPr lang="en-US" sz="2400" dirty="0" smtClean="0"/>
              <a:t>Sentiment of reviews/comments which </a:t>
            </a:r>
            <a:r>
              <a:rPr lang="en-US" sz="2400" dirty="0"/>
              <a:t>is </a:t>
            </a:r>
            <a:r>
              <a:rPr lang="en-US" sz="2400" dirty="0" smtClean="0"/>
              <a:t>given to a specific drug .</a:t>
            </a: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10000"/>
            <a:ext cx="6629399" cy="2151404"/>
          </a:xfrm>
          <a:prstGeom prst="rect">
            <a:avLst/>
          </a:prstGeom>
        </p:spPr>
      </p:pic>
    </p:spTree>
    <p:extLst>
      <p:ext uri="{BB962C8B-B14F-4D97-AF65-F5344CB8AC3E}">
        <p14:creationId xmlns:p14="http://schemas.microsoft.com/office/powerpoint/2010/main" val="413553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chemeClr val="accent1">
                    <a:lumMod val="50000"/>
                  </a:schemeClr>
                </a:solidFill>
              </a:rPr>
              <a:t>Objectives</a:t>
            </a:r>
            <a:endParaRPr lang="en-IN" b="1" dirty="0">
              <a:solidFill>
                <a:schemeClr val="accent1">
                  <a:lumMod val="50000"/>
                </a:schemeClr>
              </a:solidFill>
            </a:endParaRPr>
          </a:p>
        </p:txBody>
      </p:sp>
      <p:sp>
        <p:nvSpPr>
          <p:cNvPr id="3" name="Content Placeholder 2"/>
          <p:cNvSpPr>
            <a:spLocks noGrp="1"/>
          </p:cNvSpPr>
          <p:nvPr>
            <p:ph idx="1"/>
          </p:nvPr>
        </p:nvSpPr>
        <p:spPr>
          <a:xfrm>
            <a:off x="457200" y="1981200"/>
            <a:ext cx="8229600" cy="3429000"/>
          </a:xfrm>
        </p:spPr>
        <p:txBody>
          <a:bodyPr>
            <a:normAutofit fontScale="85000" lnSpcReduction="10000"/>
          </a:bodyPr>
          <a:lstStyle/>
          <a:p>
            <a:r>
              <a:rPr lang="en-IN" b="1" dirty="0" err="1"/>
              <a:t>Analyze</a:t>
            </a:r>
            <a:r>
              <a:rPr lang="en-IN" b="1" dirty="0"/>
              <a:t> </a:t>
            </a:r>
            <a:r>
              <a:rPr lang="en-IN" b="1" dirty="0" smtClean="0"/>
              <a:t>Data </a:t>
            </a:r>
            <a:r>
              <a:rPr lang="en-IN" dirty="0" smtClean="0"/>
              <a:t>–  </a:t>
            </a:r>
          </a:p>
          <a:p>
            <a:r>
              <a:rPr lang="en-US" dirty="0"/>
              <a:t>Data is extracted and filtered before </a:t>
            </a:r>
            <a:r>
              <a:rPr lang="en-US" dirty="0" smtClean="0"/>
              <a:t>analysis .</a:t>
            </a:r>
            <a:endParaRPr lang="en-IN" dirty="0" smtClean="0"/>
          </a:p>
          <a:p>
            <a:r>
              <a:rPr lang="en-US" dirty="0" smtClean="0"/>
              <a:t>Each </a:t>
            </a:r>
            <a:r>
              <a:rPr lang="en-US" dirty="0"/>
              <a:t>sentence and opinion is examined for </a:t>
            </a:r>
            <a:r>
              <a:rPr lang="en-US" dirty="0" smtClean="0"/>
              <a:t>subjectivity.</a:t>
            </a:r>
            <a:endParaRPr lang="en-IN" dirty="0" smtClean="0"/>
          </a:p>
          <a:p>
            <a:r>
              <a:rPr lang="en-IN" b="1" dirty="0"/>
              <a:t>Indexing (Sentiment Classification</a:t>
            </a:r>
            <a:r>
              <a:rPr lang="en-IN" b="1" dirty="0" smtClean="0"/>
              <a:t>)</a:t>
            </a:r>
            <a:r>
              <a:rPr lang="en-IN" dirty="0" smtClean="0"/>
              <a:t> - </a:t>
            </a:r>
            <a:r>
              <a:rPr lang="en-US" dirty="0"/>
              <a:t>Each subjective sentence is classified into positive, </a:t>
            </a:r>
            <a:r>
              <a:rPr lang="en-US" dirty="0" smtClean="0"/>
              <a:t>negative</a:t>
            </a:r>
            <a:r>
              <a:rPr lang="en-US" dirty="0"/>
              <a:t> </a:t>
            </a:r>
            <a:r>
              <a:rPr lang="en-US" dirty="0" smtClean="0"/>
              <a:t>or neutral .</a:t>
            </a:r>
            <a:endParaRPr lang="en-IN" dirty="0" smtClean="0"/>
          </a:p>
          <a:p>
            <a:r>
              <a:rPr lang="en-IN" b="1" dirty="0"/>
              <a:t>Delivery (Presentation of Output</a:t>
            </a:r>
            <a:r>
              <a:rPr lang="en-IN" b="1" dirty="0" smtClean="0"/>
              <a:t>) </a:t>
            </a:r>
            <a:r>
              <a:rPr lang="en-IN" dirty="0" smtClean="0"/>
              <a:t>– </a:t>
            </a:r>
            <a:r>
              <a:rPr lang="en-US" dirty="0" smtClean="0"/>
              <a:t>Displays the sentiment of reviews .</a:t>
            </a:r>
            <a:endParaRPr lang="en-IN" dirty="0"/>
          </a:p>
        </p:txBody>
      </p:sp>
    </p:spTree>
    <p:extLst>
      <p:ext uri="{BB962C8B-B14F-4D97-AF65-F5344CB8AC3E}">
        <p14:creationId xmlns:p14="http://schemas.microsoft.com/office/powerpoint/2010/main" val="352787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sz="half" idx="1"/>
          </p:nvPr>
        </p:nvSpPr>
        <p:spPr/>
        <p:txBody>
          <a:bodyPr>
            <a:normAutofit fontScale="92500" lnSpcReduction="10000"/>
          </a:bodyPr>
          <a:lstStyle/>
          <a:p>
            <a:r>
              <a:rPr lang="en-US" sz="2400" dirty="0"/>
              <a:t>The practice of applying Natural Language Processing and Text Analysis techniques to identify and extract subjective information from a piece of </a:t>
            </a:r>
            <a:r>
              <a:rPr lang="en-US" sz="2400" dirty="0" smtClean="0"/>
              <a:t>text .</a:t>
            </a:r>
          </a:p>
          <a:p>
            <a:r>
              <a:rPr lang="en-US" sz="2400" dirty="0" smtClean="0"/>
              <a:t>It </a:t>
            </a:r>
            <a:r>
              <a:rPr lang="en-US" sz="2400" dirty="0"/>
              <a:t>determines if an expression is positive, negative, or </a:t>
            </a:r>
            <a:endParaRPr lang="en-US" sz="2400" dirty="0" smtClean="0"/>
          </a:p>
          <a:p>
            <a:r>
              <a:rPr lang="en-US" sz="2400" dirty="0" smtClean="0"/>
              <a:t>neutral . </a:t>
            </a:r>
          </a:p>
          <a:p>
            <a:r>
              <a:rPr lang="en-US" sz="2400" dirty="0"/>
              <a:t>It is an emerging field that attempts to analyze and measure human </a:t>
            </a:r>
            <a:r>
              <a:rPr lang="en-US" sz="2400" dirty="0" smtClean="0"/>
              <a:t>reviews </a:t>
            </a:r>
            <a:r>
              <a:rPr lang="en-US" sz="2400" dirty="0"/>
              <a:t>and convert it into hard </a:t>
            </a:r>
            <a:r>
              <a:rPr lang="en-US" sz="2400" dirty="0" smtClean="0"/>
              <a:t>facts .</a:t>
            </a:r>
            <a:endParaRPr lang="en-IN"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1676400"/>
            <a:ext cx="2815590" cy="2746851"/>
          </a:xfrm>
        </p:spPr>
      </p:pic>
    </p:spTree>
    <p:extLst>
      <p:ext uri="{BB962C8B-B14F-4D97-AF65-F5344CB8AC3E}">
        <p14:creationId xmlns:p14="http://schemas.microsoft.com/office/powerpoint/2010/main" val="185306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b="1" dirty="0" smtClean="0"/>
              <a:t>Dealing with Null Values</a:t>
            </a:r>
            <a:endParaRPr lang="en-IN"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34000" y="2286000"/>
            <a:ext cx="2971800" cy="3018003"/>
          </a:xfrm>
        </p:spPr>
      </p:pic>
      <p:sp>
        <p:nvSpPr>
          <p:cNvPr id="6" name="TextBox 5"/>
          <p:cNvSpPr txBox="1"/>
          <p:nvPr/>
        </p:nvSpPr>
        <p:spPr>
          <a:xfrm>
            <a:off x="914400" y="2286000"/>
            <a:ext cx="3429000" cy="3046988"/>
          </a:xfrm>
          <a:prstGeom prst="rect">
            <a:avLst/>
          </a:prstGeom>
          <a:noFill/>
        </p:spPr>
        <p:txBody>
          <a:bodyPr wrap="square" rtlCol="0">
            <a:spAutoFit/>
          </a:bodyPr>
          <a:lstStyle/>
          <a:p>
            <a:pPr marL="285750" indent="-285750">
              <a:buFont typeface="Arial" pitchFamily="34" charset="0"/>
              <a:buChar char="•"/>
            </a:pPr>
            <a:r>
              <a:rPr lang="en-IN" sz="2400" dirty="0" smtClean="0"/>
              <a:t>Replacing null values with Other category if present in condition column ( because of less % of null values )</a:t>
            </a:r>
          </a:p>
          <a:p>
            <a:pPr marL="285750" indent="-285750">
              <a:buFont typeface="Arial" pitchFamily="34" charset="0"/>
              <a:buChar char="•"/>
            </a:pPr>
            <a:r>
              <a:rPr lang="en-IN" sz="2400" dirty="0" smtClean="0"/>
              <a:t>Removing rows having Null values in them completely . </a:t>
            </a:r>
          </a:p>
        </p:txBody>
      </p:sp>
    </p:spTree>
    <p:extLst>
      <p:ext uri="{BB962C8B-B14F-4D97-AF65-F5344CB8AC3E}">
        <p14:creationId xmlns:p14="http://schemas.microsoft.com/office/powerpoint/2010/main" val="105312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Impact" pitchFamily="34" charset="0"/>
              </a:rPr>
              <a:t>DATA ANALYSIS</a:t>
            </a:r>
            <a:endParaRPr lang="en-US" dirty="0">
              <a:latin typeface="Impact" pitchFamily="34" charset="0"/>
            </a:endParaRPr>
          </a:p>
        </p:txBody>
      </p:sp>
      <p:sp>
        <p:nvSpPr>
          <p:cNvPr id="5" name="Content Placeholder 4"/>
          <p:cNvSpPr>
            <a:spLocks noGrp="1"/>
          </p:cNvSpPr>
          <p:nvPr>
            <p:ph idx="1"/>
          </p:nvPr>
        </p:nvSpPr>
        <p:spPr>
          <a:xfrm>
            <a:off x="0" y="1600200"/>
            <a:ext cx="8839200" cy="4525963"/>
          </a:xfrm>
        </p:spPr>
        <p:txBody>
          <a:bodyPr/>
          <a:lstStyle/>
          <a:p>
            <a:r>
              <a:rPr lang="en-US" sz="4000" dirty="0" smtClean="0"/>
              <a:t>If we take a look at data set combined train and test it contains 215063 rows with various drugs ,conditions and reviews . We did various methods to analyze the data and plotted the graphs using ‘</a:t>
            </a:r>
            <a:r>
              <a:rPr lang="en-US" sz="4000" dirty="0" err="1" smtClean="0"/>
              <a:t>Matplotlib</a:t>
            </a:r>
            <a:r>
              <a:rPr lang="en-US" sz="4000" dirty="0" smtClean="0"/>
              <a:t>’ and ‘</a:t>
            </a:r>
            <a:r>
              <a:rPr lang="en-US" sz="4000" dirty="0" err="1" smtClean="0"/>
              <a:t>seaborn</a:t>
            </a:r>
            <a:r>
              <a:rPr lang="en-US" sz="4000"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a:xfrm>
            <a:off x="0" y="1676400"/>
            <a:ext cx="9144000" cy="4449763"/>
          </a:xfrm>
        </p:spPr>
        <p:txBody>
          <a:bodyPr>
            <a:normAutofit lnSpcReduction="10000"/>
          </a:bodyPr>
          <a:lstStyle/>
          <a:p>
            <a:r>
              <a:rPr lang="en-US" dirty="0" smtClean="0"/>
              <a:t>We will be doing EDA to various rows and columns like drugs , condition and reviews .</a:t>
            </a:r>
          </a:p>
          <a:p>
            <a:r>
              <a:rPr lang="en-US" dirty="0" smtClean="0"/>
              <a:t>EDA is the core process of any data analysis , in which we should summarize the individual characteristics of data such as patterns , trends , outliers , statistics and visualization .</a:t>
            </a:r>
          </a:p>
          <a:p>
            <a:r>
              <a:rPr lang="en-US" dirty="0" smtClean="0"/>
              <a:t>After loading the data we came to know that its has (1 float ,2int ,4object) and no column has none or missing values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Words>934</Words>
  <Application>Microsoft Office PowerPoint</Application>
  <PresentationFormat>On-screen Show (4:3)</PresentationFormat>
  <Paragraphs>107</Paragraphs>
  <Slides>27</Slides>
  <Notes>1</Notes>
  <HiddenSlides>0</HiddenSlides>
  <MMClips>0</MMClips>
  <ScaleCrop>false</ScaleCrop>
  <HeadingPairs>
    <vt:vector size="4" baseType="variant">
      <vt:variant>
        <vt:lpstr>Theme</vt:lpstr>
      </vt:variant>
      <vt:variant>
        <vt:i4>9</vt:i4>
      </vt:variant>
      <vt:variant>
        <vt:lpstr>Slide Titles</vt:lpstr>
      </vt:variant>
      <vt:variant>
        <vt:i4>27</vt:i4>
      </vt:variant>
    </vt:vector>
  </HeadingPairs>
  <TitlesOfParts>
    <vt:vector size="36" baseType="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                                                                      S manish sagar                                                                        Manvendra Singh Rathore </vt:lpstr>
      <vt:lpstr>ABOUT</vt:lpstr>
      <vt:lpstr>DRUG REVIEW DATASET</vt:lpstr>
      <vt:lpstr>PROBLEM STATEMENT</vt:lpstr>
      <vt:lpstr>Objectives</vt:lpstr>
      <vt:lpstr>INTRODUCTION</vt:lpstr>
      <vt:lpstr>Dealing with Null Values</vt:lpstr>
      <vt:lpstr>DATA ANALYSIS</vt:lpstr>
      <vt:lpstr>Exploratory Data Analysis</vt:lpstr>
      <vt:lpstr>Graphs</vt:lpstr>
      <vt:lpstr>Graphs</vt:lpstr>
      <vt:lpstr>PowerPoint Presentation</vt:lpstr>
      <vt:lpstr>NLP Part</vt:lpstr>
      <vt:lpstr>Useful Attributes</vt:lpstr>
      <vt:lpstr>Modeling ..</vt:lpstr>
      <vt:lpstr>Algorithms used .. </vt:lpstr>
      <vt:lpstr>Algorithms used .. </vt:lpstr>
      <vt:lpstr>Best Algorithm</vt:lpstr>
      <vt:lpstr>Model Report</vt:lpstr>
      <vt:lpstr>API and UI DEVELOPMENT</vt:lpstr>
      <vt:lpstr>UI Description</vt:lpstr>
      <vt:lpstr>Final User Interface</vt:lpstr>
      <vt:lpstr>Monitoring And Logging</vt:lpstr>
      <vt:lpstr>Dockerisation</vt:lpstr>
      <vt:lpstr>Cloud Deployment - </vt:lpstr>
      <vt:lpstr>Access To Our App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Manvendra S Rathore</cp:lastModifiedBy>
  <cp:revision>66</cp:revision>
  <dcterms:created xsi:type="dcterms:W3CDTF">2020-08-18T15:05:35Z</dcterms:created>
  <dcterms:modified xsi:type="dcterms:W3CDTF">2020-08-30T16:51:27Z</dcterms:modified>
</cp:coreProperties>
</file>