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64" r:id="rId4"/>
    <p:sldId id="295" r:id="rId5"/>
    <p:sldId id="266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20" r:id="rId16"/>
    <p:sldId id="321" r:id="rId17"/>
    <p:sldId id="317" r:id="rId18"/>
    <p:sldId id="316" r:id="rId19"/>
    <p:sldId id="318" r:id="rId20"/>
    <p:sldId id="322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A2C1B8-650F-4180-8ABC-7D7E36DB687D}">
          <p14:sldIdLst>
            <p14:sldId id="256"/>
            <p14:sldId id="269"/>
            <p14:sldId id="264"/>
            <p14:sldId id="295"/>
            <p14:sldId id="266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20"/>
            <p14:sldId id="321"/>
            <p14:sldId id="317"/>
            <p14:sldId id="316"/>
            <p14:sldId id="318"/>
            <p14:sldId id="32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3912" userDrawn="1">
          <p15:clr>
            <a:srgbClr val="A4A3A4"/>
          </p15:clr>
        </p15:guide>
        <p15:guide id="6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A5E"/>
    <a:srgbClr val="87D398"/>
    <a:srgbClr val="F2E8D2"/>
    <a:srgbClr val="C5D9BF"/>
    <a:srgbClr val="18926F"/>
    <a:srgbClr val="E2CC9A"/>
    <a:srgbClr val="A80000"/>
    <a:srgbClr val="717171"/>
    <a:srgbClr val="FE9900"/>
    <a:srgbClr val="304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293" autoAdjust="0"/>
  </p:normalViewPr>
  <p:slideViewPr>
    <p:cSldViewPr snapToGrid="0" showGuides="1">
      <p:cViewPr>
        <p:scale>
          <a:sx n="70" d="100"/>
          <a:sy n="70" d="100"/>
        </p:scale>
        <p:origin x="500" y="152"/>
      </p:cViewPr>
      <p:guideLst>
        <p:guide orient="horz" pos="2160"/>
        <p:guide pos="3840"/>
        <p:guide pos="415"/>
        <p:guide pos="7272"/>
        <p:guide orient="horz" pos="3912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Visitor Types Distribution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Visitor Types Count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BD7-415B-A2F8-8C7D03C6B79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BD7-415B-A2F8-8C7D03C6B79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BD7-415B-A2F8-8C7D03C6B791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Returning Visitors</c:v>
                </c:pt>
                <c:pt idx="1">
                  <c:v>New Vistors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0.85464973371569031</c:v>
                </c:pt>
                <c:pt idx="1">
                  <c:v>0.13871364195002048</c:v>
                </c:pt>
                <c:pt idx="2">
                  <c:v>6.6366243342892255E-3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D7-415B-A2F8-8C7D03C6B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36579503"/>
        <c:axId val="236384911"/>
        <c:axId val="0"/>
      </c:bar3DChart>
      <c:catAx>
        <c:axId val="23657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36384911"/>
        <c:crosses val="autoZero"/>
        <c:auto val="1"/>
        <c:lblAlgn val="ctr"/>
        <c:lblOffset val="100"/>
        <c:noMultiLvlLbl val="0"/>
      </c:catAx>
      <c:valAx>
        <c:axId val="23638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3657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8431-B8BC-4B32-AE1B-869BD5C0AE2A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C767-366D-4ECF-A6F1-3F953A2B99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68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power point stock photo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715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20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8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72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2123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244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5579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4829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451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562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549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606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 by power point stock photo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46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70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46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562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99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02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019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C767-366D-4ECF-A6F1-3F953A2B992D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49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109A-21B3-4AED-9B24-15B880626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8E2A-F2F3-49A2-957A-926577D78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5C57-F9A2-42D3-8CF6-72FD583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4BF8-B7EC-465F-9305-A35ABAC9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490E-D1D2-415F-BE96-DBF73B7A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71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C12B-ED7C-44E0-AB3A-1EB802D5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3352-93B8-4706-A726-FC4909C4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E761-D03F-4B07-85AC-B758BA91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0DE4-BFF2-4DD8-AABF-5BB81C79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EB91-F9A3-4E8B-A448-854F82E7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1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4B229-B7CE-4C43-8647-8081E501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BD2CA-740E-45DF-922C-97B968AE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A082-F55B-447D-9919-EB2B6B7F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24FD-A234-41C5-B382-0C5828AA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3FB6-CC57-4B8C-BEE8-70259B9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75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E581-9ABB-4B86-A245-B74FEAE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1AD9-6E0B-4B07-BC1B-FBCEE4D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2214-BDC5-4F3B-A454-C64095F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E5A2-E0F9-419E-9708-07448B8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42E0-B021-449E-A119-E9D12DB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69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DA0A-72D5-4A47-8608-90887338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0760-859E-4D65-ADAF-C6525299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95C0-E2FC-4568-BC2B-B312CDA0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27C3-8E1F-4007-884C-C6397551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BB95-3657-4C2A-B4AB-7CEBA3A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83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2E3-1CF2-4D7E-8107-DFBEA42E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644C-2B15-4E7F-8664-B0584B7DB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F0366-C28B-4BDA-845E-F27527A1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D4F05-A819-4AF6-AB17-308DD67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8503A-166E-472B-964E-5E7FC15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2E2D-A7E0-4A99-BB6A-DF7C3D8E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8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3A3-F4FC-45A7-A280-B1AABF0B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8917-0680-4D3C-B7BD-B9BCA1C9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027F-B654-43A0-A51D-FB6115F0B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17CC2-BBC3-42A6-BEB1-84CDCF6BA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783B8-A2EE-4C6A-88C6-22322E1F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3B6C0-BEAF-468F-8260-6988D8AE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25079-910A-4AFC-85D3-0C244E9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8DECD-AB56-46C3-A011-F7D96D5D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9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48BF-F5EC-4208-8675-2D4022E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20738-FA88-4028-BBC6-3BCEC18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A47AB-A97C-4756-84B3-0A56BA8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BA8CB-41E4-464D-99C5-0162A8E4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59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0BD16-A135-48C0-ACF6-A0668E2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DB9B6-5C40-4AEA-A88A-493A90DD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D0684-089C-4E8D-A267-EAC47A4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8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592D-43E8-4B55-B7CD-C005EDA0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1B98-1FCE-4191-8E6D-6D0A24A7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4DFA-7C12-404F-89A0-AE4D03DC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D3DF-A55B-416A-B7AC-6D47BBE4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4116-9698-4FC1-9A65-8AE4E8E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2455F-A027-49C8-A8E9-6B66C2D2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72E9-95D4-4476-AA0D-C60224FD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948E3-B2D4-43CA-B95C-D20133AA9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98E69-A328-4467-A137-036744F7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1798-B039-4C8A-A0E9-EDF9AA15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8B1BD-21A4-46E2-A404-D597B3EF071F}" type="datetimeFigureOut">
              <a:rPr lang="en-ID" smtClean="0"/>
              <a:t>30/05/2023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96C0-F3C2-412C-997D-62FB23B3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CB663-09ED-4366-AC4C-86761BB2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86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DE22D-EF3A-4FAB-A025-F27A1269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24" y="365126"/>
            <a:ext cx="11090753" cy="87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5472-4EC2-4C9C-81D2-F8D09A70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23" y="1453019"/>
            <a:ext cx="11090753" cy="4723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3086-C061-4825-BFB5-39C4669F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794" y="6356350"/>
            <a:ext cx="43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A4950-2E50-4A2B-B8A2-4ABC9E1294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8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Online+Shoppers+Purchasing+Intention+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07/s00521-018-3523-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OneDrive\Documents\Imarticus%20PGA%2030\consumer_inten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Person holding paper">
            <a:extLst>
              <a:ext uri="{FF2B5EF4-FFF2-40B4-BE49-F238E27FC236}">
                <a16:creationId xmlns:a16="http://schemas.microsoft.com/office/drawing/2014/main" id="{5592A2C2-52C1-73D7-EA81-80B7C75C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2617" r="565" b="7281"/>
          <a:stretch>
            <a:fillRect/>
          </a:stretch>
        </p:blipFill>
        <p:spPr>
          <a:xfrm>
            <a:off x="0" y="0"/>
            <a:ext cx="12192000" cy="6869806"/>
          </a:xfrm>
          <a:custGeom>
            <a:avLst/>
            <a:gdLst>
              <a:gd name="connsiteX0" fmla="*/ 0 w 12192000"/>
              <a:gd name="connsiteY0" fmla="*/ 0 h 6869806"/>
              <a:gd name="connsiteX1" fmla="*/ 12192000 w 12192000"/>
              <a:gd name="connsiteY1" fmla="*/ 0 h 6869806"/>
              <a:gd name="connsiteX2" fmla="*/ 12192000 w 12192000"/>
              <a:gd name="connsiteY2" fmla="*/ 6869806 h 6869806"/>
              <a:gd name="connsiteX3" fmla="*/ 0 w 12192000"/>
              <a:gd name="connsiteY3" fmla="*/ 6869806 h 686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9806">
                <a:moveTo>
                  <a:pt x="0" y="0"/>
                </a:moveTo>
                <a:lnTo>
                  <a:pt x="12192000" y="0"/>
                </a:lnTo>
                <a:lnTo>
                  <a:pt x="12192000" y="6869806"/>
                </a:lnTo>
                <a:lnTo>
                  <a:pt x="0" y="6869806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57D70E-E2C7-43C8-A60F-8391144D08B7}"/>
              </a:ext>
            </a:extLst>
          </p:cNvPr>
          <p:cNvSpPr/>
          <p:nvPr/>
        </p:nvSpPr>
        <p:spPr>
          <a:xfrm>
            <a:off x="1" y="0"/>
            <a:ext cx="12192000" cy="6869806"/>
          </a:xfrm>
          <a:prstGeom prst="rect">
            <a:avLst/>
          </a:prstGeom>
          <a:gradFill>
            <a:gsLst>
              <a:gs pos="0">
                <a:srgbClr val="114A5E"/>
              </a:gs>
              <a:gs pos="100000">
                <a:srgbClr val="18926F">
                  <a:alpha val="62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9F1A8A-4556-318D-BE7F-9838052F66DE}"/>
              </a:ext>
            </a:extLst>
          </p:cNvPr>
          <p:cNvSpPr/>
          <p:nvPr/>
        </p:nvSpPr>
        <p:spPr>
          <a:xfrm>
            <a:off x="539405" y="383"/>
            <a:ext cx="5426530" cy="6222106"/>
          </a:xfrm>
          <a:custGeom>
            <a:avLst/>
            <a:gdLst>
              <a:gd name="connsiteX0" fmla="*/ 0 w 5426530"/>
              <a:gd name="connsiteY0" fmla="*/ 0 h 5987296"/>
              <a:gd name="connsiteX1" fmla="*/ 5426530 w 5426530"/>
              <a:gd name="connsiteY1" fmla="*/ 0 h 5987296"/>
              <a:gd name="connsiteX2" fmla="*/ 5426530 w 5426530"/>
              <a:gd name="connsiteY2" fmla="*/ 5472806 h 5987296"/>
              <a:gd name="connsiteX3" fmla="*/ 4926997 w 5426530"/>
              <a:gd name="connsiteY3" fmla="*/ 5987296 h 5987296"/>
              <a:gd name="connsiteX4" fmla="*/ 0 w 5426530"/>
              <a:gd name="connsiteY4" fmla="*/ 5987296 h 598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530" h="5987296">
                <a:moveTo>
                  <a:pt x="0" y="0"/>
                </a:moveTo>
                <a:lnTo>
                  <a:pt x="5426530" y="0"/>
                </a:lnTo>
                <a:lnTo>
                  <a:pt x="5426530" y="5472806"/>
                </a:lnTo>
                <a:lnTo>
                  <a:pt x="4926997" y="5987296"/>
                </a:lnTo>
                <a:lnTo>
                  <a:pt x="0" y="5987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F1ECE-ED00-4094-A343-4F295FED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627" y="2187996"/>
            <a:ext cx="4914361" cy="2050263"/>
          </a:xfrm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000" dirty="0">
                <a:solidFill>
                  <a:srgbClr val="114A5E"/>
                </a:solidFill>
              </a:rPr>
            </a:br>
            <a:r>
              <a:rPr lang="en-US" sz="2000" dirty="0">
                <a:solidFill>
                  <a:srgbClr val="114A5E"/>
                </a:solidFill>
              </a:rPr>
              <a:t>ANALYZING CONSUMER'S PURCHASING INTENTIONS DURING ONLINE SHOPPING</a:t>
            </a:r>
            <a:endParaRPr lang="en-ID" sz="4400" dirty="0">
              <a:solidFill>
                <a:srgbClr val="114A5E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6F19CD9-2CBD-8C6D-B7A7-F6725D3D0C02}"/>
              </a:ext>
            </a:extLst>
          </p:cNvPr>
          <p:cNvSpPr/>
          <p:nvPr/>
        </p:nvSpPr>
        <p:spPr>
          <a:xfrm flipH="1" flipV="1">
            <a:off x="5596466" y="5675175"/>
            <a:ext cx="499533" cy="535125"/>
          </a:xfrm>
          <a:prstGeom prst="triangle">
            <a:avLst>
              <a:gd name="adj" fmla="val 100000"/>
            </a:avLst>
          </a:prstGeom>
          <a:solidFill>
            <a:srgbClr val="F2E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6A1966-D314-9442-A5B8-F2DBC1FBF124}"/>
              </a:ext>
            </a:extLst>
          </p:cNvPr>
          <p:cNvSpPr/>
          <p:nvPr/>
        </p:nvSpPr>
        <p:spPr>
          <a:xfrm flipV="1">
            <a:off x="2587939" y="3954866"/>
            <a:ext cx="1329461" cy="6746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14A5E"/>
              </a:gs>
              <a:gs pos="100000">
                <a:srgbClr val="18926F">
                  <a:alpha val="62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938B81-F908-3F23-D547-540EC22D790A}"/>
              </a:ext>
            </a:extLst>
          </p:cNvPr>
          <p:cNvGrpSpPr/>
          <p:nvPr/>
        </p:nvGrpSpPr>
        <p:grpSpPr>
          <a:xfrm>
            <a:off x="2867499" y="1209782"/>
            <a:ext cx="670616" cy="661793"/>
            <a:chOff x="5554663" y="3609975"/>
            <a:chExt cx="361950" cy="357188"/>
          </a:xfrm>
          <a:solidFill>
            <a:srgbClr val="114A5E"/>
          </a:solidFill>
        </p:grpSpPr>
        <p:sp>
          <p:nvSpPr>
            <p:cNvPr id="37" name="Freeform 1764">
              <a:extLst>
                <a:ext uri="{FF2B5EF4-FFF2-40B4-BE49-F238E27FC236}">
                  <a16:creationId xmlns:a16="http://schemas.microsoft.com/office/drawing/2014/main" id="{CA1B96DF-9EA5-208E-08D2-8E3FC8346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3613150"/>
              <a:ext cx="354013" cy="354013"/>
            </a:xfrm>
            <a:custGeom>
              <a:avLst/>
              <a:gdLst>
                <a:gd name="T0" fmla="*/ 92 w 94"/>
                <a:gd name="T1" fmla="*/ 94 h 94"/>
                <a:gd name="T2" fmla="*/ 2 w 94"/>
                <a:gd name="T3" fmla="*/ 94 h 94"/>
                <a:gd name="T4" fmla="*/ 0 w 94"/>
                <a:gd name="T5" fmla="*/ 92 h 94"/>
                <a:gd name="T6" fmla="*/ 0 w 94"/>
                <a:gd name="T7" fmla="*/ 2 h 94"/>
                <a:gd name="T8" fmla="*/ 2 w 94"/>
                <a:gd name="T9" fmla="*/ 0 h 94"/>
                <a:gd name="T10" fmla="*/ 4 w 94"/>
                <a:gd name="T11" fmla="*/ 2 h 94"/>
                <a:gd name="T12" fmla="*/ 4 w 94"/>
                <a:gd name="T13" fmla="*/ 90 h 94"/>
                <a:gd name="T14" fmla="*/ 92 w 94"/>
                <a:gd name="T15" fmla="*/ 90 h 94"/>
                <a:gd name="T16" fmla="*/ 94 w 94"/>
                <a:gd name="T17" fmla="*/ 92 h 94"/>
                <a:gd name="T18" fmla="*/ 92 w 94"/>
                <a:gd name="T1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92" y="9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3" y="90"/>
                    <a:pt x="94" y="91"/>
                    <a:pt x="94" y="92"/>
                  </a:cubicBezTo>
                  <a:cubicBezTo>
                    <a:pt x="94" y="93"/>
                    <a:pt x="93" y="94"/>
                    <a:pt x="9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38" name="Freeform 1765">
              <a:extLst>
                <a:ext uri="{FF2B5EF4-FFF2-40B4-BE49-F238E27FC236}">
                  <a16:creationId xmlns:a16="http://schemas.microsoft.com/office/drawing/2014/main" id="{F864626B-ED05-29A6-BEF1-2F6768379E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3684588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39" name="Freeform 1766">
              <a:extLst>
                <a:ext uri="{FF2B5EF4-FFF2-40B4-BE49-F238E27FC236}">
                  <a16:creationId xmlns:a16="http://schemas.microsoft.com/office/drawing/2014/main" id="{8C0F5BFC-EDC8-BA5F-1246-373DCE1C0D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1975" y="3824288"/>
              <a:ext cx="60325" cy="5873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dirty="0"/>
            </a:p>
          </p:txBody>
        </p:sp>
        <p:sp>
          <p:nvSpPr>
            <p:cNvPr id="40" name="Freeform 1767">
              <a:extLst>
                <a:ext uri="{FF2B5EF4-FFF2-40B4-BE49-F238E27FC236}">
                  <a16:creationId xmlns:a16="http://schemas.microsoft.com/office/drawing/2014/main" id="{42379549-18E7-F14F-B6E7-0F246412E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717925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1" name="Freeform 1768">
              <a:extLst>
                <a:ext uri="{FF2B5EF4-FFF2-40B4-BE49-F238E27FC236}">
                  <a16:creationId xmlns:a16="http://schemas.microsoft.com/office/drawing/2014/main" id="{2EE4240F-8B40-1F2E-3276-C60070851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9925" y="3824288"/>
              <a:ext cx="60325" cy="5873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2" name="Freeform 1769">
              <a:extLst>
                <a:ext uri="{FF2B5EF4-FFF2-40B4-BE49-F238E27FC236}">
                  <a16:creationId xmlns:a16="http://schemas.microsoft.com/office/drawing/2014/main" id="{C504D861-EB0C-884B-F686-71811C0D47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6288" y="3763963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3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3" name="Freeform 1770">
              <a:extLst>
                <a:ext uri="{FF2B5EF4-FFF2-40B4-BE49-F238E27FC236}">
                  <a16:creationId xmlns:a16="http://schemas.microsoft.com/office/drawing/2014/main" id="{B0C6278F-D86C-C28C-A774-024D0DB2E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6288" y="3609975"/>
              <a:ext cx="60325" cy="60325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4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4" name="Freeform 1771">
              <a:extLst>
                <a:ext uri="{FF2B5EF4-FFF2-40B4-BE49-F238E27FC236}">
                  <a16:creationId xmlns:a16="http://schemas.microsoft.com/office/drawing/2014/main" id="{3FF1AB19-38C3-204C-293F-269D9FE3F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3646488"/>
              <a:ext cx="74613" cy="95250"/>
            </a:xfrm>
            <a:custGeom>
              <a:avLst/>
              <a:gdLst>
                <a:gd name="T0" fmla="*/ 2 w 20"/>
                <a:gd name="T1" fmla="*/ 25 h 25"/>
                <a:gd name="T2" fmla="*/ 1 w 20"/>
                <a:gd name="T3" fmla="*/ 24 h 25"/>
                <a:gd name="T4" fmla="*/ 1 w 20"/>
                <a:gd name="T5" fmla="*/ 21 h 25"/>
                <a:gd name="T6" fmla="*/ 16 w 20"/>
                <a:gd name="T7" fmla="*/ 1 h 25"/>
                <a:gd name="T8" fmla="*/ 19 w 20"/>
                <a:gd name="T9" fmla="*/ 1 h 25"/>
                <a:gd name="T10" fmla="*/ 20 w 20"/>
                <a:gd name="T11" fmla="*/ 4 h 25"/>
                <a:gd name="T12" fmla="*/ 4 w 20"/>
                <a:gd name="T13" fmla="*/ 24 h 25"/>
                <a:gd name="T14" fmla="*/ 2 w 20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5">
                  <a:moveTo>
                    <a:pt x="2" y="25"/>
                  </a:moveTo>
                  <a:cubicBezTo>
                    <a:pt x="2" y="25"/>
                    <a:pt x="1" y="24"/>
                    <a:pt x="1" y="24"/>
                  </a:cubicBezTo>
                  <a:cubicBezTo>
                    <a:pt x="0" y="23"/>
                    <a:pt x="0" y="22"/>
                    <a:pt x="1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8" y="0"/>
                    <a:pt x="19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5" name="Freeform 1772">
              <a:extLst>
                <a:ext uri="{FF2B5EF4-FFF2-40B4-BE49-F238E27FC236}">
                  <a16:creationId xmlns:a16="http://schemas.microsoft.com/office/drawing/2014/main" id="{284023AE-1642-3C27-4C7C-CFE54FD85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4363" y="3711575"/>
              <a:ext cx="90488" cy="41275"/>
            </a:xfrm>
            <a:custGeom>
              <a:avLst/>
              <a:gdLst>
                <a:gd name="T0" fmla="*/ 22 w 24"/>
                <a:gd name="T1" fmla="*/ 11 h 11"/>
                <a:gd name="T2" fmla="*/ 21 w 24"/>
                <a:gd name="T3" fmla="*/ 11 h 11"/>
                <a:gd name="T4" fmla="*/ 2 w 24"/>
                <a:gd name="T5" fmla="*/ 4 h 11"/>
                <a:gd name="T6" fmla="*/ 1 w 24"/>
                <a:gd name="T7" fmla="*/ 2 h 11"/>
                <a:gd name="T8" fmla="*/ 3 w 24"/>
                <a:gd name="T9" fmla="*/ 1 h 11"/>
                <a:gd name="T10" fmla="*/ 22 w 24"/>
                <a:gd name="T11" fmla="*/ 7 h 11"/>
                <a:gd name="T12" fmla="*/ 24 w 24"/>
                <a:gd name="T13" fmla="*/ 9 h 11"/>
                <a:gd name="T14" fmla="*/ 22 w 24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">
                  <a:moveTo>
                    <a:pt x="22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4" y="8"/>
                    <a:pt x="24" y="9"/>
                  </a:cubicBezTo>
                  <a:cubicBezTo>
                    <a:pt x="23" y="10"/>
                    <a:pt x="23" y="11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6" name="Freeform 1773">
              <a:extLst>
                <a:ext uri="{FF2B5EF4-FFF2-40B4-BE49-F238E27FC236}">
                  <a16:creationId xmlns:a16="http://schemas.microsoft.com/office/drawing/2014/main" id="{4B9FA98A-7EF6-1C5F-C577-754B0744B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3717925"/>
              <a:ext cx="117475" cy="76200"/>
            </a:xfrm>
            <a:custGeom>
              <a:avLst/>
              <a:gdLst>
                <a:gd name="T0" fmla="*/ 2 w 31"/>
                <a:gd name="T1" fmla="*/ 20 h 20"/>
                <a:gd name="T2" fmla="*/ 0 w 31"/>
                <a:gd name="T3" fmla="*/ 19 h 20"/>
                <a:gd name="T4" fmla="*/ 1 w 31"/>
                <a:gd name="T5" fmla="*/ 16 h 20"/>
                <a:gd name="T6" fmla="*/ 28 w 31"/>
                <a:gd name="T7" fmla="*/ 0 h 20"/>
                <a:gd name="T8" fmla="*/ 31 w 31"/>
                <a:gd name="T9" fmla="*/ 1 h 20"/>
                <a:gd name="T10" fmla="*/ 30 w 31"/>
                <a:gd name="T11" fmla="*/ 4 h 20"/>
                <a:gd name="T12" fmla="*/ 3 w 31"/>
                <a:gd name="T13" fmla="*/ 20 h 20"/>
                <a:gd name="T14" fmla="*/ 2 w 3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2" y="20"/>
                  </a:moveTo>
                  <a:cubicBezTo>
                    <a:pt x="1" y="20"/>
                    <a:pt x="1" y="20"/>
                    <a:pt x="0" y="19"/>
                  </a:cubicBezTo>
                  <a:cubicBezTo>
                    <a:pt x="0" y="18"/>
                    <a:pt x="0" y="17"/>
                    <a:pt x="1" y="1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2"/>
                    <a:pt x="31" y="3"/>
                    <a:pt x="30" y="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7" name="Freeform 1774">
              <a:extLst>
                <a:ext uri="{FF2B5EF4-FFF2-40B4-BE49-F238E27FC236}">
                  <a16:creationId xmlns:a16="http://schemas.microsoft.com/office/drawing/2014/main" id="{E0211DCF-99AB-096B-137A-6F1FB0D67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797300"/>
              <a:ext cx="82550" cy="52388"/>
            </a:xfrm>
            <a:custGeom>
              <a:avLst/>
              <a:gdLst>
                <a:gd name="T0" fmla="*/ 3 w 22"/>
                <a:gd name="T1" fmla="*/ 14 h 14"/>
                <a:gd name="T2" fmla="*/ 1 w 22"/>
                <a:gd name="T3" fmla="*/ 13 h 14"/>
                <a:gd name="T4" fmla="*/ 2 w 22"/>
                <a:gd name="T5" fmla="*/ 11 h 14"/>
                <a:gd name="T6" fmla="*/ 19 w 22"/>
                <a:gd name="T7" fmla="*/ 1 h 14"/>
                <a:gd name="T8" fmla="*/ 22 w 22"/>
                <a:gd name="T9" fmla="*/ 1 h 14"/>
                <a:gd name="T10" fmla="*/ 21 w 22"/>
                <a:gd name="T11" fmla="*/ 4 h 14"/>
                <a:gd name="T12" fmla="*/ 4 w 22"/>
                <a:gd name="T13" fmla="*/ 14 h 14"/>
                <a:gd name="T14" fmla="*/ 3 w 22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4">
                  <a:moveTo>
                    <a:pt x="3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2" y="2"/>
                    <a:pt x="22" y="3"/>
                    <a:pt x="21" y="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8" name="Freeform 1775">
              <a:extLst>
                <a:ext uri="{FF2B5EF4-FFF2-40B4-BE49-F238E27FC236}">
                  <a16:creationId xmlns:a16="http://schemas.microsoft.com/office/drawing/2014/main" id="{00EE68AF-AC9A-9E25-6835-D45D0C9BB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5" y="3846513"/>
              <a:ext cx="79375" cy="14288"/>
            </a:xfrm>
            <a:custGeom>
              <a:avLst/>
              <a:gdLst>
                <a:gd name="T0" fmla="*/ 19 w 21"/>
                <a:gd name="T1" fmla="*/ 4 h 4"/>
                <a:gd name="T2" fmla="*/ 2 w 21"/>
                <a:gd name="T3" fmla="*/ 4 h 4"/>
                <a:gd name="T4" fmla="*/ 0 w 21"/>
                <a:gd name="T5" fmla="*/ 2 h 4"/>
                <a:gd name="T6" fmla="*/ 2 w 21"/>
                <a:gd name="T7" fmla="*/ 0 h 4"/>
                <a:gd name="T8" fmla="*/ 19 w 21"/>
                <a:gd name="T9" fmla="*/ 0 h 4"/>
                <a:gd name="T10" fmla="*/ 21 w 21"/>
                <a:gd name="T11" fmla="*/ 2 h 4"/>
                <a:gd name="T12" fmla="*/ 19 w 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1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1" y="4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49" name="Freeform 1776">
              <a:extLst>
                <a:ext uri="{FF2B5EF4-FFF2-40B4-BE49-F238E27FC236}">
                  <a16:creationId xmlns:a16="http://schemas.microsoft.com/office/drawing/2014/main" id="{C91C73CF-ED2B-F6F7-27EC-EB4F25879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3857625"/>
              <a:ext cx="106363" cy="71438"/>
            </a:xfrm>
            <a:custGeom>
              <a:avLst/>
              <a:gdLst>
                <a:gd name="T0" fmla="*/ 3 w 28"/>
                <a:gd name="T1" fmla="*/ 19 h 19"/>
                <a:gd name="T2" fmla="*/ 1 w 28"/>
                <a:gd name="T3" fmla="*/ 19 h 19"/>
                <a:gd name="T4" fmla="*/ 2 w 28"/>
                <a:gd name="T5" fmla="*/ 16 h 19"/>
                <a:gd name="T6" fmla="*/ 25 w 28"/>
                <a:gd name="T7" fmla="*/ 1 h 19"/>
                <a:gd name="T8" fmla="*/ 27 w 28"/>
                <a:gd name="T9" fmla="*/ 1 h 19"/>
                <a:gd name="T10" fmla="*/ 27 w 28"/>
                <a:gd name="T11" fmla="*/ 4 h 19"/>
                <a:gd name="T12" fmla="*/ 4 w 28"/>
                <a:gd name="T13" fmla="*/ 19 h 19"/>
                <a:gd name="T14" fmla="*/ 3 w 28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9">
                  <a:moveTo>
                    <a:pt x="3" y="19"/>
                  </a:moveTo>
                  <a:cubicBezTo>
                    <a:pt x="2" y="19"/>
                    <a:pt x="1" y="19"/>
                    <a:pt x="1" y="19"/>
                  </a:cubicBezTo>
                  <a:cubicBezTo>
                    <a:pt x="0" y="18"/>
                    <a:pt x="1" y="16"/>
                    <a:pt x="2" y="16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8" y="2"/>
                    <a:pt x="28" y="3"/>
                    <a:pt x="27" y="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CAFEDDB2-9684-FE50-F0BC-1CBEF28D996D}"/>
              </a:ext>
            </a:extLst>
          </p:cNvPr>
          <p:cNvSpPr txBox="1">
            <a:spLocks/>
          </p:cNvSpPr>
          <p:nvPr/>
        </p:nvSpPr>
        <p:spPr>
          <a:xfrm>
            <a:off x="6782289" y="742308"/>
            <a:ext cx="4670138" cy="46753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1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analyze consumer’s behaviors during online shopping?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Objectives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Exploratory Data Analysis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Correlation Analysis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Preparing the Dataset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Modelling</a:t>
            </a: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ctr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5518A-E72E-CA65-2FA6-12273CD8E3B6}"/>
              </a:ext>
            </a:extLst>
          </p:cNvPr>
          <p:cNvSpPr txBox="1"/>
          <p:nvPr/>
        </p:nvSpPr>
        <p:spPr>
          <a:xfrm>
            <a:off x="1506797" y="4440605"/>
            <a:ext cx="403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14A5E"/>
                </a:solidFill>
                <a:latin typeface="Segoe "/>
              </a:rPr>
              <a:t>Presented by: Manvi Bajpai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3C08A-7C05-D250-73A1-51DB2D40A524}"/>
              </a:ext>
            </a:extLst>
          </p:cNvPr>
          <p:cNvCxnSpPr>
            <a:cxnSpLocks/>
          </p:cNvCxnSpPr>
          <p:nvPr/>
        </p:nvCxnSpPr>
        <p:spPr>
          <a:xfrm flipV="1">
            <a:off x="6554804" y="306977"/>
            <a:ext cx="0" cy="5823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51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PREPARATION AND SPLITTING OF THE DATA SET</a:t>
            </a:r>
            <a:endParaRPr lang="en-ID" sz="24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4CD5FD-2376-CD8E-2657-FACF02BA1685}"/>
              </a:ext>
            </a:extLst>
          </p:cNvPr>
          <p:cNvSpPr/>
          <p:nvPr/>
        </p:nvSpPr>
        <p:spPr>
          <a:xfrm>
            <a:off x="1667375" y="359892"/>
            <a:ext cx="580571" cy="580571"/>
          </a:xfrm>
          <a:prstGeom prst="ellipse">
            <a:avLst/>
          </a:prstGeom>
          <a:solidFill>
            <a:srgbClr val="87D39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EA818F-B4FD-6051-BAE3-55A0F2C7900E}"/>
              </a:ext>
            </a:extLst>
          </p:cNvPr>
          <p:cNvSpPr/>
          <p:nvPr/>
        </p:nvSpPr>
        <p:spPr>
          <a:xfrm>
            <a:off x="667657" y="1348953"/>
            <a:ext cx="3516697" cy="4861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B7D28C9-DD28-2BDA-DB76-0B22C3A334BC}"/>
              </a:ext>
            </a:extLst>
          </p:cNvPr>
          <p:cNvGrpSpPr/>
          <p:nvPr/>
        </p:nvGrpSpPr>
        <p:grpSpPr>
          <a:xfrm rot="5400000">
            <a:off x="846245" y="1226852"/>
            <a:ext cx="791611" cy="850648"/>
            <a:chOff x="6118256" y="1371344"/>
            <a:chExt cx="791611" cy="85064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F094C9D-FCDB-3448-EFBD-19155E6304AF}"/>
                </a:ext>
              </a:extLst>
            </p:cNvPr>
            <p:cNvSpPr/>
            <p:nvPr/>
          </p:nvSpPr>
          <p:spPr>
            <a:xfrm>
              <a:off x="6118256" y="1430381"/>
              <a:ext cx="791611" cy="79161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Right Triangle 111">
              <a:extLst>
                <a:ext uri="{FF2B5EF4-FFF2-40B4-BE49-F238E27FC236}">
                  <a16:creationId xmlns:a16="http://schemas.microsoft.com/office/drawing/2014/main" id="{3517DFCB-F440-DE91-56C5-2E179CB27717}"/>
                </a:ext>
              </a:extLst>
            </p:cNvPr>
            <p:cNvSpPr/>
            <p:nvPr/>
          </p:nvSpPr>
          <p:spPr>
            <a:xfrm rot="16200000">
              <a:off x="6133697" y="1355906"/>
              <a:ext cx="61703" cy="92579"/>
            </a:xfrm>
            <a:prstGeom prst="rtTriangle">
              <a:avLst/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990497" y="1450597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9B165E0-9586-7645-0BE3-CB34A844B14E}"/>
              </a:ext>
            </a:extLst>
          </p:cNvPr>
          <p:cNvSpPr/>
          <p:nvPr/>
        </p:nvSpPr>
        <p:spPr>
          <a:xfrm>
            <a:off x="742425" y="2232636"/>
            <a:ext cx="3312365" cy="3754025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173A1E-0546-BF2E-2842-94EBC41BC12F}"/>
              </a:ext>
            </a:extLst>
          </p:cNvPr>
          <p:cNvSpPr txBox="1">
            <a:spLocks/>
          </p:cNvSpPr>
          <p:nvPr/>
        </p:nvSpPr>
        <p:spPr>
          <a:xfrm>
            <a:off x="908629" y="2571480"/>
            <a:ext cx="2979959" cy="324441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preparation of the model starts from the following commands: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pd.concat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df,pd.get_dummies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['Month'], prefix='Month')], axis=1).drop(['Month'],axis=1)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pd.concat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dff,pd.get_dummies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VisitorType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'], prefix='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VisitorType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')], axis=1).drop(['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VisitorType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'],axis=1)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print(dff.info())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4D040-C402-0B1A-4181-4E9499ED3FE1}"/>
              </a:ext>
            </a:extLst>
          </p:cNvPr>
          <p:cNvSpPr/>
          <p:nvPr/>
        </p:nvSpPr>
        <p:spPr>
          <a:xfrm>
            <a:off x="4563707" y="1345065"/>
            <a:ext cx="3516697" cy="4861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07AFF4-7E7B-0648-1216-DCEEF425FADB}"/>
              </a:ext>
            </a:extLst>
          </p:cNvPr>
          <p:cNvGrpSpPr/>
          <p:nvPr/>
        </p:nvGrpSpPr>
        <p:grpSpPr>
          <a:xfrm rot="5400000">
            <a:off x="4553468" y="1321535"/>
            <a:ext cx="947886" cy="773230"/>
            <a:chOff x="6118256" y="1371344"/>
            <a:chExt cx="791611" cy="85064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3BE5E9-9682-50F3-8E71-B71928BCF4FF}"/>
                </a:ext>
              </a:extLst>
            </p:cNvPr>
            <p:cNvSpPr/>
            <p:nvPr/>
          </p:nvSpPr>
          <p:spPr>
            <a:xfrm>
              <a:off x="6118256" y="1430381"/>
              <a:ext cx="791611" cy="79161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D38BC12F-46E8-ED28-28AF-9DBC387F5633}"/>
                </a:ext>
              </a:extLst>
            </p:cNvPr>
            <p:cNvSpPr/>
            <p:nvPr/>
          </p:nvSpPr>
          <p:spPr>
            <a:xfrm rot="16200000">
              <a:off x="6133697" y="1355906"/>
              <a:ext cx="61703" cy="92579"/>
            </a:xfrm>
            <a:prstGeom prst="rtTriangle">
              <a:avLst/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3B1A1E-B9FA-D1B2-11C5-45E29C27F47B}"/>
              </a:ext>
            </a:extLst>
          </p:cNvPr>
          <p:cNvGrpSpPr/>
          <p:nvPr/>
        </p:nvGrpSpPr>
        <p:grpSpPr>
          <a:xfrm>
            <a:off x="4801969" y="1442060"/>
            <a:ext cx="358558" cy="381322"/>
            <a:chOff x="7758113" y="3633788"/>
            <a:chExt cx="300038" cy="319087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5542BC9-9F47-E03E-59C2-D0088DE88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330D8983-9286-B87D-5B37-29AC4DC1C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6B0E27F6-A5B0-6C5E-7A72-4F837532B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0D4D1A9B-451A-23F4-6F90-62CCD7C8D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92D94A19-99AC-D608-E84A-B5A7E9CAA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BCE28626-2B00-416D-FB01-B3DC0050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D10BC35E-F07E-B03D-E740-85C20F8FD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2012E844-3FF1-5140-DA21-8C9B03407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1CF721C-2629-3FCE-3154-E53F12D57CD4}"/>
              </a:ext>
            </a:extLst>
          </p:cNvPr>
          <p:cNvSpPr/>
          <p:nvPr/>
        </p:nvSpPr>
        <p:spPr>
          <a:xfrm>
            <a:off x="4630635" y="2327045"/>
            <a:ext cx="3312365" cy="3754025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C8CF595-3DAE-42FD-5289-836AED7650AB}"/>
              </a:ext>
            </a:extLst>
          </p:cNvPr>
          <p:cNvSpPr txBox="1">
            <a:spLocks/>
          </p:cNvSpPr>
          <p:nvPr/>
        </p:nvSpPr>
        <p:spPr>
          <a:xfrm>
            <a:off x="4801969" y="2571480"/>
            <a:ext cx="2952520" cy="32996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Splitting the data: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['Revenue']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dff.drop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(['Revenue'], axis=1)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X_train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X_valtest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y_train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y_valtest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train_test_split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(X, y,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test_size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=0.3,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random_state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=101)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X_val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y_val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y_test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train_test_split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X_valtest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y_valtest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test_size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=0.5,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random_state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=101)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65FAE-2E90-3E48-AA56-35B2FDB0465C}"/>
              </a:ext>
            </a:extLst>
          </p:cNvPr>
          <p:cNvSpPr/>
          <p:nvPr/>
        </p:nvSpPr>
        <p:spPr>
          <a:xfrm>
            <a:off x="8386846" y="1357996"/>
            <a:ext cx="3516697" cy="4861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99158C-42C7-FB24-EA34-1306B99A72E0}"/>
              </a:ext>
            </a:extLst>
          </p:cNvPr>
          <p:cNvSpPr/>
          <p:nvPr/>
        </p:nvSpPr>
        <p:spPr>
          <a:xfrm>
            <a:off x="8489011" y="2327045"/>
            <a:ext cx="3312365" cy="3754025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829219A-A6D9-2A57-973A-96F8706B6DD8}"/>
              </a:ext>
            </a:extLst>
          </p:cNvPr>
          <p:cNvSpPr txBox="1">
            <a:spLocks/>
          </p:cNvSpPr>
          <p:nvPr/>
        </p:nvSpPr>
        <p:spPr>
          <a:xfrm>
            <a:off x="8655213" y="2615914"/>
            <a:ext cx="2979959" cy="336932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Scaling the data: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sc_X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StandardScaler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 Will be useful for feature scaling in future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Xsc_train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sc_X.fit_transform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X_train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Xsc_val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sc_X.fit_transform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X_val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Xsc_test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sc_X.fit_transform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X_test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E3AAF9-D2DD-5FDE-83E2-C11D608CEDD2}"/>
              </a:ext>
            </a:extLst>
          </p:cNvPr>
          <p:cNvGrpSpPr/>
          <p:nvPr/>
        </p:nvGrpSpPr>
        <p:grpSpPr>
          <a:xfrm rot="5400000">
            <a:off x="8299518" y="1358798"/>
            <a:ext cx="947886" cy="773230"/>
            <a:chOff x="6118256" y="1371344"/>
            <a:chExt cx="791611" cy="8506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9D5C38-2B33-21C0-842F-254FDF3B7748}"/>
                </a:ext>
              </a:extLst>
            </p:cNvPr>
            <p:cNvSpPr/>
            <p:nvPr/>
          </p:nvSpPr>
          <p:spPr>
            <a:xfrm>
              <a:off x="6118256" y="1430381"/>
              <a:ext cx="791611" cy="79161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EB084945-7A30-6381-7BD2-B187BCEE3287}"/>
                </a:ext>
              </a:extLst>
            </p:cNvPr>
            <p:cNvSpPr/>
            <p:nvPr/>
          </p:nvSpPr>
          <p:spPr>
            <a:xfrm rot="16200000">
              <a:off x="6133697" y="1355906"/>
              <a:ext cx="61703" cy="92579"/>
            </a:xfrm>
            <a:prstGeom prst="rtTriangle">
              <a:avLst/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50458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LOGISTIC REGRESSION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2416027" y="350092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2451551" y="436040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3FA298-93C3-11FD-4127-592DE0744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1" y="1535079"/>
            <a:ext cx="7235432" cy="4000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F37F583D-F883-C60D-8C99-7716DA69562D}"/>
              </a:ext>
            </a:extLst>
          </p:cNvPr>
          <p:cNvSpPr/>
          <p:nvPr/>
        </p:nvSpPr>
        <p:spPr>
          <a:xfrm rot="5400000">
            <a:off x="-291256" y="6113274"/>
            <a:ext cx="1035983" cy="453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9DB45-4130-D6F3-73D4-F5F09A3F1BDB}"/>
              </a:ext>
            </a:extLst>
          </p:cNvPr>
          <p:cNvSpPr txBox="1"/>
          <p:nvPr/>
        </p:nvSpPr>
        <p:spPr>
          <a:xfrm>
            <a:off x="8651627" y="1591082"/>
            <a:ext cx="226436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Logistic regression measures the relationship between the categorical dependent variable and the independent variables by estimating probabilities using a logistic/sigmoid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Confusion Matrix helps in understanding the TP,TN,FP and FN situation.</a:t>
            </a:r>
            <a:endParaRPr lang="en-IN" sz="1400" dirty="0">
              <a:latin typeface="Seoge UI"/>
            </a:endParaRPr>
          </a:p>
        </p:txBody>
      </p:sp>
    </p:spTree>
    <p:extLst>
      <p:ext uri="{BB962C8B-B14F-4D97-AF65-F5344CB8AC3E}">
        <p14:creationId xmlns:p14="http://schemas.microsoft.com/office/powerpoint/2010/main" val="93483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RANDOM FOREST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2416027" y="350092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2451551" y="436040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02901-DA44-510B-D433-48CC9AA5C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51" y="1230988"/>
            <a:ext cx="6750397" cy="4832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CB452CE-FCDE-1DCD-059D-39350517DEB9}"/>
              </a:ext>
            </a:extLst>
          </p:cNvPr>
          <p:cNvSpPr/>
          <p:nvPr/>
        </p:nvSpPr>
        <p:spPr>
          <a:xfrm rot="5400000">
            <a:off x="-291257" y="6130174"/>
            <a:ext cx="1035983" cy="453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6BC6C-0663-1332-6985-DBC54A007DAF}"/>
              </a:ext>
            </a:extLst>
          </p:cNvPr>
          <p:cNvSpPr txBox="1"/>
          <p:nvPr/>
        </p:nvSpPr>
        <p:spPr>
          <a:xfrm>
            <a:off x="8651627" y="1591082"/>
            <a:ext cx="226436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A random forest is a meta estimator that fits a number of decision tree classifiers on various sub-samples of the dataset and uses averaging to improve the predictive accuracy and control over-fitting.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The sub-sample size is controlled with the max_samples parameter if bootstrap=True (default), otherwise the whole dataset is used to build each tree.</a:t>
            </a:r>
            <a:endParaRPr lang="en-IN" sz="1400" dirty="0">
              <a:latin typeface="Seoge UI"/>
            </a:endParaRPr>
          </a:p>
        </p:txBody>
      </p:sp>
    </p:spTree>
    <p:extLst>
      <p:ext uri="{BB962C8B-B14F-4D97-AF65-F5344CB8AC3E}">
        <p14:creationId xmlns:p14="http://schemas.microsoft.com/office/powerpoint/2010/main" val="299086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KNN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2416027" y="350092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2451551" y="436040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93A9B-FD99-0A20-4B6B-C8EAAFBE4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3" y="1395455"/>
            <a:ext cx="8490386" cy="3962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68BE0378-AC86-DA90-03BC-B318D43DF9BC}"/>
              </a:ext>
            </a:extLst>
          </p:cNvPr>
          <p:cNvSpPr/>
          <p:nvPr/>
        </p:nvSpPr>
        <p:spPr>
          <a:xfrm rot="5400000">
            <a:off x="-291257" y="6145757"/>
            <a:ext cx="1035983" cy="453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7282D-A995-A0F7-3C28-70BA3CFF02C5}"/>
              </a:ext>
            </a:extLst>
          </p:cNvPr>
          <p:cNvSpPr txBox="1"/>
          <p:nvPr/>
        </p:nvSpPr>
        <p:spPr>
          <a:xfrm>
            <a:off x="9279935" y="1395455"/>
            <a:ext cx="226436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For K-Nearest Neighbor classifier, we will be using the scaled version of our dataset.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KNN is a non-parametric (no assumption for underlying data distribution) learning algorithm, the model structure determined from the dataset. This will be very helpful in dataset where many features do not follow a specific theoretical assumption.</a:t>
            </a:r>
            <a:endParaRPr lang="en-IN" sz="1400" dirty="0">
              <a:latin typeface="Seoge UI"/>
            </a:endParaRPr>
          </a:p>
        </p:txBody>
      </p:sp>
    </p:spTree>
    <p:extLst>
      <p:ext uri="{BB962C8B-B14F-4D97-AF65-F5344CB8AC3E}">
        <p14:creationId xmlns:p14="http://schemas.microsoft.com/office/powerpoint/2010/main" val="144289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702874" y="338270"/>
            <a:ext cx="10509929" cy="66833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SUPPORT VECTOR MACHINE - SVM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1622752" y="362779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1703085" y="459511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DAAF-E575-F1EA-3569-9ABF3BD6C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0" y="1393282"/>
            <a:ext cx="7004410" cy="4159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7B6605-CD2C-D1A8-5AF3-AE844062116C}"/>
              </a:ext>
            </a:extLst>
          </p:cNvPr>
          <p:cNvSpPr/>
          <p:nvPr/>
        </p:nvSpPr>
        <p:spPr>
          <a:xfrm rot="5400000">
            <a:off x="-291257" y="6107149"/>
            <a:ext cx="1035983" cy="453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C2715-1859-AA8C-DA77-EB69C2872029}"/>
              </a:ext>
            </a:extLst>
          </p:cNvPr>
          <p:cNvSpPr txBox="1"/>
          <p:nvPr/>
        </p:nvSpPr>
        <p:spPr>
          <a:xfrm>
            <a:off x="8311896" y="2039112"/>
            <a:ext cx="324883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For SVM classifier, we will be using the scaled version of our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SVM offers high accuracy classification, and it is known for its kernel trick to handle nonlinear input spaces. The classifier separates data points using a hyperplane with the largest amount of margin.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SVM finds an optimal hyperplane which helps in classifying new data points.</a:t>
            </a:r>
            <a:r>
              <a:rPr lang="en-IN" sz="1400" dirty="0">
                <a:latin typeface="Seoge U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67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702874" y="338270"/>
            <a:ext cx="10509929" cy="66833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NAÏVE BAYE’S THEOREM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1622752" y="362779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1703085" y="459511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7B6605-CD2C-D1A8-5AF3-AE844062116C}"/>
              </a:ext>
            </a:extLst>
          </p:cNvPr>
          <p:cNvSpPr/>
          <p:nvPr/>
        </p:nvSpPr>
        <p:spPr>
          <a:xfrm rot="5400000">
            <a:off x="-291257" y="6107149"/>
            <a:ext cx="1035983" cy="453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F707D-43BA-E924-6C2B-50EE379BC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7" r="12532"/>
          <a:stretch/>
        </p:blipFill>
        <p:spPr>
          <a:xfrm>
            <a:off x="1408631" y="1400341"/>
            <a:ext cx="6400735" cy="4178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953E5-1030-0AA5-AF6B-5F358505B8BD}"/>
              </a:ext>
            </a:extLst>
          </p:cNvPr>
          <p:cNvSpPr txBox="1"/>
          <p:nvPr/>
        </p:nvSpPr>
        <p:spPr>
          <a:xfrm>
            <a:off x="8311896" y="2039112"/>
            <a:ext cx="32488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Gaussian Naive Bayes classifier can be used since some of our features are normally distributed, even though other features don't follow a normal distribution.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Naive Bayes result is less than desirable, one reason might be the Gaussian distribution assumption, which for sure does not fit all of the features in our dataset. </a:t>
            </a:r>
            <a:br>
              <a:rPr lang="en-US" sz="1400" dirty="0">
                <a:latin typeface="Seoge UI"/>
              </a:rPr>
            </a:br>
            <a:endParaRPr lang="en-IN" sz="1400" dirty="0">
              <a:latin typeface="Seoge UI"/>
            </a:endParaRPr>
          </a:p>
        </p:txBody>
      </p:sp>
    </p:spTree>
    <p:extLst>
      <p:ext uri="{BB962C8B-B14F-4D97-AF65-F5344CB8AC3E}">
        <p14:creationId xmlns:p14="http://schemas.microsoft.com/office/powerpoint/2010/main" val="21600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702874" y="338270"/>
            <a:ext cx="10509929" cy="66833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GRADIENT BOOSTER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59667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1622752" y="362779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1703085" y="459511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7B6605-CD2C-D1A8-5AF3-AE844062116C}"/>
              </a:ext>
            </a:extLst>
          </p:cNvPr>
          <p:cNvSpPr/>
          <p:nvPr/>
        </p:nvSpPr>
        <p:spPr>
          <a:xfrm rot="5400000">
            <a:off x="-291257" y="6107149"/>
            <a:ext cx="1035983" cy="453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1B0A-1D0C-100B-9B30-12B8D354D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3" t="5782" r="5473"/>
          <a:stretch/>
        </p:blipFill>
        <p:spPr>
          <a:xfrm>
            <a:off x="1298267" y="1361227"/>
            <a:ext cx="6485874" cy="5097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BC9E5-DD35-A51E-C937-919665A0EE66}"/>
              </a:ext>
            </a:extLst>
          </p:cNvPr>
          <p:cNvSpPr txBox="1"/>
          <p:nvPr/>
        </p:nvSpPr>
        <p:spPr>
          <a:xfrm>
            <a:off x="8295463" y="2075464"/>
            <a:ext cx="32488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Gradient Boosted Regression Trees is basically a generalization of boosting to arbitrary differentiable loss functions.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It produces a prediction model in the form of an ensemble of weak prediction models.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latin typeface="Seoge UI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Seoge UI"/>
              </a:rPr>
              <a:t>Their main advantage lies in the fact that they naturally handle the mixed type data.</a:t>
            </a:r>
            <a:endParaRPr lang="en-IN" sz="1400" dirty="0">
              <a:latin typeface="Seoge UI"/>
            </a:endParaRPr>
          </a:p>
        </p:txBody>
      </p:sp>
    </p:spTree>
    <p:extLst>
      <p:ext uri="{BB962C8B-B14F-4D97-AF65-F5344CB8AC3E}">
        <p14:creationId xmlns:p14="http://schemas.microsoft.com/office/powerpoint/2010/main" val="101174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4AACF6-BAA6-80E3-7909-379CBA9DB148}"/>
              </a:ext>
            </a:extLst>
          </p:cNvPr>
          <p:cNvSpPr/>
          <p:nvPr/>
        </p:nvSpPr>
        <p:spPr>
          <a:xfrm flipH="1">
            <a:off x="221382" y="306190"/>
            <a:ext cx="679476" cy="744119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B60C5-8EAF-4D2D-BA55-3AA6AC00D621}"/>
              </a:ext>
            </a:extLst>
          </p:cNvPr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17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-1680907" y="189289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 DATA: OBSERVATIONS</a:t>
            </a:r>
            <a:endParaRPr lang="en-ID" sz="2400" dirty="0"/>
          </a:p>
        </p:txBody>
      </p:sp>
      <p:grpSp>
        <p:nvGrpSpPr>
          <p:cNvPr id="29" name="Graphic 19">
            <a:extLst>
              <a:ext uri="{FF2B5EF4-FFF2-40B4-BE49-F238E27FC236}">
                <a16:creationId xmlns:a16="http://schemas.microsoft.com/office/drawing/2014/main" id="{A5C5D98D-53DF-E03E-1F8E-B410FDB6A332}"/>
              </a:ext>
            </a:extLst>
          </p:cNvPr>
          <p:cNvGrpSpPr/>
          <p:nvPr/>
        </p:nvGrpSpPr>
        <p:grpSpPr>
          <a:xfrm>
            <a:off x="9406647" y="1555990"/>
            <a:ext cx="2137653" cy="4275303"/>
            <a:chOff x="3526364" y="859367"/>
            <a:chExt cx="2569635" cy="51392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7F178B-56C8-3C5E-E28D-7632C29BF096}"/>
                </a:ext>
              </a:extLst>
            </p:cNvPr>
            <p:cNvSpPr/>
            <p:nvPr/>
          </p:nvSpPr>
          <p:spPr>
            <a:xfrm>
              <a:off x="4278992" y="4791751"/>
              <a:ext cx="1817007" cy="1206884"/>
            </a:xfrm>
            <a:custGeom>
              <a:avLst/>
              <a:gdLst>
                <a:gd name="connsiteX0" fmla="*/ 1816795 w 1817007"/>
                <a:gd name="connsiteY0" fmla="*/ 1206808 h 1206884"/>
                <a:gd name="connsiteX1" fmla="*/ -213 w 1817007"/>
                <a:gd name="connsiteY1" fmla="*/ 454181 h 1206884"/>
                <a:gd name="connsiteX2" fmla="*/ 454044 w 1817007"/>
                <a:gd name="connsiteY2" fmla="*/ -76 h 1206884"/>
                <a:gd name="connsiteX3" fmla="*/ 1816795 w 1817007"/>
                <a:gd name="connsiteY3" fmla="*/ 564395 h 12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4">
                  <a:moveTo>
                    <a:pt x="1816795" y="1206808"/>
                  </a:moveTo>
                  <a:cubicBezTo>
                    <a:pt x="1135291" y="1206808"/>
                    <a:pt x="481685" y="936079"/>
                    <a:pt x="-213" y="454181"/>
                  </a:cubicBezTo>
                  <a:lnTo>
                    <a:pt x="454044" y="-76"/>
                  </a:lnTo>
                  <a:cubicBezTo>
                    <a:pt x="815470" y="361350"/>
                    <a:pt x="1305665" y="564395"/>
                    <a:pt x="1816795" y="564395"/>
                  </a:cubicBezTo>
                  <a:close/>
                </a:path>
              </a:pathLst>
            </a:custGeom>
            <a:solidFill>
              <a:srgbClr val="114A5E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001E58-E026-4B6D-0099-B121963440ED}"/>
                </a:ext>
              </a:extLst>
            </p:cNvPr>
            <p:cNvSpPr/>
            <p:nvPr/>
          </p:nvSpPr>
          <p:spPr>
            <a:xfrm>
              <a:off x="3526364" y="3429000"/>
              <a:ext cx="1206884" cy="1816998"/>
            </a:xfrm>
            <a:custGeom>
              <a:avLst/>
              <a:gdLst>
                <a:gd name="connsiteX0" fmla="*/ 752415 w 1206884"/>
                <a:gd name="connsiteY0" fmla="*/ 1816922 h 1816998"/>
                <a:gd name="connsiteX1" fmla="*/ -213 w 1206884"/>
                <a:gd name="connsiteY1" fmla="*/ -76 h 1816998"/>
                <a:gd name="connsiteX2" fmla="*/ 642201 w 1206884"/>
                <a:gd name="connsiteY2" fmla="*/ -76 h 1816998"/>
                <a:gd name="connsiteX3" fmla="*/ 1206671 w 1206884"/>
                <a:gd name="connsiteY3" fmla="*/ 1362675 h 18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6998">
                  <a:moveTo>
                    <a:pt x="752415" y="1816922"/>
                  </a:moveTo>
                  <a:cubicBezTo>
                    <a:pt x="270516" y="1335024"/>
                    <a:pt x="-213" y="681428"/>
                    <a:pt x="-213" y="-76"/>
                  </a:cubicBezTo>
                  <a:lnTo>
                    <a:pt x="642201" y="-76"/>
                  </a:lnTo>
                  <a:cubicBezTo>
                    <a:pt x="642201" y="511054"/>
                    <a:pt x="845245" y="1001249"/>
                    <a:pt x="1206671" y="1362675"/>
                  </a:cubicBezTo>
                  <a:close/>
                </a:path>
              </a:pathLst>
            </a:custGeom>
            <a:solidFill>
              <a:srgbClr val="18926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057BC8-5D96-8336-BABC-3844E95CF4A6}"/>
                </a:ext>
              </a:extLst>
            </p:cNvPr>
            <p:cNvSpPr/>
            <p:nvPr/>
          </p:nvSpPr>
          <p:spPr>
            <a:xfrm>
              <a:off x="3526364" y="1611992"/>
              <a:ext cx="1206884" cy="1817007"/>
            </a:xfrm>
            <a:custGeom>
              <a:avLst/>
              <a:gdLst>
                <a:gd name="connsiteX0" fmla="*/ -213 w 1206884"/>
                <a:gd name="connsiteY0" fmla="*/ 1816932 h 1817007"/>
                <a:gd name="connsiteX1" fmla="*/ 752415 w 1206884"/>
                <a:gd name="connsiteY1" fmla="*/ -76 h 1817007"/>
                <a:gd name="connsiteX2" fmla="*/ 1206671 w 1206884"/>
                <a:gd name="connsiteY2" fmla="*/ 454181 h 1817007"/>
                <a:gd name="connsiteX3" fmla="*/ 642201 w 1206884"/>
                <a:gd name="connsiteY3" fmla="*/ 1816932 h 18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7007">
                  <a:moveTo>
                    <a:pt x="-213" y="1816932"/>
                  </a:moveTo>
                  <a:cubicBezTo>
                    <a:pt x="-213" y="1135418"/>
                    <a:pt x="270516" y="481822"/>
                    <a:pt x="752415" y="-76"/>
                  </a:cubicBezTo>
                  <a:lnTo>
                    <a:pt x="1206671" y="454181"/>
                  </a:lnTo>
                  <a:cubicBezTo>
                    <a:pt x="845245" y="815597"/>
                    <a:pt x="642201" y="1305802"/>
                    <a:pt x="642201" y="1816932"/>
                  </a:cubicBezTo>
                  <a:close/>
                </a:path>
              </a:pathLst>
            </a:custGeom>
            <a:solidFill>
              <a:srgbClr val="87D398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53942C-4EDD-BC48-4CC5-D573C95F7F4B}"/>
                </a:ext>
              </a:extLst>
            </p:cNvPr>
            <p:cNvSpPr/>
            <p:nvPr/>
          </p:nvSpPr>
          <p:spPr>
            <a:xfrm>
              <a:off x="4278992" y="859367"/>
              <a:ext cx="1817007" cy="1206881"/>
            </a:xfrm>
            <a:custGeom>
              <a:avLst/>
              <a:gdLst>
                <a:gd name="connsiteX0" fmla="*/ -213 w 1817007"/>
                <a:gd name="connsiteY0" fmla="*/ 752549 h 1206881"/>
                <a:gd name="connsiteX1" fmla="*/ 1816795 w 1817007"/>
                <a:gd name="connsiteY1" fmla="*/ -76 h 1206881"/>
                <a:gd name="connsiteX2" fmla="*/ 1816795 w 1817007"/>
                <a:gd name="connsiteY2" fmla="*/ 642335 h 1206881"/>
                <a:gd name="connsiteX3" fmla="*/ 454044 w 1817007"/>
                <a:gd name="connsiteY3" fmla="*/ 1206805 h 120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1">
                  <a:moveTo>
                    <a:pt x="-213" y="752549"/>
                  </a:moveTo>
                  <a:cubicBezTo>
                    <a:pt x="481695" y="270650"/>
                    <a:pt x="1135291" y="-76"/>
                    <a:pt x="1816795" y="-76"/>
                  </a:cubicBezTo>
                  <a:lnTo>
                    <a:pt x="1816795" y="642335"/>
                  </a:lnTo>
                  <a:cubicBezTo>
                    <a:pt x="1305665" y="642335"/>
                    <a:pt x="815470" y="845379"/>
                    <a:pt x="454044" y="1206805"/>
                  </a:cubicBezTo>
                  <a:close/>
                </a:path>
              </a:pathLst>
            </a:custGeom>
            <a:solidFill>
              <a:srgbClr val="C5D9B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445E972-1508-47F8-F605-554C2A21E2DB}"/>
              </a:ext>
            </a:extLst>
          </p:cNvPr>
          <p:cNvSpPr/>
          <p:nvPr/>
        </p:nvSpPr>
        <p:spPr>
          <a:xfrm>
            <a:off x="10065934" y="2212724"/>
            <a:ext cx="1478366" cy="2983037"/>
          </a:xfrm>
          <a:custGeom>
            <a:avLst/>
            <a:gdLst>
              <a:gd name="connsiteX0" fmla="*/ 1478366 w 1478366"/>
              <a:gd name="connsiteY0" fmla="*/ 0 h 2983037"/>
              <a:gd name="connsiteX1" fmla="*/ 1478366 w 1478366"/>
              <a:gd name="connsiteY1" fmla="*/ 2983037 h 2983037"/>
              <a:gd name="connsiteX2" fmla="*/ 1339648 w 1478366"/>
              <a:gd name="connsiteY2" fmla="*/ 2976032 h 2983037"/>
              <a:gd name="connsiteX3" fmla="*/ 0 w 1478366"/>
              <a:gd name="connsiteY3" fmla="*/ 1491518 h 2983037"/>
              <a:gd name="connsiteX4" fmla="*/ 1339648 w 1478366"/>
              <a:gd name="connsiteY4" fmla="*/ 7004 h 298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366" h="2983037">
                <a:moveTo>
                  <a:pt x="1478366" y="0"/>
                </a:moveTo>
                <a:lnTo>
                  <a:pt x="1478366" y="2983037"/>
                </a:lnTo>
                <a:lnTo>
                  <a:pt x="1339648" y="2976032"/>
                </a:lnTo>
                <a:cubicBezTo>
                  <a:pt x="587188" y="2899616"/>
                  <a:pt x="0" y="2264139"/>
                  <a:pt x="0" y="1491518"/>
                </a:cubicBezTo>
                <a:cubicBezTo>
                  <a:pt x="0" y="718897"/>
                  <a:pt x="587188" y="83421"/>
                  <a:pt x="1339648" y="7004"/>
                </a:cubicBezTo>
                <a:close/>
              </a:path>
            </a:pathLst>
          </a:custGeom>
          <a:gradFill>
            <a:gsLst>
              <a:gs pos="0">
                <a:srgbClr val="114A5E"/>
              </a:gs>
              <a:gs pos="100000">
                <a:srgbClr val="18926F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42CE91-5895-8468-1BAB-B4A8B09832C8}"/>
              </a:ext>
            </a:extLst>
          </p:cNvPr>
          <p:cNvSpPr/>
          <p:nvPr/>
        </p:nvSpPr>
        <p:spPr>
          <a:xfrm>
            <a:off x="10410641" y="1419424"/>
            <a:ext cx="580571" cy="580571"/>
          </a:xfrm>
          <a:prstGeom prst="ellipse">
            <a:avLst/>
          </a:prstGeom>
          <a:solidFill>
            <a:srgbClr val="C5D9B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4CD5FD-2376-CD8E-2657-FACF02BA1685}"/>
              </a:ext>
            </a:extLst>
          </p:cNvPr>
          <p:cNvSpPr/>
          <p:nvPr/>
        </p:nvSpPr>
        <p:spPr>
          <a:xfrm>
            <a:off x="9265041" y="2518450"/>
            <a:ext cx="580571" cy="580571"/>
          </a:xfrm>
          <a:prstGeom prst="ellipse">
            <a:avLst/>
          </a:prstGeom>
          <a:solidFill>
            <a:srgbClr val="87D39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C1AA39-36C6-A2C5-85C7-45C66EA58B6E}"/>
              </a:ext>
            </a:extLst>
          </p:cNvPr>
          <p:cNvSpPr/>
          <p:nvPr/>
        </p:nvSpPr>
        <p:spPr>
          <a:xfrm>
            <a:off x="9293023" y="4204058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E54CD0D-85D3-B34F-697B-49C6DA2978CC}"/>
              </a:ext>
            </a:extLst>
          </p:cNvPr>
          <p:cNvSpPr/>
          <p:nvPr/>
        </p:nvSpPr>
        <p:spPr>
          <a:xfrm>
            <a:off x="10410641" y="5386179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77B3A9-C819-7EC2-2888-2B2DF35125EE}"/>
              </a:ext>
            </a:extLst>
          </p:cNvPr>
          <p:cNvGrpSpPr/>
          <p:nvPr/>
        </p:nvGrpSpPr>
        <p:grpSpPr>
          <a:xfrm>
            <a:off x="10540247" y="1577192"/>
            <a:ext cx="302698" cy="302697"/>
            <a:chOff x="5562600" y="3979863"/>
            <a:chExt cx="346076" cy="3460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F8F497-4085-1E27-7524-F2742A61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4160838"/>
              <a:ext cx="90488" cy="9048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C3F4DE-2D92-A70F-05FE-795B3B10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4024313"/>
              <a:ext cx="44450" cy="4603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2B04344D-7DC1-DF10-EEEA-E108AA41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084638"/>
              <a:ext cx="241300" cy="241300"/>
            </a:xfrm>
            <a:custGeom>
              <a:avLst/>
              <a:gdLst>
                <a:gd name="T0" fmla="*/ 58 w 64"/>
                <a:gd name="T1" fmla="*/ 32 h 64"/>
                <a:gd name="T2" fmla="*/ 57 w 64"/>
                <a:gd name="T3" fmla="*/ 27 h 64"/>
                <a:gd name="T4" fmla="*/ 64 w 64"/>
                <a:gd name="T5" fmla="*/ 23 h 64"/>
                <a:gd name="T6" fmla="*/ 56 w 64"/>
                <a:gd name="T7" fmla="*/ 9 h 64"/>
                <a:gd name="T8" fmla="*/ 50 w 64"/>
                <a:gd name="T9" fmla="*/ 13 h 64"/>
                <a:gd name="T10" fmla="*/ 40 w 64"/>
                <a:gd name="T11" fmla="*/ 7 h 64"/>
                <a:gd name="T12" fmla="*/ 40 w 64"/>
                <a:gd name="T13" fmla="*/ 0 h 64"/>
                <a:gd name="T14" fmla="*/ 24 w 64"/>
                <a:gd name="T15" fmla="*/ 0 h 64"/>
                <a:gd name="T16" fmla="*/ 24 w 64"/>
                <a:gd name="T17" fmla="*/ 7 h 64"/>
                <a:gd name="T18" fmla="*/ 15 w 64"/>
                <a:gd name="T19" fmla="*/ 13 h 64"/>
                <a:gd name="T20" fmla="*/ 8 w 64"/>
                <a:gd name="T21" fmla="*/ 9 h 64"/>
                <a:gd name="T22" fmla="*/ 0 w 64"/>
                <a:gd name="T23" fmla="*/ 23 h 64"/>
                <a:gd name="T24" fmla="*/ 7 w 64"/>
                <a:gd name="T25" fmla="*/ 27 h 64"/>
                <a:gd name="T26" fmla="*/ 6 w 64"/>
                <a:gd name="T27" fmla="*/ 32 h 64"/>
                <a:gd name="T28" fmla="*/ 7 w 64"/>
                <a:gd name="T29" fmla="*/ 37 h 64"/>
                <a:gd name="T30" fmla="*/ 0 w 64"/>
                <a:gd name="T31" fmla="*/ 41 h 64"/>
                <a:gd name="T32" fmla="*/ 8 w 64"/>
                <a:gd name="T33" fmla="*/ 55 h 64"/>
                <a:gd name="T34" fmla="*/ 15 w 64"/>
                <a:gd name="T35" fmla="*/ 51 h 64"/>
                <a:gd name="T36" fmla="*/ 24 w 64"/>
                <a:gd name="T37" fmla="*/ 57 h 64"/>
                <a:gd name="T38" fmla="*/ 24 w 64"/>
                <a:gd name="T39" fmla="*/ 64 h 64"/>
                <a:gd name="T40" fmla="*/ 40 w 64"/>
                <a:gd name="T41" fmla="*/ 64 h 64"/>
                <a:gd name="T42" fmla="*/ 40 w 64"/>
                <a:gd name="T43" fmla="*/ 57 h 64"/>
                <a:gd name="T44" fmla="*/ 50 w 64"/>
                <a:gd name="T45" fmla="*/ 51 h 64"/>
                <a:gd name="T46" fmla="*/ 56 w 64"/>
                <a:gd name="T47" fmla="*/ 55 h 64"/>
                <a:gd name="T48" fmla="*/ 64 w 64"/>
                <a:gd name="T49" fmla="*/ 41 h 64"/>
                <a:gd name="T50" fmla="*/ 57 w 64"/>
                <a:gd name="T51" fmla="*/ 37 h 64"/>
                <a:gd name="T52" fmla="*/ 58 w 64"/>
                <a:gd name="T5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C7C9996A-408F-9C9C-AEE8-F8728C36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979863"/>
              <a:ext cx="134938" cy="134938"/>
            </a:xfrm>
            <a:custGeom>
              <a:avLst/>
              <a:gdLst>
                <a:gd name="T0" fmla="*/ 32 w 36"/>
                <a:gd name="T1" fmla="*/ 18 h 36"/>
                <a:gd name="T2" fmla="*/ 32 w 36"/>
                <a:gd name="T3" fmla="*/ 15 h 36"/>
                <a:gd name="T4" fmla="*/ 36 w 36"/>
                <a:gd name="T5" fmla="*/ 12 h 36"/>
                <a:gd name="T6" fmla="*/ 32 w 36"/>
                <a:gd name="T7" fmla="*/ 6 h 36"/>
                <a:gd name="T8" fmla="*/ 28 w 36"/>
                <a:gd name="T9" fmla="*/ 8 h 36"/>
                <a:gd name="T10" fmla="*/ 22 w 36"/>
                <a:gd name="T11" fmla="*/ 5 h 36"/>
                <a:gd name="T12" fmla="*/ 22 w 36"/>
                <a:gd name="T13" fmla="*/ 0 h 36"/>
                <a:gd name="T14" fmla="*/ 14 w 36"/>
                <a:gd name="T15" fmla="*/ 0 h 36"/>
                <a:gd name="T16" fmla="*/ 14 w 36"/>
                <a:gd name="T17" fmla="*/ 5 h 36"/>
                <a:gd name="T18" fmla="*/ 9 w 36"/>
                <a:gd name="T19" fmla="*/ 8 h 36"/>
                <a:gd name="T20" fmla="*/ 5 w 36"/>
                <a:gd name="T21" fmla="*/ 6 h 36"/>
                <a:gd name="T22" fmla="*/ 0 w 36"/>
                <a:gd name="T23" fmla="*/ 12 h 36"/>
                <a:gd name="T24" fmla="*/ 4 w 36"/>
                <a:gd name="T25" fmla="*/ 15 h 36"/>
                <a:gd name="T26" fmla="*/ 4 w 36"/>
                <a:gd name="T27" fmla="*/ 18 h 36"/>
                <a:gd name="T28" fmla="*/ 4 w 36"/>
                <a:gd name="T29" fmla="*/ 21 h 36"/>
                <a:gd name="T30" fmla="*/ 0 w 36"/>
                <a:gd name="T31" fmla="*/ 24 h 36"/>
                <a:gd name="T32" fmla="*/ 4 w 36"/>
                <a:gd name="T33" fmla="*/ 30 h 36"/>
                <a:gd name="T34" fmla="*/ 9 w 36"/>
                <a:gd name="T35" fmla="*/ 28 h 36"/>
                <a:gd name="T36" fmla="*/ 14 w 36"/>
                <a:gd name="T37" fmla="*/ 31 h 36"/>
                <a:gd name="T38" fmla="*/ 14 w 36"/>
                <a:gd name="T39" fmla="*/ 36 h 36"/>
                <a:gd name="T40" fmla="*/ 22 w 36"/>
                <a:gd name="T41" fmla="*/ 36 h 36"/>
                <a:gd name="T42" fmla="*/ 22 w 36"/>
                <a:gd name="T43" fmla="*/ 31 h 36"/>
                <a:gd name="T44" fmla="*/ 28 w 36"/>
                <a:gd name="T45" fmla="*/ 28 h 36"/>
                <a:gd name="T46" fmla="*/ 32 w 36"/>
                <a:gd name="T47" fmla="*/ 30 h 36"/>
                <a:gd name="T48" fmla="*/ 36 w 36"/>
                <a:gd name="T49" fmla="*/ 24 h 36"/>
                <a:gd name="T50" fmla="*/ 32 w 36"/>
                <a:gd name="T51" fmla="*/ 21 h 36"/>
                <a:gd name="T52" fmla="*/ 32 w 36"/>
                <a:gd name="T5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724365-74F5-A93C-4ABB-085688B39E9A}"/>
              </a:ext>
            </a:extLst>
          </p:cNvPr>
          <p:cNvSpPr/>
          <p:nvPr/>
        </p:nvSpPr>
        <p:spPr>
          <a:xfrm>
            <a:off x="477915" y="3504388"/>
            <a:ext cx="8126569" cy="2983037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6E057897-2627-6338-A74C-F28366CA214D}"/>
              </a:ext>
            </a:extLst>
          </p:cNvPr>
          <p:cNvSpPr/>
          <p:nvPr/>
        </p:nvSpPr>
        <p:spPr>
          <a:xfrm>
            <a:off x="293390" y="397703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37E621-2865-133A-B379-3E5E15D8B26A}"/>
              </a:ext>
            </a:extLst>
          </p:cNvPr>
          <p:cNvSpPr txBox="1">
            <a:spLocks/>
          </p:cNvSpPr>
          <p:nvPr/>
        </p:nvSpPr>
        <p:spPr>
          <a:xfrm>
            <a:off x="843894" y="3704242"/>
            <a:ext cx="7436699" cy="24513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comparison to SVM, the default logistic regression classifier produced lower accuracy and F1 scores.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initial SVM model significantly improved all performance indicators when compared to KNN.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comparison to all other classifiers we have evaluated so far, the random forest classifier (with default parameter values) provides us with a greater accuracy and F1 score.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default classification performance of gradient boosting is better than that of random forest.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44E78-E882-7BB5-FF77-92812799B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59" y="1419424"/>
            <a:ext cx="5143764" cy="1809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16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MODELLING: AOC &amp; ROC </a:t>
            </a:r>
            <a:endParaRPr lang="en-ID" sz="2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1835612" y="503702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CEF6C3-7B53-1D9F-DA0A-96B2AF2659E4}"/>
              </a:ext>
            </a:extLst>
          </p:cNvPr>
          <p:cNvGrpSpPr/>
          <p:nvPr/>
        </p:nvGrpSpPr>
        <p:grpSpPr>
          <a:xfrm>
            <a:off x="8567350" y="1615926"/>
            <a:ext cx="358558" cy="381322"/>
            <a:chOff x="7758113" y="3633788"/>
            <a:chExt cx="300038" cy="319087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4BA1AAB-3C44-5137-ACE7-D12C2DDC0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33840101-B6FB-4A9D-8330-72E2F4168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47F96B35-06FF-60C5-87AF-B90505685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8DCD6720-15E0-23B2-25C6-D190630CA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D032D8F-7A58-4889-47FF-210C164B8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B2E0BB10-7534-58A1-0AA0-21555409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E36613EC-9FB8-867D-8495-E069BAF1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3A3AAED7-7471-63C4-5A3E-A147ED020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2A7EF2-A2DF-E872-0EC2-3686590C0E65}"/>
              </a:ext>
            </a:extLst>
          </p:cNvPr>
          <p:cNvSpPr/>
          <p:nvPr/>
        </p:nvSpPr>
        <p:spPr>
          <a:xfrm>
            <a:off x="2416027" y="350092"/>
            <a:ext cx="666774" cy="738578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F449514-22EB-2190-07B6-706B8732652F}"/>
              </a:ext>
            </a:extLst>
          </p:cNvPr>
          <p:cNvSpPr/>
          <p:nvPr/>
        </p:nvSpPr>
        <p:spPr>
          <a:xfrm>
            <a:off x="2451551" y="436040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C554B6B-9530-3D48-56BB-2ED46713938C}"/>
              </a:ext>
            </a:extLst>
          </p:cNvPr>
          <p:cNvSpPr/>
          <p:nvPr/>
        </p:nvSpPr>
        <p:spPr>
          <a:xfrm rot="5400000">
            <a:off x="-275259" y="6097276"/>
            <a:ext cx="1035983" cy="48546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CE7DD7-68C5-B6D9-89A6-7BBAC67EB5C0}"/>
              </a:ext>
            </a:extLst>
          </p:cNvPr>
          <p:cNvSpPr/>
          <p:nvPr/>
        </p:nvSpPr>
        <p:spPr>
          <a:xfrm>
            <a:off x="1313932" y="5017821"/>
            <a:ext cx="9332865" cy="1633612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5C2610-1AE3-F06F-AE7D-A29087096A4D}"/>
              </a:ext>
            </a:extLst>
          </p:cNvPr>
          <p:cNvSpPr txBox="1">
            <a:spLocks/>
          </p:cNvSpPr>
          <p:nvPr/>
        </p:nvSpPr>
        <p:spPr>
          <a:xfrm>
            <a:off x="1985786" y="5220692"/>
            <a:ext cx="7751063" cy="8970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 can see that from all the above calculated classification metrics shows **Gradient Booster** classifier with the best level of accuracy. Followed by Random Forest and at last Support Vector Machine (SVM)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6AEB8E-CB3B-8C81-34CC-7E9E15AE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15" y="1570048"/>
            <a:ext cx="6161796" cy="28842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5DA2A-95FB-6521-858A-C7D3D03C76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33118"/>
          <a:stretch/>
        </p:blipFill>
        <p:spPr>
          <a:xfrm>
            <a:off x="1121056" y="1330246"/>
            <a:ext cx="3902538" cy="3499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10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4AACF6-BAA6-80E3-7909-379CBA9DB148}"/>
              </a:ext>
            </a:extLst>
          </p:cNvPr>
          <p:cNvSpPr/>
          <p:nvPr/>
        </p:nvSpPr>
        <p:spPr>
          <a:xfrm flipH="1">
            <a:off x="221382" y="306190"/>
            <a:ext cx="679476" cy="744119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B60C5-8EAF-4D2D-BA55-3AA6AC00D621}"/>
              </a:ext>
            </a:extLst>
          </p:cNvPr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19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-1680907" y="189289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SCOPE OF IMPROVEMENT</a:t>
            </a:r>
            <a:endParaRPr lang="en-ID" sz="2400" dirty="0"/>
          </a:p>
        </p:txBody>
      </p:sp>
      <p:grpSp>
        <p:nvGrpSpPr>
          <p:cNvPr id="29" name="Graphic 19">
            <a:extLst>
              <a:ext uri="{FF2B5EF4-FFF2-40B4-BE49-F238E27FC236}">
                <a16:creationId xmlns:a16="http://schemas.microsoft.com/office/drawing/2014/main" id="{A5C5D98D-53DF-E03E-1F8E-B410FDB6A332}"/>
              </a:ext>
            </a:extLst>
          </p:cNvPr>
          <p:cNvGrpSpPr/>
          <p:nvPr/>
        </p:nvGrpSpPr>
        <p:grpSpPr>
          <a:xfrm>
            <a:off x="9406647" y="1555990"/>
            <a:ext cx="2137653" cy="4275303"/>
            <a:chOff x="3526364" y="859367"/>
            <a:chExt cx="2569635" cy="51392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7F178B-56C8-3C5E-E28D-7632C29BF096}"/>
                </a:ext>
              </a:extLst>
            </p:cNvPr>
            <p:cNvSpPr/>
            <p:nvPr/>
          </p:nvSpPr>
          <p:spPr>
            <a:xfrm>
              <a:off x="4278992" y="4791751"/>
              <a:ext cx="1817007" cy="1206884"/>
            </a:xfrm>
            <a:custGeom>
              <a:avLst/>
              <a:gdLst>
                <a:gd name="connsiteX0" fmla="*/ 1816795 w 1817007"/>
                <a:gd name="connsiteY0" fmla="*/ 1206808 h 1206884"/>
                <a:gd name="connsiteX1" fmla="*/ -213 w 1817007"/>
                <a:gd name="connsiteY1" fmla="*/ 454181 h 1206884"/>
                <a:gd name="connsiteX2" fmla="*/ 454044 w 1817007"/>
                <a:gd name="connsiteY2" fmla="*/ -76 h 1206884"/>
                <a:gd name="connsiteX3" fmla="*/ 1816795 w 1817007"/>
                <a:gd name="connsiteY3" fmla="*/ 564395 h 12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4">
                  <a:moveTo>
                    <a:pt x="1816795" y="1206808"/>
                  </a:moveTo>
                  <a:cubicBezTo>
                    <a:pt x="1135291" y="1206808"/>
                    <a:pt x="481685" y="936079"/>
                    <a:pt x="-213" y="454181"/>
                  </a:cubicBezTo>
                  <a:lnTo>
                    <a:pt x="454044" y="-76"/>
                  </a:lnTo>
                  <a:cubicBezTo>
                    <a:pt x="815470" y="361350"/>
                    <a:pt x="1305665" y="564395"/>
                    <a:pt x="1816795" y="564395"/>
                  </a:cubicBezTo>
                  <a:close/>
                </a:path>
              </a:pathLst>
            </a:custGeom>
            <a:solidFill>
              <a:srgbClr val="114A5E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001E58-E026-4B6D-0099-B121963440ED}"/>
                </a:ext>
              </a:extLst>
            </p:cNvPr>
            <p:cNvSpPr/>
            <p:nvPr/>
          </p:nvSpPr>
          <p:spPr>
            <a:xfrm>
              <a:off x="3526364" y="3429000"/>
              <a:ext cx="1206884" cy="1816998"/>
            </a:xfrm>
            <a:custGeom>
              <a:avLst/>
              <a:gdLst>
                <a:gd name="connsiteX0" fmla="*/ 752415 w 1206884"/>
                <a:gd name="connsiteY0" fmla="*/ 1816922 h 1816998"/>
                <a:gd name="connsiteX1" fmla="*/ -213 w 1206884"/>
                <a:gd name="connsiteY1" fmla="*/ -76 h 1816998"/>
                <a:gd name="connsiteX2" fmla="*/ 642201 w 1206884"/>
                <a:gd name="connsiteY2" fmla="*/ -76 h 1816998"/>
                <a:gd name="connsiteX3" fmla="*/ 1206671 w 1206884"/>
                <a:gd name="connsiteY3" fmla="*/ 1362675 h 18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6998">
                  <a:moveTo>
                    <a:pt x="752415" y="1816922"/>
                  </a:moveTo>
                  <a:cubicBezTo>
                    <a:pt x="270516" y="1335024"/>
                    <a:pt x="-213" y="681428"/>
                    <a:pt x="-213" y="-76"/>
                  </a:cubicBezTo>
                  <a:lnTo>
                    <a:pt x="642201" y="-76"/>
                  </a:lnTo>
                  <a:cubicBezTo>
                    <a:pt x="642201" y="511054"/>
                    <a:pt x="845245" y="1001249"/>
                    <a:pt x="1206671" y="1362675"/>
                  </a:cubicBezTo>
                  <a:close/>
                </a:path>
              </a:pathLst>
            </a:custGeom>
            <a:solidFill>
              <a:srgbClr val="18926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057BC8-5D96-8336-BABC-3844E95CF4A6}"/>
                </a:ext>
              </a:extLst>
            </p:cNvPr>
            <p:cNvSpPr/>
            <p:nvPr/>
          </p:nvSpPr>
          <p:spPr>
            <a:xfrm>
              <a:off x="3526364" y="1611992"/>
              <a:ext cx="1206884" cy="1817007"/>
            </a:xfrm>
            <a:custGeom>
              <a:avLst/>
              <a:gdLst>
                <a:gd name="connsiteX0" fmla="*/ -213 w 1206884"/>
                <a:gd name="connsiteY0" fmla="*/ 1816932 h 1817007"/>
                <a:gd name="connsiteX1" fmla="*/ 752415 w 1206884"/>
                <a:gd name="connsiteY1" fmla="*/ -76 h 1817007"/>
                <a:gd name="connsiteX2" fmla="*/ 1206671 w 1206884"/>
                <a:gd name="connsiteY2" fmla="*/ 454181 h 1817007"/>
                <a:gd name="connsiteX3" fmla="*/ 642201 w 1206884"/>
                <a:gd name="connsiteY3" fmla="*/ 1816932 h 18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7007">
                  <a:moveTo>
                    <a:pt x="-213" y="1816932"/>
                  </a:moveTo>
                  <a:cubicBezTo>
                    <a:pt x="-213" y="1135418"/>
                    <a:pt x="270516" y="481822"/>
                    <a:pt x="752415" y="-76"/>
                  </a:cubicBezTo>
                  <a:lnTo>
                    <a:pt x="1206671" y="454181"/>
                  </a:lnTo>
                  <a:cubicBezTo>
                    <a:pt x="845245" y="815597"/>
                    <a:pt x="642201" y="1305802"/>
                    <a:pt x="642201" y="1816932"/>
                  </a:cubicBezTo>
                  <a:close/>
                </a:path>
              </a:pathLst>
            </a:custGeom>
            <a:solidFill>
              <a:srgbClr val="87D398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53942C-4EDD-BC48-4CC5-D573C95F7F4B}"/>
                </a:ext>
              </a:extLst>
            </p:cNvPr>
            <p:cNvSpPr/>
            <p:nvPr/>
          </p:nvSpPr>
          <p:spPr>
            <a:xfrm>
              <a:off x="4278992" y="859367"/>
              <a:ext cx="1817007" cy="1206881"/>
            </a:xfrm>
            <a:custGeom>
              <a:avLst/>
              <a:gdLst>
                <a:gd name="connsiteX0" fmla="*/ -213 w 1817007"/>
                <a:gd name="connsiteY0" fmla="*/ 752549 h 1206881"/>
                <a:gd name="connsiteX1" fmla="*/ 1816795 w 1817007"/>
                <a:gd name="connsiteY1" fmla="*/ -76 h 1206881"/>
                <a:gd name="connsiteX2" fmla="*/ 1816795 w 1817007"/>
                <a:gd name="connsiteY2" fmla="*/ 642335 h 1206881"/>
                <a:gd name="connsiteX3" fmla="*/ 454044 w 1817007"/>
                <a:gd name="connsiteY3" fmla="*/ 1206805 h 120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1">
                  <a:moveTo>
                    <a:pt x="-213" y="752549"/>
                  </a:moveTo>
                  <a:cubicBezTo>
                    <a:pt x="481695" y="270650"/>
                    <a:pt x="1135291" y="-76"/>
                    <a:pt x="1816795" y="-76"/>
                  </a:cubicBezTo>
                  <a:lnTo>
                    <a:pt x="1816795" y="642335"/>
                  </a:lnTo>
                  <a:cubicBezTo>
                    <a:pt x="1305665" y="642335"/>
                    <a:pt x="815470" y="845379"/>
                    <a:pt x="454044" y="1206805"/>
                  </a:cubicBezTo>
                  <a:close/>
                </a:path>
              </a:pathLst>
            </a:custGeom>
            <a:solidFill>
              <a:srgbClr val="C5D9B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445E972-1508-47F8-F605-554C2A21E2DB}"/>
              </a:ext>
            </a:extLst>
          </p:cNvPr>
          <p:cNvSpPr/>
          <p:nvPr/>
        </p:nvSpPr>
        <p:spPr>
          <a:xfrm>
            <a:off x="10065934" y="2212724"/>
            <a:ext cx="1478366" cy="2983037"/>
          </a:xfrm>
          <a:custGeom>
            <a:avLst/>
            <a:gdLst>
              <a:gd name="connsiteX0" fmla="*/ 1478366 w 1478366"/>
              <a:gd name="connsiteY0" fmla="*/ 0 h 2983037"/>
              <a:gd name="connsiteX1" fmla="*/ 1478366 w 1478366"/>
              <a:gd name="connsiteY1" fmla="*/ 2983037 h 2983037"/>
              <a:gd name="connsiteX2" fmla="*/ 1339648 w 1478366"/>
              <a:gd name="connsiteY2" fmla="*/ 2976032 h 2983037"/>
              <a:gd name="connsiteX3" fmla="*/ 0 w 1478366"/>
              <a:gd name="connsiteY3" fmla="*/ 1491518 h 2983037"/>
              <a:gd name="connsiteX4" fmla="*/ 1339648 w 1478366"/>
              <a:gd name="connsiteY4" fmla="*/ 7004 h 298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366" h="2983037">
                <a:moveTo>
                  <a:pt x="1478366" y="0"/>
                </a:moveTo>
                <a:lnTo>
                  <a:pt x="1478366" y="2983037"/>
                </a:lnTo>
                <a:lnTo>
                  <a:pt x="1339648" y="2976032"/>
                </a:lnTo>
                <a:cubicBezTo>
                  <a:pt x="587188" y="2899616"/>
                  <a:pt x="0" y="2264139"/>
                  <a:pt x="0" y="1491518"/>
                </a:cubicBezTo>
                <a:cubicBezTo>
                  <a:pt x="0" y="718897"/>
                  <a:pt x="587188" y="83421"/>
                  <a:pt x="1339648" y="7004"/>
                </a:cubicBezTo>
                <a:close/>
              </a:path>
            </a:pathLst>
          </a:custGeom>
          <a:gradFill>
            <a:gsLst>
              <a:gs pos="0">
                <a:srgbClr val="114A5E"/>
              </a:gs>
              <a:gs pos="100000">
                <a:srgbClr val="18926F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42CE91-5895-8468-1BAB-B4A8B09832C8}"/>
              </a:ext>
            </a:extLst>
          </p:cNvPr>
          <p:cNvSpPr/>
          <p:nvPr/>
        </p:nvSpPr>
        <p:spPr>
          <a:xfrm>
            <a:off x="10410641" y="1419424"/>
            <a:ext cx="580571" cy="580571"/>
          </a:xfrm>
          <a:prstGeom prst="ellipse">
            <a:avLst/>
          </a:prstGeom>
          <a:solidFill>
            <a:srgbClr val="C5D9B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4CD5FD-2376-CD8E-2657-FACF02BA1685}"/>
              </a:ext>
            </a:extLst>
          </p:cNvPr>
          <p:cNvSpPr/>
          <p:nvPr/>
        </p:nvSpPr>
        <p:spPr>
          <a:xfrm>
            <a:off x="9265041" y="2518450"/>
            <a:ext cx="580571" cy="580571"/>
          </a:xfrm>
          <a:prstGeom prst="ellipse">
            <a:avLst/>
          </a:prstGeom>
          <a:solidFill>
            <a:srgbClr val="87D39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C1AA39-36C6-A2C5-85C7-45C66EA58B6E}"/>
              </a:ext>
            </a:extLst>
          </p:cNvPr>
          <p:cNvSpPr/>
          <p:nvPr/>
        </p:nvSpPr>
        <p:spPr>
          <a:xfrm>
            <a:off x="9293023" y="4204058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E54CD0D-85D3-B34F-697B-49C6DA2978CC}"/>
              </a:ext>
            </a:extLst>
          </p:cNvPr>
          <p:cNvSpPr/>
          <p:nvPr/>
        </p:nvSpPr>
        <p:spPr>
          <a:xfrm>
            <a:off x="10410641" y="5386179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77B3A9-C819-7EC2-2888-2B2DF35125EE}"/>
              </a:ext>
            </a:extLst>
          </p:cNvPr>
          <p:cNvGrpSpPr/>
          <p:nvPr/>
        </p:nvGrpSpPr>
        <p:grpSpPr>
          <a:xfrm>
            <a:off x="10540247" y="1577192"/>
            <a:ext cx="302698" cy="302697"/>
            <a:chOff x="5562600" y="3979863"/>
            <a:chExt cx="346076" cy="3460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F8F497-4085-1E27-7524-F2742A61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4160838"/>
              <a:ext cx="90488" cy="9048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C3F4DE-2D92-A70F-05FE-795B3B10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4024313"/>
              <a:ext cx="44450" cy="4603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2B04344D-7DC1-DF10-EEEA-E108AA41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084638"/>
              <a:ext cx="241300" cy="241300"/>
            </a:xfrm>
            <a:custGeom>
              <a:avLst/>
              <a:gdLst>
                <a:gd name="T0" fmla="*/ 58 w 64"/>
                <a:gd name="T1" fmla="*/ 32 h 64"/>
                <a:gd name="T2" fmla="*/ 57 w 64"/>
                <a:gd name="T3" fmla="*/ 27 h 64"/>
                <a:gd name="T4" fmla="*/ 64 w 64"/>
                <a:gd name="T5" fmla="*/ 23 h 64"/>
                <a:gd name="T6" fmla="*/ 56 w 64"/>
                <a:gd name="T7" fmla="*/ 9 h 64"/>
                <a:gd name="T8" fmla="*/ 50 w 64"/>
                <a:gd name="T9" fmla="*/ 13 h 64"/>
                <a:gd name="T10" fmla="*/ 40 w 64"/>
                <a:gd name="T11" fmla="*/ 7 h 64"/>
                <a:gd name="T12" fmla="*/ 40 w 64"/>
                <a:gd name="T13" fmla="*/ 0 h 64"/>
                <a:gd name="T14" fmla="*/ 24 w 64"/>
                <a:gd name="T15" fmla="*/ 0 h 64"/>
                <a:gd name="T16" fmla="*/ 24 w 64"/>
                <a:gd name="T17" fmla="*/ 7 h 64"/>
                <a:gd name="T18" fmla="*/ 15 w 64"/>
                <a:gd name="T19" fmla="*/ 13 h 64"/>
                <a:gd name="T20" fmla="*/ 8 w 64"/>
                <a:gd name="T21" fmla="*/ 9 h 64"/>
                <a:gd name="T22" fmla="*/ 0 w 64"/>
                <a:gd name="T23" fmla="*/ 23 h 64"/>
                <a:gd name="T24" fmla="*/ 7 w 64"/>
                <a:gd name="T25" fmla="*/ 27 h 64"/>
                <a:gd name="T26" fmla="*/ 6 w 64"/>
                <a:gd name="T27" fmla="*/ 32 h 64"/>
                <a:gd name="T28" fmla="*/ 7 w 64"/>
                <a:gd name="T29" fmla="*/ 37 h 64"/>
                <a:gd name="T30" fmla="*/ 0 w 64"/>
                <a:gd name="T31" fmla="*/ 41 h 64"/>
                <a:gd name="T32" fmla="*/ 8 w 64"/>
                <a:gd name="T33" fmla="*/ 55 h 64"/>
                <a:gd name="T34" fmla="*/ 15 w 64"/>
                <a:gd name="T35" fmla="*/ 51 h 64"/>
                <a:gd name="T36" fmla="*/ 24 w 64"/>
                <a:gd name="T37" fmla="*/ 57 h 64"/>
                <a:gd name="T38" fmla="*/ 24 w 64"/>
                <a:gd name="T39" fmla="*/ 64 h 64"/>
                <a:gd name="T40" fmla="*/ 40 w 64"/>
                <a:gd name="T41" fmla="*/ 64 h 64"/>
                <a:gd name="T42" fmla="*/ 40 w 64"/>
                <a:gd name="T43" fmla="*/ 57 h 64"/>
                <a:gd name="T44" fmla="*/ 50 w 64"/>
                <a:gd name="T45" fmla="*/ 51 h 64"/>
                <a:gd name="T46" fmla="*/ 56 w 64"/>
                <a:gd name="T47" fmla="*/ 55 h 64"/>
                <a:gd name="T48" fmla="*/ 64 w 64"/>
                <a:gd name="T49" fmla="*/ 41 h 64"/>
                <a:gd name="T50" fmla="*/ 57 w 64"/>
                <a:gd name="T51" fmla="*/ 37 h 64"/>
                <a:gd name="T52" fmla="*/ 58 w 64"/>
                <a:gd name="T5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C7C9996A-408F-9C9C-AEE8-F8728C36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979863"/>
              <a:ext cx="134938" cy="134938"/>
            </a:xfrm>
            <a:custGeom>
              <a:avLst/>
              <a:gdLst>
                <a:gd name="T0" fmla="*/ 32 w 36"/>
                <a:gd name="T1" fmla="*/ 18 h 36"/>
                <a:gd name="T2" fmla="*/ 32 w 36"/>
                <a:gd name="T3" fmla="*/ 15 h 36"/>
                <a:gd name="T4" fmla="*/ 36 w 36"/>
                <a:gd name="T5" fmla="*/ 12 h 36"/>
                <a:gd name="T6" fmla="*/ 32 w 36"/>
                <a:gd name="T7" fmla="*/ 6 h 36"/>
                <a:gd name="T8" fmla="*/ 28 w 36"/>
                <a:gd name="T9" fmla="*/ 8 h 36"/>
                <a:gd name="T10" fmla="*/ 22 w 36"/>
                <a:gd name="T11" fmla="*/ 5 h 36"/>
                <a:gd name="T12" fmla="*/ 22 w 36"/>
                <a:gd name="T13" fmla="*/ 0 h 36"/>
                <a:gd name="T14" fmla="*/ 14 w 36"/>
                <a:gd name="T15" fmla="*/ 0 h 36"/>
                <a:gd name="T16" fmla="*/ 14 w 36"/>
                <a:gd name="T17" fmla="*/ 5 h 36"/>
                <a:gd name="T18" fmla="*/ 9 w 36"/>
                <a:gd name="T19" fmla="*/ 8 h 36"/>
                <a:gd name="T20" fmla="*/ 5 w 36"/>
                <a:gd name="T21" fmla="*/ 6 h 36"/>
                <a:gd name="T22" fmla="*/ 0 w 36"/>
                <a:gd name="T23" fmla="*/ 12 h 36"/>
                <a:gd name="T24" fmla="*/ 4 w 36"/>
                <a:gd name="T25" fmla="*/ 15 h 36"/>
                <a:gd name="T26" fmla="*/ 4 w 36"/>
                <a:gd name="T27" fmla="*/ 18 h 36"/>
                <a:gd name="T28" fmla="*/ 4 w 36"/>
                <a:gd name="T29" fmla="*/ 21 h 36"/>
                <a:gd name="T30" fmla="*/ 0 w 36"/>
                <a:gd name="T31" fmla="*/ 24 h 36"/>
                <a:gd name="T32" fmla="*/ 4 w 36"/>
                <a:gd name="T33" fmla="*/ 30 h 36"/>
                <a:gd name="T34" fmla="*/ 9 w 36"/>
                <a:gd name="T35" fmla="*/ 28 h 36"/>
                <a:gd name="T36" fmla="*/ 14 w 36"/>
                <a:gd name="T37" fmla="*/ 31 h 36"/>
                <a:gd name="T38" fmla="*/ 14 w 36"/>
                <a:gd name="T39" fmla="*/ 36 h 36"/>
                <a:gd name="T40" fmla="*/ 22 w 36"/>
                <a:gd name="T41" fmla="*/ 36 h 36"/>
                <a:gd name="T42" fmla="*/ 22 w 36"/>
                <a:gd name="T43" fmla="*/ 31 h 36"/>
                <a:gd name="T44" fmla="*/ 28 w 36"/>
                <a:gd name="T45" fmla="*/ 28 h 36"/>
                <a:gd name="T46" fmla="*/ 32 w 36"/>
                <a:gd name="T47" fmla="*/ 30 h 36"/>
                <a:gd name="T48" fmla="*/ 36 w 36"/>
                <a:gd name="T49" fmla="*/ 24 h 36"/>
                <a:gd name="T50" fmla="*/ 32 w 36"/>
                <a:gd name="T51" fmla="*/ 21 h 36"/>
                <a:gd name="T52" fmla="*/ 32 w 36"/>
                <a:gd name="T5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724365-74F5-A93C-4ABB-085688B39E9A}"/>
              </a:ext>
            </a:extLst>
          </p:cNvPr>
          <p:cNvSpPr/>
          <p:nvPr/>
        </p:nvSpPr>
        <p:spPr>
          <a:xfrm>
            <a:off x="1174242" y="1050309"/>
            <a:ext cx="7139062" cy="5336521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6E057897-2627-6338-A74C-F28366CA214D}"/>
              </a:ext>
            </a:extLst>
          </p:cNvPr>
          <p:cNvSpPr/>
          <p:nvPr/>
        </p:nvSpPr>
        <p:spPr>
          <a:xfrm>
            <a:off x="293390" y="397703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37E621-2865-133A-B379-3E5E15D8B26A}"/>
              </a:ext>
            </a:extLst>
          </p:cNvPr>
          <p:cNvSpPr txBox="1">
            <a:spLocks/>
          </p:cNvSpPr>
          <p:nvPr/>
        </p:nvSpPr>
        <p:spPr>
          <a:xfrm>
            <a:off x="1467342" y="1738741"/>
            <a:ext cx="6323756" cy="393100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that study, we noticed a lot of factors due to which the desired accuracy of the model wasn’t achieved to it’s fullest 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problem of extreme outliers for certain variables act as a hindrance in models working but can affect the data's outcome due the variables being large in numbers.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imbalance of the data set due to non-revenue generation period also lead to  models certain level of inaccuracy but can be treated with hyperparameter tuning to better achieve the accuracy of the model.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on each variables separately can give much more deeper understanding of the dataset and can yield better models from the sub-problems that might arise when dwelling deep into the data set.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6221-B4EE-0A4F-54E4-C2B87465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2" y="21535"/>
            <a:ext cx="12173648" cy="135097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Why analyze consumer’s behavior during online shopping ? </a:t>
            </a:r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5087-16A1-B9BF-87AD-A2186017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A4950-2E50-4A2B-B8A2-4ABC9E129430}" type="slidenum">
              <a:rPr lang="en-ID" smtClean="0"/>
              <a:t>2</a:t>
            </a:fld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689550-479E-FE5B-5FFF-9A9B00858512}"/>
              </a:ext>
            </a:extLst>
          </p:cNvPr>
          <p:cNvSpPr/>
          <p:nvPr/>
        </p:nvSpPr>
        <p:spPr>
          <a:xfrm>
            <a:off x="4760685" y="2442029"/>
            <a:ext cx="2670628" cy="26706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A5FF9F-CBE4-7452-CB8C-0D9A07C91D37}"/>
              </a:ext>
            </a:extLst>
          </p:cNvPr>
          <p:cNvSpPr/>
          <p:nvPr/>
        </p:nvSpPr>
        <p:spPr>
          <a:xfrm>
            <a:off x="4455885" y="2137229"/>
            <a:ext cx="3280229" cy="3280229"/>
          </a:xfrm>
          <a:prstGeom prst="arc">
            <a:avLst>
              <a:gd name="adj1" fmla="val 16200000"/>
              <a:gd name="adj2" fmla="val 33268"/>
            </a:avLst>
          </a:prstGeom>
          <a:ln w="635000">
            <a:solidFill>
              <a:srgbClr val="189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8D7514D-4165-16BB-5B7C-C94AC5BB85F0}"/>
              </a:ext>
            </a:extLst>
          </p:cNvPr>
          <p:cNvSpPr/>
          <p:nvPr/>
        </p:nvSpPr>
        <p:spPr>
          <a:xfrm>
            <a:off x="4455885" y="2137229"/>
            <a:ext cx="3280229" cy="3280229"/>
          </a:xfrm>
          <a:prstGeom prst="arc">
            <a:avLst>
              <a:gd name="adj1" fmla="val 21599999"/>
              <a:gd name="adj2" fmla="val 5382105"/>
            </a:avLst>
          </a:prstGeom>
          <a:ln w="635000">
            <a:solidFill>
              <a:srgbClr val="114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6612C20-1D14-0225-A620-8DC615A31635}"/>
              </a:ext>
            </a:extLst>
          </p:cNvPr>
          <p:cNvSpPr/>
          <p:nvPr/>
        </p:nvSpPr>
        <p:spPr>
          <a:xfrm>
            <a:off x="4455885" y="2137229"/>
            <a:ext cx="3280229" cy="3280229"/>
          </a:xfrm>
          <a:prstGeom prst="arc">
            <a:avLst>
              <a:gd name="adj1" fmla="val 5399999"/>
              <a:gd name="adj2" fmla="val 10786391"/>
            </a:avLst>
          </a:prstGeom>
          <a:ln w="635000">
            <a:solidFill>
              <a:srgbClr val="189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08F3A395-4682-C7A1-E4E0-025EA2CF1304}"/>
              </a:ext>
            </a:extLst>
          </p:cNvPr>
          <p:cNvSpPr/>
          <p:nvPr/>
        </p:nvSpPr>
        <p:spPr>
          <a:xfrm>
            <a:off x="4455885" y="2137229"/>
            <a:ext cx="3280229" cy="3280229"/>
          </a:xfrm>
          <a:prstGeom prst="arc">
            <a:avLst>
              <a:gd name="adj1" fmla="val 10799999"/>
              <a:gd name="adj2" fmla="val 16200052"/>
            </a:avLst>
          </a:prstGeom>
          <a:ln w="635000">
            <a:solidFill>
              <a:srgbClr val="114A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C96A39-5B99-7035-8432-C4EC3F931172}"/>
              </a:ext>
            </a:extLst>
          </p:cNvPr>
          <p:cNvSpPr/>
          <p:nvPr/>
        </p:nvSpPr>
        <p:spPr>
          <a:xfrm>
            <a:off x="4426856" y="2203834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0614AA-B038-0048-5A49-B601E91DD53F}"/>
              </a:ext>
            </a:extLst>
          </p:cNvPr>
          <p:cNvSpPr/>
          <p:nvPr/>
        </p:nvSpPr>
        <p:spPr>
          <a:xfrm>
            <a:off x="4426856" y="4743834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D0CEC6-8901-60C5-3DC5-A0F2BD38D494}"/>
              </a:ext>
            </a:extLst>
          </p:cNvPr>
          <p:cNvSpPr/>
          <p:nvPr/>
        </p:nvSpPr>
        <p:spPr>
          <a:xfrm>
            <a:off x="7242628" y="2203834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A2A397-35DB-E015-6E10-E7884AC19ACF}"/>
              </a:ext>
            </a:extLst>
          </p:cNvPr>
          <p:cNvSpPr/>
          <p:nvPr/>
        </p:nvSpPr>
        <p:spPr>
          <a:xfrm>
            <a:off x="7242628" y="4743834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B508A4-1B0E-254B-F569-3185B5DB0AF6}"/>
              </a:ext>
            </a:extLst>
          </p:cNvPr>
          <p:cNvSpPr txBox="1"/>
          <p:nvPr/>
        </p:nvSpPr>
        <p:spPr>
          <a:xfrm>
            <a:off x="8148483" y="1822612"/>
            <a:ext cx="3847223" cy="24033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One of these aspects is making real-time predictions about online shoppers' intentions and offering them promotions if it appears that they are about to leave the website.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An essential indicator of how successful the company's website and digital strategy are is the purchase conversion rate.</a:t>
            </a:r>
            <a:endParaRPr lang="da-DK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115CD7-E594-573B-1EC1-95907117A4AE}"/>
              </a:ext>
            </a:extLst>
          </p:cNvPr>
          <p:cNvSpPr txBox="1"/>
          <p:nvPr/>
        </p:nvSpPr>
        <p:spPr>
          <a:xfrm>
            <a:off x="8331200" y="4466550"/>
            <a:ext cx="3280229" cy="159653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a-DK" sz="1300" dirty="0">
                <a:latin typeface="Segoe UI" panose="020B0502040204020203" pitchFamily="34" charset="0"/>
                <a:cs typeface="Segoe UI" panose="020B0502040204020203" pitchFamily="34" charset="0"/>
              </a:rPr>
              <a:t>The concept can be widely use by small business and a valid model can be formulated for these business owners to manage their store pages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3F601B-0DCC-91FF-5BB7-C6F2C6E06E26}"/>
              </a:ext>
            </a:extLst>
          </p:cNvPr>
          <p:cNvSpPr txBox="1"/>
          <p:nvPr/>
        </p:nvSpPr>
        <p:spPr>
          <a:xfrm>
            <a:off x="477985" y="2137229"/>
            <a:ext cx="3280229" cy="22644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e-commerce businesses to analyze and develop improvement plans, understanding consumer engagement rates through login, exit timings, clickbait's, and traffic pages is a useful tool.</a:t>
            </a:r>
            <a:endParaRPr lang="da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C6DE6-7150-4A94-F474-30C9EC080BB4}"/>
              </a:ext>
            </a:extLst>
          </p:cNvPr>
          <p:cNvSpPr txBox="1"/>
          <p:nvPr/>
        </p:nvSpPr>
        <p:spPr>
          <a:xfrm>
            <a:off x="577042" y="4235849"/>
            <a:ext cx="3280229" cy="20109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 algn="r" rtl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Consumers' increased use of online purchasing is an intrusive topic for data scientists, analysts, and businesses to investigate and personalize the online experience for users.</a:t>
            </a:r>
            <a:endParaRPr lang="da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5C01A-9F5E-EF66-955A-D14636035DF2}"/>
              </a:ext>
            </a:extLst>
          </p:cNvPr>
          <p:cNvCxnSpPr/>
          <p:nvPr/>
        </p:nvCxnSpPr>
        <p:spPr>
          <a:xfrm>
            <a:off x="559558" y="3738074"/>
            <a:ext cx="32618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2A72B-634A-CAB3-54B7-3F6234BC2067}"/>
              </a:ext>
            </a:extLst>
          </p:cNvPr>
          <p:cNvCxnSpPr>
            <a:cxnSpLocks/>
          </p:cNvCxnSpPr>
          <p:nvPr/>
        </p:nvCxnSpPr>
        <p:spPr>
          <a:xfrm>
            <a:off x="8353142" y="3738074"/>
            <a:ext cx="32618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0CA656-1616-CB36-BB45-FE1C318CA865}"/>
              </a:ext>
            </a:extLst>
          </p:cNvPr>
          <p:cNvGrpSpPr/>
          <p:nvPr/>
        </p:nvGrpSpPr>
        <p:grpSpPr>
          <a:xfrm>
            <a:off x="5665787" y="3345149"/>
            <a:ext cx="860424" cy="864388"/>
            <a:chOff x="4841876" y="3978275"/>
            <a:chExt cx="344488" cy="346075"/>
          </a:xfrm>
        </p:grpSpPr>
        <p:sp>
          <p:nvSpPr>
            <p:cNvPr id="48" name="Line 228">
              <a:extLst>
                <a:ext uri="{FF2B5EF4-FFF2-40B4-BE49-F238E27FC236}">
                  <a16:creationId xmlns:a16="http://schemas.microsoft.com/office/drawing/2014/main" id="{F11092E8-FF04-B7F3-7031-EA99F296F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326" y="4068763"/>
              <a:ext cx="68263" cy="0"/>
            </a:xfrm>
            <a:prstGeom prst="line">
              <a:avLst/>
            </a:pr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Line 229">
              <a:extLst>
                <a:ext uri="{FF2B5EF4-FFF2-40B4-BE49-F238E27FC236}">
                  <a16:creationId xmlns:a16="http://schemas.microsoft.com/office/drawing/2014/main" id="{700D7F52-660B-BADA-5030-3D031CE0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326" y="4113213"/>
              <a:ext cx="120650" cy="0"/>
            </a:xfrm>
            <a:prstGeom prst="line">
              <a:avLst/>
            </a:pr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Line 230">
              <a:extLst>
                <a:ext uri="{FF2B5EF4-FFF2-40B4-BE49-F238E27FC236}">
                  <a16:creationId xmlns:a16="http://schemas.microsoft.com/office/drawing/2014/main" id="{22FBDDEE-EAD9-1DF4-940F-959DD58AA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326" y="4159250"/>
              <a:ext cx="90488" cy="0"/>
            </a:xfrm>
            <a:prstGeom prst="line">
              <a:avLst/>
            </a:pr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Line 231">
              <a:extLst>
                <a:ext uri="{FF2B5EF4-FFF2-40B4-BE49-F238E27FC236}">
                  <a16:creationId xmlns:a16="http://schemas.microsoft.com/office/drawing/2014/main" id="{4018E4CF-E0B5-2049-55C0-85C5360F9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326" y="4203700"/>
              <a:ext cx="74613" cy="0"/>
            </a:xfrm>
            <a:prstGeom prst="line">
              <a:avLst/>
            </a:pr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Oval 232">
              <a:extLst>
                <a:ext uri="{FF2B5EF4-FFF2-40B4-BE49-F238E27FC236}">
                  <a16:creationId xmlns:a16="http://schemas.microsoft.com/office/drawing/2014/main" id="{CA72C673-0727-430B-D373-B2DDBD3C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976" y="4143375"/>
              <a:ext cx="179388" cy="180975"/>
            </a:xfrm>
            <a:prstGeom prst="ellipse">
              <a:avLst/>
            </a:prstGeom>
            <a:noFill/>
            <a:ln w="19050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233">
              <a:extLst>
                <a:ext uri="{FF2B5EF4-FFF2-40B4-BE49-F238E27FC236}">
                  <a16:creationId xmlns:a16="http://schemas.microsoft.com/office/drawing/2014/main" id="{37071DAA-1DBD-A199-E2D1-33D55FC05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251" y="4206875"/>
              <a:ext cx="96838" cy="65088"/>
            </a:xfrm>
            <a:custGeom>
              <a:avLst/>
              <a:gdLst>
                <a:gd name="T0" fmla="*/ 61 w 61"/>
                <a:gd name="T1" fmla="*/ 0 h 41"/>
                <a:gd name="T2" fmla="*/ 26 w 61"/>
                <a:gd name="T3" fmla="*/ 41 h 41"/>
                <a:gd name="T4" fmla="*/ 0 w 61"/>
                <a:gd name="T5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41">
                  <a:moveTo>
                    <a:pt x="61" y="0"/>
                  </a:moveTo>
                  <a:lnTo>
                    <a:pt x="26" y="41"/>
                  </a:lnTo>
                  <a:lnTo>
                    <a:pt x="0" y="15"/>
                  </a:lnTo>
                </a:path>
              </a:pathLst>
            </a:cu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234">
              <a:extLst>
                <a:ext uri="{FF2B5EF4-FFF2-40B4-BE49-F238E27FC236}">
                  <a16:creationId xmlns:a16="http://schemas.microsoft.com/office/drawing/2014/main" id="{888E81B5-E12F-92B2-55B0-185AA39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6" y="3978275"/>
              <a:ext cx="239713" cy="315913"/>
            </a:xfrm>
            <a:custGeom>
              <a:avLst/>
              <a:gdLst>
                <a:gd name="T0" fmla="*/ 99 w 151"/>
                <a:gd name="T1" fmla="*/ 199 h 199"/>
                <a:gd name="T2" fmla="*/ 0 w 151"/>
                <a:gd name="T3" fmla="*/ 199 h 199"/>
                <a:gd name="T4" fmla="*/ 0 w 151"/>
                <a:gd name="T5" fmla="*/ 0 h 199"/>
                <a:gd name="T6" fmla="*/ 104 w 151"/>
                <a:gd name="T7" fmla="*/ 0 h 199"/>
                <a:gd name="T8" fmla="*/ 151 w 151"/>
                <a:gd name="T9" fmla="*/ 47 h 199"/>
                <a:gd name="T10" fmla="*/ 151 w 151"/>
                <a:gd name="T11" fmla="*/ 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99">
                  <a:moveTo>
                    <a:pt x="99" y="199"/>
                  </a:moveTo>
                  <a:lnTo>
                    <a:pt x="0" y="199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51" y="47"/>
                  </a:lnTo>
                  <a:lnTo>
                    <a:pt x="151" y="90"/>
                  </a:lnTo>
                </a:path>
              </a:pathLst>
            </a:custGeom>
            <a:noFill/>
            <a:ln w="19050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35">
              <a:extLst>
                <a:ext uri="{FF2B5EF4-FFF2-40B4-BE49-F238E27FC236}">
                  <a16:creationId xmlns:a16="http://schemas.microsoft.com/office/drawing/2014/main" id="{12B372DE-2EFD-8410-B10C-FF86099C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976" y="3978275"/>
              <a:ext cx="74613" cy="74613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47 h 47"/>
                <a:gd name="T4" fmla="*/ 47 w 47"/>
                <a:gd name="T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0" y="47"/>
                  </a:lnTo>
                  <a:lnTo>
                    <a:pt x="47" y="47"/>
                  </a:lnTo>
                </a:path>
              </a:pathLst>
            </a:custGeom>
            <a:noFill/>
            <a:ln w="19050" cap="rnd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9">
            <a:extLst>
              <a:ext uri="{FF2B5EF4-FFF2-40B4-BE49-F238E27FC236}">
                <a16:creationId xmlns:a16="http://schemas.microsoft.com/office/drawing/2014/main" id="{34865F48-1B48-2C90-3FBC-ED190730D188}"/>
              </a:ext>
            </a:extLst>
          </p:cNvPr>
          <p:cNvSpPr>
            <a:spLocks/>
          </p:cNvSpPr>
          <p:nvPr/>
        </p:nvSpPr>
        <p:spPr bwMode="auto">
          <a:xfrm>
            <a:off x="4603387" y="2378793"/>
            <a:ext cx="227508" cy="230653"/>
          </a:xfrm>
          <a:custGeom>
            <a:avLst/>
            <a:gdLst>
              <a:gd name="T0" fmla="*/ 217 w 217"/>
              <a:gd name="T1" fmla="*/ 0 h 220"/>
              <a:gd name="T2" fmla="*/ 61 w 217"/>
              <a:gd name="T3" fmla="*/ 220 h 220"/>
              <a:gd name="T4" fmla="*/ 0 w 217"/>
              <a:gd name="T5" fmla="*/ 1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220">
                <a:moveTo>
                  <a:pt x="217" y="0"/>
                </a:moveTo>
                <a:lnTo>
                  <a:pt x="61" y="220"/>
                </a:lnTo>
                <a:lnTo>
                  <a:pt x="0" y="157"/>
                </a:ln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57C2B64A-FAEA-3659-77BA-9EC8D487BA37}"/>
              </a:ext>
            </a:extLst>
          </p:cNvPr>
          <p:cNvSpPr>
            <a:spLocks/>
          </p:cNvSpPr>
          <p:nvPr/>
        </p:nvSpPr>
        <p:spPr bwMode="auto">
          <a:xfrm>
            <a:off x="4603387" y="4918793"/>
            <a:ext cx="227508" cy="230653"/>
          </a:xfrm>
          <a:custGeom>
            <a:avLst/>
            <a:gdLst>
              <a:gd name="T0" fmla="*/ 217 w 217"/>
              <a:gd name="T1" fmla="*/ 0 h 220"/>
              <a:gd name="T2" fmla="*/ 61 w 217"/>
              <a:gd name="T3" fmla="*/ 220 h 220"/>
              <a:gd name="T4" fmla="*/ 0 w 217"/>
              <a:gd name="T5" fmla="*/ 1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220">
                <a:moveTo>
                  <a:pt x="217" y="0"/>
                </a:moveTo>
                <a:lnTo>
                  <a:pt x="61" y="220"/>
                </a:lnTo>
                <a:lnTo>
                  <a:pt x="0" y="157"/>
                </a:ln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1B1DD59A-F7B8-90B9-F835-2291FC09D0DE}"/>
              </a:ext>
            </a:extLst>
          </p:cNvPr>
          <p:cNvSpPr>
            <a:spLocks/>
          </p:cNvSpPr>
          <p:nvPr/>
        </p:nvSpPr>
        <p:spPr bwMode="auto">
          <a:xfrm>
            <a:off x="7419159" y="2378793"/>
            <a:ext cx="227508" cy="230653"/>
          </a:xfrm>
          <a:custGeom>
            <a:avLst/>
            <a:gdLst>
              <a:gd name="T0" fmla="*/ 217 w 217"/>
              <a:gd name="T1" fmla="*/ 0 h 220"/>
              <a:gd name="T2" fmla="*/ 61 w 217"/>
              <a:gd name="T3" fmla="*/ 220 h 220"/>
              <a:gd name="T4" fmla="*/ 0 w 217"/>
              <a:gd name="T5" fmla="*/ 1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220">
                <a:moveTo>
                  <a:pt x="217" y="0"/>
                </a:moveTo>
                <a:lnTo>
                  <a:pt x="61" y="220"/>
                </a:lnTo>
                <a:lnTo>
                  <a:pt x="0" y="157"/>
                </a:ln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CF5CE1AD-39BF-D2E8-0070-D2D72D058FFC}"/>
              </a:ext>
            </a:extLst>
          </p:cNvPr>
          <p:cNvSpPr>
            <a:spLocks/>
          </p:cNvSpPr>
          <p:nvPr/>
        </p:nvSpPr>
        <p:spPr bwMode="auto">
          <a:xfrm>
            <a:off x="7419159" y="4918793"/>
            <a:ext cx="227508" cy="230653"/>
          </a:xfrm>
          <a:custGeom>
            <a:avLst/>
            <a:gdLst>
              <a:gd name="T0" fmla="*/ 217 w 217"/>
              <a:gd name="T1" fmla="*/ 0 h 220"/>
              <a:gd name="T2" fmla="*/ 61 w 217"/>
              <a:gd name="T3" fmla="*/ 220 h 220"/>
              <a:gd name="T4" fmla="*/ 0 w 217"/>
              <a:gd name="T5" fmla="*/ 1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220">
                <a:moveTo>
                  <a:pt x="217" y="0"/>
                </a:moveTo>
                <a:lnTo>
                  <a:pt x="61" y="220"/>
                </a:lnTo>
                <a:lnTo>
                  <a:pt x="0" y="157"/>
                </a:lnTo>
              </a:path>
            </a:pathLst>
          </a:custGeom>
          <a:noFill/>
          <a:ln w="15875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E144ED-54BA-056C-2CB8-8835C9D6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5"/>
          <a:stretch/>
        </p:blipFill>
        <p:spPr>
          <a:xfrm>
            <a:off x="4872131" y="2532390"/>
            <a:ext cx="2505794" cy="25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8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44AACF6-BAA6-80E3-7909-379CBA9DB148}"/>
              </a:ext>
            </a:extLst>
          </p:cNvPr>
          <p:cNvSpPr/>
          <p:nvPr/>
        </p:nvSpPr>
        <p:spPr>
          <a:xfrm flipH="1">
            <a:off x="221382" y="306190"/>
            <a:ext cx="679476" cy="744119"/>
          </a:xfrm>
          <a:prstGeom prst="rect">
            <a:avLst/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DB60C5-8EAF-4D2D-BA55-3AA6AC00D621}"/>
              </a:ext>
            </a:extLst>
          </p:cNvPr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20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-1680907" y="189289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CONCLUSION </a:t>
            </a:r>
            <a:endParaRPr lang="en-ID" sz="2400" dirty="0"/>
          </a:p>
        </p:txBody>
      </p:sp>
      <p:grpSp>
        <p:nvGrpSpPr>
          <p:cNvPr id="29" name="Graphic 19">
            <a:extLst>
              <a:ext uri="{FF2B5EF4-FFF2-40B4-BE49-F238E27FC236}">
                <a16:creationId xmlns:a16="http://schemas.microsoft.com/office/drawing/2014/main" id="{A5C5D98D-53DF-E03E-1F8E-B410FDB6A332}"/>
              </a:ext>
            </a:extLst>
          </p:cNvPr>
          <p:cNvGrpSpPr/>
          <p:nvPr/>
        </p:nvGrpSpPr>
        <p:grpSpPr>
          <a:xfrm>
            <a:off x="9406647" y="1555990"/>
            <a:ext cx="2137653" cy="4275303"/>
            <a:chOff x="3526364" y="859367"/>
            <a:chExt cx="2569635" cy="51392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7F178B-56C8-3C5E-E28D-7632C29BF096}"/>
                </a:ext>
              </a:extLst>
            </p:cNvPr>
            <p:cNvSpPr/>
            <p:nvPr/>
          </p:nvSpPr>
          <p:spPr>
            <a:xfrm>
              <a:off x="4278992" y="4791751"/>
              <a:ext cx="1817007" cy="1206884"/>
            </a:xfrm>
            <a:custGeom>
              <a:avLst/>
              <a:gdLst>
                <a:gd name="connsiteX0" fmla="*/ 1816795 w 1817007"/>
                <a:gd name="connsiteY0" fmla="*/ 1206808 h 1206884"/>
                <a:gd name="connsiteX1" fmla="*/ -213 w 1817007"/>
                <a:gd name="connsiteY1" fmla="*/ 454181 h 1206884"/>
                <a:gd name="connsiteX2" fmla="*/ 454044 w 1817007"/>
                <a:gd name="connsiteY2" fmla="*/ -76 h 1206884"/>
                <a:gd name="connsiteX3" fmla="*/ 1816795 w 1817007"/>
                <a:gd name="connsiteY3" fmla="*/ 564395 h 12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4">
                  <a:moveTo>
                    <a:pt x="1816795" y="1206808"/>
                  </a:moveTo>
                  <a:cubicBezTo>
                    <a:pt x="1135291" y="1206808"/>
                    <a:pt x="481685" y="936079"/>
                    <a:pt x="-213" y="454181"/>
                  </a:cubicBezTo>
                  <a:lnTo>
                    <a:pt x="454044" y="-76"/>
                  </a:lnTo>
                  <a:cubicBezTo>
                    <a:pt x="815470" y="361350"/>
                    <a:pt x="1305665" y="564395"/>
                    <a:pt x="1816795" y="564395"/>
                  </a:cubicBezTo>
                  <a:close/>
                </a:path>
              </a:pathLst>
            </a:custGeom>
            <a:solidFill>
              <a:srgbClr val="114A5E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001E58-E026-4B6D-0099-B121963440ED}"/>
                </a:ext>
              </a:extLst>
            </p:cNvPr>
            <p:cNvSpPr/>
            <p:nvPr/>
          </p:nvSpPr>
          <p:spPr>
            <a:xfrm>
              <a:off x="3526364" y="3429000"/>
              <a:ext cx="1206884" cy="1816998"/>
            </a:xfrm>
            <a:custGeom>
              <a:avLst/>
              <a:gdLst>
                <a:gd name="connsiteX0" fmla="*/ 752415 w 1206884"/>
                <a:gd name="connsiteY0" fmla="*/ 1816922 h 1816998"/>
                <a:gd name="connsiteX1" fmla="*/ -213 w 1206884"/>
                <a:gd name="connsiteY1" fmla="*/ -76 h 1816998"/>
                <a:gd name="connsiteX2" fmla="*/ 642201 w 1206884"/>
                <a:gd name="connsiteY2" fmla="*/ -76 h 1816998"/>
                <a:gd name="connsiteX3" fmla="*/ 1206671 w 1206884"/>
                <a:gd name="connsiteY3" fmla="*/ 1362675 h 18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6998">
                  <a:moveTo>
                    <a:pt x="752415" y="1816922"/>
                  </a:moveTo>
                  <a:cubicBezTo>
                    <a:pt x="270516" y="1335024"/>
                    <a:pt x="-213" y="681428"/>
                    <a:pt x="-213" y="-76"/>
                  </a:cubicBezTo>
                  <a:lnTo>
                    <a:pt x="642201" y="-76"/>
                  </a:lnTo>
                  <a:cubicBezTo>
                    <a:pt x="642201" y="511054"/>
                    <a:pt x="845245" y="1001249"/>
                    <a:pt x="1206671" y="1362675"/>
                  </a:cubicBezTo>
                  <a:close/>
                </a:path>
              </a:pathLst>
            </a:custGeom>
            <a:solidFill>
              <a:srgbClr val="18926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057BC8-5D96-8336-BABC-3844E95CF4A6}"/>
                </a:ext>
              </a:extLst>
            </p:cNvPr>
            <p:cNvSpPr/>
            <p:nvPr/>
          </p:nvSpPr>
          <p:spPr>
            <a:xfrm>
              <a:off x="3526364" y="1611992"/>
              <a:ext cx="1206884" cy="1817007"/>
            </a:xfrm>
            <a:custGeom>
              <a:avLst/>
              <a:gdLst>
                <a:gd name="connsiteX0" fmla="*/ -213 w 1206884"/>
                <a:gd name="connsiteY0" fmla="*/ 1816932 h 1817007"/>
                <a:gd name="connsiteX1" fmla="*/ 752415 w 1206884"/>
                <a:gd name="connsiteY1" fmla="*/ -76 h 1817007"/>
                <a:gd name="connsiteX2" fmla="*/ 1206671 w 1206884"/>
                <a:gd name="connsiteY2" fmla="*/ 454181 h 1817007"/>
                <a:gd name="connsiteX3" fmla="*/ 642201 w 1206884"/>
                <a:gd name="connsiteY3" fmla="*/ 1816932 h 18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7007">
                  <a:moveTo>
                    <a:pt x="-213" y="1816932"/>
                  </a:moveTo>
                  <a:cubicBezTo>
                    <a:pt x="-213" y="1135418"/>
                    <a:pt x="270516" y="481822"/>
                    <a:pt x="752415" y="-76"/>
                  </a:cubicBezTo>
                  <a:lnTo>
                    <a:pt x="1206671" y="454181"/>
                  </a:lnTo>
                  <a:cubicBezTo>
                    <a:pt x="845245" y="815597"/>
                    <a:pt x="642201" y="1305802"/>
                    <a:pt x="642201" y="1816932"/>
                  </a:cubicBezTo>
                  <a:close/>
                </a:path>
              </a:pathLst>
            </a:custGeom>
            <a:solidFill>
              <a:srgbClr val="87D398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53942C-4EDD-BC48-4CC5-D573C95F7F4B}"/>
                </a:ext>
              </a:extLst>
            </p:cNvPr>
            <p:cNvSpPr/>
            <p:nvPr/>
          </p:nvSpPr>
          <p:spPr>
            <a:xfrm>
              <a:off x="4278992" y="859367"/>
              <a:ext cx="1817007" cy="1206881"/>
            </a:xfrm>
            <a:custGeom>
              <a:avLst/>
              <a:gdLst>
                <a:gd name="connsiteX0" fmla="*/ -213 w 1817007"/>
                <a:gd name="connsiteY0" fmla="*/ 752549 h 1206881"/>
                <a:gd name="connsiteX1" fmla="*/ 1816795 w 1817007"/>
                <a:gd name="connsiteY1" fmla="*/ -76 h 1206881"/>
                <a:gd name="connsiteX2" fmla="*/ 1816795 w 1817007"/>
                <a:gd name="connsiteY2" fmla="*/ 642335 h 1206881"/>
                <a:gd name="connsiteX3" fmla="*/ 454044 w 1817007"/>
                <a:gd name="connsiteY3" fmla="*/ 1206805 h 120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1">
                  <a:moveTo>
                    <a:pt x="-213" y="752549"/>
                  </a:moveTo>
                  <a:cubicBezTo>
                    <a:pt x="481695" y="270650"/>
                    <a:pt x="1135291" y="-76"/>
                    <a:pt x="1816795" y="-76"/>
                  </a:cubicBezTo>
                  <a:lnTo>
                    <a:pt x="1816795" y="642335"/>
                  </a:lnTo>
                  <a:cubicBezTo>
                    <a:pt x="1305665" y="642335"/>
                    <a:pt x="815470" y="845379"/>
                    <a:pt x="454044" y="1206805"/>
                  </a:cubicBezTo>
                  <a:close/>
                </a:path>
              </a:pathLst>
            </a:custGeom>
            <a:solidFill>
              <a:srgbClr val="C5D9B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445E972-1508-47F8-F605-554C2A21E2DB}"/>
              </a:ext>
            </a:extLst>
          </p:cNvPr>
          <p:cNvSpPr/>
          <p:nvPr/>
        </p:nvSpPr>
        <p:spPr>
          <a:xfrm>
            <a:off x="10065934" y="2212724"/>
            <a:ext cx="1478366" cy="2983037"/>
          </a:xfrm>
          <a:custGeom>
            <a:avLst/>
            <a:gdLst>
              <a:gd name="connsiteX0" fmla="*/ 1478366 w 1478366"/>
              <a:gd name="connsiteY0" fmla="*/ 0 h 2983037"/>
              <a:gd name="connsiteX1" fmla="*/ 1478366 w 1478366"/>
              <a:gd name="connsiteY1" fmla="*/ 2983037 h 2983037"/>
              <a:gd name="connsiteX2" fmla="*/ 1339648 w 1478366"/>
              <a:gd name="connsiteY2" fmla="*/ 2976032 h 2983037"/>
              <a:gd name="connsiteX3" fmla="*/ 0 w 1478366"/>
              <a:gd name="connsiteY3" fmla="*/ 1491518 h 2983037"/>
              <a:gd name="connsiteX4" fmla="*/ 1339648 w 1478366"/>
              <a:gd name="connsiteY4" fmla="*/ 7004 h 298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366" h="2983037">
                <a:moveTo>
                  <a:pt x="1478366" y="0"/>
                </a:moveTo>
                <a:lnTo>
                  <a:pt x="1478366" y="2983037"/>
                </a:lnTo>
                <a:lnTo>
                  <a:pt x="1339648" y="2976032"/>
                </a:lnTo>
                <a:cubicBezTo>
                  <a:pt x="587188" y="2899616"/>
                  <a:pt x="0" y="2264139"/>
                  <a:pt x="0" y="1491518"/>
                </a:cubicBezTo>
                <a:cubicBezTo>
                  <a:pt x="0" y="718897"/>
                  <a:pt x="587188" y="83421"/>
                  <a:pt x="1339648" y="7004"/>
                </a:cubicBezTo>
                <a:close/>
              </a:path>
            </a:pathLst>
          </a:custGeom>
          <a:gradFill>
            <a:gsLst>
              <a:gs pos="0">
                <a:srgbClr val="114A5E"/>
              </a:gs>
              <a:gs pos="100000">
                <a:srgbClr val="18926F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42CE91-5895-8468-1BAB-B4A8B09832C8}"/>
              </a:ext>
            </a:extLst>
          </p:cNvPr>
          <p:cNvSpPr/>
          <p:nvPr/>
        </p:nvSpPr>
        <p:spPr>
          <a:xfrm>
            <a:off x="10410641" y="1419424"/>
            <a:ext cx="580571" cy="580571"/>
          </a:xfrm>
          <a:prstGeom prst="ellipse">
            <a:avLst/>
          </a:prstGeom>
          <a:solidFill>
            <a:srgbClr val="C5D9B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4CD5FD-2376-CD8E-2657-FACF02BA1685}"/>
              </a:ext>
            </a:extLst>
          </p:cNvPr>
          <p:cNvSpPr/>
          <p:nvPr/>
        </p:nvSpPr>
        <p:spPr>
          <a:xfrm>
            <a:off x="9265041" y="2518450"/>
            <a:ext cx="580571" cy="580571"/>
          </a:xfrm>
          <a:prstGeom prst="ellipse">
            <a:avLst/>
          </a:prstGeom>
          <a:solidFill>
            <a:srgbClr val="87D39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C1AA39-36C6-A2C5-85C7-45C66EA58B6E}"/>
              </a:ext>
            </a:extLst>
          </p:cNvPr>
          <p:cNvSpPr/>
          <p:nvPr/>
        </p:nvSpPr>
        <p:spPr>
          <a:xfrm>
            <a:off x="9293023" y="4204058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E54CD0D-85D3-B34F-697B-49C6DA2978CC}"/>
              </a:ext>
            </a:extLst>
          </p:cNvPr>
          <p:cNvSpPr/>
          <p:nvPr/>
        </p:nvSpPr>
        <p:spPr>
          <a:xfrm>
            <a:off x="10410641" y="5386179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77B3A9-C819-7EC2-2888-2B2DF35125EE}"/>
              </a:ext>
            </a:extLst>
          </p:cNvPr>
          <p:cNvGrpSpPr/>
          <p:nvPr/>
        </p:nvGrpSpPr>
        <p:grpSpPr>
          <a:xfrm>
            <a:off x="10540247" y="1577192"/>
            <a:ext cx="302698" cy="302697"/>
            <a:chOff x="5562600" y="3979863"/>
            <a:chExt cx="346076" cy="3460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F8F497-4085-1E27-7524-F2742A61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4160838"/>
              <a:ext cx="90488" cy="9048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C3F4DE-2D92-A70F-05FE-795B3B10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4024313"/>
              <a:ext cx="44450" cy="4603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2B04344D-7DC1-DF10-EEEA-E108AA41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084638"/>
              <a:ext cx="241300" cy="241300"/>
            </a:xfrm>
            <a:custGeom>
              <a:avLst/>
              <a:gdLst>
                <a:gd name="T0" fmla="*/ 58 w 64"/>
                <a:gd name="T1" fmla="*/ 32 h 64"/>
                <a:gd name="T2" fmla="*/ 57 w 64"/>
                <a:gd name="T3" fmla="*/ 27 h 64"/>
                <a:gd name="T4" fmla="*/ 64 w 64"/>
                <a:gd name="T5" fmla="*/ 23 h 64"/>
                <a:gd name="T6" fmla="*/ 56 w 64"/>
                <a:gd name="T7" fmla="*/ 9 h 64"/>
                <a:gd name="T8" fmla="*/ 50 w 64"/>
                <a:gd name="T9" fmla="*/ 13 h 64"/>
                <a:gd name="T10" fmla="*/ 40 w 64"/>
                <a:gd name="T11" fmla="*/ 7 h 64"/>
                <a:gd name="T12" fmla="*/ 40 w 64"/>
                <a:gd name="T13" fmla="*/ 0 h 64"/>
                <a:gd name="T14" fmla="*/ 24 w 64"/>
                <a:gd name="T15" fmla="*/ 0 h 64"/>
                <a:gd name="T16" fmla="*/ 24 w 64"/>
                <a:gd name="T17" fmla="*/ 7 h 64"/>
                <a:gd name="T18" fmla="*/ 15 w 64"/>
                <a:gd name="T19" fmla="*/ 13 h 64"/>
                <a:gd name="T20" fmla="*/ 8 w 64"/>
                <a:gd name="T21" fmla="*/ 9 h 64"/>
                <a:gd name="T22" fmla="*/ 0 w 64"/>
                <a:gd name="T23" fmla="*/ 23 h 64"/>
                <a:gd name="T24" fmla="*/ 7 w 64"/>
                <a:gd name="T25" fmla="*/ 27 h 64"/>
                <a:gd name="T26" fmla="*/ 6 w 64"/>
                <a:gd name="T27" fmla="*/ 32 h 64"/>
                <a:gd name="T28" fmla="*/ 7 w 64"/>
                <a:gd name="T29" fmla="*/ 37 h 64"/>
                <a:gd name="T30" fmla="*/ 0 w 64"/>
                <a:gd name="T31" fmla="*/ 41 h 64"/>
                <a:gd name="T32" fmla="*/ 8 w 64"/>
                <a:gd name="T33" fmla="*/ 55 h 64"/>
                <a:gd name="T34" fmla="*/ 15 w 64"/>
                <a:gd name="T35" fmla="*/ 51 h 64"/>
                <a:gd name="T36" fmla="*/ 24 w 64"/>
                <a:gd name="T37" fmla="*/ 57 h 64"/>
                <a:gd name="T38" fmla="*/ 24 w 64"/>
                <a:gd name="T39" fmla="*/ 64 h 64"/>
                <a:gd name="T40" fmla="*/ 40 w 64"/>
                <a:gd name="T41" fmla="*/ 64 h 64"/>
                <a:gd name="T42" fmla="*/ 40 w 64"/>
                <a:gd name="T43" fmla="*/ 57 h 64"/>
                <a:gd name="T44" fmla="*/ 50 w 64"/>
                <a:gd name="T45" fmla="*/ 51 h 64"/>
                <a:gd name="T46" fmla="*/ 56 w 64"/>
                <a:gd name="T47" fmla="*/ 55 h 64"/>
                <a:gd name="T48" fmla="*/ 64 w 64"/>
                <a:gd name="T49" fmla="*/ 41 h 64"/>
                <a:gd name="T50" fmla="*/ 57 w 64"/>
                <a:gd name="T51" fmla="*/ 37 h 64"/>
                <a:gd name="T52" fmla="*/ 58 w 64"/>
                <a:gd name="T5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C7C9996A-408F-9C9C-AEE8-F8728C36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979863"/>
              <a:ext cx="134938" cy="134938"/>
            </a:xfrm>
            <a:custGeom>
              <a:avLst/>
              <a:gdLst>
                <a:gd name="T0" fmla="*/ 32 w 36"/>
                <a:gd name="T1" fmla="*/ 18 h 36"/>
                <a:gd name="T2" fmla="*/ 32 w 36"/>
                <a:gd name="T3" fmla="*/ 15 h 36"/>
                <a:gd name="T4" fmla="*/ 36 w 36"/>
                <a:gd name="T5" fmla="*/ 12 h 36"/>
                <a:gd name="T6" fmla="*/ 32 w 36"/>
                <a:gd name="T7" fmla="*/ 6 h 36"/>
                <a:gd name="T8" fmla="*/ 28 w 36"/>
                <a:gd name="T9" fmla="*/ 8 h 36"/>
                <a:gd name="T10" fmla="*/ 22 w 36"/>
                <a:gd name="T11" fmla="*/ 5 h 36"/>
                <a:gd name="T12" fmla="*/ 22 w 36"/>
                <a:gd name="T13" fmla="*/ 0 h 36"/>
                <a:gd name="T14" fmla="*/ 14 w 36"/>
                <a:gd name="T15" fmla="*/ 0 h 36"/>
                <a:gd name="T16" fmla="*/ 14 w 36"/>
                <a:gd name="T17" fmla="*/ 5 h 36"/>
                <a:gd name="T18" fmla="*/ 9 w 36"/>
                <a:gd name="T19" fmla="*/ 8 h 36"/>
                <a:gd name="T20" fmla="*/ 5 w 36"/>
                <a:gd name="T21" fmla="*/ 6 h 36"/>
                <a:gd name="T22" fmla="*/ 0 w 36"/>
                <a:gd name="T23" fmla="*/ 12 h 36"/>
                <a:gd name="T24" fmla="*/ 4 w 36"/>
                <a:gd name="T25" fmla="*/ 15 h 36"/>
                <a:gd name="T26" fmla="*/ 4 w 36"/>
                <a:gd name="T27" fmla="*/ 18 h 36"/>
                <a:gd name="T28" fmla="*/ 4 w 36"/>
                <a:gd name="T29" fmla="*/ 21 h 36"/>
                <a:gd name="T30" fmla="*/ 0 w 36"/>
                <a:gd name="T31" fmla="*/ 24 h 36"/>
                <a:gd name="T32" fmla="*/ 4 w 36"/>
                <a:gd name="T33" fmla="*/ 30 h 36"/>
                <a:gd name="T34" fmla="*/ 9 w 36"/>
                <a:gd name="T35" fmla="*/ 28 h 36"/>
                <a:gd name="T36" fmla="*/ 14 w 36"/>
                <a:gd name="T37" fmla="*/ 31 h 36"/>
                <a:gd name="T38" fmla="*/ 14 w 36"/>
                <a:gd name="T39" fmla="*/ 36 h 36"/>
                <a:gd name="T40" fmla="*/ 22 w 36"/>
                <a:gd name="T41" fmla="*/ 36 h 36"/>
                <a:gd name="T42" fmla="*/ 22 w 36"/>
                <a:gd name="T43" fmla="*/ 31 h 36"/>
                <a:gd name="T44" fmla="*/ 28 w 36"/>
                <a:gd name="T45" fmla="*/ 28 h 36"/>
                <a:gd name="T46" fmla="*/ 32 w 36"/>
                <a:gd name="T47" fmla="*/ 30 h 36"/>
                <a:gd name="T48" fmla="*/ 36 w 36"/>
                <a:gd name="T49" fmla="*/ 24 h 36"/>
                <a:gd name="T50" fmla="*/ 32 w 36"/>
                <a:gd name="T51" fmla="*/ 21 h 36"/>
                <a:gd name="T52" fmla="*/ 32 w 36"/>
                <a:gd name="T5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724365-74F5-A93C-4ABB-085688B39E9A}"/>
              </a:ext>
            </a:extLst>
          </p:cNvPr>
          <p:cNvSpPr/>
          <p:nvPr/>
        </p:nvSpPr>
        <p:spPr>
          <a:xfrm>
            <a:off x="1174242" y="1050309"/>
            <a:ext cx="7139062" cy="5336521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6E057897-2627-6338-A74C-F28366CA214D}"/>
              </a:ext>
            </a:extLst>
          </p:cNvPr>
          <p:cNvSpPr/>
          <p:nvPr/>
        </p:nvSpPr>
        <p:spPr>
          <a:xfrm>
            <a:off x="293390" y="397703"/>
            <a:ext cx="542899" cy="592056"/>
          </a:xfrm>
          <a:prstGeom prst="su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D37E621-2865-133A-B379-3E5E15D8B26A}"/>
              </a:ext>
            </a:extLst>
          </p:cNvPr>
          <p:cNvSpPr txBox="1">
            <a:spLocks/>
          </p:cNvSpPr>
          <p:nvPr/>
        </p:nvSpPr>
        <p:spPr>
          <a:xfrm>
            <a:off x="1807626" y="1563331"/>
            <a:ext cx="5498573" cy="498860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that study, we used the Online Shoppers Intention dataset to create models that can categories website visitors and forecast which of them will probably make a purchase there.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random forest, we were able to attain the best classification performance out of 4 different learning classifiers (KNN, SVM, Logistic Regression, and Random Forest).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real-world data, which can be collected on a monthly, quarterly, or annual basis, one can uncover many more intricate patterns and trends between variables other than those listed in the dataset.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practical use of these models can help small- and medium-sized business owners understand the value of page visit data and how to use it to enhance customer engagement.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patterns can help in recommendation and personalized content recommendation and improve the digital marketing scenario.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8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Person holding paper">
            <a:extLst>
              <a:ext uri="{FF2B5EF4-FFF2-40B4-BE49-F238E27FC236}">
                <a16:creationId xmlns:a16="http://schemas.microsoft.com/office/drawing/2014/main" id="{5592A2C2-52C1-73D7-EA81-80B7C75CA5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" t="12617" r="565" b="7281"/>
          <a:stretch>
            <a:fillRect/>
          </a:stretch>
        </p:blipFill>
        <p:spPr>
          <a:xfrm>
            <a:off x="0" y="0"/>
            <a:ext cx="12192000" cy="6869806"/>
          </a:xfrm>
          <a:custGeom>
            <a:avLst/>
            <a:gdLst>
              <a:gd name="connsiteX0" fmla="*/ 0 w 12192000"/>
              <a:gd name="connsiteY0" fmla="*/ 0 h 6869806"/>
              <a:gd name="connsiteX1" fmla="*/ 12192000 w 12192000"/>
              <a:gd name="connsiteY1" fmla="*/ 0 h 6869806"/>
              <a:gd name="connsiteX2" fmla="*/ 12192000 w 12192000"/>
              <a:gd name="connsiteY2" fmla="*/ 6869806 h 6869806"/>
              <a:gd name="connsiteX3" fmla="*/ 0 w 12192000"/>
              <a:gd name="connsiteY3" fmla="*/ 6869806 h 686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9806">
                <a:moveTo>
                  <a:pt x="0" y="0"/>
                </a:moveTo>
                <a:lnTo>
                  <a:pt x="12192000" y="0"/>
                </a:lnTo>
                <a:lnTo>
                  <a:pt x="12192000" y="6869806"/>
                </a:lnTo>
                <a:lnTo>
                  <a:pt x="0" y="6869806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57D70E-E2C7-43C8-A60F-8391144D08B7}"/>
              </a:ext>
            </a:extLst>
          </p:cNvPr>
          <p:cNvSpPr/>
          <p:nvPr/>
        </p:nvSpPr>
        <p:spPr>
          <a:xfrm>
            <a:off x="1" y="-259882"/>
            <a:ext cx="12192000" cy="6869806"/>
          </a:xfrm>
          <a:prstGeom prst="rect">
            <a:avLst/>
          </a:prstGeom>
          <a:gradFill>
            <a:gsLst>
              <a:gs pos="0">
                <a:srgbClr val="114A5E"/>
              </a:gs>
              <a:gs pos="100000">
                <a:srgbClr val="18926F">
                  <a:alpha val="62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9F1A8A-4556-318D-BE7F-9838052F66DE}"/>
              </a:ext>
            </a:extLst>
          </p:cNvPr>
          <p:cNvSpPr/>
          <p:nvPr/>
        </p:nvSpPr>
        <p:spPr>
          <a:xfrm>
            <a:off x="539405" y="-269124"/>
            <a:ext cx="5426530" cy="6222106"/>
          </a:xfrm>
          <a:custGeom>
            <a:avLst/>
            <a:gdLst>
              <a:gd name="connsiteX0" fmla="*/ 0 w 5426530"/>
              <a:gd name="connsiteY0" fmla="*/ 0 h 5987296"/>
              <a:gd name="connsiteX1" fmla="*/ 5426530 w 5426530"/>
              <a:gd name="connsiteY1" fmla="*/ 0 h 5987296"/>
              <a:gd name="connsiteX2" fmla="*/ 5426530 w 5426530"/>
              <a:gd name="connsiteY2" fmla="*/ 5472806 h 5987296"/>
              <a:gd name="connsiteX3" fmla="*/ 4926997 w 5426530"/>
              <a:gd name="connsiteY3" fmla="*/ 5987296 h 5987296"/>
              <a:gd name="connsiteX4" fmla="*/ 0 w 5426530"/>
              <a:gd name="connsiteY4" fmla="*/ 5987296 h 598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530" h="5987296">
                <a:moveTo>
                  <a:pt x="0" y="0"/>
                </a:moveTo>
                <a:lnTo>
                  <a:pt x="5426530" y="0"/>
                </a:lnTo>
                <a:lnTo>
                  <a:pt x="5426530" y="5472806"/>
                </a:lnTo>
                <a:lnTo>
                  <a:pt x="4926997" y="5987296"/>
                </a:lnTo>
                <a:lnTo>
                  <a:pt x="0" y="5987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F1ECE-ED00-4094-A343-4F295FED8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609" y="1008822"/>
            <a:ext cx="4914361" cy="1975010"/>
          </a:xfrm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000" dirty="0">
                <a:solidFill>
                  <a:srgbClr val="114A5E"/>
                </a:solidFill>
              </a:rPr>
            </a:br>
            <a:r>
              <a:rPr lang="en-US" sz="3200" dirty="0">
                <a:solidFill>
                  <a:srgbClr val="114A5E"/>
                </a:solidFill>
              </a:rPr>
              <a:t>KEEP SHOPPING AND ANALYZING!</a:t>
            </a:r>
            <a:br>
              <a:rPr lang="en-US" sz="3200" dirty="0">
                <a:solidFill>
                  <a:srgbClr val="114A5E"/>
                </a:solidFill>
              </a:rPr>
            </a:br>
            <a:br>
              <a:rPr lang="en-US" sz="3200" dirty="0">
                <a:solidFill>
                  <a:srgbClr val="114A5E"/>
                </a:solidFill>
              </a:rPr>
            </a:br>
            <a:br>
              <a:rPr lang="en-US" sz="3200" dirty="0">
                <a:solidFill>
                  <a:srgbClr val="114A5E"/>
                </a:solidFill>
              </a:rPr>
            </a:br>
            <a:r>
              <a:rPr lang="en-US" sz="3200" dirty="0">
                <a:solidFill>
                  <a:srgbClr val="114A5E"/>
                </a:solidFill>
              </a:rPr>
              <a:t>THANK YOU</a:t>
            </a:r>
            <a:endParaRPr lang="en-ID" sz="3200" dirty="0">
              <a:solidFill>
                <a:srgbClr val="114A5E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6F19CD9-2CBD-8C6D-B7A7-F6725D3D0C02}"/>
              </a:ext>
            </a:extLst>
          </p:cNvPr>
          <p:cNvSpPr/>
          <p:nvPr/>
        </p:nvSpPr>
        <p:spPr>
          <a:xfrm flipH="1" flipV="1">
            <a:off x="5596466" y="5675175"/>
            <a:ext cx="499533" cy="535125"/>
          </a:xfrm>
          <a:prstGeom prst="triangle">
            <a:avLst>
              <a:gd name="adj" fmla="val 100000"/>
            </a:avLst>
          </a:prstGeom>
          <a:solidFill>
            <a:srgbClr val="F2E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6A1966-D314-9442-A5B8-F2DBC1FBF124}"/>
              </a:ext>
            </a:extLst>
          </p:cNvPr>
          <p:cNvSpPr/>
          <p:nvPr/>
        </p:nvSpPr>
        <p:spPr>
          <a:xfrm flipV="1">
            <a:off x="2376183" y="2774467"/>
            <a:ext cx="1329461" cy="6746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14A5E"/>
              </a:gs>
              <a:gs pos="100000">
                <a:srgbClr val="18926F">
                  <a:alpha val="62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EDB60C5-8EAF-4D2D-BA55-3AA6AC00D621}"/>
              </a:ext>
            </a:extLst>
          </p:cNvPr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3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715883" y="-1065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en-US" sz="2400" dirty="0"/>
              <a:t>Key Objectives</a:t>
            </a:r>
            <a:endParaRPr lang="en-ID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C61698-B771-28AD-4701-4B466CDA4069}"/>
              </a:ext>
            </a:extLst>
          </p:cNvPr>
          <p:cNvGrpSpPr/>
          <p:nvPr/>
        </p:nvGrpSpPr>
        <p:grpSpPr>
          <a:xfrm>
            <a:off x="346649" y="461941"/>
            <a:ext cx="11367436" cy="5903688"/>
            <a:chOff x="651714" y="1056732"/>
            <a:chExt cx="10892586" cy="510709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A5337D-A395-8999-2808-5EBC8E7F4884}"/>
                </a:ext>
              </a:extLst>
            </p:cNvPr>
            <p:cNvGrpSpPr/>
            <p:nvPr/>
          </p:nvGrpSpPr>
          <p:grpSpPr>
            <a:xfrm>
              <a:off x="651714" y="1977562"/>
              <a:ext cx="2976036" cy="3427906"/>
              <a:chOff x="651714" y="1991271"/>
              <a:chExt cx="2976036" cy="3427906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A77ADE2-564C-84AF-A73A-9AA10C0AE063}"/>
                  </a:ext>
                </a:extLst>
              </p:cNvPr>
              <p:cNvSpPr/>
              <p:nvPr/>
            </p:nvSpPr>
            <p:spPr>
              <a:xfrm>
                <a:off x="2116537" y="2046508"/>
                <a:ext cx="1511213" cy="3372669"/>
              </a:xfrm>
              <a:custGeom>
                <a:avLst/>
                <a:gdLst>
                  <a:gd name="connsiteX0" fmla="*/ 0 w 1511213"/>
                  <a:gd name="connsiteY0" fmla="*/ 0 h 3372669"/>
                  <a:gd name="connsiteX1" fmla="*/ 156246 w 1511213"/>
                  <a:gd name="connsiteY1" fmla="*/ 23845 h 3372669"/>
                  <a:gd name="connsiteX2" fmla="*/ 1511213 w 1511213"/>
                  <a:gd name="connsiteY2" fmla="*/ 1686334 h 3372669"/>
                  <a:gd name="connsiteX3" fmla="*/ 156246 w 1511213"/>
                  <a:gd name="connsiteY3" fmla="*/ 3348823 h 3372669"/>
                  <a:gd name="connsiteX4" fmla="*/ 0 w 1511213"/>
                  <a:gd name="connsiteY4" fmla="*/ 3372669 h 3372669"/>
                  <a:gd name="connsiteX0" fmla="*/ 0 w 1511213"/>
                  <a:gd name="connsiteY0" fmla="*/ 0 h 3372669"/>
                  <a:gd name="connsiteX1" fmla="*/ 156246 w 1511213"/>
                  <a:gd name="connsiteY1" fmla="*/ 23845 h 3372669"/>
                  <a:gd name="connsiteX2" fmla="*/ 1511213 w 1511213"/>
                  <a:gd name="connsiteY2" fmla="*/ 1686334 h 3372669"/>
                  <a:gd name="connsiteX3" fmla="*/ 156246 w 1511213"/>
                  <a:gd name="connsiteY3" fmla="*/ 3348823 h 3372669"/>
                  <a:gd name="connsiteX4" fmla="*/ 0 w 1511213"/>
                  <a:gd name="connsiteY4" fmla="*/ 3372669 h 3372669"/>
                  <a:gd name="connsiteX5" fmla="*/ 91440 w 1511213"/>
                  <a:gd name="connsiteY5" fmla="*/ 91440 h 3372669"/>
                  <a:gd name="connsiteX0" fmla="*/ 0 w 1511213"/>
                  <a:gd name="connsiteY0" fmla="*/ 0 h 3372669"/>
                  <a:gd name="connsiteX1" fmla="*/ 156246 w 1511213"/>
                  <a:gd name="connsiteY1" fmla="*/ 23845 h 3372669"/>
                  <a:gd name="connsiteX2" fmla="*/ 1511213 w 1511213"/>
                  <a:gd name="connsiteY2" fmla="*/ 1686334 h 3372669"/>
                  <a:gd name="connsiteX3" fmla="*/ 156246 w 1511213"/>
                  <a:gd name="connsiteY3" fmla="*/ 3348823 h 3372669"/>
                  <a:gd name="connsiteX4" fmla="*/ 0 w 1511213"/>
                  <a:gd name="connsiteY4" fmla="*/ 3372669 h 337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1213" h="3372669">
                    <a:moveTo>
                      <a:pt x="0" y="0"/>
                    </a:moveTo>
                    <a:lnTo>
                      <a:pt x="156246" y="23845"/>
                    </a:lnTo>
                    <a:cubicBezTo>
                      <a:pt x="929524" y="182081"/>
                      <a:pt x="1511213" y="866277"/>
                      <a:pt x="1511213" y="1686334"/>
                    </a:cubicBezTo>
                    <a:cubicBezTo>
                      <a:pt x="1511213" y="2506391"/>
                      <a:pt x="929524" y="3190587"/>
                      <a:pt x="156246" y="3348823"/>
                    </a:cubicBezTo>
                    <a:lnTo>
                      <a:pt x="0" y="3372669"/>
                    </a:lnTo>
                  </a:path>
                </a:pathLst>
              </a:custGeom>
              <a:noFill/>
              <a:ln w="22225">
                <a:solidFill>
                  <a:srgbClr val="114A5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D3D44C2-1066-2CB9-9AF9-2CD78A109832}"/>
                  </a:ext>
                </a:extLst>
              </p:cNvPr>
              <p:cNvSpPr/>
              <p:nvPr/>
            </p:nvSpPr>
            <p:spPr>
              <a:xfrm>
                <a:off x="651714" y="2404071"/>
                <a:ext cx="2657544" cy="2657544"/>
              </a:xfrm>
              <a:prstGeom prst="ellipse">
                <a:avLst/>
              </a:prstGeom>
              <a:solidFill>
                <a:srgbClr val="A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DCF833B-AA6F-DD43-ECB5-679A931BD00B}"/>
                  </a:ext>
                </a:extLst>
              </p:cNvPr>
              <p:cNvSpPr/>
              <p:nvPr/>
            </p:nvSpPr>
            <p:spPr>
              <a:xfrm>
                <a:off x="651714" y="2404071"/>
                <a:ext cx="2558143" cy="255814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4C9E5E1-47EC-A296-ADE7-0ABF48DF8418}"/>
                  </a:ext>
                </a:extLst>
              </p:cNvPr>
              <p:cNvSpPr/>
              <p:nvPr/>
            </p:nvSpPr>
            <p:spPr>
              <a:xfrm>
                <a:off x="819442" y="2571799"/>
                <a:ext cx="2222687" cy="222268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F890EE9-B6DC-36B7-6E4A-F97AE4586BE3}"/>
                  </a:ext>
                </a:extLst>
              </p:cNvPr>
              <p:cNvSpPr/>
              <p:nvPr/>
            </p:nvSpPr>
            <p:spPr>
              <a:xfrm>
                <a:off x="1007304" y="2759662"/>
                <a:ext cx="1846963" cy="184696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4E32712-BA16-2026-EB6F-BC9F5AD51E19}"/>
                  </a:ext>
                </a:extLst>
              </p:cNvPr>
              <p:cNvSpPr/>
              <p:nvPr/>
            </p:nvSpPr>
            <p:spPr>
              <a:xfrm>
                <a:off x="1225922" y="2978280"/>
                <a:ext cx="1409726" cy="14097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CE4D2CC-3E7D-2112-0525-93001420018A}"/>
                  </a:ext>
                </a:extLst>
              </p:cNvPr>
              <p:cNvSpPr/>
              <p:nvPr/>
            </p:nvSpPr>
            <p:spPr>
              <a:xfrm>
                <a:off x="1418593" y="3170951"/>
                <a:ext cx="1024384" cy="10243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3FF6C2A-E45D-9037-A81E-388E0D63F992}"/>
                  </a:ext>
                </a:extLst>
              </p:cNvPr>
              <p:cNvSpPr/>
              <p:nvPr/>
            </p:nvSpPr>
            <p:spPr>
              <a:xfrm>
                <a:off x="1599676" y="3352034"/>
                <a:ext cx="662218" cy="6622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D83D44-8B48-D1DD-AF24-AF9A7A811A21}"/>
                  </a:ext>
                </a:extLst>
              </p:cNvPr>
              <p:cNvSpPr/>
              <p:nvPr/>
            </p:nvSpPr>
            <p:spPr>
              <a:xfrm rot="3291335">
                <a:off x="420938" y="2889467"/>
                <a:ext cx="1920240" cy="12384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C992976-93DA-E322-7D40-0EAD297DBC03}"/>
                  </a:ext>
                </a:extLst>
              </p:cNvPr>
              <p:cNvSpPr/>
              <p:nvPr/>
            </p:nvSpPr>
            <p:spPr>
              <a:xfrm rot="8792440" flipV="1">
                <a:off x="804957" y="2176857"/>
                <a:ext cx="462006" cy="596691"/>
              </a:xfrm>
              <a:custGeom>
                <a:avLst/>
                <a:gdLst>
                  <a:gd name="connsiteX0" fmla="*/ 944 w 462006"/>
                  <a:gd name="connsiteY0" fmla="*/ 14588 h 596691"/>
                  <a:gd name="connsiteX1" fmla="*/ 944 w 462006"/>
                  <a:gd name="connsiteY1" fmla="*/ 319702 h 596691"/>
                  <a:gd name="connsiteX2" fmla="*/ 0 w 462006"/>
                  <a:gd name="connsiteY2" fmla="*/ 324607 h 596691"/>
                  <a:gd name="connsiteX3" fmla="*/ 956 w 462006"/>
                  <a:gd name="connsiteY3" fmla="*/ 430922 h 596691"/>
                  <a:gd name="connsiteX4" fmla="*/ 169726 w 462006"/>
                  <a:gd name="connsiteY4" fmla="*/ 596685 h 596691"/>
                  <a:gd name="connsiteX5" fmla="*/ 296238 w 462006"/>
                  <a:gd name="connsiteY5" fmla="*/ 595547 h 596691"/>
                  <a:gd name="connsiteX6" fmla="*/ 462000 w 462006"/>
                  <a:gd name="connsiteY6" fmla="*/ 426777 h 596691"/>
                  <a:gd name="connsiteX7" fmla="*/ 461673 w 462006"/>
                  <a:gd name="connsiteY7" fmla="*/ 390441 h 596691"/>
                  <a:gd name="connsiteX8" fmla="*/ 461907 w 462006"/>
                  <a:gd name="connsiteY8" fmla="*/ 390435 h 596691"/>
                  <a:gd name="connsiteX9" fmla="*/ 461555 w 462006"/>
                  <a:gd name="connsiteY9" fmla="*/ 377288 h 596691"/>
                  <a:gd name="connsiteX10" fmla="*/ 461044 w 462006"/>
                  <a:gd name="connsiteY10" fmla="*/ 320461 h 596691"/>
                  <a:gd name="connsiteX11" fmla="*/ 459886 w 462006"/>
                  <a:gd name="connsiteY11" fmla="*/ 314978 h 596691"/>
                  <a:gd name="connsiteX12" fmla="*/ 451447 w 462006"/>
                  <a:gd name="connsiteY12" fmla="*/ 0 h 596691"/>
                  <a:gd name="connsiteX13" fmla="*/ 301225 w 462006"/>
                  <a:gd name="connsiteY13" fmla="*/ 156422 h 596691"/>
                  <a:gd name="connsiteX14" fmla="*/ 292274 w 462006"/>
                  <a:gd name="connsiteY14" fmla="*/ 154699 h 596691"/>
                  <a:gd name="connsiteX15" fmla="*/ 165762 w 462006"/>
                  <a:gd name="connsiteY15" fmla="*/ 155836 h 596691"/>
                  <a:gd name="connsiteX16" fmla="*/ 147887 w 462006"/>
                  <a:gd name="connsiteY16" fmla="*/ 159613 h 59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62006" h="596691">
                    <a:moveTo>
                      <a:pt x="944" y="14588"/>
                    </a:moveTo>
                    <a:lnTo>
                      <a:pt x="944" y="319702"/>
                    </a:lnTo>
                    <a:lnTo>
                      <a:pt x="0" y="324607"/>
                    </a:lnTo>
                    <a:lnTo>
                      <a:pt x="956" y="430922"/>
                    </a:lnTo>
                    <a:cubicBezTo>
                      <a:pt x="1786" y="523301"/>
                      <a:pt x="77348" y="597515"/>
                      <a:pt x="169726" y="596685"/>
                    </a:cubicBezTo>
                    <a:lnTo>
                      <a:pt x="296238" y="595547"/>
                    </a:lnTo>
                    <a:cubicBezTo>
                      <a:pt x="388616" y="594716"/>
                      <a:pt x="462831" y="519155"/>
                      <a:pt x="462000" y="426777"/>
                    </a:cubicBezTo>
                    <a:lnTo>
                      <a:pt x="461673" y="390441"/>
                    </a:lnTo>
                    <a:lnTo>
                      <a:pt x="461907" y="390435"/>
                    </a:lnTo>
                    <a:lnTo>
                      <a:pt x="461555" y="377288"/>
                    </a:lnTo>
                    <a:lnTo>
                      <a:pt x="461044" y="320461"/>
                    </a:lnTo>
                    <a:lnTo>
                      <a:pt x="459886" y="314978"/>
                    </a:lnTo>
                    <a:lnTo>
                      <a:pt x="451447" y="0"/>
                    </a:lnTo>
                    <a:lnTo>
                      <a:pt x="301225" y="156422"/>
                    </a:lnTo>
                    <a:lnTo>
                      <a:pt x="292274" y="154699"/>
                    </a:lnTo>
                    <a:lnTo>
                      <a:pt x="165762" y="155836"/>
                    </a:lnTo>
                    <a:lnTo>
                      <a:pt x="147887" y="15961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Text Placeholder 2">
              <a:extLst>
                <a:ext uri="{FF2B5EF4-FFF2-40B4-BE49-F238E27FC236}">
                  <a16:creationId xmlns:a16="http://schemas.microsoft.com/office/drawing/2014/main" id="{BDE3758B-02E8-A9FF-3137-9CC757DBF99E}"/>
                </a:ext>
              </a:extLst>
            </p:cNvPr>
            <p:cNvSpPr txBox="1">
              <a:spLocks/>
            </p:cNvSpPr>
            <p:nvPr/>
          </p:nvSpPr>
          <p:spPr>
            <a:xfrm>
              <a:off x="7878053" y="1056732"/>
              <a:ext cx="3596160" cy="1004194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understand the analytical techniques used by companies to analyze consumer’s engagement and pattern to improve revenue/profit generation 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A974642A-8043-C865-F0D1-F91FE09BC4C1}"/>
                </a:ext>
              </a:extLst>
            </p:cNvPr>
            <p:cNvSpPr/>
            <p:nvPr/>
          </p:nvSpPr>
          <p:spPr>
            <a:xfrm>
              <a:off x="4404836" y="1265735"/>
              <a:ext cx="3382328" cy="761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Text Placeholder 2">
              <a:extLst>
                <a:ext uri="{FF2B5EF4-FFF2-40B4-BE49-F238E27FC236}">
                  <a16:creationId xmlns:a16="http://schemas.microsoft.com/office/drawing/2014/main" id="{3A4669E8-17AA-3B17-F087-1B604604E07E}"/>
                </a:ext>
              </a:extLst>
            </p:cNvPr>
            <p:cNvSpPr txBox="1">
              <a:spLocks/>
            </p:cNvSpPr>
            <p:nvPr/>
          </p:nvSpPr>
          <p:spPr>
            <a:xfrm>
              <a:off x="5395532" y="1484595"/>
              <a:ext cx="1842280" cy="22907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1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Description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456600F-C446-9ADE-2AB0-3E6225C8FE02}"/>
                </a:ext>
              </a:extLst>
            </p:cNvPr>
            <p:cNvSpPr/>
            <p:nvPr/>
          </p:nvSpPr>
          <p:spPr>
            <a:xfrm>
              <a:off x="4565812" y="1219200"/>
              <a:ext cx="638921" cy="63892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D56E698B-F00A-EE0C-E070-486C68F28538}"/>
                </a:ext>
              </a:extLst>
            </p:cNvPr>
            <p:cNvSpPr/>
            <p:nvPr/>
          </p:nvSpPr>
          <p:spPr>
            <a:xfrm>
              <a:off x="5204733" y="1220016"/>
              <a:ext cx="48036" cy="45719"/>
            </a:xfrm>
            <a:prstGeom prst="triangle">
              <a:avLst>
                <a:gd name="adj" fmla="val 0"/>
              </a:avLst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AEC5BB1-54A9-E8DB-C8B9-CD1AC5393661}"/>
                </a:ext>
              </a:extLst>
            </p:cNvPr>
            <p:cNvSpPr/>
            <p:nvPr/>
          </p:nvSpPr>
          <p:spPr>
            <a:xfrm>
              <a:off x="4404836" y="2299878"/>
              <a:ext cx="3382328" cy="761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 Placeholder 2">
              <a:extLst>
                <a:ext uri="{FF2B5EF4-FFF2-40B4-BE49-F238E27FC236}">
                  <a16:creationId xmlns:a16="http://schemas.microsoft.com/office/drawing/2014/main" id="{2BF5362A-10BB-8BEF-A3C8-2A36CC6387B0}"/>
                </a:ext>
              </a:extLst>
            </p:cNvPr>
            <p:cNvSpPr txBox="1">
              <a:spLocks/>
            </p:cNvSpPr>
            <p:nvPr/>
          </p:nvSpPr>
          <p:spPr>
            <a:xfrm>
              <a:off x="5428648" y="2469910"/>
              <a:ext cx="1809164" cy="277904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1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 Findings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4037264-73F1-3F00-6C94-CCDA50FE83FB}"/>
                </a:ext>
              </a:extLst>
            </p:cNvPr>
            <p:cNvSpPr/>
            <p:nvPr/>
          </p:nvSpPr>
          <p:spPr>
            <a:xfrm>
              <a:off x="4565812" y="2253343"/>
              <a:ext cx="638921" cy="63892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D2B0D4E8-563E-A2A3-AE25-CBED62E6A0AC}"/>
                </a:ext>
              </a:extLst>
            </p:cNvPr>
            <p:cNvSpPr/>
            <p:nvPr/>
          </p:nvSpPr>
          <p:spPr>
            <a:xfrm>
              <a:off x="5204733" y="2254159"/>
              <a:ext cx="48036" cy="45719"/>
            </a:xfrm>
            <a:prstGeom prst="triangle">
              <a:avLst>
                <a:gd name="adj" fmla="val 0"/>
              </a:avLst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DE0CB41-BF57-E1D3-EB4B-82C99D72B82D}"/>
                </a:ext>
              </a:extLst>
            </p:cNvPr>
            <p:cNvSpPr/>
            <p:nvPr/>
          </p:nvSpPr>
          <p:spPr>
            <a:xfrm>
              <a:off x="4404836" y="3334021"/>
              <a:ext cx="3382328" cy="761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Text Placeholder 2">
              <a:extLst>
                <a:ext uri="{FF2B5EF4-FFF2-40B4-BE49-F238E27FC236}">
                  <a16:creationId xmlns:a16="http://schemas.microsoft.com/office/drawing/2014/main" id="{176445E9-80D9-87FD-056C-96A6C37EA4F8}"/>
                </a:ext>
              </a:extLst>
            </p:cNvPr>
            <p:cNvSpPr txBox="1">
              <a:spLocks/>
            </p:cNvSpPr>
            <p:nvPr/>
          </p:nvSpPr>
          <p:spPr>
            <a:xfrm>
              <a:off x="5395532" y="3552881"/>
              <a:ext cx="1842280" cy="22907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1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7DBD97E-B306-F259-2509-5B71689EE68E}"/>
                </a:ext>
              </a:extLst>
            </p:cNvPr>
            <p:cNvSpPr/>
            <p:nvPr/>
          </p:nvSpPr>
          <p:spPr>
            <a:xfrm>
              <a:off x="4565812" y="3287486"/>
              <a:ext cx="638921" cy="63892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Isosceles Triangle 231">
              <a:extLst>
                <a:ext uri="{FF2B5EF4-FFF2-40B4-BE49-F238E27FC236}">
                  <a16:creationId xmlns:a16="http://schemas.microsoft.com/office/drawing/2014/main" id="{C8C4A229-56D6-D52B-7DA3-A67E12616624}"/>
                </a:ext>
              </a:extLst>
            </p:cNvPr>
            <p:cNvSpPr/>
            <p:nvPr/>
          </p:nvSpPr>
          <p:spPr>
            <a:xfrm>
              <a:off x="5204733" y="3288302"/>
              <a:ext cx="48036" cy="45719"/>
            </a:xfrm>
            <a:prstGeom prst="triangle">
              <a:avLst>
                <a:gd name="adj" fmla="val 0"/>
              </a:avLst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953E610-E168-7919-C662-7CB677E7FE70}"/>
                </a:ext>
              </a:extLst>
            </p:cNvPr>
            <p:cNvSpPr/>
            <p:nvPr/>
          </p:nvSpPr>
          <p:spPr>
            <a:xfrm>
              <a:off x="4404836" y="4368164"/>
              <a:ext cx="3382328" cy="761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 Placeholder 2">
              <a:extLst>
                <a:ext uri="{FF2B5EF4-FFF2-40B4-BE49-F238E27FC236}">
                  <a16:creationId xmlns:a16="http://schemas.microsoft.com/office/drawing/2014/main" id="{E39AF0FD-73C8-5686-291F-D83DB68ACA76}"/>
                </a:ext>
              </a:extLst>
            </p:cNvPr>
            <p:cNvSpPr txBox="1">
              <a:spLocks/>
            </p:cNvSpPr>
            <p:nvPr/>
          </p:nvSpPr>
          <p:spPr>
            <a:xfrm>
              <a:off x="5395532" y="4587024"/>
              <a:ext cx="1842280" cy="22907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1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Set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2C014D8-77B2-4281-9847-ACC46A345688}"/>
                </a:ext>
              </a:extLst>
            </p:cNvPr>
            <p:cNvSpPr/>
            <p:nvPr/>
          </p:nvSpPr>
          <p:spPr>
            <a:xfrm>
              <a:off x="4565812" y="4321629"/>
              <a:ext cx="638921" cy="63892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68A5EEF5-70C0-6DBA-84DE-4EAD6476FEE8}"/>
                </a:ext>
              </a:extLst>
            </p:cNvPr>
            <p:cNvSpPr/>
            <p:nvPr/>
          </p:nvSpPr>
          <p:spPr>
            <a:xfrm>
              <a:off x="5204733" y="4322445"/>
              <a:ext cx="48036" cy="45719"/>
            </a:xfrm>
            <a:prstGeom prst="triangle">
              <a:avLst>
                <a:gd name="adj" fmla="val 0"/>
              </a:avLst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9B6F9F0-C427-888B-C89D-E312966BA92C}"/>
                </a:ext>
              </a:extLst>
            </p:cNvPr>
            <p:cNvSpPr/>
            <p:nvPr/>
          </p:nvSpPr>
          <p:spPr>
            <a:xfrm>
              <a:off x="4404836" y="5402307"/>
              <a:ext cx="3382328" cy="7615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Text Placeholder 2">
              <a:extLst>
                <a:ext uri="{FF2B5EF4-FFF2-40B4-BE49-F238E27FC236}">
                  <a16:creationId xmlns:a16="http://schemas.microsoft.com/office/drawing/2014/main" id="{BCEFB54A-EBB0-68FF-89C2-064247DFF6BB}"/>
                </a:ext>
              </a:extLst>
            </p:cNvPr>
            <p:cNvSpPr txBox="1">
              <a:spLocks/>
            </p:cNvSpPr>
            <p:nvPr/>
          </p:nvSpPr>
          <p:spPr>
            <a:xfrm>
              <a:off x="5395532" y="5621167"/>
              <a:ext cx="1842280" cy="229076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1600" b="1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Modelling Methods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8FCE9B4-2F29-616C-8627-7E21DDFDD2A5}"/>
                </a:ext>
              </a:extLst>
            </p:cNvPr>
            <p:cNvSpPr/>
            <p:nvPr/>
          </p:nvSpPr>
          <p:spPr>
            <a:xfrm>
              <a:off x="4565812" y="5355772"/>
              <a:ext cx="638921" cy="63892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DE3B4D1E-B754-4ADA-7024-18D64460159B}"/>
                </a:ext>
              </a:extLst>
            </p:cNvPr>
            <p:cNvSpPr/>
            <p:nvPr/>
          </p:nvSpPr>
          <p:spPr>
            <a:xfrm>
              <a:off x="5204733" y="5356588"/>
              <a:ext cx="48036" cy="45719"/>
            </a:xfrm>
            <a:prstGeom prst="triangle">
              <a:avLst>
                <a:gd name="adj" fmla="val 0"/>
              </a:avLst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37C0-1027-B229-2289-044DE45AE989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2987879" y="1646496"/>
              <a:ext cx="1416957" cy="688324"/>
            </a:xfrm>
            <a:prstGeom prst="line">
              <a:avLst/>
            </a:prstGeom>
            <a:ln w="22225">
              <a:solidFill>
                <a:srgbClr val="114A5E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F9D57F-5921-A748-7EF2-F93CBF9A0CC1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57" y="5082625"/>
              <a:ext cx="1378479" cy="681318"/>
            </a:xfrm>
            <a:prstGeom prst="line">
              <a:avLst/>
            </a:prstGeom>
            <a:ln w="22225">
              <a:solidFill>
                <a:srgbClr val="114A5E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93FEB4C-D9C7-81C9-0BB2-0812CA8563FA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>
              <a:off x="3514743" y="4438035"/>
              <a:ext cx="890093" cy="310890"/>
            </a:xfrm>
            <a:prstGeom prst="line">
              <a:avLst/>
            </a:prstGeom>
            <a:ln w="22225">
              <a:solidFill>
                <a:srgbClr val="114A5E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1793F85-2D73-8898-AB6E-673EB35C2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743" y="2674535"/>
              <a:ext cx="890093" cy="310890"/>
            </a:xfrm>
            <a:prstGeom prst="line">
              <a:avLst/>
            </a:prstGeom>
            <a:ln w="22225">
              <a:solidFill>
                <a:srgbClr val="114A5E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4A39338-DAB6-4B3E-EE2B-D0F5D5F597E9}"/>
                </a:ext>
              </a:extLst>
            </p:cNvPr>
            <p:cNvCxnSpPr>
              <a:cxnSpLocks/>
              <a:stCxn id="128" idx="2"/>
              <a:endCxn id="226" idx="1"/>
            </p:cNvCxnSpPr>
            <p:nvPr/>
          </p:nvCxnSpPr>
          <p:spPr>
            <a:xfrm flipV="1">
              <a:off x="3627750" y="3714782"/>
              <a:ext cx="777086" cy="4351"/>
            </a:xfrm>
            <a:prstGeom prst="line">
              <a:avLst/>
            </a:prstGeom>
            <a:ln w="22225">
              <a:solidFill>
                <a:srgbClr val="114A5E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 Placeholder 2">
              <a:extLst>
                <a:ext uri="{FF2B5EF4-FFF2-40B4-BE49-F238E27FC236}">
                  <a16:creationId xmlns:a16="http://schemas.microsoft.com/office/drawing/2014/main" id="{F4FD7BCE-C9D3-1AC7-0F37-32554E3FA6B7}"/>
                </a:ext>
              </a:extLst>
            </p:cNvPr>
            <p:cNvSpPr txBox="1">
              <a:spLocks/>
            </p:cNvSpPr>
            <p:nvPr/>
          </p:nvSpPr>
          <p:spPr>
            <a:xfrm>
              <a:off x="7926089" y="1782105"/>
              <a:ext cx="3596160" cy="17772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I :Examining customer behavior during a visit and how it affects the business in accordance with the dataset.</a:t>
              </a:r>
            </a:p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II: Predicting a machine learning model employing different methodologies to determine precise future values on customer online shopping intentions. </a:t>
              </a:r>
            </a:p>
          </p:txBody>
        </p:sp>
        <p:sp>
          <p:nvSpPr>
            <p:cNvPr id="295" name="Text Placeholder 2">
              <a:extLst>
                <a:ext uri="{FF2B5EF4-FFF2-40B4-BE49-F238E27FC236}">
                  <a16:creationId xmlns:a16="http://schemas.microsoft.com/office/drawing/2014/main" id="{78CAE04D-77E0-201A-0CE2-6A59AA32C2C1}"/>
                </a:ext>
              </a:extLst>
            </p:cNvPr>
            <p:cNvSpPr txBox="1">
              <a:spLocks/>
            </p:cNvSpPr>
            <p:nvPr/>
          </p:nvSpPr>
          <p:spPr>
            <a:xfrm>
              <a:off x="7878052" y="3487372"/>
              <a:ext cx="3596160" cy="76152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fi-FI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Dataset: </a:t>
              </a:r>
              <a:r>
                <a:rPr lang="fi-FI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3"/>
                </a:rPr>
                <a:t>http://archive.ics.uci.edu/ml/datasets/Online+Shoppers+Purchasing+Intention+Dataset</a:t>
              </a:r>
              <a:endParaRPr lang="fi-FI" sz="1200" dirty="0">
                <a:solidFill>
                  <a:srgbClr val="11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00000"/>
                </a:lnSpc>
              </a:pPr>
              <a:endParaRPr lang="en-US" sz="1400" dirty="0">
                <a:solidFill>
                  <a:srgbClr val="11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Text Placeholder 2">
              <a:extLst>
                <a:ext uri="{FF2B5EF4-FFF2-40B4-BE49-F238E27FC236}">
                  <a16:creationId xmlns:a16="http://schemas.microsoft.com/office/drawing/2014/main" id="{D91BE467-AB26-1D13-FAA1-4E0CC52149C3}"/>
                </a:ext>
              </a:extLst>
            </p:cNvPr>
            <p:cNvSpPr txBox="1">
              <a:spLocks/>
            </p:cNvSpPr>
            <p:nvPr/>
          </p:nvSpPr>
          <p:spPr>
            <a:xfrm>
              <a:off x="7854056" y="4414306"/>
              <a:ext cx="3596160" cy="107551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dataset has been downloaded from the UCI Machine Learning Repository. It is to be noted that the available dataset is a subset of the original data as found in the research paper. </a:t>
              </a: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4"/>
                </a:rPr>
                <a:t>https://doi.org/10.1007/s00521-018-3523-0</a:t>
              </a:r>
              <a:endParaRPr lang="en-US" sz="1200" dirty="0">
                <a:solidFill>
                  <a:srgbClr val="11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00000"/>
                </a:lnSpc>
              </a:pPr>
              <a:endParaRPr lang="en-US" sz="1200" dirty="0">
                <a:solidFill>
                  <a:srgbClr val="11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00000"/>
                </a:lnSpc>
              </a:pPr>
              <a:endParaRPr lang="en-US" sz="1200" dirty="0">
                <a:solidFill>
                  <a:srgbClr val="11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Text Placeholder 2">
              <a:extLst>
                <a:ext uri="{FF2B5EF4-FFF2-40B4-BE49-F238E27FC236}">
                  <a16:creationId xmlns:a16="http://schemas.microsoft.com/office/drawing/2014/main" id="{4491092E-8440-8152-2759-1C42E6B9FC84}"/>
                </a:ext>
              </a:extLst>
            </p:cNvPr>
            <p:cNvSpPr txBox="1">
              <a:spLocks/>
            </p:cNvSpPr>
            <p:nvPr/>
          </p:nvSpPr>
          <p:spPr>
            <a:xfrm>
              <a:off x="7948140" y="5455938"/>
              <a:ext cx="3596160" cy="654260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000" indent="-234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200" dirty="0">
                  <a:solidFill>
                    <a:srgbClr val="11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Classification Models: Logistic Regression, Random Forest, SVM, KNN Classifiers and Naïve Bayes' Theorem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0B1F12-5853-8200-8B0B-F580D2A6B592}"/>
                </a:ext>
              </a:extLst>
            </p:cNvPr>
            <p:cNvGrpSpPr/>
            <p:nvPr/>
          </p:nvGrpSpPr>
          <p:grpSpPr>
            <a:xfrm>
              <a:off x="4721759" y="1396036"/>
              <a:ext cx="327027" cy="285248"/>
              <a:chOff x="4113213" y="3640138"/>
              <a:chExt cx="360363" cy="314325"/>
            </a:xfrm>
            <a:solidFill>
              <a:schemeClr val="bg1"/>
            </a:solidFill>
          </p:grpSpPr>
          <p:sp>
            <p:nvSpPr>
              <p:cNvPr id="299" name="Freeform 1760">
                <a:extLst>
                  <a:ext uri="{FF2B5EF4-FFF2-40B4-BE49-F238E27FC236}">
                    <a16:creationId xmlns:a16="http://schemas.microsoft.com/office/drawing/2014/main" id="{4BA14949-B840-221C-A807-979E8B0FE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3640138"/>
                <a:ext cx="360363" cy="314325"/>
              </a:xfrm>
              <a:custGeom>
                <a:avLst/>
                <a:gdLst>
                  <a:gd name="T0" fmla="*/ 94 w 96"/>
                  <a:gd name="T1" fmla="*/ 84 h 84"/>
                  <a:gd name="T2" fmla="*/ 2 w 96"/>
                  <a:gd name="T3" fmla="*/ 84 h 84"/>
                  <a:gd name="T4" fmla="*/ 0 w 96"/>
                  <a:gd name="T5" fmla="*/ 82 h 84"/>
                  <a:gd name="T6" fmla="*/ 0 w 96"/>
                  <a:gd name="T7" fmla="*/ 2 h 84"/>
                  <a:gd name="T8" fmla="*/ 2 w 96"/>
                  <a:gd name="T9" fmla="*/ 0 h 84"/>
                  <a:gd name="T10" fmla="*/ 4 w 96"/>
                  <a:gd name="T11" fmla="*/ 2 h 84"/>
                  <a:gd name="T12" fmla="*/ 4 w 96"/>
                  <a:gd name="T13" fmla="*/ 80 h 84"/>
                  <a:gd name="T14" fmla="*/ 94 w 96"/>
                  <a:gd name="T15" fmla="*/ 80 h 84"/>
                  <a:gd name="T16" fmla="*/ 96 w 96"/>
                  <a:gd name="T17" fmla="*/ 82 h 84"/>
                  <a:gd name="T18" fmla="*/ 94 w 96"/>
                  <a:gd name="T1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" h="84">
                    <a:moveTo>
                      <a:pt x="94" y="84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0" y="83"/>
                      <a:pt x="0" y="8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94" y="80"/>
                      <a:pt x="94" y="80"/>
                      <a:pt x="94" y="80"/>
                    </a:cubicBezTo>
                    <a:cubicBezTo>
                      <a:pt x="95" y="80"/>
                      <a:pt x="96" y="81"/>
                      <a:pt x="96" y="82"/>
                    </a:cubicBezTo>
                    <a:cubicBezTo>
                      <a:pt x="96" y="83"/>
                      <a:pt x="95" y="84"/>
                      <a:pt x="94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1761">
                <a:extLst>
                  <a:ext uri="{FF2B5EF4-FFF2-40B4-BE49-F238E27FC236}">
                    <a16:creationId xmlns:a16="http://schemas.microsoft.com/office/drawing/2014/main" id="{7747ACED-B993-359E-C52F-42486BFE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363" y="3841750"/>
                <a:ext cx="63500" cy="68263"/>
              </a:xfrm>
              <a:custGeom>
                <a:avLst/>
                <a:gdLst>
                  <a:gd name="T0" fmla="*/ 15 w 17"/>
                  <a:gd name="T1" fmla="*/ 18 h 18"/>
                  <a:gd name="T2" fmla="*/ 1 w 17"/>
                  <a:gd name="T3" fmla="*/ 7 h 18"/>
                  <a:gd name="T4" fmla="*/ 1 w 17"/>
                  <a:gd name="T5" fmla="*/ 2 h 18"/>
                  <a:gd name="T6" fmla="*/ 2 w 17"/>
                  <a:gd name="T7" fmla="*/ 0 h 18"/>
                  <a:gd name="T8" fmla="*/ 4 w 17"/>
                  <a:gd name="T9" fmla="*/ 2 h 18"/>
                  <a:gd name="T10" fmla="*/ 5 w 17"/>
                  <a:gd name="T11" fmla="*/ 6 h 18"/>
                  <a:gd name="T12" fmla="*/ 15 w 17"/>
                  <a:gd name="T13" fmla="*/ 14 h 18"/>
                  <a:gd name="T14" fmla="*/ 17 w 17"/>
                  <a:gd name="T15" fmla="*/ 16 h 18"/>
                  <a:gd name="T16" fmla="*/ 15 w 17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18"/>
                    </a:moveTo>
                    <a:cubicBezTo>
                      <a:pt x="8" y="18"/>
                      <a:pt x="2" y="13"/>
                      <a:pt x="1" y="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11"/>
                      <a:pt x="10" y="14"/>
                      <a:pt x="15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7"/>
                      <a:pt x="16" y="18"/>
                      <a:pt x="15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1762">
                <a:extLst>
                  <a:ext uri="{FF2B5EF4-FFF2-40B4-BE49-F238E27FC236}">
                    <a16:creationId xmlns:a16="http://schemas.microsoft.com/office/drawing/2014/main" id="{2977784C-DBF4-06FA-BF54-E20216C54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725" y="3729038"/>
                <a:ext cx="136525" cy="180975"/>
              </a:xfrm>
              <a:custGeom>
                <a:avLst/>
                <a:gdLst>
                  <a:gd name="T0" fmla="*/ 2 w 36"/>
                  <a:gd name="T1" fmla="*/ 48 h 48"/>
                  <a:gd name="T2" fmla="*/ 0 w 36"/>
                  <a:gd name="T3" fmla="*/ 46 h 48"/>
                  <a:gd name="T4" fmla="*/ 2 w 36"/>
                  <a:gd name="T5" fmla="*/ 44 h 48"/>
                  <a:gd name="T6" fmla="*/ 12 w 36"/>
                  <a:gd name="T7" fmla="*/ 36 h 48"/>
                  <a:gd name="T8" fmla="*/ 17 w 36"/>
                  <a:gd name="T9" fmla="*/ 10 h 48"/>
                  <a:gd name="T10" fmla="*/ 28 w 36"/>
                  <a:gd name="T11" fmla="*/ 0 h 48"/>
                  <a:gd name="T12" fmla="*/ 35 w 36"/>
                  <a:gd name="T13" fmla="*/ 2 h 48"/>
                  <a:gd name="T14" fmla="*/ 35 w 36"/>
                  <a:gd name="T15" fmla="*/ 5 h 48"/>
                  <a:gd name="T16" fmla="*/ 33 w 36"/>
                  <a:gd name="T17" fmla="*/ 6 h 48"/>
                  <a:gd name="T18" fmla="*/ 28 w 36"/>
                  <a:gd name="T19" fmla="*/ 4 h 48"/>
                  <a:gd name="T20" fmla="*/ 21 w 36"/>
                  <a:gd name="T21" fmla="*/ 10 h 48"/>
                  <a:gd name="T22" fmla="*/ 16 w 36"/>
                  <a:gd name="T23" fmla="*/ 37 h 48"/>
                  <a:gd name="T24" fmla="*/ 2 w 36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48">
                    <a:moveTo>
                      <a:pt x="2" y="48"/>
                    </a:moveTo>
                    <a:cubicBezTo>
                      <a:pt x="1" y="48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7" y="44"/>
                      <a:pt x="11" y="41"/>
                      <a:pt x="12" y="3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4"/>
                      <a:pt x="22" y="0"/>
                      <a:pt x="28" y="0"/>
                    </a:cubicBezTo>
                    <a:cubicBezTo>
                      <a:pt x="31" y="0"/>
                      <a:pt x="33" y="1"/>
                      <a:pt x="35" y="2"/>
                    </a:cubicBezTo>
                    <a:cubicBezTo>
                      <a:pt x="36" y="3"/>
                      <a:pt x="36" y="4"/>
                      <a:pt x="35" y="5"/>
                    </a:cubicBezTo>
                    <a:cubicBezTo>
                      <a:pt x="35" y="6"/>
                      <a:pt x="33" y="6"/>
                      <a:pt x="33" y="6"/>
                    </a:cubicBezTo>
                    <a:cubicBezTo>
                      <a:pt x="31" y="5"/>
                      <a:pt x="30" y="4"/>
                      <a:pt x="28" y="4"/>
                    </a:cubicBezTo>
                    <a:cubicBezTo>
                      <a:pt x="24" y="4"/>
                      <a:pt x="21" y="7"/>
                      <a:pt x="21" y="10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3"/>
                      <a:pt x="9" y="48"/>
                      <a:pt x="2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302" name="Freeform 1763">
                <a:extLst>
                  <a:ext uri="{FF2B5EF4-FFF2-40B4-BE49-F238E27FC236}">
                    <a16:creationId xmlns:a16="http://schemas.microsoft.com/office/drawing/2014/main" id="{B54D8647-0287-6EA5-6FB6-1CC7B96B9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161" y="3770955"/>
                <a:ext cx="264315" cy="139057"/>
              </a:xfrm>
              <a:custGeom>
                <a:avLst/>
                <a:gdLst>
                  <a:gd name="T0" fmla="*/ 54 w 56"/>
                  <a:gd name="T1" fmla="*/ 48 h 48"/>
                  <a:gd name="T2" fmla="*/ 40 w 56"/>
                  <a:gd name="T3" fmla="*/ 37 h 48"/>
                  <a:gd name="T4" fmla="*/ 35 w 56"/>
                  <a:gd name="T5" fmla="*/ 10 h 48"/>
                  <a:gd name="T6" fmla="*/ 28 w 56"/>
                  <a:gd name="T7" fmla="*/ 4 h 48"/>
                  <a:gd name="T8" fmla="*/ 21 w 56"/>
                  <a:gd name="T9" fmla="*/ 10 h 48"/>
                  <a:gd name="T10" fmla="*/ 16 w 56"/>
                  <a:gd name="T11" fmla="*/ 37 h 48"/>
                  <a:gd name="T12" fmla="*/ 2 w 56"/>
                  <a:gd name="T13" fmla="*/ 48 h 48"/>
                  <a:gd name="T14" fmla="*/ 0 w 56"/>
                  <a:gd name="T15" fmla="*/ 46 h 48"/>
                  <a:gd name="T16" fmla="*/ 2 w 56"/>
                  <a:gd name="T17" fmla="*/ 44 h 48"/>
                  <a:gd name="T18" fmla="*/ 12 w 56"/>
                  <a:gd name="T19" fmla="*/ 36 h 48"/>
                  <a:gd name="T20" fmla="*/ 17 w 56"/>
                  <a:gd name="T21" fmla="*/ 10 h 48"/>
                  <a:gd name="T22" fmla="*/ 28 w 56"/>
                  <a:gd name="T23" fmla="*/ 0 h 48"/>
                  <a:gd name="T24" fmla="*/ 39 w 56"/>
                  <a:gd name="T25" fmla="*/ 10 h 48"/>
                  <a:gd name="T26" fmla="*/ 44 w 56"/>
                  <a:gd name="T27" fmla="*/ 36 h 48"/>
                  <a:gd name="T28" fmla="*/ 54 w 56"/>
                  <a:gd name="T29" fmla="*/ 44 h 48"/>
                  <a:gd name="T30" fmla="*/ 56 w 56"/>
                  <a:gd name="T31" fmla="*/ 46 h 48"/>
                  <a:gd name="T32" fmla="*/ 54 w 56"/>
                  <a:gd name="T3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48">
                    <a:moveTo>
                      <a:pt x="54" y="48"/>
                    </a:moveTo>
                    <a:cubicBezTo>
                      <a:pt x="47" y="48"/>
                      <a:pt x="41" y="43"/>
                      <a:pt x="40" y="37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7"/>
                      <a:pt x="32" y="4"/>
                      <a:pt x="28" y="4"/>
                    </a:cubicBezTo>
                    <a:cubicBezTo>
                      <a:pt x="24" y="4"/>
                      <a:pt x="21" y="7"/>
                      <a:pt x="21" y="10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43"/>
                      <a:pt x="9" y="48"/>
                      <a:pt x="2" y="48"/>
                    </a:cubicBezTo>
                    <a:cubicBezTo>
                      <a:pt x="1" y="48"/>
                      <a:pt x="0" y="47"/>
                      <a:pt x="0" y="46"/>
                    </a:cubicBezTo>
                    <a:cubicBezTo>
                      <a:pt x="0" y="45"/>
                      <a:pt x="1" y="44"/>
                      <a:pt x="2" y="44"/>
                    </a:cubicBezTo>
                    <a:cubicBezTo>
                      <a:pt x="7" y="44"/>
                      <a:pt x="11" y="41"/>
                      <a:pt x="12" y="3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4"/>
                      <a:pt x="22" y="0"/>
                      <a:pt x="28" y="0"/>
                    </a:cubicBezTo>
                    <a:cubicBezTo>
                      <a:pt x="34" y="0"/>
                      <a:pt x="38" y="4"/>
                      <a:pt x="39" y="10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5" y="41"/>
                      <a:pt x="49" y="44"/>
                      <a:pt x="54" y="44"/>
                    </a:cubicBezTo>
                    <a:cubicBezTo>
                      <a:pt x="55" y="44"/>
                      <a:pt x="56" y="45"/>
                      <a:pt x="56" y="46"/>
                    </a:cubicBezTo>
                    <a:cubicBezTo>
                      <a:pt x="56" y="47"/>
                      <a:pt x="55" y="48"/>
                      <a:pt x="5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79730A2B-18EE-629C-206C-54AD65A06F2C}"/>
                </a:ext>
              </a:extLst>
            </p:cNvPr>
            <p:cNvGrpSpPr/>
            <p:nvPr/>
          </p:nvGrpSpPr>
          <p:grpSpPr>
            <a:xfrm>
              <a:off x="4728962" y="2408569"/>
              <a:ext cx="312621" cy="328468"/>
              <a:chOff x="6276975" y="5051425"/>
              <a:chExt cx="344488" cy="361950"/>
            </a:xfrm>
            <a:solidFill>
              <a:schemeClr val="bg1"/>
            </a:solidFill>
          </p:grpSpPr>
          <p:sp>
            <p:nvSpPr>
              <p:cNvPr id="304" name="Freeform 1592">
                <a:extLst>
                  <a:ext uri="{FF2B5EF4-FFF2-40B4-BE49-F238E27FC236}">
                    <a16:creationId xmlns:a16="http://schemas.microsoft.com/office/drawing/2014/main" id="{F932B9C0-A749-AB00-92A1-25DBF00F3B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5051425"/>
                <a:ext cx="344488" cy="60325"/>
              </a:xfrm>
              <a:custGeom>
                <a:avLst/>
                <a:gdLst>
                  <a:gd name="T0" fmla="*/ 90 w 92"/>
                  <a:gd name="T1" fmla="*/ 16 h 16"/>
                  <a:gd name="T2" fmla="*/ 2 w 92"/>
                  <a:gd name="T3" fmla="*/ 16 h 16"/>
                  <a:gd name="T4" fmla="*/ 0 w 92"/>
                  <a:gd name="T5" fmla="*/ 14 h 16"/>
                  <a:gd name="T6" fmla="*/ 0 w 92"/>
                  <a:gd name="T7" fmla="*/ 2 h 16"/>
                  <a:gd name="T8" fmla="*/ 2 w 92"/>
                  <a:gd name="T9" fmla="*/ 0 h 16"/>
                  <a:gd name="T10" fmla="*/ 90 w 92"/>
                  <a:gd name="T11" fmla="*/ 0 h 16"/>
                  <a:gd name="T12" fmla="*/ 92 w 92"/>
                  <a:gd name="T13" fmla="*/ 2 h 16"/>
                  <a:gd name="T14" fmla="*/ 92 w 92"/>
                  <a:gd name="T15" fmla="*/ 14 h 16"/>
                  <a:gd name="T16" fmla="*/ 90 w 92"/>
                  <a:gd name="T17" fmla="*/ 16 h 16"/>
                  <a:gd name="T18" fmla="*/ 4 w 92"/>
                  <a:gd name="T19" fmla="*/ 12 h 16"/>
                  <a:gd name="T20" fmla="*/ 88 w 92"/>
                  <a:gd name="T21" fmla="*/ 12 h 16"/>
                  <a:gd name="T22" fmla="*/ 88 w 92"/>
                  <a:gd name="T23" fmla="*/ 4 h 16"/>
                  <a:gd name="T24" fmla="*/ 4 w 92"/>
                  <a:gd name="T25" fmla="*/ 4 h 16"/>
                  <a:gd name="T26" fmla="*/ 4 w 92"/>
                  <a:gd name="T27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16">
                    <a:moveTo>
                      <a:pt x="90" y="16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2" y="1"/>
                      <a:pt x="92" y="2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5"/>
                      <a:pt x="91" y="16"/>
                      <a:pt x="90" y="16"/>
                    </a:cubicBezTo>
                    <a:close/>
                    <a:moveTo>
                      <a:pt x="4" y="12"/>
                    </a:move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5" name="Freeform 1593">
                <a:extLst>
                  <a:ext uri="{FF2B5EF4-FFF2-40B4-BE49-F238E27FC236}">
                    <a16:creationId xmlns:a16="http://schemas.microsoft.com/office/drawing/2014/main" id="{195AC134-A0F3-9B0D-D303-BF59F98DD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5307013"/>
                <a:ext cx="344488" cy="15875"/>
              </a:xfrm>
              <a:custGeom>
                <a:avLst/>
                <a:gdLst>
                  <a:gd name="T0" fmla="*/ 90 w 92"/>
                  <a:gd name="T1" fmla="*/ 4 h 4"/>
                  <a:gd name="T2" fmla="*/ 2 w 92"/>
                  <a:gd name="T3" fmla="*/ 4 h 4"/>
                  <a:gd name="T4" fmla="*/ 0 w 92"/>
                  <a:gd name="T5" fmla="*/ 2 h 4"/>
                  <a:gd name="T6" fmla="*/ 2 w 92"/>
                  <a:gd name="T7" fmla="*/ 0 h 4"/>
                  <a:gd name="T8" fmla="*/ 90 w 92"/>
                  <a:gd name="T9" fmla="*/ 0 h 4"/>
                  <a:gd name="T10" fmla="*/ 92 w 92"/>
                  <a:gd name="T11" fmla="*/ 2 h 4"/>
                  <a:gd name="T12" fmla="*/ 90 w 92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4">
                    <a:moveTo>
                      <a:pt x="90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1" y="0"/>
                      <a:pt x="92" y="1"/>
                      <a:pt x="92" y="2"/>
                    </a:cubicBezTo>
                    <a:cubicBezTo>
                      <a:pt x="92" y="3"/>
                      <a:pt x="91" y="4"/>
                      <a:pt x="9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6" name="Freeform 1594">
                <a:extLst>
                  <a:ext uri="{FF2B5EF4-FFF2-40B4-BE49-F238E27FC236}">
                    <a16:creationId xmlns:a16="http://schemas.microsoft.com/office/drawing/2014/main" id="{55D506D9-4D90-BD0D-E2EA-D1A55E0F6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7138" y="5097463"/>
                <a:ext cx="284163" cy="225425"/>
              </a:xfrm>
              <a:custGeom>
                <a:avLst/>
                <a:gdLst>
                  <a:gd name="T0" fmla="*/ 74 w 76"/>
                  <a:gd name="T1" fmla="*/ 60 h 60"/>
                  <a:gd name="T2" fmla="*/ 2 w 76"/>
                  <a:gd name="T3" fmla="*/ 60 h 60"/>
                  <a:gd name="T4" fmla="*/ 0 w 76"/>
                  <a:gd name="T5" fmla="*/ 58 h 60"/>
                  <a:gd name="T6" fmla="*/ 0 w 76"/>
                  <a:gd name="T7" fmla="*/ 2 h 60"/>
                  <a:gd name="T8" fmla="*/ 2 w 76"/>
                  <a:gd name="T9" fmla="*/ 0 h 60"/>
                  <a:gd name="T10" fmla="*/ 74 w 76"/>
                  <a:gd name="T11" fmla="*/ 0 h 60"/>
                  <a:gd name="T12" fmla="*/ 76 w 76"/>
                  <a:gd name="T13" fmla="*/ 2 h 60"/>
                  <a:gd name="T14" fmla="*/ 76 w 76"/>
                  <a:gd name="T15" fmla="*/ 58 h 60"/>
                  <a:gd name="T16" fmla="*/ 74 w 76"/>
                  <a:gd name="T17" fmla="*/ 60 h 60"/>
                  <a:gd name="T18" fmla="*/ 4 w 76"/>
                  <a:gd name="T19" fmla="*/ 56 h 60"/>
                  <a:gd name="T20" fmla="*/ 72 w 76"/>
                  <a:gd name="T21" fmla="*/ 56 h 60"/>
                  <a:gd name="T22" fmla="*/ 72 w 76"/>
                  <a:gd name="T23" fmla="*/ 4 h 60"/>
                  <a:gd name="T24" fmla="*/ 4 w 76"/>
                  <a:gd name="T25" fmla="*/ 4 h 60"/>
                  <a:gd name="T26" fmla="*/ 4 w 76"/>
                  <a:gd name="T27" fmla="*/ 5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60">
                    <a:moveTo>
                      <a:pt x="74" y="60"/>
                    </a:moveTo>
                    <a:cubicBezTo>
                      <a:pt x="2" y="60"/>
                      <a:pt x="2" y="60"/>
                      <a:pt x="2" y="60"/>
                    </a:cubicBezTo>
                    <a:cubicBezTo>
                      <a:pt x="1" y="60"/>
                      <a:pt x="0" y="59"/>
                      <a:pt x="0" y="5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6" y="1"/>
                      <a:pt x="76" y="2"/>
                    </a:cubicBezTo>
                    <a:cubicBezTo>
                      <a:pt x="76" y="58"/>
                      <a:pt x="76" y="58"/>
                      <a:pt x="76" y="58"/>
                    </a:cubicBezTo>
                    <a:cubicBezTo>
                      <a:pt x="76" y="59"/>
                      <a:pt x="75" y="60"/>
                      <a:pt x="74" y="60"/>
                    </a:cubicBezTo>
                    <a:close/>
                    <a:moveTo>
                      <a:pt x="4" y="56"/>
                    </a:move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7" name="Rectangle 1595">
                <a:extLst>
                  <a:ext uri="{FF2B5EF4-FFF2-40B4-BE49-F238E27FC236}">
                    <a16:creationId xmlns:a16="http://schemas.microsoft.com/office/drawing/2014/main" id="{E215BE30-D8D2-782B-83E0-32A17267C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075" y="5314950"/>
                <a:ext cx="142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1596">
                <a:extLst>
                  <a:ext uri="{FF2B5EF4-FFF2-40B4-BE49-F238E27FC236}">
                    <a16:creationId xmlns:a16="http://schemas.microsoft.com/office/drawing/2014/main" id="{56584323-B14E-47CF-3ED7-6DF3E169D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19850" y="5353050"/>
                <a:ext cx="58738" cy="60325"/>
              </a:xfrm>
              <a:custGeom>
                <a:avLst/>
                <a:gdLst>
                  <a:gd name="T0" fmla="*/ 8 w 16"/>
                  <a:gd name="T1" fmla="*/ 16 h 16"/>
                  <a:gd name="T2" fmla="*/ 0 w 16"/>
                  <a:gd name="T3" fmla="*/ 8 h 16"/>
                  <a:gd name="T4" fmla="*/ 8 w 16"/>
                  <a:gd name="T5" fmla="*/ 0 h 16"/>
                  <a:gd name="T6" fmla="*/ 16 w 16"/>
                  <a:gd name="T7" fmla="*/ 8 h 16"/>
                  <a:gd name="T8" fmla="*/ 8 w 16"/>
                  <a:gd name="T9" fmla="*/ 16 h 16"/>
                  <a:gd name="T10" fmla="*/ 8 w 16"/>
                  <a:gd name="T11" fmla="*/ 4 h 16"/>
                  <a:gd name="T12" fmla="*/ 4 w 16"/>
                  <a:gd name="T13" fmla="*/ 8 h 16"/>
                  <a:gd name="T14" fmla="*/ 8 w 16"/>
                  <a:gd name="T15" fmla="*/ 12 h 16"/>
                  <a:gd name="T16" fmla="*/ 12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8" y="16"/>
                    </a:move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0" y="12"/>
                      <a:pt x="12" y="10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1597">
                <a:extLst>
                  <a:ext uri="{FF2B5EF4-FFF2-40B4-BE49-F238E27FC236}">
                    <a16:creationId xmlns:a16="http://schemas.microsoft.com/office/drawing/2014/main" id="{27A9EE00-6513-F18B-67A1-AFB0967F3E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9525" y="5141913"/>
                <a:ext cx="157163" cy="106363"/>
              </a:xfrm>
              <a:custGeom>
                <a:avLst/>
                <a:gdLst>
                  <a:gd name="T0" fmla="*/ 40 w 42"/>
                  <a:gd name="T1" fmla="*/ 28 h 28"/>
                  <a:gd name="T2" fmla="*/ 12 w 42"/>
                  <a:gd name="T3" fmla="*/ 28 h 28"/>
                  <a:gd name="T4" fmla="*/ 10 w 42"/>
                  <a:gd name="T5" fmla="*/ 26 h 28"/>
                  <a:gd name="T6" fmla="*/ 10 w 42"/>
                  <a:gd name="T7" fmla="*/ 4 h 28"/>
                  <a:gd name="T8" fmla="*/ 2 w 42"/>
                  <a:gd name="T9" fmla="*/ 4 h 28"/>
                  <a:gd name="T10" fmla="*/ 0 w 42"/>
                  <a:gd name="T11" fmla="*/ 2 h 28"/>
                  <a:gd name="T12" fmla="*/ 2 w 42"/>
                  <a:gd name="T13" fmla="*/ 0 h 28"/>
                  <a:gd name="T14" fmla="*/ 12 w 42"/>
                  <a:gd name="T15" fmla="*/ 0 h 28"/>
                  <a:gd name="T16" fmla="*/ 14 w 42"/>
                  <a:gd name="T17" fmla="*/ 2 h 28"/>
                  <a:gd name="T18" fmla="*/ 14 w 42"/>
                  <a:gd name="T19" fmla="*/ 8 h 28"/>
                  <a:gd name="T20" fmla="*/ 40 w 42"/>
                  <a:gd name="T21" fmla="*/ 8 h 28"/>
                  <a:gd name="T22" fmla="*/ 42 w 42"/>
                  <a:gd name="T23" fmla="*/ 10 h 28"/>
                  <a:gd name="T24" fmla="*/ 42 w 42"/>
                  <a:gd name="T25" fmla="*/ 26 h 28"/>
                  <a:gd name="T26" fmla="*/ 40 w 42"/>
                  <a:gd name="T27" fmla="*/ 28 h 28"/>
                  <a:gd name="T28" fmla="*/ 14 w 42"/>
                  <a:gd name="T29" fmla="*/ 24 h 28"/>
                  <a:gd name="T30" fmla="*/ 38 w 42"/>
                  <a:gd name="T31" fmla="*/ 24 h 28"/>
                  <a:gd name="T32" fmla="*/ 38 w 42"/>
                  <a:gd name="T33" fmla="*/ 12 h 28"/>
                  <a:gd name="T34" fmla="*/ 14 w 42"/>
                  <a:gd name="T35" fmla="*/ 12 h 28"/>
                  <a:gd name="T36" fmla="*/ 14 w 42"/>
                  <a:gd name="T3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28">
                    <a:moveTo>
                      <a:pt x="40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0" y="27"/>
                      <a:pt x="10" y="26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4" y="1"/>
                      <a:pt x="14" y="2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1" y="8"/>
                      <a:pt x="42" y="9"/>
                      <a:pt x="42" y="10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7"/>
                      <a:pt x="41" y="28"/>
                      <a:pt x="40" y="28"/>
                    </a:cubicBezTo>
                    <a:close/>
                    <a:moveTo>
                      <a:pt x="14" y="24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14" y="12"/>
                      <a:pt x="14" y="12"/>
                      <a:pt x="14" y="12"/>
                    </a:cubicBezTo>
                    <a:lnTo>
                      <a:pt x="1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Oval 1598">
                <a:extLst>
                  <a:ext uri="{FF2B5EF4-FFF2-40B4-BE49-F238E27FC236}">
                    <a16:creationId xmlns:a16="http://schemas.microsoft.com/office/drawing/2014/main" id="{BD67D8C5-E2F6-21FB-5A1F-2B4EF73A0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3975" y="5254625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Oval 1599">
                <a:extLst>
                  <a:ext uri="{FF2B5EF4-FFF2-40B4-BE49-F238E27FC236}">
                    <a16:creationId xmlns:a16="http://schemas.microsoft.com/office/drawing/2014/main" id="{36DF53A9-2B71-A645-4455-9E90B654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8588" y="5254625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A186D0E4-2E61-0C71-4956-2842A16E1CA0}"/>
                </a:ext>
              </a:extLst>
            </p:cNvPr>
            <p:cNvGrpSpPr/>
            <p:nvPr/>
          </p:nvGrpSpPr>
          <p:grpSpPr>
            <a:xfrm>
              <a:off x="4728242" y="3449915"/>
              <a:ext cx="314061" cy="314062"/>
              <a:chOff x="5554663" y="723900"/>
              <a:chExt cx="346075" cy="346076"/>
            </a:xfrm>
            <a:solidFill>
              <a:schemeClr val="bg1"/>
            </a:solidFill>
          </p:grpSpPr>
          <p:sp>
            <p:nvSpPr>
              <p:cNvPr id="313" name="Freeform 1743">
                <a:extLst>
                  <a:ext uri="{FF2B5EF4-FFF2-40B4-BE49-F238E27FC236}">
                    <a16:creationId xmlns:a16="http://schemas.microsoft.com/office/drawing/2014/main" id="{E2A862D2-A692-7665-F4C4-C2C617954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5938" y="765175"/>
                <a:ext cx="263525" cy="263525"/>
              </a:xfrm>
              <a:custGeom>
                <a:avLst/>
                <a:gdLst>
                  <a:gd name="T0" fmla="*/ 35 w 70"/>
                  <a:gd name="T1" fmla="*/ 70 h 70"/>
                  <a:gd name="T2" fmla="*/ 0 w 70"/>
                  <a:gd name="T3" fmla="*/ 35 h 70"/>
                  <a:gd name="T4" fmla="*/ 35 w 70"/>
                  <a:gd name="T5" fmla="*/ 0 h 70"/>
                  <a:gd name="T6" fmla="*/ 70 w 70"/>
                  <a:gd name="T7" fmla="*/ 35 h 70"/>
                  <a:gd name="T8" fmla="*/ 35 w 70"/>
                  <a:gd name="T9" fmla="*/ 70 h 70"/>
                  <a:gd name="T10" fmla="*/ 35 w 70"/>
                  <a:gd name="T11" fmla="*/ 4 h 70"/>
                  <a:gd name="T12" fmla="*/ 4 w 70"/>
                  <a:gd name="T13" fmla="*/ 35 h 70"/>
                  <a:gd name="T14" fmla="*/ 35 w 70"/>
                  <a:gd name="T15" fmla="*/ 66 h 70"/>
                  <a:gd name="T16" fmla="*/ 66 w 70"/>
                  <a:gd name="T17" fmla="*/ 35 h 70"/>
                  <a:gd name="T18" fmla="*/ 35 w 70"/>
                  <a:gd name="T19" fmla="*/ 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4" y="0"/>
                      <a:pt x="70" y="16"/>
                      <a:pt x="70" y="35"/>
                    </a:cubicBezTo>
                    <a:cubicBezTo>
                      <a:pt x="70" y="54"/>
                      <a:pt x="54" y="70"/>
                      <a:pt x="35" y="70"/>
                    </a:cubicBezTo>
                    <a:close/>
                    <a:moveTo>
                      <a:pt x="35" y="4"/>
                    </a:moveTo>
                    <a:cubicBezTo>
                      <a:pt x="18" y="4"/>
                      <a:pt x="4" y="18"/>
                      <a:pt x="4" y="35"/>
                    </a:cubicBezTo>
                    <a:cubicBezTo>
                      <a:pt x="4" y="52"/>
                      <a:pt x="18" y="66"/>
                      <a:pt x="35" y="66"/>
                    </a:cubicBezTo>
                    <a:cubicBezTo>
                      <a:pt x="52" y="66"/>
                      <a:pt x="66" y="52"/>
                      <a:pt x="66" y="35"/>
                    </a:cubicBezTo>
                    <a:cubicBezTo>
                      <a:pt x="66" y="18"/>
                      <a:pt x="52" y="4"/>
                      <a:pt x="3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1744">
                <a:extLst>
                  <a:ext uri="{FF2B5EF4-FFF2-40B4-BE49-F238E27FC236}">
                    <a16:creationId xmlns:a16="http://schemas.microsoft.com/office/drawing/2014/main" id="{E80F015F-EB6B-A403-BD0F-283F7C778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723900"/>
                <a:ext cx="15875" cy="87313"/>
              </a:xfrm>
              <a:custGeom>
                <a:avLst/>
                <a:gdLst>
                  <a:gd name="T0" fmla="*/ 2 w 4"/>
                  <a:gd name="T1" fmla="*/ 23 h 23"/>
                  <a:gd name="T2" fmla="*/ 0 w 4"/>
                  <a:gd name="T3" fmla="*/ 21 h 23"/>
                  <a:gd name="T4" fmla="*/ 0 w 4"/>
                  <a:gd name="T5" fmla="*/ 2 h 23"/>
                  <a:gd name="T6" fmla="*/ 2 w 4"/>
                  <a:gd name="T7" fmla="*/ 0 h 23"/>
                  <a:gd name="T8" fmla="*/ 4 w 4"/>
                  <a:gd name="T9" fmla="*/ 2 h 23"/>
                  <a:gd name="T10" fmla="*/ 4 w 4"/>
                  <a:gd name="T11" fmla="*/ 21 h 23"/>
                  <a:gd name="T12" fmla="*/ 2 w 4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3">
                    <a:moveTo>
                      <a:pt x="2" y="23"/>
                    </a:moveTo>
                    <a:cubicBezTo>
                      <a:pt x="1" y="23"/>
                      <a:pt x="0" y="22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1745">
                <a:extLst>
                  <a:ext uri="{FF2B5EF4-FFF2-40B4-BE49-F238E27FC236}">
                    <a16:creationId xmlns:a16="http://schemas.microsoft.com/office/drawing/2014/main" id="{9834B311-E683-588B-2FC5-0BC9A4AB0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889000"/>
                <a:ext cx="87313" cy="15875"/>
              </a:xfrm>
              <a:custGeom>
                <a:avLst/>
                <a:gdLst>
                  <a:gd name="T0" fmla="*/ 21 w 23"/>
                  <a:gd name="T1" fmla="*/ 4 h 4"/>
                  <a:gd name="T2" fmla="*/ 2 w 23"/>
                  <a:gd name="T3" fmla="*/ 4 h 4"/>
                  <a:gd name="T4" fmla="*/ 0 w 23"/>
                  <a:gd name="T5" fmla="*/ 2 h 4"/>
                  <a:gd name="T6" fmla="*/ 2 w 23"/>
                  <a:gd name="T7" fmla="*/ 0 h 4"/>
                  <a:gd name="T8" fmla="*/ 21 w 23"/>
                  <a:gd name="T9" fmla="*/ 0 h 4"/>
                  <a:gd name="T10" fmla="*/ 23 w 23"/>
                  <a:gd name="T11" fmla="*/ 2 h 4"/>
                  <a:gd name="T12" fmla="*/ 21 w 2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">
                    <a:moveTo>
                      <a:pt x="2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3"/>
                      <a:pt x="22" y="4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1746">
                <a:extLst>
                  <a:ext uri="{FF2B5EF4-FFF2-40B4-BE49-F238E27FC236}">
                    <a16:creationId xmlns:a16="http://schemas.microsoft.com/office/drawing/2014/main" id="{05E6840E-31A2-C02D-54C7-E55A65687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982663"/>
                <a:ext cx="15875" cy="87313"/>
              </a:xfrm>
              <a:custGeom>
                <a:avLst/>
                <a:gdLst>
                  <a:gd name="T0" fmla="*/ 2 w 4"/>
                  <a:gd name="T1" fmla="*/ 23 h 23"/>
                  <a:gd name="T2" fmla="*/ 0 w 4"/>
                  <a:gd name="T3" fmla="*/ 21 h 23"/>
                  <a:gd name="T4" fmla="*/ 0 w 4"/>
                  <a:gd name="T5" fmla="*/ 2 h 23"/>
                  <a:gd name="T6" fmla="*/ 2 w 4"/>
                  <a:gd name="T7" fmla="*/ 0 h 23"/>
                  <a:gd name="T8" fmla="*/ 4 w 4"/>
                  <a:gd name="T9" fmla="*/ 2 h 23"/>
                  <a:gd name="T10" fmla="*/ 4 w 4"/>
                  <a:gd name="T11" fmla="*/ 21 h 23"/>
                  <a:gd name="T12" fmla="*/ 2 w 4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3">
                    <a:moveTo>
                      <a:pt x="2" y="23"/>
                    </a:moveTo>
                    <a:cubicBezTo>
                      <a:pt x="1" y="23"/>
                      <a:pt x="0" y="22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1747">
                <a:extLst>
                  <a:ext uri="{FF2B5EF4-FFF2-40B4-BE49-F238E27FC236}">
                    <a16:creationId xmlns:a16="http://schemas.microsoft.com/office/drawing/2014/main" id="{0EFC68F7-4694-1D61-A846-6E316ABFC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3" y="889000"/>
                <a:ext cx="85725" cy="15875"/>
              </a:xfrm>
              <a:custGeom>
                <a:avLst/>
                <a:gdLst>
                  <a:gd name="T0" fmla="*/ 21 w 23"/>
                  <a:gd name="T1" fmla="*/ 4 h 4"/>
                  <a:gd name="T2" fmla="*/ 2 w 23"/>
                  <a:gd name="T3" fmla="*/ 4 h 4"/>
                  <a:gd name="T4" fmla="*/ 0 w 23"/>
                  <a:gd name="T5" fmla="*/ 2 h 4"/>
                  <a:gd name="T6" fmla="*/ 2 w 23"/>
                  <a:gd name="T7" fmla="*/ 0 h 4"/>
                  <a:gd name="T8" fmla="*/ 21 w 23"/>
                  <a:gd name="T9" fmla="*/ 0 h 4"/>
                  <a:gd name="T10" fmla="*/ 23 w 23"/>
                  <a:gd name="T11" fmla="*/ 2 h 4"/>
                  <a:gd name="T12" fmla="*/ 21 w 2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4">
                    <a:moveTo>
                      <a:pt x="2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3"/>
                      <a:pt x="22" y="4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1748">
                <a:extLst>
                  <a:ext uri="{FF2B5EF4-FFF2-40B4-BE49-F238E27FC236}">
                    <a16:creationId xmlns:a16="http://schemas.microsoft.com/office/drawing/2014/main" id="{1F8D4D94-0B36-2852-5E7E-B98BF3633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538" y="844550"/>
                <a:ext cx="60325" cy="104775"/>
              </a:xfrm>
              <a:custGeom>
                <a:avLst/>
                <a:gdLst>
                  <a:gd name="T0" fmla="*/ 8 w 16"/>
                  <a:gd name="T1" fmla="*/ 28 h 28"/>
                  <a:gd name="T2" fmla="*/ 0 w 16"/>
                  <a:gd name="T3" fmla="*/ 20 h 28"/>
                  <a:gd name="T4" fmla="*/ 2 w 16"/>
                  <a:gd name="T5" fmla="*/ 18 h 28"/>
                  <a:gd name="T6" fmla="*/ 4 w 16"/>
                  <a:gd name="T7" fmla="*/ 20 h 28"/>
                  <a:gd name="T8" fmla="*/ 8 w 16"/>
                  <a:gd name="T9" fmla="*/ 24 h 28"/>
                  <a:gd name="T10" fmla="*/ 12 w 16"/>
                  <a:gd name="T11" fmla="*/ 20 h 28"/>
                  <a:gd name="T12" fmla="*/ 8 w 16"/>
                  <a:gd name="T13" fmla="*/ 16 h 28"/>
                  <a:gd name="T14" fmla="*/ 0 w 16"/>
                  <a:gd name="T15" fmla="*/ 8 h 28"/>
                  <a:gd name="T16" fmla="*/ 8 w 16"/>
                  <a:gd name="T17" fmla="*/ 0 h 28"/>
                  <a:gd name="T18" fmla="*/ 16 w 16"/>
                  <a:gd name="T19" fmla="*/ 8 h 28"/>
                  <a:gd name="T20" fmla="*/ 14 w 16"/>
                  <a:gd name="T21" fmla="*/ 10 h 28"/>
                  <a:gd name="T22" fmla="*/ 12 w 16"/>
                  <a:gd name="T23" fmla="*/ 8 h 28"/>
                  <a:gd name="T24" fmla="*/ 8 w 16"/>
                  <a:gd name="T25" fmla="*/ 4 h 28"/>
                  <a:gd name="T26" fmla="*/ 4 w 16"/>
                  <a:gd name="T27" fmla="*/ 8 h 28"/>
                  <a:gd name="T28" fmla="*/ 8 w 16"/>
                  <a:gd name="T29" fmla="*/ 12 h 28"/>
                  <a:gd name="T30" fmla="*/ 16 w 16"/>
                  <a:gd name="T31" fmla="*/ 20 h 28"/>
                  <a:gd name="T32" fmla="*/ 8 w 16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8">
                    <a:moveTo>
                      <a:pt x="8" y="28"/>
                    </a:moveTo>
                    <a:cubicBezTo>
                      <a:pt x="4" y="28"/>
                      <a:pt x="0" y="24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3" y="18"/>
                      <a:pt x="4" y="19"/>
                      <a:pt x="4" y="20"/>
                    </a:cubicBezTo>
                    <a:cubicBezTo>
                      <a:pt x="4" y="22"/>
                      <a:pt x="6" y="24"/>
                      <a:pt x="8" y="24"/>
                    </a:cubicBezTo>
                    <a:cubicBezTo>
                      <a:pt x="10" y="24"/>
                      <a:pt x="12" y="22"/>
                      <a:pt x="12" y="20"/>
                    </a:cubicBezTo>
                    <a:cubicBezTo>
                      <a:pt x="12" y="18"/>
                      <a:pt x="10" y="16"/>
                      <a:pt x="8" y="16"/>
                    </a:cubic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13" y="10"/>
                      <a:pt x="12" y="9"/>
                      <a:pt x="12" y="8"/>
                    </a:cubicBezTo>
                    <a:cubicBezTo>
                      <a:pt x="12" y="5"/>
                      <a:pt x="10" y="4"/>
                      <a:pt x="8" y="4"/>
                    </a:cubicBezTo>
                    <a:cubicBezTo>
                      <a:pt x="6" y="4"/>
                      <a:pt x="4" y="5"/>
                      <a:pt x="4" y="8"/>
                    </a:cubicBezTo>
                    <a:cubicBezTo>
                      <a:pt x="4" y="10"/>
                      <a:pt x="6" y="12"/>
                      <a:pt x="8" y="12"/>
                    </a:cubicBezTo>
                    <a:cubicBezTo>
                      <a:pt x="12" y="12"/>
                      <a:pt x="16" y="15"/>
                      <a:pt x="16" y="20"/>
                    </a:cubicBezTo>
                    <a:cubicBezTo>
                      <a:pt x="16" y="24"/>
                      <a:pt x="12" y="28"/>
                      <a:pt x="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1749">
                <a:extLst>
                  <a:ext uri="{FF2B5EF4-FFF2-40B4-BE49-F238E27FC236}">
                    <a16:creationId xmlns:a16="http://schemas.microsoft.com/office/drawing/2014/main" id="{79D51E27-D2C4-CC38-6086-F031B65D8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828675"/>
                <a:ext cx="15875" cy="136525"/>
              </a:xfrm>
              <a:custGeom>
                <a:avLst/>
                <a:gdLst>
                  <a:gd name="T0" fmla="*/ 2 w 4"/>
                  <a:gd name="T1" fmla="*/ 36 h 36"/>
                  <a:gd name="T2" fmla="*/ 0 w 4"/>
                  <a:gd name="T3" fmla="*/ 34 h 36"/>
                  <a:gd name="T4" fmla="*/ 0 w 4"/>
                  <a:gd name="T5" fmla="*/ 2 h 36"/>
                  <a:gd name="T6" fmla="*/ 2 w 4"/>
                  <a:gd name="T7" fmla="*/ 0 h 36"/>
                  <a:gd name="T8" fmla="*/ 4 w 4"/>
                  <a:gd name="T9" fmla="*/ 2 h 36"/>
                  <a:gd name="T10" fmla="*/ 4 w 4"/>
                  <a:gd name="T11" fmla="*/ 34 h 36"/>
                  <a:gd name="T12" fmla="*/ 2 w 4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6">
                    <a:moveTo>
                      <a:pt x="2" y="36"/>
                    </a:moveTo>
                    <a:cubicBezTo>
                      <a:pt x="1" y="36"/>
                      <a:pt x="0" y="35"/>
                      <a:pt x="0" y="3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3" y="36"/>
                      <a:pt x="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E5D0B32D-DD8B-2E7B-92FC-8679C6A1A5B5}"/>
                </a:ext>
              </a:extLst>
            </p:cNvPr>
            <p:cNvGrpSpPr/>
            <p:nvPr/>
          </p:nvGrpSpPr>
          <p:grpSpPr>
            <a:xfrm>
              <a:off x="4729683" y="4477576"/>
              <a:ext cx="311179" cy="327027"/>
              <a:chOff x="7718425" y="1082675"/>
              <a:chExt cx="342900" cy="360363"/>
            </a:xfrm>
            <a:solidFill>
              <a:schemeClr val="bg1"/>
            </a:solidFill>
          </p:grpSpPr>
          <p:sp>
            <p:nvSpPr>
              <p:cNvPr id="321" name="Freeform 656">
                <a:extLst>
                  <a:ext uri="{FF2B5EF4-FFF2-40B4-BE49-F238E27FC236}">
                    <a16:creationId xmlns:a16="http://schemas.microsoft.com/office/drawing/2014/main" id="{48463E27-82B7-6692-F345-7B7CB8E81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18425" y="1203325"/>
                <a:ext cx="301625" cy="239713"/>
              </a:xfrm>
              <a:custGeom>
                <a:avLst/>
                <a:gdLst>
                  <a:gd name="T0" fmla="*/ 78 w 80"/>
                  <a:gd name="T1" fmla="*/ 64 h 64"/>
                  <a:gd name="T2" fmla="*/ 2 w 80"/>
                  <a:gd name="T3" fmla="*/ 64 h 64"/>
                  <a:gd name="T4" fmla="*/ 0 w 80"/>
                  <a:gd name="T5" fmla="*/ 62 h 64"/>
                  <a:gd name="T6" fmla="*/ 0 w 80"/>
                  <a:gd name="T7" fmla="*/ 2 h 64"/>
                  <a:gd name="T8" fmla="*/ 2 w 80"/>
                  <a:gd name="T9" fmla="*/ 0 h 64"/>
                  <a:gd name="T10" fmla="*/ 78 w 80"/>
                  <a:gd name="T11" fmla="*/ 0 h 64"/>
                  <a:gd name="T12" fmla="*/ 80 w 80"/>
                  <a:gd name="T13" fmla="*/ 2 h 64"/>
                  <a:gd name="T14" fmla="*/ 80 w 80"/>
                  <a:gd name="T15" fmla="*/ 62 h 64"/>
                  <a:gd name="T16" fmla="*/ 78 w 80"/>
                  <a:gd name="T17" fmla="*/ 64 h 64"/>
                  <a:gd name="T18" fmla="*/ 4 w 80"/>
                  <a:gd name="T19" fmla="*/ 60 h 64"/>
                  <a:gd name="T20" fmla="*/ 76 w 80"/>
                  <a:gd name="T21" fmla="*/ 60 h 64"/>
                  <a:gd name="T22" fmla="*/ 76 w 80"/>
                  <a:gd name="T23" fmla="*/ 4 h 64"/>
                  <a:gd name="T24" fmla="*/ 4 w 80"/>
                  <a:gd name="T25" fmla="*/ 4 h 64"/>
                  <a:gd name="T26" fmla="*/ 4 w 80"/>
                  <a:gd name="T27" fmla="*/ 6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64">
                    <a:moveTo>
                      <a:pt x="78" y="64"/>
                    </a:move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3"/>
                      <a:pt x="0" y="6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0"/>
                      <a:pt x="80" y="1"/>
                      <a:pt x="80" y="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3"/>
                      <a:pt x="79" y="64"/>
                      <a:pt x="78" y="64"/>
                    </a:cubicBezTo>
                    <a:close/>
                    <a:moveTo>
                      <a:pt x="4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2" name="Freeform 657">
                <a:extLst>
                  <a:ext uri="{FF2B5EF4-FFF2-40B4-BE49-F238E27FC236}">
                    <a16:creationId xmlns:a16="http://schemas.microsoft.com/office/drawing/2014/main" id="{7CE64D64-AD1A-F038-B164-7638B448F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25" y="1082675"/>
                <a:ext cx="149225" cy="104775"/>
              </a:xfrm>
              <a:custGeom>
                <a:avLst/>
                <a:gdLst>
                  <a:gd name="T0" fmla="*/ 38 w 40"/>
                  <a:gd name="T1" fmla="*/ 28 h 28"/>
                  <a:gd name="T2" fmla="*/ 36 w 40"/>
                  <a:gd name="T3" fmla="*/ 26 h 28"/>
                  <a:gd name="T4" fmla="*/ 36 w 40"/>
                  <a:gd name="T5" fmla="*/ 20 h 28"/>
                  <a:gd name="T6" fmla="*/ 20 w 40"/>
                  <a:gd name="T7" fmla="*/ 4 h 28"/>
                  <a:gd name="T8" fmla="*/ 4 w 40"/>
                  <a:gd name="T9" fmla="*/ 20 h 28"/>
                  <a:gd name="T10" fmla="*/ 4 w 40"/>
                  <a:gd name="T11" fmla="*/ 26 h 28"/>
                  <a:gd name="T12" fmla="*/ 2 w 40"/>
                  <a:gd name="T13" fmla="*/ 28 h 28"/>
                  <a:gd name="T14" fmla="*/ 0 w 40"/>
                  <a:gd name="T15" fmla="*/ 26 h 28"/>
                  <a:gd name="T16" fmla="*/ 0 w 40"/>
                  <a:gd name="T17" fmla="*/ 20 h 28"/>
                  <a:gd name="T18" fmla="*/ 20 w 40"/>
                  <a:gd name="T19" fmla="*/ 0 h 28"/>
                  <a:gd name="T20" fmla="*/ 40 w 40"/>
                  <a:gd name="T21" fmla="*/ 20 h 28"/>
                  <a:gd name="T22" fmla="*/ 40 w 40"/>
                  <a:gd name="T23" fmla="*/ 26 h 28"/>
                  <a:gd name="T24" fmla="*/ 38 w 40"/>
                  <a:gd name="T2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28">
                    <a:moveTo>
                      <a:pt x="38" y="28"/>
                    </a:moveTo>
                    <a:cubicBezTo>
                      <a:pt x="37" y="28"/>
                      <a:pt x="36" y="27"/>
                      <a:pt x="36" y="26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ubicBezTo>
                      <a:pt x="11" y="4"/>
                      <a:pt x="4" y="11"/>
                      <a:pt x="4" y="20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7"/>
                      <a:pt x="39" y="28"/>
                      <a:pt x="3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3" name="Freeform 658">
                <a:extLst>
                  <a:ext uri="{FF2B5EF4-FFF2-40B4-BE49-F238E27FC236}">
                    <a16:creationId xmlns:a16="http://schemas.microsoft.com/office/drawing/2014/main" id="{64072E9C-454A-C065-897E-EB34460ECA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9725" y="1093788"/>
                <a:ext cx="101600" cy="101600"/>
              </a:xfrm>
              <a:custGeom>
                <a:avLst/>
                <a:gdLst>
                  <a:gd name="T0" fmla="*/ 10 w 27"/>
                  <a:gd name="T1" fmla="*/ 27 h 27"/>
                  <a:gd name="T2" fmla="*/ 2 w 27"/>
                  <a:gd name="T3" fmla="*/ 27 h 27"/>
                  <a:gd name="T4" fmla="*/ 0 w 27"/>
                  <a:gd name="T5" fmla="*/ 25 h 27"/>
                  <a:gd name="T6" fmla="*/ 0 w 27"/>
                  <a:gd name="T7" fmla="*/ 17 h 27"/>
                  <a:gd name="T8" fmla="*/ 1 w 27"/>
                  <a:gd name="T9" fmla="*/ 15 h 27"/>
                  <a:gd name="T10" fmla="*/ 15 w 27"/>
                  <a:gd name="T11" fmla="*/ 1 h 27"/>
                  <a:gd name="T12" fmla="*/ 16 w 27"/>
                  <a:gd name="T13" fmla="*/ 0 h 27"/>
                  <a:gd name="T14" fmla="*/ 16 w 27"/>
                  <a:gd name="T15" fmla="*/ 0 h 27"/>
                  <a:gd name="T16" fmla="*/ 18 w 27"/>
                  <a:gd name="T17" fmla="*/ 1 h 27"/>
                  <a:gd name="T18" fmla="*/ 26 w 27"/>
                  <a:gd name="T19" fmla="*/ 9 h 27"/>
                  <a:gd name="T20" fmla="*/ 26 w 27"/>
                  <a:gd name="T21" fmla="*/ 12 h 27"/>
                  <a:gd name="T22" fmla="*/ 12 w 27"/>
                  <a:gd name="T23" fmla="*/ 26 h 27"/>
                  <a:gd name="T24" fmla="*/ 10 w 27"/>
                  <a:gd name="T25" fmla="*/ 27 h 27"/>
                  <a:gd name="T26" fmla="*/ 4 w 27"/>
                  <a:gd name="T27" fmla="*/ 23 h 27"/>
                  <a:gd name="T28" fmla="*/ 10 w 27"/>
                  <a:gd name="T29" fmla="*/ 23 h 27"/>
                  <a:gd name="T30" fmla="*/ 22 w 27"/>
                  <a:gd name="T31" fmla="*/ 11 h 27"/>
                  <a:gd name="T32" fmla="*/ 16 w 27"/>
                  <a:gd name="T33" fmla="*/ 5 h 27"/>
                  <a:gd name="T34" fmla="*/ 4 w 27"/>
                  <a:gd name="T35" fmla="*/ 17 h 27"/>
                  <a:gd name="T36" fmla="*/ 4 w 27"/>
                  <a:gd name="T37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7">
                    <a:moveTo>
                      <a:pt x="10" y="27"/>
                    </a:move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0" y="15"/>
                      <a:pt x="1" y="1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8" y="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7" y="10"/>
                      <a:pt x="27" y="11"/>
                      <a:pt x="26" y="12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1" y="27"/>
                      <a:pt x="10" y="27"/>
                    </a:cubicBezTo>
                    <a:close/>
                    <a:moveTo>
                      <a:pt x="4" y="23"/>
                    </a:moveTo>
                    <a:cubicBezTo>
                      <a:pt x="10" y="23"/>
                      <a:pt x="10" y="23"/>
                      <a:pt x="10" y="23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4" y="17"/>
                      <a:pt x="4" y="17"/>
                      <a:pt x="4" y="17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30410FEC-D4B1-4C57-0448-38535F8E6BAF}"/>
                </a:ext>
              </a:extLst>
            </p:cNvPr>
            <p:cNvGrpSpPr/>
            <p:nvPr/>
          </p:nvGrpSpPr>
          <p:grpSpPr>
            <a:xfrm>
              <a:off x="4721759" y="5531888"/>
              <a:ext cx="327027" cy="286689"/>
              <a:chOff x="2670175" y="1112838"/>
              <a:chExt cx="360363" cy="315913"/>
            </a:xfrm>
            <a:solidFill>
              <a:schemeClr val="bg1"/>
            </a:solidFill>
          </p:grpSpPr>
          <p:sp>
            <p:nvSpPr>
              <p:cNvPr id="325" name="Freeform 793">
                <a:extLst>
                  <a:ext uri="{FF2B5EF4-FFF2-40B4-BE49-F238E27FC236}">
                    <a16:creationId xmlns:a16="http://schemas.microsoft.com/office/drawing/2014/main" id="{39942499-1E1C-1927-1E73-396968C51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1228725"/>
                <a:ext cx="300038" cy="200025"/>
              </a:xfrm>
              <a:custGeom>
                <a:avLst/>
                <a:gdLst>
                  <a:gd name="T0" fmla="*/ 78 w 80"/>
                  <a:gd name="T1" fmla="*/ 53 h 53"/>
                  <a:gd name="T2" fmla="*/ 2 w 80"/>
                  <a:gd name="T3" fmla="*/ 53 h 53"/>
                  <a:gd name="T4" fmla="*/ 0 w 80"/>
                  <a:gd name="T5" fmla="*/ 51 h 53"/>
                  <a:gd name="T6" fmla="*/ 0 w 80"/>
                  <a:gd name="T7" fmla="*/ 2 h 53"/>
                  <a:gd name="T8" fmla="*/ 2 w 80"/>
                  <a:gd name="T9" fmla="*/ 0 h 53"/>
                  <a:gd name="T10" fmla="*/ 4 w 80"/>
                  <a:gd name="T11" fmla="*/ 2 h 53"/>
                  <a:gd name="T12" fmla="*/ 4 w 80"/>
                  <a:gd name="T13" fmla="*/ 49 h 53"/>
                  <a:gd name="T14" fmla="*/ 76 w 80"/>
                  <a:gd name="T15" fmla="*/ 49 h 53"/>
                  <a:gd name="T16" fmla="*/ 76 w 80"/>
                  <a:gd name="T17" fmla="*/ 2 h 53"/>
                  <a:gd name="T18" fmla="*/ 78 w 80"/>
                  <a:gd name="T19" fmla="*/ 0 h 53"/>
                  <a:gd name="T20" fmla="*/ 80 w 80"/>
                  <a:gd name="T21" fmla="*/ 2 h 53"/>
                  <a:gd name="T22" fmla="*/ 80 w 80"/>
                  <a:gd name="T23" fmla="*/ 51 h 53"/>
                  <a:gd name="T24" fmla="*/ 78 w 80"/>
                  <a:gd name="T2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" h="53">
                    <a:moveTo>
                      <a:pt x="78" y="53"/>
                    </a:moveTo>
                    <a:cubicBezTo>
                      <a:pt x="2" y="53"/>
                      <a:pt x="2" y="53"/>
                      <a:pt x="2" y="53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1"/>
                      <a:pt x="77" y="0"/>
                      <a:pt x="78" y="0"/>
                    </a:cubicBezTo>
                    <a:cubicBezTo>
                      <a:pt x="79" y="0"/>
                      <a:pt x="80" y="1"/>
                      <a:pt x="80" y="2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79" y="53"/>
                      <a:pt x="7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6" name="Freeform 794">
                <a:extLst>
                  <a:ext uri="{FF2B5EF4-FFF2-40B4-BE49-F238E27FC236}">
                    <a16:creationId xmlns:a16="http://schemas.microsoft.com/office/drawing/2014/main" id="{3104E623-771B-313B-BB2E-72F4BF55B8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30500" y="1277938"/>
                <a:ext cx="134938" cy="106363"/>
              </a:xfrm>
              <a:custGeom>
                <a:avLst/>
                <a:gdLst>
                  <a:gd name="T0" fmla="*/ 34 w 36"/>
                  <a:gd name="T1" fmla="*/ 28 h 28"/>
                  <a:gd name="T2" fmla="*/ 2 w 36"/>
                  <a:gd name="T3" fmla="*/ 28 h 28"/>
                  <a:gd name="T4" fmla="*/ 0 w 36"/>
                  <a:gd name="T5" fmla="*/ 26 h 28"/>
                  <a:gd name="T6" fmla="*/ 0 w 36"/>
                  <a:gd name="T7" fmla="*/ 2 h 28"/>
                  <a:gd name="T8" fmla="*/ 2 w 36"/>
                  <a:gd name="T9" fmla="*/ 0 h 28"/>
                  <a:gd name="T10" fmla="*/ 34 w 36"/>
                  <a:gd name="T11" fmla="*/ 0 h 28"/>
                  <a:gd name="T12" fmla="*/ 36 w 36"/>
                  <a:gd name="T13" fmla="*/ 2 h 28"/>
                  <a:gd name="T14" fmla="*/ 36 w 36"/>
                  <a:gd name="T15" fmla="*/ 26 h 28"/>
                  <a:gd name="T16" fmla="*/ 34 w 36"/>
                  <a:gd name="T17" fmla="*/ 28 h 28"/>
                  <a:gd name="T18" fmla="*/ 4 w 36"/>
                  <a:gd name="T19" fmla="*/ 24 h 28"/>
                  <a:gd name="T20" fmla="*/ 32 w 36"/>
                  <a:gd name="T21" fmla="*/ 24 h 28"/>
                  <a:gd name="T22" fmla="*/ 32 w 36"/>
                  <a:gd name="T23" fmla="*/ 4 h 28"/>
                  <a:gd name="T24" fmla="*/ 4 w 36"/>
                  <a:gd name="T25" fmla="*/ 4 h 28"/>
                  <a:gd name="T26" fmla="*/ 4 w 36"/>
                  <a:gd name="T27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28">
                    <a:moveTo>
                      <a:pt x="34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7"/>
                      <a:pt x="35" y="28"/>
                      <a:pt x="34" y="28"/>
                    </a:cubicBezTo>
                    <a:close/>
                    <a:moveTo>
                      <a:pt x="4" y="24"/>
                    </a:move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7" name="Freeform 795">
                <a:extLst>
                  <a:ext uri="{FF2B5EF4-FFF2-40B4-BE49-F238E27FC236}">
                    <a16:creationId xmlns:a16="http://schemas.microsoft.com/office/drawing/2014/main" id="{B81EDA0D-E466-49AF-42FB-CF6CD57A7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1313" y="1277938"/>
                <a:ext cx="88900" cy="150813"/>
              </a:xfrm>
              <a:custGeom>
                <a:avLst/>
                <a:gdLst>
                  <a:gd name="T0" fmla="*/ 22 w 24"/>
                  <a:gd name="T1" fmla="*/ 40 h 40"/>
                  <a:gd name="T2" fmla="*/ 2 w 24"/>
                  <a:gd name="T3" fmla="*/ 40 h 40"/>
                  <a:gd name="T4" fmla="*/ 0 w 24"/>
                  <a:gd name="T5" fmla="*/ 38 h 40"/>
                  <a:gd name="T6" fmla="*/ 0 w 24"/>
                  <a:gd name="T7" fmla="*/ 2 h 40"/>
                  <a:gd name="T8" fmla="*/ 2 w 24"/>
                  <a:gd name="T9" fmla="*/ 0 h 40"/>
                  <a:gd name="T10" fmla="*/ 22 w 24"/>
                  <a:gd name="T11" fmla="*/ 0 h 40"/>
                  <a:gd name="T12" fmla="*/ 24 w 24"/>
                  <a:gd name="T13" fmla="*/ 2 h 40"/>
                  <a:gd name="T14" fmla="*/ 24 w 24"/>
                  <a:gd name="T15" fmla="*/ 38 h 40"/>
                  <a:gd name="T16" fmla="*/ 22 w 24"/>
                  <a:gd name="T17" fmla="*/ 40 h 40"/>
                  <a:gd name="T18" fmla="*/ 4 w 24"/>
                  <a:gd name="T19" fmla="*/ 36 h 40"/>
                  <a:gd name="T20" fmla="*/ 20 w 24"/>
                  <a:gd name="T21" fmla="*/ 36 h 40"/>
                  <a:gd name="T22" fmla="*/ 20 w 24"/>
                  <a:gd name="T23" fmla="*/ 4 h 40"/>
                  <a:gd name="T24" fmla="*/ 4 w 24"/>
                  <a:gd name="T25" fmla="*/ 4 h 40"/>
                  <a:gd name="T26" fmla="*/ 4 w 24"/>
                  <a:gd name="T27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40">
                    <a:moveTo>
                      <a:pt x="22" y="40"/>
                    </a:moveTo>
                    <a:cubicBezTo>
                      <a:pt x="2" y="40"/>
                      <a:pt x="2" y="40"/>
                      <a:pt x="2" y="40"/>
                    </a:cubicBezTo>
                    <a:cubicBezTo>
                      <a:pt x="1" y="40"/>
                      <a:pt x="0" y="39"/>
                      <a:pt x="0" y="3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3" y="0"/>
                      <a:pt x="24" y="1"/>
                      <a:pt x="24" y="2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3" y="40"/>
                      <a:pt x="22" y="40"/>
                    </a:cubicBezTo>
                    <a:close/>
                    <a:moveTo>
                      <a:pt x="4" y="36"/>
                    </a:move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8" name="Freeform 796">
                <a:extLst>
                  <a:ext uri="{FF2B5EF4-FFF2-40B4-BE49-F238E27FC236}">
                    <a16:creationId xmlns:a16="http://schemas.microsoft.com/office/drawing/2014/main" id="{DBFF901D-2079-3B86-7341-856C8F60E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12838"/>
                <a:ext cx="360363" cy="74613"/>
              </a:xfrm>
              <a:custGeom>
                <a:avLst/>
                <a:gdLst>
                  <a:gd name="T0" fmla="*/ 94 w 96"/>
                  <a:gd name="T1" fmla="*/ 20 h 20"/>
                  <a:gd name="T2" fmla="*/ 2 w 96"/>
                  <a:gd name="T3" fmla="*/ 20 h 20"/>
                  <a:gd name="T4" fmla="*/ 0 w 96"/>
                  <a:gd name="T5" fmla="*/ 19 h 20"/>
                  <a:gd name="T6" fmla="*/ 0 w 96"/>
                  <a:gd name="T7" fmla="*/ 17 h 20"/>
                  <a:gd name="T8" fmla="*/ 8 w 96"/>
                  <a:gd name="T9" fmla="*/ 1 h 20"/>
                  <a:gd name="T10" fmla="*/ 10 w 96"/>
                  <a:gd name="T11" fmla="*/ 0 h 20"/>
                  <a:gd name="T12" fmla="*/ 86 w 96"/>
                  <a:gd name="T13" fmla="*/ 0 h 20"/>
                  <a:gd name="T14" fmla="*/ 88 w 96"/>
                  <a:gd name="T15" fmla="*/ 1 h 20"/>
                  <a:gd name="T16" fmla="*/ 96 w 96"/>
                  <a:gd name="T17" fmla="*/ 17 h 20"/>
                  <a:gd name="T18" fmla="*/ 96 w 96"/>
                  <a:gd name="T19" fmla="*/ 19 h 20"/>
                  <a:gd name="T20" fmla="*/ 94 w 96"/>
                  <a:gd name="T21" fmla="*/ 20 h 20"/>
                  <a:gd name="T22" fmla="*/ 5 w 96"/>
                  <a:gd name="T23" fmla="*/ 16 h 20"/>
                  <a:gd name="T24" fmla="*/ 91 w 96"/>
                  <a:gd name="T25" fmla="*/ 16 h 20"/>
                  <a:gd name="T26" fmla="*/ 85 w 96"/>
                  <a:gd name="T27" fmla="*/ 4 h 20"/>
                  <a:gd name="T28" fmla="*/ 11 w 96"/>
                  <a:gd name="T29" fmla="*/ 4 h 20"/>
                  <a:gd name="T30" fmla="*/ 5 w 96"/>
                  <a:gd name="T31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" h="20">
                    <a:moveTo>
                      <a:pt x="94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7" y="0"/>
                      <a:pt x="87" y="0"/>
                      <a:pt x="88" y="1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5" y="20"/>
                      <a:pt x="95" y="20"/>
                      <a:pt x="94" y="20"/>
                    </a:cubicBezTo>
                    <a:close/>
                    <a:moveTo>
                      <a:pt x="5" y="16"/>
                    </a:moveTo>
                    <a:cubicBezTo>
                      <a:pt x="91" y="16"/>
                      <a:pt x="91" y="16"/>
                      <a:pt x="91" y="16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11" y="4"/>
                      <a:pt x="11" y="4"/>
                      <a:pt x="11" y="4"/>
                    </a:cubicBezTo>
                    <a:lnTo>
                      <a:pt x="5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9" name="Freeform 797">
                <a:extLst>
                  <a:ext uri="{FF2B5EF4-FFF2-40B4-BE49-F238E27FC236}">
                    <a16:creationId xmlns:a16="http://schemas.microsoft.com/office/drawing/2014/main" id="{CAFE25E6-5DC6-9F1B-C9A6-B6F750F25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70175" y="1173163"/>
                <a:ext cx="360363" cy="90488"/>
              </a:xfrm>
              <a:custGeom>
                <a:avLst/>
                <a:gdLst>
                  <a:gd name="T0" fmla="*/ 60 w 96"/>
                  <a:gd name="T1" fmla="*/ 24 h 24"/>
                  <a:gd name="T2" fmla="*/ 48 w 96"/>
                  <a:gd name="T3" fmla="*/ 19 h 24"/>
                  <a:gd name="T4" fmla="*/ 36 w 96"/>
                  <a:gd name="T5" fmla="*/ 24 h 24"/>
                  <a:gd name="T6" fmla="*/ 22 w 96"/>
                  <a:gd name="T7" fmla="*/ 17 h 24"/>
                  <a:gd name="T8" fmla="*/ 14 w 96"/>
                  <a:gd name="T9" fmla="*/ 20 h 24"/>
                  <a:gd name="T10" fmla="*/ 0 w 96"/>
                  <a:gd name="T11" fmla="*/ 6 h 24"/>
                  <a:gd name="T12" fmla="*/ 0 w 96"/>
                  <a:gd name="T13" fmla="*/ 2 h 24"/>
                  <a:gd name="T14" fmla="*/ 2 w 96"/>
                  <a:gd name="T15" fmla="*/ 0 h 24"/>
                  <a:gd name="T16" fmla="*/ 94 w 96"/>
                  <a:gd name="T17" fmla="*/ 0 h 24"/>
                  <a:gd name="T18" fmla="*/ 96 w 96"/>
                  <a:gd name="T19" fmla="*/ 2 h 24"/>
                  <a:gd name="T20" fmla="*/ 96 w 96"/>
                  <a:gd name="T21" fmla="*/ 6 h 24"/>
                  <a:gd name="T22" fmla="*/ 82 w 96"/>
                  <a:gd name="T23" fmla="*/ 20 h 24"/>
                  <a:gd name="T24" fmla="*/ 74 w 96"/>
                  <a:gd name="T25" fmla="*/ 17 h 24"/>
                  <a:gd name="T26" fmla="*/ 60 w 96"/>
                  <a:gd name="T27" fmla="*/ 24 h 24"/>
                  <a:gd name="T28" fmla="*/ 48 w 96"/>
                  <a:gd name="T29" fmla="*/ 15 h 24"/>
                  <a:gd name="T30" fmla="*/ 50 w 96"/>
                  <a:gd name="T31" fmla="*/ 15 h 24"/>
                  <a:gd name="T32" fmla="*/ 60 w 96"/>
                  <a:gd name="T33" fmla="*/ 20 h 24"/>
                  <a:gd name="T34" fmla="*/ 72 w 96"/>
                  <a:gd name="T35" fmla="*/ 13 h 24"/>
                  <a:gd name="T36" fmla="*/ 74 w 96"/>
                  <a:gd name="T37" fmla="*/ 12 h 24"/>
                  <a:gd name="T38" fmla="*/ 75 w 96"/>
                  <a:gd name="T39" fmla="*/ 13 h 24"/>
                  <a:gd name="T40" fmla="*/ 82 w 96"/>
                  <a:gd name="T41" fmla="*/ 16 h 24"/>
                  <a:gd name="T42" fmla="*/ 92 w 96"/>
                  <a:gd name="T43" fmla="*/ 6 h 24"/>
                  <a:gd name="T44" fmla="*/ 92 w 96"/>
                  <a:gd name="T45" fmla="*/ 4 h 24"/>
                  <a:gd name="T46" fmla="*/ 4 w 96"/>
                  <a:gd name="T47" fmla="*/ 4 h 24"/>
                  <a:gd name="T48" fmla="*/ 4 w 96"/>
                  <a:gd name="T49" fmla="*/ 6 h 24"/>
                  <a:gd name="T50" fmla="*/ 14 w 96"/>
                  <a:gd name="T51" fmla="*/ 16 h 24"/>
                  <a:gd name="T52" fmla="*/ 21 w 96"/>
                  <a:gd name="T53" fmla="*/ 13 h 24"/>
                  <a:gd name="T54" fmla="*/ 22 w 96"/>
                  <a:gd name="T55" fmla="*/ 12 h 24"/>
                  <a:gd name="T56" fmla="*/ 24 w 96"/>
                  <a:gd name="T57" fmla="*/ 13 h 24"/>
                  <a:gd name="T58" fmla="*/ 36 w 96"/>
                  <a:gd name="T59" fmla="*/ 20 h 24"/>
                  <a:gd name="T60" fmla="*/ 47 w 96"/>
                  <a:gd name="T61" fmla="*/ 15 h 24"/>
                  <a:gd name="T62" fmla="*/ 48 w 96"/>
                  <a:gd name="T63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24">
                    <a:moveTo>
                      <a:pt x="60" y="24"/>
                    </a:moveTo>
                    <a:cubicBezTo>
                      <a:pt x="56" y="24"/>
                      <a:pt x="51" y="22"/>
                      <a:pt x="48" y="19"/>
                    </a:cubicBezTo>
                    <a:cubicBezTo>
                      <a:pt x="45" y="22"/>
                      <a:pt x="40" y="24"/>
                      <a:pt x="36" y="24"/>
                    </a:cubicBezTo>
                    <a:cubicBezTo>
                      <a:pt x="31" y="24"/>
                      <a:pt x="25" y="21"/>
                      <a:pt x="22" y="17"/>
                    </a:cubicBezTo>
                    <a:cubicBezTo>
                      <a:pt x="20" y="19"/>
                      <a:pt x="17" y="20"/>
                      <a:pt x="14" y="20"/>
                    </a:cubicBezTo>
                    <a:cubicBezTo>
                      <a:pt x="6" y="20"/>
                      <a:pt x="0" y="14"/>
                      <a:pt x="0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0"/>
                      <a:pt x="96" y="1"/>
                      <a:pt x="96" y="2"/>
                    </a:cubicBezTo>
                    <a:cubicBezTo>
                      <a:pt x="96" y="6"/>
                      <a:pt x="96" y="6"/>
                      <a:pt x="96" y="6"/>
                    </a:cubicBezTo>
                    <a:cubicBezTo>
                      <a:pt x="96" y="14"/>
                      <a:pt x="90" y="20"/>
                      <a:pt x="82" y="20"/>
                    </a:cubicBezTo>
                    <a:cubicBezTo>
                      <a:pt x="79" y="20"/>
                      <a:pt x="76" y="19"/>
                      <a:pt x="74" y="17"/>
                    </a:cubicBezTo>
                    <a:cubicBezTo>
                      <a:pt x="71" y="21"/>
                      <a:pt x="65" y="24"/>
                      <a:pt x="60" y="24"/>
                    </a:cubicBezTo>
                    <a:close/>
                    <a:moveTo>
                      <a:pt x="48" y="15"/>
                    </a:moveTo>
                    <a:cubicBezTo>
                      <a:pt x="49" y="15"/>
                      <a:pt x="49" y="15"/>
                      <a:pt x="50" y="15"/>
                    </a:cubicBezTo>
                    <a:cubicBezTo>
                      <a:pt x="52" y="18"/>
                      <a:pt x="56" y="20"/>
                      <a:pt x="60" y="20"/>
                    </a:cubicBezTo>
                    <a:cubicBezTo>
                      <a:pt x="65" y="20"/>
                      <a:pt x="70" y="17"/>
                      <a:pt x="72" y="13"/>
                    </a:cubicBezTo>
                    <a:cubicBezTo>
                      <a:pt x="73" y="12"/>
                      <a:pt x="73" y="12"/>
                      <a:pt x="74" y="12"/>
                    </a:cubicBezTo>
                    <a:cubicBezTo>
                      <a:pt x="74" y="12"/>
                      <a:pt x="75" y="12"/>
                      <a:pt x="75" y="13"/>
                    </a:cubicBezTo>
                    <a:cubicBezTo>
                      <a:pt x="78" y="15"/>
                      <a:pt x="80" y="16"/>
                      <a:pt x="82" y="16"/>
                    </a:cubicBezTo>
                    <a:cubicBezTo>
                      <a:pt x="88" y="16"/>
                      <a:pt x="92" y="12"/>
                      <a:pt x="92" y="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12"/>
                      <a:pt x="8" y="16"/>
                      <a:pt x="14" y="16"/>
                    </a:cubicBezTo>
                    <a:cubicBezTo>
                      <a:pt x="16" y="16"/>
                      <a:pt x="18" y="15"/>
                      <a:pt x="21" y="13"/>
                    </a:cubicBezTo>
                    <a:cubicBezTo>
                      <a:pt x="21" y="12"/>
                      <a:pt x="22" y="12"/>
                      <a:pt x="22" y="12"/>
                    </a:cubicBezTo>
                    <a:cubicBezTo>
                      <a:pt x="23" y="12"/>
                      <a:pt x="23" y="12"/>
                      <a:pt x="24" y="13"/>
                    </a:cubicBezTo>
                    <a:cubicBezTo>
                      <a:pt x="26" y="17"/>
                      <a:pt x="31" y="20"/>
                      <a:pt x="36" y="20"/>
                    </a:cubicBezTo>
                    <a:cubicBezTo>
                      <a:pt x="40" y="20"/>
                      <a:pt x="44" y="18"/>
                      <a:pt x="47" y="15"/>
                    </a:cubicBezTo>
                    <a:cubicBezTo>
                      <a:pt x="47" y="15"/>
                      <a:pt x="47" y="15"/>
                      <a:pt x="4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0" name="Freeform 798">
                <a:extLst>
                  <a:ext uri="{FF2B5EF4-FFF2-40B4-BE49-F238E27FC236}">
                    <a16:creationId xmlns:a16="http://schemas.microsoft.com/office/drawing/2014/main" id="{AD602992-9662-DC53-D0D4-4B97E7F697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788" y="1112838"/>
                <a:ext cx="30163" cy="120650"/>
              </a:xfrm>
              <a:custGeom>
                <a:avLst/>
                <a:gdLst>
                  <a:gd name="T0" fmla="*/ 2 w 8"/>
                  <a:gd name="T1" fmla="*/ 32 h 32"/>
                  <a:gd name="T2" fmla="*/ 0 w 8"/>
                  <a:gd name="T3" fmla="*/ 30 h 32"/>
                  <a:gd name="T4" fmla="*/ 0 w 8"/>
                  <a:gd name="T5" fmla="*/ 18 h 32"/>
                  <a:gd name="T6" fmla="*/ 0 w 8"/>
                  <a:gd name="T7" fmla="*/ 18 h 32"/>
                  <a:gd name="T8" fmla="*/ 4 w 8"/>
                  <a:gd name="T9" fmla="*/ 2 h 32"/>
                  <a:gd name="T10" fmla="*/ 6 w 8"/>
                  <a:gd name="T11" fmla="*/ 0 h 32"/>
                  <a:gd name="T12" fmla="*/ 8 w 8"/>
                  <a:gd name="T13" fmla="*/ 2 h 32"/>
                  <a:gd name="T14" fmla="*/ 4 w 8"/>
                  <a:gd name="T15" fmla="*/ 18 h 32"/>
                  <a:gd name="T16" fmla="*/ 4 w 8"/>
                  <a:gd name="T17" fmla="*/ 30 h 32"/>
                  <a:gd name="T18" fmla="*/ 2 w 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32">
                    <a:moveTo>
                      <a:pt x="2" y="32"/>
                    </a:move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4" y="31"/>
                      <a:pt x="3" y="32"/>
                      <a:pt x="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1" name="Freeform 799">
                <a:extLst>
                  <a:ext uri="{FF2B5EF4-FFF2-40B4-BE49-F238E27FC236}">
                    <a16:creationId xmlns:a16="http://schemas.microsoft.com/office/drawing/2014/main" id="{809310C0-F35A-692F-3AE6-7F16725DB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13" y="1112838"/>
                <a:ext cx="14288" cy="131763"/>
              </a:xfrm>
              <a:custGeom>
                <a:avLst/>
                <a:gdLst>
                  <a:gd name="T0" fmla="*/ 2 w 4"/>
                  <a:gd name="T1" fmla="*/ 35 h 35"/>
                  <a:gd name="T2" fmla="*/ 0 w 4"/>
                  <a:gd name="T3" fmla="*/ 33 h 35"/>
                  <a:gd name="T4" fmla="*/ 0 w 4"/>
                  <a:gd name="T5" fmla="*/ 2 h 35"/>
                  <a:gd name="T6" fmla="*/ 2 w 4"/>
                  <a:gd name="T7" fmla="*/ 0 h 35"/>
                  <a:gd name="T8" fmla="*/ 4 w 4"/>
                  <a:gd name="T9" fmla="*/ 2 h 35"/>
                  <a:gd name="T10" fmla="*/ 4 w 4"/>
                  <a:gd name="T11" fmla="*/ 33 h 35"/>
                  <a:gd name="T12" fmla="*/ 2 w 4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35">
                    <a:moveTo>
                      <a:pt x="2" y="35"/>
                    </a:moveTo>
                    <a:cubicBezTo>
                      <a:pt x="1" y="35"/>
                      <a:pt x="0" y="34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3" y="35"/>
                      <a:pt x="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2" name="Freeform 800">
                <a:extLst>
                  <a:ext uri="{FF2B5EF4-FFF2-40B4-BE49-F238E27FC236}">
                    <a16:creationId xmlns:a16="http://schemas.microsoft.com/office/drawing/2014/main" id="{31249D04-ACF8-5C6A-7569-3D78B4C05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112838"/>
                <a:ext cx="30163" cy="120650"/>
              </a:xfrm>
              <a:custGeom>
                <a:avLst/>
                <a:gdLst>
                  <a:gd name="T0" fmla="*/ 6 w 8"/>
                  <a:gd name="T1" fmla="*/ 32 h 32"/>
                  <a:gd name="T2" fmla="*/ 4 w 8"/>
                  <a:gd name="T3" fmla="*/ 30 h 32"/>
                  <a:gd name="T4" fmla="*/ 4 w 8"/>
                  <a:gd name="T5" fmla="*/ 18 h 32"/>
                  <a:gd name="T6" fmla="*/ 0 w 8"/>
                  <a:gd name="T7" fmla="*/ 2 h 32"/>
                  <a:gd name="T8" fmla="*/ 2 w 8"/>
                  <a:gd name="T9" fmla="*/ 0 h 32"/>
                  <a:gd name="T10" fmla="*/ 4 w 8"/>
                  <a:gd name="T11" fmla="*/ 2 h 32"/>
                  <a:gd name="T12" fmla="*/ 8 w 8"/>
                  <a:gd name="T13" fmla="*/ 18 h 32"/>
                  <a:gd name="T14" fmla="*/ 8 w 8"/>
                  <a:gd name="T15" fmla="*/ 18 h 32"/>
                  <a:gd name="T16" fmla="*/ 8 w 8"/>
                  <a:gd name="T17" fmla="*/ 30 h 32"/>
                  <a:gd name="T18" fmla="*/ 6 w 8"/>
                  <a:gd name="T1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32">
                    <a:moveTo>
                      <a:pt x="6" y="32"/>
                    </a:moveTo>
                    <a:cubicBezTo>
                      <a:pt x="5" y="32"/>
                      <a:pt x="4" y="31"/>
                      <a:pt x="4" y="3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3" y="0"/>
                      <a:pt x="4" y="0"/>
                      <a:pt x="4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1"/>
                      <a:pt x="7" y="32"/>
                      <a:pt x="6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3" name="Oval 801">
                <a:extLst>
                  <a:ext uri="{FF2B5EF4-FFF2-40B4-BE49-F238E27FC236}">
                    <a16:creationId xmlns:a16="http://schemas.microsoft.com/office/drawing/2014/main" id="{C7B92633-C608-0DF6-F720-3958BDB0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763" y="1354138"/>
                <a:ext cx="14288" cy="142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13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EDB60C5-8EAF-4D2D-BA55-3AA6AC00D621}"/>
              </a:ext>
            </a:extLst>
          </p:cNvPr>
          <p:cNvSpPr/>
          <p:nvPr/>
        </p:nvSpPr>
        <p:spPr>
          <a:xfrm>
            <a:off x="11435149" y="6386830"/>
            <a:ext cx="278936" cy="278936"/>
          </a:xfrm>
          <a:prstGeom prst="ellips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4</a:t>
            </a:fld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1984DCD-3DBC-41AA-9368-EA52D0D54228}"/>
              </a:ext>
            </a:extLst>
          </p:cNvPr>
          <p:cNvSpPr txBox="1">
            <a:spLocks/>
          </p:cNvSpPr>
          <p:nvPr/>
        </p:nvSpPr>
        <p:spPr>
          <a:xfrm>
            <a:off x="667657" y="232764"/>
            <a:ext cx="10509929" cy="66765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Exploratory Data Analysis ( EDA )</a:t>
            </a:r>
            <a:endParaRPr lang="en-ID" sz="2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9AFC0C-32EC-646A-B904-E5EFB4CD95F1}"/>
              </a:ext>
            </a:extLst>
          </p:cNvPr>
          <p:cNvGrpSpPr/>
          <p:nvPr/>
        </p:nvGrpSpPr>
        <p:grpSpPr>
          <a:xfrm>
            <a:off x="4357991" y="1251285"/>
            <a:ext cx="4824654" cy="1041068"/>
            <a:chOff x="3049212" y="1215367"/>
            <a:chExt cx="6517532" cy="7846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EEE036-12AC-E8A6-CDBD-3BEDC4FBE1DA}"/>
                </a:ext>
              </a:extLst>
            </p:cNvPr>
            <p:cNvSpPr/>
            <p:nvPr/>
          </p:nvSpPr>
          <p:spPr>
            <a:xfrm>
              <a:off x="3049212" y="1219200"/>
              <a:ext cx="6517532" cy="7807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127BA6-94E2-ECA3-D1B7-9E784E83E89F}"/>
                </a:ext>
              </a:extLst>
            </p:cNvPr>
            <p:cNvSpPr txBox="1"/>
            <p:nvPr/>
          </p:nvSpPr>
          <p:spPr>
            <a:xfrm>
              <a:off x="3325310" y="1215367"/>
              <a:ext cx="5291769" cy="75634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 missing values</a:t>
              </a:r>
            </a:p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Duplicate values = 125</a:t>
              </a:r>
            </a:p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 variable = Revenue ( given in the dataset)</a:t>
              </a:r>
            </a:p>
          </p:txBody>
        </p:sp>
      </p:grpSp>
      <p:grpSp>
        <p:nvGrpSpPr>
          <p:cNvPr id="29" name="Graphic 19">
            <a:extLst>
              <a:ext uri="{FF2B5EF4-FFF2-40B4-BE49-F238E27FC236}">
                <a16:creationId xmlns:a16="http://schemas.microsoft.com/office/drawing/2014/main" id="{A5C5D98D-53DF-E03E-1F8E-B410FDB6A332}"/>
              </a:ext>
            </a:extLst>
          </p:cNvPr>
          <p:cNvGrpSpPr/>
          <p:nvPr/>
        </p:nvGrpSpPr>
        <p:grpSpPr>
          <a:xfrm>
            <a:off x="9406647" y="1555990"/>
            <a:ext cx="2137653" cy="4275303"/>
            <a:chOff x="3526364" y="859367"/>
            <a:chExt cx="2569635" cy="51392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87F178B-56C8-3C5E-E28D-7632C29BF096}"/>
                </a:ext>
              </a:extLst>
            </p:cNvPr>
            <p:cNvSpPr/>
            <p:nvPr/>
          </p:nvSpPr>
          <p:spPr>
            <a:xfrm>
              <a:off x="4278992" y="4791751"/>
              <a:ext cx="1817007" cy="1206884"/>
            </a:xfrm>
            <a:custGeom>
              <a:avLst/>
              <a:gdLst>
                <a:gd name="connsiteX0" fmla="*/ 1816795 w 1817007"/>
                <a:gd name="connsiteY0" fmla="*/ 1206808 h 1206884"/>
                <a:gd name="connsiteX1" fmla="*/ -213 w 1817007"/>
                <a:gd name="connsiteY1" fmla="*/ 454181 h 1206884"/>
                <a:gd name="connsiteX2" fmla="*/ 454044 w 1817007"/>
                <a:gd name="connsiteY2" fmla="*/ -76 h 1206884"/>
                <a:gd name="connsiteX3" fmla="*/ 1816795 w 1817007"/>
                <a:gd name="connsiteY3" fmla="*/ 564395 h 120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4">
                  <a:moveTo>
                    <a:pt x="1816795" y="1206808"/>
                  </a:moveTo>
                  <a:cubicBezTo>
                    <a:pt x="1135291" y="1206808"/>
                    <a:pt x="481685" y="936079"/>
                    <a:pt x="-213" y="454181"/>
                  </a:cubicBezTo>
                  <a:lnTo>
                    <a:pt x="454044" y="-76"/>
                  </a:lnTo>
                  <a:cubicBezTo>
                    <a:pt x="815470" y="361350"/>
                    <a:pt x="1305665" y="564395"/>
                    <a:pt x="1816795" y="564395"/>
                  </a:cubicBezTo>
                  <a:close/>
                </a:path>
              </a:pathLst>
            </a:custGeom>
            <a:solidFill>
              <a:srgbClr val="114A5E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001E58-E026-4B6D-0099-B121963440ED}"/>
                </a:ext>
              </a:extLst>
            </p:cNvPr>
            <p:cNvSpPr/>
            <p:nvPr/>
          </p:nvSpPr>
          <p:spPr>
            <a:xfrm>
              <a:off x="3526364" y="3429000"/>
              <a:ext cx="1206884" cy="1816998"/>
            </a:xfrm>
            <a:custGeom>
              <a:avLst/>
              <a:gdLst>
                <a:gd name="connsiteX0" fmla="*/ 752415 w 1206884"/>
                <a:gd name="connsiteY0" fmla="*/ 1816922 h 1816998"/>
                <a:gd name="connsiteX1" fmla="*/ -213 w 1206884"/>
                <a:gd name="connsiteY1" fmla="*/ -76 h 1816998"/>
                <a:gd name="connsiteX2" fmla="*/ 642201 w 1206884"/>
                <a:gd name="connsiteY2" fmla="*/ -76 h 1816998"/>
                <a:gd name="connsiteX3" fmla="*/ 1206671 w 1206884"/>
                <a:gd name="connsiteY3" fmla="*/ 1362675 h 181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6998">
                  <a:moveTo>
                    <a:pt x="752415" y="1816922"/>
                  </a:moveTo>
                  <a:cubicBezTo>
                    <a:pt x="270516" y="1335024"/>
                    <a:pt x="-213" y="681428"/>
                    <a:pt x="-213" y="-76"/>
                  </a:cubicBezTo>
                  <a:lnTo>
                    <a:pt x="642201" y="-76"/>
                  </a:lnTo>
                  <a:cubicBezTo>
                    <a:pt x="642201" y="511054"/>
                    <a:pt x="845245" y="1001249"/>
                    <a:pt x="1206671" y="1362675"/>
                  </a:cubicBezTo>
                  <a:close/>
                </a:path>
              </a:pathLst>
            </a:custGeom>
            <a:solidFill>
              <a:srgbClr val="18926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057BC8-5D96-8336-BABC-3844E95CF4A6}"/>
                </a:ext>
              </a:extLst>
            </p:cNvPr>
            <p:cNvSpPr/>
            <p:nvPr/>
          </p:nvSpPr>
          <p:spPr>
            <a:xfrm>
              <a:off x="3526364" y="1611992"/>
              <a:ext cx="1206884" cy="1817007"/>
            </a:xfrm>
            <a:custGeom>
              <a:avLst/>
              <a:gdLst>
                <a:gd name="connsiteX0" fmla="*/ -213 w 1206884"/>
                <a:gd name="connsiteY0" fmla="*/ 1816932 h 1817007"/>
                <a:gd name="connsiteX1" fmla="*/ 752415 w 1206884"/>
                <a:gd name="connsiteY1" fmla="*/ -76 h 1817007"/>
                <a:gd name="connsiteX2" fmla="*/ 1206671 w 1206884"/>
                <a:gd name="connsiteY2" fmla="*/ 454181 h 1817007"/>
                <a:gd name="connsiteX3" fmla="*/ 642201 w 1206884"/>
                <a:gd name="connsiteY3" fmla="*/ 1816932 h 1817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884" h="1817007">
                  <a:moveTo>
                    <a:pt x="-213" y="1816932"/>
                  </a:moveTo>
                  <a:cubicBezTo>
                    <a:pt x="-213" y="1135418"/>
                    <a:pt x="270516" y="481822"/>
                    <a:pt x="752415" y="-76"/>
                  </a:cubicBezTo>
                  <a:lnTo>
                    <a:pt x="1206671" y="454181"/>
                  </a:lnTo>
                  <a:cubicBezTo>
                    <a:pt x="845245" y="815597"/>
                    <a:pt x="642201" y="1305802"/>
                    <a:pt x="642201" y="1816932"/>
                  </a:cubicBezTo>
                  <a:close/>
                </a:path>
              </a:pathLst>
            </a:custGeom>
            <a:solidFill>
              <a:srgbClr val="87D398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E53942C-4EDD-BC48-4CC5-D573C95F7F4B}"/>
                </a:ext>
              </a:extLst>
            </p:cNvPr>
            <p:cNvSpPr/>
            <p:nvPr/>
          </p:nvSpPr>
          <p:spPr>
            <a:xfrm>
              <a:off x="4278992" y="859367"/>
              <a:ext cx="1817007" cy="1206881"/>
            </a:xfrm>
            <a:custGeom>
              <a:avLst/>
              <a:gdLst>
                <a:gd name="connsiteX0" fmla="*/ -213 w 1817007"/>
                <a:gd name="connsiteY0" fmla="*/ 752549 h 1206881"/>
                <a:gd name="connsiteX1" fmla="*/ 1816795 w 1817007"/>
                <a:gd name="connsiteY1" fmla="*/ -76 h 1206881"/>
                <a:gd name="connsiteX2" fmla="*/ 1816795 w 1817007"/>
                <a:gd name="connsiteY2" fmla="*/ 642335 h 1206881"/>
                <a:gd name="connsiteX3" fmla="*/ 454044 w 1817007"/>
                <a:gd name="connsiteY3" fmla="*/ 1206805 h 120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7007" h="1206881">
                  <a:moveTo>
                    <a:pt x="-213" y="752549"/>
                  </a:moveTo>
                  <a:cubicBezTo>
                    <a:pt x="481695" y="270650"/>
                    <a:pt x="1135291" y="-76"/>
                    <a:pt x="1816795" y="-76"/>
                  </a:cubicBezTo>
                  <a:lnTo>
                    <a:pt x="1816795" y="642335"/>
                  </a:lnTo>
                  <a:cubicBezTo>
                    <a:pt x="1305665" y="642335"/>
                    <a:pt x="815470" y="845379"/>
                    <a:pt x="454044" y="1206805"/>
                  </a:cubicBezTo>
                  <a:close/>
                </a:path>
              </a:pathLst>
            </a:custGeom>
            <a:solidFill>
              <a:srgbClr val="C5D9B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445E972-1508-47F8-F605-554C2A21E2DB}"/>
              </a:ext>
            </a:extLst>
          </p:cNvPr>
          <p:cNvSpPr/>
          <p:nvPr/>
        </p:nvSpPr>
        <p:spPr>
          <a:xfrm>
            <a:off x="10065934" y="2212724"/>
            <a:ext cx="1478366" cy="2983037"/>
          </a:xfrm>
          <a:custGeom>
            <a:avLst/>
            <a:gdLst>
              <a:gd name="connsiteX0" fmla="*/ 1478366 w 1478366"/>
              <a:gd name="connsiteY0" fmla="*/ 0 h 2983037"/>
              <a:gd name="connsiteX1" fmla="*/ 1478366 w 1478366"/>
              <a:gd name="connsiteY1" fmla="*/ 2983037 h 2983037"/>
              <a:gd name="connsiteX2" fmla="*/ 1339648 w 1478366"/>
              <a:gd name="connsiteY2" fmla="*/ 2976032 h 2983037"/>
              <a:gd name="connsiteX3" fmla="*/ 0 w 1478366"/>
              <a:gd name="connsiteY3" fmla="*/ 1491518 h 2983037"/>
              <a:gd name="connsiteX4" fmla="*/ 1339648 w 1478366"/>
              <a:gd name="connsiteY4" fmla="*/ 7004 h 298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8366" h="2983037">
                <a:moveTo>
                  <a:pt x="1478366" y="0"/>
                </a:moveTo>
                <a:lnTo>
                  <a:pt x="1478366" y="2983037"/>
                </a:lnTo>
                <a:lnTo>
                  <a:pt x="1339648" y="2976032"/>
                </a:lnTo>
                <a:cubicBezTo>
                  <a:pt x="587188" y="2899616"/>
                  <a:pt x="0" y="2264139"/>
                  <a:pt x="0" y="1491518"/>
                </a:cubicBezTo>
                <a:cubicBezTo>
                  <a:pt x="0" y="718897"/>
                  <a:pt x="587188" y="83421"/>
                  <a:pt x="1339648" y="7004"/>
                </a:cubicBezTo>
                <a:close/>
              </a:path>
            </a:pathLst>
          </a:custGeom>
          <a:gradFill>
            <a:gsLst>
              <a:gs pos="0">
                <a:srgbClr val="114A5E"/>
              </a:gs>
              <a:gs pos="100000">
                <a:srgbClr val="18926F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142CE91-5895-8468-1BAB-B4A8B09832C8}"/>
              </a:ext>
            </a:extLst>
          </p:cNvPr>
          <p:cNvSpPr/>
          <p:nvPr/>
        </p:nvSpPr>
        <p:spPr>
          <a:xfrm>
            <a:off x="10410641" y="1419424"/>
            <a:ext cx="580571" cy="580571"/>
          </a:xfrm>
          <a:prstGeom prst="ellipse">
            <a:avLst/>
          </a:prstGeom>
          <a:solidFill>
            <a:srgbClr val="C5D9B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4CD5FD-2376-CD8E-2657-FACF02BA1685}"/>
              </a:ext>
            </a:extLst>
          </p:cNvPr>
          <p:cNvSpPr/>
          <p:nvPr/>
        </p:nvSpPr>
        <p:spPr>
          <a:xfrm>
            <a:off x="9265041" y="2518450"/>
            <a:ext cx="580571" cy="580571"/>
          </a:xfrm>
          <a:prstGeom prst="ellipse">
            <a:avLst/>
          </a:prstGeom>
          <a:solidFill>
            <a:srgbClr val="87D398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C1AA39-36C6-A2C5-85C7-45C66EA58B6E}"/>
              </a:ext>
            </a:extLst>
          </p:cNvPr>
          <p:cNvSpPr/>
          <p:nvPr/>
        </p:nvSpPr>
        <p:spPr>
          <a:xfrm>
            <a:off x="9293023" y="4204058"/>
            <a:ext cx="580571" cy="580571"/>
          </a:xfrm>
          <a:prstGeom prst="ellipse">
            <a:avLst/>
          </a:prstGeom>
          <a:solidFill>
            <a:srgbClr val="18926F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E54CD0D-85D3-B34F-697B-49C6DA2978CC}"/>
              </a:ext>
            </a:extLst>
          </p:cNvPr>
          <p:cNvSpPr/>
          <p:nvPr/>
        </p:nvSpPr>
        <p:spPr>
          <a:xfrm>
            <a:off x="10410641" y="5386179"/>
            <a:ext cx="580571" cy="580571"/>
          </a:xfrm>
          <a:prstGeom prst="ellipse">
            <a:avLst/>
          </a:prstGeom>
          <a:solidFill>
            <a:srgbClr val="114A5E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77B3A9-C819-7EC2-2888-2B2DF35125EE}"/>
              </a:ext>
            </a:extLst>
          </p:cNvPr>
          <p:cNvGrpSpPr/>
          <p:nvPr/>
        </p:nvGrpSpPr>
        <p:grpSpPr>
          <a:xfrm>
            <a:off x="10540247" y="1577192"/>
            <a:ext cx="302698" cy="302697"/>
            <a:chOff x="5562600" y="3979863"/>
            <a:chExt cx="346076" cy="3460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F8F497-4085-1E27-7524-F2742A61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213" y="4160838"/>
              <a:ext cx="90488" cy="9048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C3F4DE-2D92-A70F-05FE-795B3B10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4024313"/>
              <a:ext cx="44450" cy="46038"/>
            </a:xfrm>
            <a:prstGeom prst="ellipse">
              <a:avLst/>
            </a:pr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2B04344D-7DC1-DF10-EEEA-E108AA41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084638"/>
              <a:ext cx="241300" cy="241300"/>
            </a:xfrm>
            <a:custGeom>
              <a:avLst/>
              <a:gdLst>
                <a:gd name="T0" fmla="*/ 58 w 64"/>
                <a:gd name="T1" fmla="*/ 32 h 64"/>
                <a:gd name="T2" fmla="*/ 57 w 64"/>
                <a:gd name="T3" fmla="*/ 27 h 64"/>
                <a:gd name="T4" fmla="*/ 64 w 64"/>
                <a:gd name="T5" fmla="*/ 23 h 64"/>
                <a:gd name="T6" fmla="*/ 56 w 64"/>
                <a:gd name="T7" fmla="*/ 9 h 64"/>
                <a:gd name="T8" fmla="*/ 50 w 64"/>
                <a:gd name="T9" fmla="*/ 13 h 64"/>
                <a:gd name="T10" fmla="*/ 40 w 64"/>
                <a:gd name="T11" fmla="*/ 7 h 64"/>
                <a:gd name="T12" fmla="*/ 40 w 64"/>
                <a:gd name="T13" fmla="*/ 0 h 64"/>
                <a:gd name="T14" fmla="*/ 24 w 64"/>
                <a:gd name="T15" fmla="*/ 0 h 64"/>
                <a:gd name="T16" fmla="*/ 24 w 64"/>
                <a:gd name="T17" fmla="*/ 7 h 64"/>
                <a:gd name="T18" fmla="*/ 15 w 64"/>
                <a:gd name="T19" fmla="*/ 13 h 64"/>
                <a:gd name="T20" fmla="*/ 8 w 64"/>
                <a:gd name="T21" fmla="*/ 9 h 64"/>
                <a:gd name="T22" fmla="*/ 0 w 64"/>
                <a:gd name="T23" fmla="*/ 23 h 64"/>
                <a:gd name="T24" fmla="*/ 7 w 64"/>
                <a:gd name="T25" fmla="*/ 27 h 64"/>
                <a:gd name="T26" fmla="*/ 6 w 64"/>
                <a:gd name="T27" fmla="*/ 32 h 64"/>
                <a:gd name="T28" fmla="*/ 7 w 64"/>
                <a:gd name="T29" fmla="*/ 37 h 64"/>
                <a:gd name="T30" fmla="*/ 0 w 64"/>
                <a:gd name="T31" fmla="*/ 41 h 64"/>
                <a:gd name="T32" fmla="*/ 8 w 64"/>
                <a:gd name="T33" fmla="*/ 55 h 64"/>
                <a:gd name="T34" fmla="*/ 15 w 64"/>
                <a:gd name="T35" fmla="*/ 51 h 64"/>
                <a:gd name="T36" fmla="*/ 24 w 64"/>
                <a:gd name="T37" fmla="*/ 57 h 64"/>
                <a:gd name="T38" fmla="*/ 24 w 64"/>
                <a:gd name="T39" fmla="*/ 64 h 64"/>
                <a:gd name="T40" fmla="*/ 40 w 64"/>
                <a:gd name="T41" fmla="*/ 64 h 64"/>
                <a:gd name="T42" fmla="*/ 40 w 64"/>
                <a:gd name="T43" fmla="*/ 57 h 64"/>
                <a:gd name="T44" fmla="*/ 50 w 64"/>
                <a:gd name="T45" fmla="*/ 51 h 64"/>
                <a:gd name="T46" fmla="*/ 56 w 64"/>
                <a:gd name="T47" fmla="*/ 55 h 64"/>
                <a:gd name="T48" fmla="*/ 64 w 64"/>
                <a:gd name="T49" fmla="*/ 41 h 64"/>
                <a:gd name="T50" fmla="*/ 57 w 64"/>
                <a:gd name="T51" fmla="*/ 37 h 64"/>
                <a:gd name="T52" fmla="*/ 58 w 64"/>
                <a:gd name="T53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" h="64">
                  <a:moveTo>
                    <a:pt x="58" y="32"/>
                  </a:moveTo>
                  <a:cubicBezTo>
                    <a:pt x="58" y="30"/>
                    <a:pt x="58" y="28"/>
                    <a:pt x="57" y="27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0"/>
                    <a:pt x="44" y="8"/>
                    <a:pt x="40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8"/>
                    <a:pt x="17" y="10"/>
                    <a:pt x="15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8"/>
                    <a:pt x="6" y="30"/>
                    <a:pt x="6" y="32"/>
                  </a:cubicBezTo>
                  <a:cubicBezTo>
                    <a:pt x="6" y="34"/>
                    <a:pt x="6" y="36"/>
                    <a:pt x="7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7" y="54"/>
                    <a:pt x="20" y="56"/>
                    <a:pt x="24" y="57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4" y="56"/>
                    <a:pt x="47" y="54"/>
                    <a:pt x="50" y="51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6"/>
                    <a:pt x="58" y="34"/>
                    <a:pt x="58" y="32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C7C9996A-408F-9C9C-AEE8-F8728C366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979863"/>
              <a:ext cx="134938" cy="134938"/>
            </a:xfrm>
            <a:custGeom>
              <a:avLst/>
              <a:gdLst>
                <a:gd name="T0" fmla="*/ 32 w 36"/>
                <a:gd name="T1" fmla="*/ 18 h 36"/>
                <a:gd name="T2" fmla="*/ 32 w 36"/>
                <a:gd name="T3" fmla="*/ 15 h 36"/>
                <a:gd name="T4" fmla="*/ 36 w 36"/>
                <a:gd name="T5" fmla="*/ 12 h 36"/>
                <a:gd name="T6" fmla="*/ 32 w 36"/>
                <a:gd name="T7" fmla="*/ 6 h 36"/>
                <a:gd name="T8" fmla="*/ 28 w 36"/>
                <a:gd name="T9" fmla="*/ 8 h 36"/>
                <a:gd name="T10" fmla="*/ 22 w 36"/>
                <a:gd name="T11" fmla="*/ 5 h 36"/>
                <a:gd name="T12" fmla="*/ 22 w 36"/>
                <a:gd name="T13" fmla="*/ 0 h 36"/>
                <a:gd name="T14" fmla="*/ 14 w 36"/>
                <a:gd name="T15" fmla="*/ 0 h 36"/>
                <a:gd name="T16" fmla="*/ 14 w 36"/>
                <a:gd name="T17" fmla="*/ 5 h 36"/>
                <a:gd name="T18" fmla="*/ 9 w 36"/>
                <a:gd name="T19" fmla="*/ 8 h 36"/>
                <a:gd name="T20" fmla="*/ 5 w 36"/>
                <a:gd name="T21" fmla="*/ 6 h 36"/>
                <a:gd name="T22" fmla="*/ 0 w 36"/>
                <a:gd name="T23" fmla="*/ 12 h 36"/>
                <a:gd name="T24" fmla="*/ 4 w 36"/>
                <a:gd name="T25" fmla="*/ 15 h 36"/>
                <a:gd name="T26" fmla="*/ 4 w 36"/>
                <a:gd name="T27" fmla="*/ 18 h 36"/>
                <a:gd name="T28" fmla="*/ 4 w 36"/>
                <a:gd name="T29" fmla="*/ 21 h 36"/>
                <a:gd name="T30" fmla="*/ 0 w 36"/>
                <a:gd name="T31" fmla="*/ 24 h 36"/>
                <a:gd name="T32" fmla="*/ 4 w 36"/>
                <a:gd name="T33" fmla="*/ 30 h 36"/>
                <a:gd name="T34" fmla="*/ 9 w 36"/>
                <a:gd name="T35" fmla="*/ 28 h 36"/>
                <a:gd name="T36" fmla="*/ 14 w 36"/>
                <a:gd name="T37" fmla="*/ 31 h 36"/>
                <a:gd name="T38" fmla="*/ 14 w 36"/>
                <a:gd name="T39" fmla="*/ 36 h 36"/>
                <a:gd name="T40" fmla="*/ 22 w 36"/>
                <a:gd name="T41" fmla="*/ 36 h 36"/>
                <a:gd name="T42" fmla="*/ 22 w 36"/>
                <a:gd name="T43" fmla="*/ 31 h 36"/>
                <a:gd name="T44" fmla="*/ 28 w 36"/>
                <a:gd name="T45" fmla="*/ 28 h 36"/>
                <a:gd name="T46" fmla="*/ 32 w 36"/>
                <a:gd name="T47" fmla="*/ 30 h 36"/>
                <a:gd name="T48" fmla="*/ 36 w 36"/>
                <a:gd name="T49" fmla="*/ 24 h 36"/>
                <a:gd name="T50" fmla="*/ 32 w 36"/>
                <a:gd name="T51" fmla="*/ 21 h 36"/>
                <a:gd name="T52" fmla="*/ 32 w 36"/>
                <a:gd name="T5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36">
                  <a:moveTo>
                    <a:pt x="32" y="18"/>
                  </a:moveTo>
                  <a:cubicBezTo>
                    <a:pt x="32" y="17"/>
                    <a:pt x="32" y="16"/>
                    <a:pt x="32" y="1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6"/>
                    <a:pt x="24" y="5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0" y="6"/>
                    <a:pt x="9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30"/>
                    <a:pt x="12" y="31"/>
                    <a:pt x="14" y="3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4" y="31"/>
                    <a:pt x="26" y="30"/>
                    <a:pt x="2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0"/>
                    <a:pt x="32" y="19"/>
                    <a:pt x="32" y="18"/>
                  </a:cubicBezTo>
                  <a:close/>
                </a:path>
              </a:pathLst>
            </a:custGeom>
            <a:noFill/>
            <a:ln w="14288" cap="flat">
              <a:solidFill>
                <a:srgbClr val="114A5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ED16A6F-0E6A-E3D6-CCDF-C1079D0AD5E5}"/>
              </a:ext>
            </a:extLst>
          </p:cNvPr>
          <p:cNvGrpSpPr/>
          <p:nvPr/>
        </p:nvGrpSpPr>
        <p:grpSpPr>
          <a:xfrm>
            <a:off x="4357991" y="2677632"/>
            <a:ext cx="4824654" cy="778349"/>
            <a:chOff x="3049212" y="1219200"/>
            <a:chExt cx="6517532" cy="780795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6AAC3DF3-317C-3389-D034-3DB18D1C5C2D}"/>
                </a:ext>
              </a:extLst>
            </p:cNvPr>
            <p:cNvSpPr/>
            <p:nvPr/>
          </p:nvSpPr>
          <p:spPr>
            <a:xfrm>
              <a:off x="3049212" y="1219200"/>
              <a:ext cx="6517532" cy="7807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74E9BF-FEEE-10B5-63FB-2E58DF2DFED9}"/>
                </a:ext>
              </a:extLst>
            </p:cNvPr>
            <p:cNvSpPr txBox="1"/>
            <p:nvPr/>
          </p:nvSpPr>
          <p:spPr>
            <a:xfrm>
              <a:off x="3455335" y="1323596"/>
              <a:ext cx="5253747" cy="56268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No.of observations = 12330</a:t>
              </a:r>
            </a:p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Dtype was changed for revenue from boolean to binary values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D6D36A8-160E-E868-8BB2-D3BD87538ADC}"/>
              </a:ext>
            </a:extLst>
          </p:cNvPr>
          <p:cNvGrpSpPr/>
          <p:nvPr/>
        </p:nvGrpSpPr>
        <p:grpSpPr>
          <a:xfrm>
            <a:off x="4357991" y="3841260"/>
            <a:ext cx="4824654" cy="1035982"/>
            <a:chOff x="3049212" y="1219200"/>
            <a:chExt cx="6517532" cy="780795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8FFD2B0-4D16-2111-121D-312CF05FF2C4}"/>
                </a:ext>
              </a:extLst>
            </p:cNvPr>
            <p:cNvSpPr/>
            <p:nvPr/>
          </p:nvSpPr>
          <p:spPr>
            <a:xfrm>
              <a:off x="3049212" y="1219200"/>
              <a:ext cx="6517532" cy="7807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B28BD5C-E8AE-14FA-B3C4-864215FC0F33}"/>
                </a:ext>
              </a:extLst>
            </p:cNvPr>
            <p:cNvSpPr txBox="1"/>
            <p:nvPr/>
          </p:nvSpPr>
          <p:spPr>
            <a:xfrm>
              <a:off x="3457770" y="1332913"/>
              <a:ext cx="5251312" cy="5533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Consists of Categorical Variables along with numerical variables hence Classification Machine Learning Models will be used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6EDCF4-A30E-815C-A924-F5DDB4FE248A}"/>
              </a:ext>
            </a:extLst>
          </p:cNvPr>
          <p:cNvGrpSpPr/>
          <p:nvPr/>
        </p:nvGrpSpPr>
        <p:grpSpPr>
          <a:xfrm>
            <a:off x="4440387" y="5158474"/>
            <a:ext cx="4824654" cy="1053008"/>
            <a:chOff x="2868753" y="4815208"/>
            <a:chExt cx="6517532" cy="793627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429EAB2-87D2-D393-D2C6-6D6C91057B3A}"/>
                </a:ext>
              </a:extLst>
            </p:cNvPr>
            <p:cNvSpPr/>
            <p:nvPr/>
          </p:nvSpPr>
          <p:spPr>
            <a:xfrm>
              <a:off x="2868753" y="4815208"/>
              <a:ext cx="6517532" cy="7807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14B6765-73F0-DA13-140F-891977DB8E16}"/>
                </a:ext>
              </a:extLst>
            </p:cNvPr>
            <p:cNvSpPr txBox="1"/>
            <p:nvPr/>
          </p:nvSpPr>
          <p:spPr>
            <a:xfrm>
              <a:off x="3221404" y="5055467"/>
              <a:ext cx="5251312" cy="55336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r" rtl="1">
                <a:spcAft>
                  <a:spcPts val="1200"/>
                </a:spcAft>
              </a:pPr>
              <a:r>
                <a:rPr lang="da-DK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The presence of outliers was adjusted as explored that the prsence could be neglected as the independent variables show negligeble to no effect caused by them</a:t>
              </a:r>
            </a:p>
            <a:p>
              <a:pPr algn="r" rtl="1">
                <a:spcAft>
                  <a:spcPts val="1200"/>
                </a:spcAft>
              </a:pPr>
              <a:endParaRPr lang="da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Rectangle: Top Corners Rounded 94">
            <a:extLst>
              <a:ext uri="{FF2B5EF4-FFF2-40B4-BE49-F238E27FC236}">
                <a16:creationId xmlns:a16="http://schemas.microsoft.com/office/drawing/2014/main" id="{32437B9D-B3B3-328C-F916-39C4493C10D8}"/>
              </a:ext>
            </a:extLst>
          </p:cNvPr>
          <p:cNvSpPr/>
          <p:nvPr/>
        </p:nvSpPr>
        <p:spPr>
          <a:xfrm rot="5400000">
            <a:off x="8422724" y="1547631"/>
            <a:ext cx="1035983" cy="453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5D9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" name="Rectangle: Top Corners Rounded 105">
            <a:extLst>
              <a:ext uri="{FF2B5EF4-FFF2-40B4-BE49-F238E27FC236}">
                <a16:creationId xmlns:a16="http://schemas.microsoft.com/office/drawing/2014/main" id="{3ACEA8E9-AB80-514A-B21E-F0A0ACA16609}"/>
              </a:ext>
            </a:extLst>
          </p:cNvPr>
          <p:cNvSpPr/>
          <p:nvPr/>
        </p:nvSpPr>
        <p:spPr>
          <a:xfrm rot="5400000">
            <a:off x="8429507" y="2844457"/>
            <a:ext cx="1022416" cy="453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7D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7" name="Rectangle: Top Corners Rounded 106">
            <a:extLst>
              <a:ext uri="{FF2B5EF4-FFF2-40B4-BE49-F238E27FC236}">
                <a16:creationId xmlns:a16="http://schemas.microsoft.com/office/drawing/2014/main" id="{0985EE1B-F021-B5F1-FA25-0EDE74D61154}"/>
              </a:ext>
            </a:extLst>
          </p:cNvPr>
          <p:cNvSpPr/>
          <p:nvPr/>
        </p:nvSpPr>
        <p:spPr>
          <a:xfrm rot="5400000">
            <a:off x="8422818" y="4132613"/>
            <a:ext cx="1035795" cy="453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89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8" name="Rectangle: Top Corners Rounded 107">
            <a:extLst>
              <a:ext uri="{FF2B5EF4-FFF2-40B4-BE49-F238E27FC236}">
                <a16:creationId xmlns:a16="http://schemas.microsoft.com/office/drawing/2014/main" id="{DFCAC19B-C669-7B0E-D1E8-0006AB8634B0}"/>
              </a:ext>
            </a:extLst>
          </p:cNvPr>
          <p:cNvSpPr/>
          <p:nvPr/>
        </p:nvSpPr>
        <p:spPr>
          <a:xfrm rot="5400000">
            <a:off x="8429509" y="5431748"/>
            <a:ext cx="1022413" cy="453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EA818F-B4FD-6051-BAE3-55A0F2C7900E}"/>
              </a:ext>
            </a:extLst>
          </p:cNvPr>
          <p:cNvSpPr/>
          <p:nvPr/>
        </p:nvSpPr>
        <p:spPr>
          <a:xfrm>
            <a:off x="667657" y="1348953"/>
            <a:ext cx="3516697" cy="4861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B7D28C9-DD28-2BDA-DB76-0B22C3A334BC}"/>
              </a:ext>
            </a:extLst>
          </p:cNvPr>
          <p:cNvGrpSpPr/>
          <p:nvPr/>
        </p:nvGrpSpPr>
        <p:grpSpPr>
          <a:xfrm rot="5400000">
            <a:off x="846245" y="1226852"/>
            <a:ext cx="791611" cy="850648"/>
            <a:chOff x="6118256" y="1371344"/>
            <a:chExt cx="791611" cy="85064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F094C9D-FCDB-3448-EFBD-19155E6304AF}"/>
                </a:ext>
              </a:extLst>
            </p:cNvPr>
            <p:cNvSpPr/>
            <p:nvPr/>
          </p:nvSpPr>
          <p:spPr>
            <a:xfrm>
              <a:off x="6118256" y="1430381"/>
              <a:ext cx="791611" cy="791611"/>
            </a:xfrm>
            <a:prstGeom prst="rect">
              <a:avLst/>
            </a:prstGeom>
            <a:solidFill>
              <a:srgbClr val="189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Right Triangle 111">
              <a:extLst>
                <a:ext uri="{FF2B5EF4-FFF2-40B4-BE49-F238E27FC236}">
                  <a16:creationId xmlns:a16="http://schemas.microsoft.com/office/drawing/2014/main" id="{3517DFCB-F440-DE91-56C5-2E179CB27717}"/>
                </a:ext>
              </a:extLst>
            </p:cNvPr>
            <p:cNvSpPr/>
            <p:nvPr/>
          </p:nvSpPr>
          <p:spPr>
            <a:xfrm rot="16200000">
              <a:off x="6133697" y="1355906"/>
              <a:ext cx="61703" cy="92579"/>
            </a:xfrm>
            <a:prstGeom prst="rtTriangle">
              <a:avLst/>
            </a:prstGeom>
            <a:solidFill>
              <a:srgbClr val="114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062771" y="1461515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9B165E0-9586-7645-0BE3-CB34A844B14E}"/>
              </a:ext>
            </a:extLst>
          </p:cNvPr>
          <p:cNvSpPr/>
          <p:nvPr/>
        </p:nvSpPr>
        <p:spPr>
          <a:xfrm>
            <a:off x="742427" y="2342669"/>
            <a:ext cx="3312365" cy="3266653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9197-EA77-8C68-649C-8C7F451D974A}"/>
              </a:ext>
            </a:extLst>
          </p:cNvPr>
          <p:cNvSpPr txBox="1">
            <a:spLocks/>
          </p:cNvSpPr>
          <p:nvPr/>
        </p:nvSpPr>
        <p:spPr>
          <a:xfrm>
            <a:off x="949468" y="3148571"/>
            <a:ext cx="2993897" cy="22907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Pandas Profiling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173A1E-0546-BF2E-2842-94EBC41BC12F}"/>
              </a:ext>
            </a:extLst>
          </p:cNvPr>
          <p:cNvSpPr txBox="1">
            <a:spLocks/>
          </p:cNvSpPr>
          <p:nvPr/>
        </p:nvSpPr>
        <p:spPr>
          <a:xfrm>
            <a:off x="987073" y="3612155"/>
            <a:ext cx="2979959" cy="19813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exploratory data analysis for the dataset can be referred from the link attached below: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400" dirty="0">
                <a:solidFill>
                  <a:schemeClr val="bg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Profiling Report</a:t>
            </a: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Open quotation mark outline">
            <a:extLst>
              <a:ext uri="{FF2B5EF4-FFF2-40B4-BE49-F238E27FC236}">
                <a16:creationId xmlns:a16="http://schemas.microsoft.com/office/drawing/2014/main" id="{57105A08-F489-42B5-DE85-9676FAD5F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670767" y="2512547"/>
            <a:ext cx="750562" cy="7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5</a:t>
            </a:fld>
            <a:endParaRPr lang="en-ID" sz="105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1712469" y="0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632CB17-C74F-7735-73F3-5E33563F2BE3}"/>
              </a:ext>
            </a:extLst>
          </p:cNvPr>
          <p:cNvSpPr txBox="1">
            <a:spLocks/>
          </p:cNvSpPr>
          <p:nvPr/>
        </p:nvSpPr>
        <p:spPr>
          <a:xfrm rot="16200000">
            <a:off x="-1534620" y="2321749"/>
            <a:ext cx="4826446" cy="11021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ID" sz="2800" dirty="0">
                <a:solidFill>
                  <a:srgbClr val="114A5E"/>
                </a:solidFill>
              </a:rPr>
              <a:t>Visualisation of univariate and bivariate analysis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A2E5ACA-5E4E-B30C-4BD7-1E97B585B285}"/>
              </a:ext>
            </a:extLst>
          </p:cNvPr>
          <p:cNvSpPr/>
          <p:nvPr/>
        </p:nvSpPr>
        <p:spPr>
          <a:xfrm rot="16200000">
            <a:off x="-107621" y="6098818"/>
            <a:ext cx="61703" cy="92579"/>
          </a:xfrm>
          <a:prstGeom prst="rtTriangl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4EACEE-70C0-E51A-89FB-47F2E0256E76}"/>
              </a:ext>
            </a:extLst>
          </p:cNvPr>
          <p:cNvGrpSpPr/>
          <p:nvPr/>
        </p:nvGrpSpPr>
        <p:grpSpPr>
          <a:xfrm flipH="1">
            <a:off x="548641" y="5604783"/>
            <a:ext cx="464494" cy="430258"/>
            <a:chOff x="4233973" y="6940220"/>
            <a:chExt cx="931660" cy="931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7913C5-F8FC-92A9-4D3F-7507B46879B9}"/>
                </a:ext>
              </a:extLst>
            </p:cNvPr>
            <p:cNvSpPr/>
            <p:nvPr/>
          </p:nvSpPr>
          <p:spPr>
            <a:xfrm>
              <a:off x="4233973" y="6940220"/>
              <a:ext cx="931660" cy="931660"/>
            </a:xfrm>
            <a:prstGeom prst="ellipse">
              <a:avLst/>
            </a:prstGeom>
            <a:solidFill>
              <a:srgbClr val="18926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973F85-B0C8-A4CC-76BD-35013F54B7ED}"/>
                </a:ext>
              </a:extLst>
            </p:cNvPr>
            <p:cNvGrpSpPr/>
            <p:nvPr/>
          </p:nvGrpSpPr>
          <p:grpSpPr>
            <a:xfrm>
              <a:off x="4491388" y="7196675"/>
              <a:ext cx="416831" cy="418751"/>
              <a:chOff x="4841875" y="3978275"/>
              <a:chExt cx="344488" cy="34607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6372F9-73AC-FBE0-3CE5-B947942D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25" y="3978275"/>
                <a:ext cx="300038" cy="301625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id="{93044797-CC33-FB86-CDBF-A3785A96F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3860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Line 69">
                <a:extLst>
                  <a:ext uri="{FF2B5EF4-FFF2-40B4-BE49-F238E27FC236}">
                    <a16:creationId xmlns:a16="http://schemas.microsoft.com/office/drawing/2014/main" id="{121B9F8C-A618-4AF2-F48A-EE3014BB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6876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26D71B9B-1348-6750-644D-FCF2F21D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98925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4D9FC689-85BB-58F9-16EF-E1C68559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29088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70C88186-357A-DB40-E822-F3D1C27F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5925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Line 73">
                <a:extLst>
                  <a:ext uri="{FF2B5EF4-FFF2-40B4-BE49-F238E27FC236}">
                    <a16:creationId xmlns:a16="http://schemas.microsoft.com/office/drawing/2014/main" id="{ED8C7A53-A3A8-2BB1-B580-9B64ED2E7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8941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1B18D3B5-1DE9-0678-11D3-4C0951A2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219575"/>
                <a:ext cx="904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8" name="Freeform 75">
                <a:extLst>
                  <a:ext uri="{FF2B5EF4-FFF2-40B4-BE49-F238E27FC236}">
                    <a16:creationId xmlns:a16="http://schemas.microsoft.com/office/drawing/2014/main" id="{513AB7C8-1A99-FC95-C2A8-6E71A709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038600"/>
                <a:ext cx="285750" cy="285750"/>
              </a:xfrm>
              <a:custGeom>
                <a:avLst/>
                <a:gdLst>
                  <a:gd name="T0" fmla="*/ 28 w 180"/>
                  <a:gd name="T1" fmla="*/ 0 h 180"/>
                  <a:gd name="T2" fmla="*/ 0 w 180"/>
                  <a:gd name="T3" fmla="*/ 0 h 180"/>
                  <a:gd name="T4" fmla="*/ 0 w 180"/>
                  <a:gd name="T5" fmla="*/ 180 h 180"/>
                  <a:gd name="T6" fmla="*/ 180 w 180"/>
                  <a:gd name="T7" fmla="*/ 180 h 180"/>
                  <a:gd name="T8" fmla="*/ 180 w 180"/>
                  <a:gd name="T9" fmla="*/ 15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2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180" y="180"/>
                    </a:lnTo>
                    <a:lnTo>
                      <a:pt x="180" y="1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9F23AB08-27F0-4F15-F7EC-8E421692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05" y="345277"/>
            <a:ext cx="4257295" cy="1711292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A23D8FAF-78F4-3076-082C-87E7AAAFA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705" y="2153477"/>
            <a:ext cx="4284128" cy="1809706"/>
          </a:xfrm>
          <a:prstGeom prst="rect">
            <a:avLst/>
          </a:prstGeom>
        </p:spPr>
      </p:pic>
      <p:graphicFrame>
        <p:nvGraphicFramePr>
          <p:cNvPr id="2059" name="Chart 2058">
            <a:extLst>
              <a:ext uri="{FF2B5EF4-FFF2-40B4-BE49-F238E27FC236}">
                <a16:creationId xmlns:a16="http://schemas.microsoft.com/office/drawing/2014/main" id="{3D33A977-67FD-BC42-0C51-594617E40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655613"/>
              </p:ext>
            </p:extLst>
          </p:nvPr>
        </p:nvGraphicFramePr>
        <p:xfrm>
          <a:off x="1838705" y="4055340"/>
          <a:ext cx="4257295" cy="2620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B71D9C6-F666-C6EC-FBA2-A0D6A587AAB8}"/>
              </a:ext>
            </a:extLst>
          </p:cNvPr>
          <p:cNvSpPr/>
          <p:nvPr/>
        </p:nvSpPr>
        <p:spPr>
          <a:xfrm>
            <a:off x="7326936" y="182124"/>
            <a:ext cx="4537303" cy="6195209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5" name="Text Placeholder 2">
            <a:extLst>
              <a:ext uri="{FF2B5EF4-FFF2-40B4-BE49-F238E27FC236}">
                <a16:creationId xmlns:a16="http://schemas.microsoft.com/office/drawing/2014/main" id="{E989DA1E-D831-97C8-C889-239C06A6CCEF}"/>
              </a:ext>
            </a:extLst>
          </p:cNvPr>
          <p:cNvSpPr txBox="1">
            <a:spLocks/>
          </p:cNvSpPr>
          <p:nvPr/>
        </p:nvSpPr>
        <p:spPr>
          <a:xfrm>
            <a:off x="7632834" y="635267"/>
            <a:ext cx="3955983" cy="525306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the given year in accordance to the data the revenue generation performance is disappointing where only around 15.47% of revenue was accounted in comparison to 84.52%  with no revenue generation.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respect to the weekend and weekday visit of the consumer we can see the illusion of buying more on weekends had been broken with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respect to weekend and weekday purchasing activities of the consumer once again in transactions were carried out more on weekdays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Around  85.5% are returning visitors showing positive engagement of consumers.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Around 13.73% are new visitors showing lack of effective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77580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6</a:t>
            </a:fld>
            <a:endParaRPr lang="en-ID" sz="105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1712469" y="0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632CB17-C74F-7735-73F3-5E33563F2BE3}"/>
              </a:ext>
            </a:extLst>
          </p:cNvPr>
          <p:cNvSpPr txBox="1">
            <a:spLocks/>
          </p:cNvSpPr>
          <p:nvPr/>
        </p:nvSpPr>
        <p:spPr>
          <a:xfrm rot="16200000">
            <a:off x="-928593" y="2380743"/>
            <a:ext cx="4826446" cy="11021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ID" sz="2800" dirty="0">
                <a:solidFill>
                  <a:srgbClr val="114A5E"/>
                </a:solidFill>
              </a:rPr>
              <a:t>Visualisation of univariate and bivariate analysis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A2E5ACA-5E4E-B30C-4BD7-1E97B585B285}"/>
              </a:ext>
            </a:extLst>
          </p:cNvPr>
          <p:cNvSpPr/>
          <p:nvPr/>
        </p:nvSpPr>
        <p:spPr>
          <a:xfrm rot="16200000">
            <a:off x="-107621" y="6098818"/>
            <a:ext cx="61703" cy="92579"/>
          </a:xfrm>
          <a:prstGeom prst="rtTriangl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4EACEE-70C0-E51A-89FB-47F2E0256E76}"/>
              </a:ext>
            </a:extLst>
          </p:cNvPr>
          <p:cNvGrpSpPr/>
          <p:nvPr/>
        </p:nvGrpSpPr>
        <p:grpSpPr>
          <a:xfrm>
            <a:off x="1013134" y="5604782"/>
            <a:ext cx="525897" cy="525897"/>
            <a:chOff x="4233973" y="6940220"/>
            <a:chExt cx="931660" cy="931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7913C5-F8FC-92A9-4D3F-7507B46879B9}"/>
                </a:ext>
              </a:extLst>
            </p:cNvPr>
            <p:cNvSpPr/>
            <p:nvPr/>
          </p:nvSpPr>
          <p:spPr>
            <a:xfrm>
              <a:off x="4233973" y="6940220"/>
              <a:ext cx="931660" cy="931660"/>
            </a:xfrm>
            <a:prstGeom prst="ellipse">
              <a:avLst/>
            </a:prstGeom>
            <a:solidFill>
              <a:srgbClr val="18926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973F85-B0C8-A4CC-76BD-35013F54B7ED}"/>
                </a:ext>
              </a:extLst>
            </p:cNvPr>
            <p:cNvGrpSpPr/>
            <p:nvPr/>
          </p:nvGrpSpPr>
          <p:grpSpPr>
            <a:xfrm>
              <a:off x="4491388" y="7196675"/>
              <a:ext cx="416831" cy="418751"/>
              <a:chOff x="4841875" y="3978275"/>
              <a:chExt cx="344488" cy="34607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6372F9-73AC-FBE0-3CE5-B947942D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25" y="3978275"/>
                <a:ext cx="300038" cy="301625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id="{93044797-CC33-FB86-CDBF-A3785A96F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3860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Line 69">
                <a:extLst>
                  <a:ext uri="{FF2B5EF4-FFF2-40B4-BE49-F238E27FC236}">
                    <a16:creationId xmlns:a16="http://schemas.microsoft.com/office/drawing/2014/main" id="{121B9F8C-A618-4AF2-F48A-EE3014BB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6876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26D71B9B-1348-6750-644D-FCF2F21D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98925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4D9FC689-85BB-58F9-16EF-E1C68559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29088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70C88186-357A-DB40-E822-F3D1C27F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5925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Line 73">
                <a:extLst>
                  <a:ext uri="{FF2B5EF4-FFF2-40B4-BE49-F238E27FC236}">
                    <a16:creationId xmlns:a16="http://schemas.microsoft.com/office/drawing/2014/main" id="{ED8C7A53-A3A8-2BB1-B580-9B64ED2E7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8941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1B18D3B5-1DE9-0678-11D3-4C0951A2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219575"/>
                <a:ext cx="904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8" name="Freeform 75">
                <a:extLst>
                  <a:ext uri="{FF2B5EF4-FFF2-40B4-BE49-F238E27FC236}">
                    <a16:creationId xmlns:a16="http://schemas.microsoft.com/office/drawing/2014/main" id="{513AB7C8-1A99-FC95-C2A8-6E71A709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038600"/>
                <a:ext cx="285750" cy="285750"/>
              </a:xfrm>
              <a:custGeom>
                <a:avLst/>
                <a:gdLst>
                  <a:gd name="T0" fmla="*/ 28 w 180"/>
                  <a:gd name="T1" fmla="*/ 0 h 180"/>
                  <a:gd name="T2" fmla="*/ 0 w 180"/>
                  <a:gd name="T3" fmla="*/ 0 h 180"/>
                  <a:gd name="T4" fmla="*/ 0 w 180"/>
                  <a:gd name="T5" fmla="*/ 180 h 180"/>
                  <a:gd name="T6" fmla="*/ 180 w 180"/>
                  <a:gd name="T7" fmla="*/ 180 h 180"/>
                  <a:gd name="T8" fmla="*/ 180 w 180"/>
                  <a:gd name="T9" fmla="*/ 15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2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180" y="180"/>
                    </a:lnTo>
                    <a:lnTo>
                      <a:pt x="180" y="1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1D804F6-6AE0-F270-AB5D-D92A31FC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84" y="182124"/>
            <a:ext cx="5216592" cy="1972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ED050D-BABB-974A-F91D-9AE36414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684" y="2353015"/>
            <a:ext cx="5274651" cy="1980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16555B1-FC19-9B6E-618A-6ACCB144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10" y="4549307"/>
            <a:ext cx="5274651" cy="199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B0E8D0-B22F-082D-4A8F-40F993BF2B72}"/>
              </a:ext>
            </a:extLst>
          </p:cNvPr>
          <p:cNvSpPr/>
          <p:nvPr/>
        </p:nvSpPr>
        <p:spPr>
          <a:xfrm>
            <a:off x="8301107" y="162874"/>
            <a:ext cx="3563132" cy="6195209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11B556-E768-F7FA-84F5-ADD7A3F92D66}"/>
              </a:ext>
            </a:extLst>
          </p:cNvPr>
          <p:cNvSpPr txBox="1">
            <a:spLocks/>
          </p:cNvSpPr>
          <p:nvPr/>
        </p:nvSpPr>
        <p:spPr>
          <a:xfrm>
            <a:off x="8624236" y="654518"/>
            <a:ext cx="2964581" cy="52338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Visitors: March, May, November and December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Revenue generation: November ( then May)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Minimum Revenue generation: February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89.8% of revenue generation happened on Non-Special Days, hence no special engagement or revenue was seen.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Traffic Generated = Types 1, 2, 3, 4, and 13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Compared to other traffic categories, Traffic Type 2 has generally made a bigger contribution to revenue production.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 Traffic Generated = Types 12, 15, 17, and 18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7</a:t>
            </a:fld>
            <a:endParaRPr lang="en-ID" sz="105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1712469" y="0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632CB17-C74F-7735-73F3-5E33563F2BE3}"/>
              </a:ext>
            </a:extLst>
          </p:cNvPr>
          <p:cNvSpPr txBox="1">
            <a:spLocks/>
          </p:cNvSpPr>
          <p:nvPr/>
        </p:nvSpPr>
        <p:spPr>
          <a:xfrm rot="16200000">
            <a:off x="-1555267" y="2416901"/>
            <a:ext cx="4826446" cy="11021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ID" sz="2800" dirty="0">
                <a:solidFill>
                  <a:srgbClr val="114A5E"/>
                </a:solidFill>
              </a:rPr>
              <a:t>Visualisation of univariate and bivariate analysis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A2E5ACA-5E4E-B30C-4BD7-1E97B585B285}"/>
              </a:ext>
            </a:extLst>
          </p:cNvPr>
          <p:cNvSpPr/>
          <p:nvPr/>
        </p:nvSpPr>
        <p:spPr>
          <a:xfrm rot="16200000">
            <a:off x="-107621" y="6098818"/>
            <a:ext cx="61703" cy="92579"/>
          </a:xfrm>
          <a:prstGeom prst="rtTriangl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4EACEE-70C0-E51A-89FB-47F2E0256E76}"/>
              </a:ext>
            </a:extLst>
          </p:cNvPr>
          <p:cNvGrpSpPr/>
          <p:nvPr/>
        </p:nvGrpSpPr>
        <p:grpSpPr>
          <a:xfrm>
            <a:off x="327761" y="5650062"/>
            <a:ext cx="525897" cy="525897"/>
            <a:chOff x="4233973" y="6940220"/>
            <a:chExt cx="931660" cy="931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7913C5-F8FC-92A9-4D3F-7507B46879B9}"/>
                </a:ext>
              </a:extLst>
            </p:cNvPr>
            <p:cNvSpPr/>
            <p:nvPr/>
          </p:nvSpPr>
          <p:spPr>
            <a:xfrm>
              <a:off x="4233973" y="6940220"/>
              <a:ext cx="931660" cy="931660"/>
            </a:xfrm>
            <a:prstGeom prst="ellipse">
              <a:avLst/>
            </a:prstGeom>
            <a:solidFill>
              <a:srgbClr val="18926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973F85-B0C8-A4CC-76BD-35013F54B7ED}"/>
                </a:ext>
              </a:extLst>
            </p:cNvPr>
            <p:cNvGrpSpPr/>
            <p:nvPr/>
          </p:nvGrpSpPr>
          <p:grpSpPr>
            <a:xfrm>
              <a:off x="4491388" y="7196675"/>
              <a:ext cx="416831" cy="418751"/>
              <a:chOff x="4841875" y="3978275"/>
              <a:chExt cx="344488" cy="34607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6372F9-73AC-FBE0-3CE5-B947942D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25" y="3978275"/>
                <a:ext cx="300038" cy="301625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id="{93044797-CC33-FB86-CDBF-A3785A96F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3860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Line 69">
                <a:extLst>
                  <a:ext uri="{FF2B5EF4-FFF2-40B4-BE49-F238E27FC236}">
                    <a16:creationId xmlns:a16="http://schemas.microsoft.com/office/drawing/2014/main" id="{121B9F8C-A618-4AF2-F48A-EE3014BB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6876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26D71B9B-1348-6750-644D-FCF2F21D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98925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4D9FC689-85BB-58F9-16EF-E1C68559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29088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70C88186-357A-DB40-E822-F3D1C27F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5925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Line 73">
                <a:extLst>
                  <a:ext uri="{FF2B5EF4-FFF2-40B4-BE49-F238E27FC236}">
                    <a16:creationId xmlns:a16="http://schemas.microsoft.com/office/drawing/2014/main" id="{ED8C7A53-A3A8-2BB1-B580-9B64ED2E7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8941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1B18D3B5-1DE9-0678-11D3-4C0951A2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219575"/>
                <a:ext cx="904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8" name="Freeform 75">
                <a:extLst>
                  <a:ext uri="{FF2B5EF4-FFF2-40B4-BE49-F238E27FC236}">
                    <a16:creationId xmlns:a16="http://schemas.microsoft.com/office/drawing/2014/main" id="{513AB7C8-1A99-FC95-C2A8-6E71A709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038600"/>
                <a:ext cx="285750" cy="285750"/>
              </a:xfrm>
              <a:custGeom>
                <a:avLst/>
                <a:gdLst>
                  <a:gd name="T0" fmla="*/ 28 w 180"/>
                  <a:gd name="T1" fmla="*/ 0 h 180"/>
                  <a:gd name="T2" fmla="*/ 0 w 180"/>
                  <a:gd name="T3" fmla="*/ 0 h 180"/>
                  <a:gd name="T4" fmla="*/ 0 w 180"/>
                  <a:gd name="T5" fmla="*/ 180 h 180"/>
                  <a:gd name="T6" fmla="*/ 180 w 180"/>
                  <a:gd name="T7" fmla="*/ 180 h 180"/>
                  <a:gd name="T8" fmla="*/ 180 w 180"/>
                  <a:gd name="T9" fmla="*/ 15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2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180" y="180"/>
                    </a:lnTo>
                    <a:lnTo>
                      <a:pt x="180" y="1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7F3A4-B3E8-D3E2-B2BE-4C3E979D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07" y="345277"/>
            <a:ext cx="5710518" cy="262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8A9A5-C56C-E18A-AB7A-86AE678B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89" y="3183774"/>
            <a:ext cx="2977651" cy="3217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85B7A3-CBBE-4734-850F-D528A07F58DE}"/>
              </a:ext>
            </a:extLst>
          </p:cNvPr>
          <p:cNvSpPr/>
          <p:nvPr/>
        </p:nvSpPr>
        <p:spPr>
          <a:xfrm>
            <a:off x="8301107" y="143623"/>
            <a:ext cx="3563132" cy="6195209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768941-C6C5-BD0C-C992-2D51DBFE2377}"/>
              </a:ext>
            </a:extLst>
          </p:cNvPr>
          <p:cNvSpPr txBox="1">
            <a:spLocks/>
          </p:cNvSpPr>
          <p:nvPr/>
        </p:nvSpPr>
        <p:spPr>
          <a:xfrm>
            <a:off x="8624236" y="654518"/>
            <a:ext cx="2964581" cy="523381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visitors from Region 1,2, 3, 4 &amp; Maximum revenue generation: Region 1 and 3.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Minimum visitors from Region 5, 8, 9. &amp; Minimum revenue generation: Region 5 and 8.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3 Operating System (OS) are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OS: 2 with 53.4% ,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then OS: 1 with 20.97 and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OS: 3 with 20.72% performances and miscellaneous OS needs to be looked into for improved performances by the company.</a:t>
            </a:r>
          </a:p>
        </p:txBody>
      </p:sp>
    </p:spTree>
    <p:extLst>
      <p:ext uri="{BB962C8B-B14F-4D97-AF65-F5344CB8AC3E}">
        <p14:creationId xmlns:p14="http://schemas.microsoft.com/office/powerpoint/2010/main" val="4436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8</a:t>
            </a:fld>
            <a:endParaRPr lang="en-ID" sz="105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1712469" y="0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632CB17-C74F-7735-73F3-5E33563F2BE3}"/>
              </a:ext>
            </a:extLst>
          </p:cNvPr>
          <p:cNvSpPr txBox="1">
            <a:spLocks/>
          </p:cNvSpPr>
          <p:nvPr/>
        </p:nvSpPr>
        <p:spPr>
          <a:xfrm>
            <a:off x="9232413" y="428491"/>
            <a:ext cx="2650798" cy="11817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14A5E"/>
                </a:solidFill>
              </a:rPr>
              <a:t>CORRELATION ANALYSIS</a:t>
            </a:r>
            <a:endParaRPr lang="en-ID" sz="2800" dirty="0">
              <a:solidFill>
                <a:srgbClr val="114A5E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A2E5ACA-5E4E-B30C-4BD7-1E97B585B285}"/>
              </a:ext>
            </a:extLst>
          </p:cNvPr>
          <p:cNvSpPr/>
          <p:nvPr/>
        </p:nvSpPr>
        <p:spPr>
          <a:xfrm rot="16200000">
            <a:off x="-107621" y="6098818"/>
            <a:ext cx="61703" cy="92579"/>
          </a:xfrm>
          <a:prstGeom prst="rtTriangl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4EACEE-70C0-E51A-89FB-47F2E0256E76}"/>
              </a:ext>
            </a:extLst>
          </p:cNvPr>
          <p:cNvGrpSpPr/>
          <p:nvPr/>
        </p:nvGrpSpPr>
        <p:grpSpPr>
          <a:xfrm rot="10800000" flipV="1">
            <a:off x="8702900" y="610484"/>
            <a:ext cx="446037" cy="512405"/>
            <a:chOff x="4233973" y="6940220"/>
            <a:chExt cx="931660" cy="931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7913C5-F8FC-92A9-4D3F-7507B46879B9}"/>
                </a:ext>
              </a:extLst>
            </p:cNvPr>
            <p:cNvSpPr/>
            <p:nvPr/>
          </p:nvSpPr>
          <p:spPr>
            <a:xfrm>
              <a:off x="4233973" y="6940220"/>
              <a:ext cx="931660" cy="931660"/>
            </a:xfrm>
            <a:prstGeom prst="ellipse">
              <a:avLst/>
            </a:prstGeom>
            <a:solidFill>
              <a:srgbClr val="18926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973F85-B0C8-A4CC-76BD-35013F54B7ED}"/>
                </a:ext>
              </a:extLst>
            </p:cNvPr>
            <p:cNvGrpSpPr/>
            <p:nvPr/>
          </p:nvGrpSpPr>
          <p:grpSpPr>
            <a:xfrm>
              <a:off x="4491388" y="7196675"/>
              <a:ext cx="416831" cy="418751"/>
              <a:chOff x="4841875" y="3978275"/>
              <a:chExt cx="344488" cy="34607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6372F9-73AC-FBE0-3CE5-B947942D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25" y="3978275"/>
                <a:ext cx="300038" cy="301625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id="{93044797-CC33-FB86-CDBF-A3785A96F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3860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Line 69">
                <a:extLst>
                  <a:ext uri="{FF2B5EF4-FFF2-40B4-BE49-F238E27FC236}">
                    <a16:creationId xmlns:a16="http://schemas.microsoft.com/office/drawing/2014/main" id="{121B9F8C-A618-4AF2-F48A-EE3014BB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6876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26D71B9B-1348-6750-644D-FCF2F21D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98925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4D9FC689-85BB-58F9-16EF-E1C68559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29088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70C88186-357A-DB40-E822-F3D1C27F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5925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Line 73">
                <a:extLst>
                  <a:ext uri="{FF2B5EF4-FFF2-40B4-BE49-F238E27FC236}">
                    <a16:creationId xmlns:a16="http://schemas.microsoft.com/office/drawing/2014/main" id="{ED8C7A53-A3A8-2BB1-B580-9B64ED2E7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8941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1B18D3B5-1DE9-0678-11D3-4C0951A2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219575"/>
                <a:ext cx="904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8" name="Freeform 75">
                <a:extLst>
                  <a:ext uri="{FF2B5EF4-FFF2-40B4-BE49-F238E27FC236}">
                    <a16:creationId xmlns:a16="http://schemas.microsoft.com/office/drawing/2014/main" id="{513AB7C8-1A99-FC95-C2A8-6E71A709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038600"/>
                <a:ext cx="285750" cy="285750"/>
              </a:xfrm>
              <a:custGeom>
                <a:avLst/>
                <a:gdLst>
                  <a:gd name="T0" fmla="*/ 28 w 180"/>
                  <a:gd name="T1" fmla="*/ 0 h 180"/>
                  <a:gd name="T2" fmla="*/ 0 w 180"/>
                  <a:gd name="T3" fmla="*/ 0 h 180"/>
                  <a:gd name="T4" fmla="*/ 0 w 180"/>
                  <a:gd name="T5" fmla="*/ 180 h 180"/>
                  <a:gd name="T6" fmla="*/ 180 w 180"/>
                  <a:gd name="T7" fmla="*/ 180 h 180"/>
                  <a:gd name="T8" fmla="*/ 180 w 180"/>
                  <a:gd name="T9" fmla="*/ 15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2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180" y="180"/>
                    </a:lnTo>
                    <a:lnTo>
                      <a:pt x="180" y="1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2B0E8D0-B22F-082D-4A8F-40F993BF2B72}"/>
              </a:ext>
            </a:extLst>
          </p:cNvPr>
          <p:cNvSpPr/>
          <p:nvPr/>
        </p:nvSpPr>
        <p:spPr>
          <a:xfrm>
            <a:off x="8435705" y="1686801"/>
            <a:ext cx="3483551" cy="3941587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11B556-E768-F7FA-84F5-ADD7A3F92D66}"/>
              </a:ext>
            </a:extLst>
          </p:cNvPr>
          <p:cNvSpPr txBox="1">
            <a:spLocks/>
          </p:cNvSpPr>
          <p:nvPr/>
        </p:nvSpPr>
        <p:spPr>
          <a:xfrm>
            <a:off x="8805751" y="2110860"/>
            <a:ext cx="2964581" cy="281179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we can observe that Administrative Pages and Administrative Duration, Informational and Informational Duration, Product Related and Product Related Duration are positively correlated.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 though customers/visitors have spent a large amount of time on product related pages but the revenue generation is very low.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925B9A-24D5-BAA0-3E60-52E8EF308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9" y="282368"/>
            <a:ext cx="3536654" cy="282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2CA7D51-462F-7C99-18C3-A00D5D77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8" y="3283211"/>
            <a:ext cx="3530170" cy="3124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658E03B-F041-04C7-D709-597B4625E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83" y="282368"/>
            <a:ext cx="3767620" cy="282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465BD-297F-8E4A-A9E2-69CFCBF8A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66" y="3283211"/>
            <a:ext cx="3783983" cy="3191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98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DC79C307-A81D-4B1A-B42B-46ABAD95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49" y="6408032"/>
            <a:ext cx="278936" cy="236533"/>
          </a:xfrm>
          <a:noFill/>
        </p:spPr>
        <p:txBody>
          <a:bodyPr/>
          <a:lstStyle/>
          <a:p>
            <a:pPr algn="ctr"/>
            <a:fld id="{9D6A4950-2E50-4A2B-B8A2-4ABC9E129430}" type="slidenum">
              <a:rPr lang="en-ID" sz="1050" smtClean="0">
                <a:solidFill>
                  <a:schemeClr val="bg1"/>
                </a:solidFill>
              </a:rPr>
              <a:pPr algn="ctr"/>
              <a:t>9</a:t>
            </a:fld>
            <a:endParaRPr lang="en-ID" sz="1050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D2B486-083C-944E-3DF4-29607D3D5BB2}"/>
              </a:ext>
            </a:extLst>
          </p:cNvPr>
          <p:cNvGrpSpPr/>
          <p:nvPr/>
        </p:nvGrpSpPr>
        <p:grpSpPr>
          <a:xfrm>
            <a:off x="9410694" y="2679993"/>
            <a:ext cx="289264" cy="287995"/>
            <a:chOff x="3390900" y="723900"/>
            <a:chExt cx="361951" cy="360363"/>
          </a:xfrm>
          <a:solidFill>
            <a:schemeClr val="bg1"/>
          </a:solidFill>
        </p:grpSpPr>
        <p:sp>
          <p:nvSpPr>
            <p:cNvPr id="49" name="Freeform 1735">
              <a:extLst>
                <a:ext uri="{FF2B5EF4-FFF2-40B4-BE49-F238E27FC236}">
                  <a16:creationId xmlns:a16="http://schemas.microsoft.com/office/drawing/2014/main" id="{AE63A7AD-C2DE-0DEF-E72A-1B20583E3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7263" y="993775"/>
              <a:ext cx="134938" cy="90488"/>
            </a:xfrm>
            <a:custGeom>
              <a:avLst/>
              <a:gdLst>
                <a:gd name="T0" fmla="*/ 34 w 36"/>
                <a:gd name="T1" fmla="*/ 24 h 24"/>
                <a:gd name="T2" fmla="*/ 2 w 36"/>
                <a:gd name="T3" fmla="*/ 24 h 24"/>
                <a:gd name="T4" fmla="*/ 0 w 36"/>
                <a:gd name="T5" fmla="*/ 23 h 24"/>
                <a:gd name="T6" fmla="*/ 0 w 36"/>
                <a:gd name="T7" fmla="*/ 21 h 24"/>
                <a:gd name="T8" fmla="*/ 16 w 36"/>
                <a:gd name="T9" fmla="*/ 1 h 24"/>
                <a:gd name="T10" fmla="*/ 20 w 36"/>
                <a:gd name="T11" fmla="*/ 1 h 24"/>
                <a:gd name="T12" fmla="*/ 36 w 36"/>
                <a:gd name="T13" fmla="*/ 21 h 24"/>
                <a:gd name="T14" fmla="*/ 36 w 36"/>
                <a:gd name="T15" fmla="*/ 23 h 24"/>
                <a:gd name="T16" fmla="*/ 34 w 36"/>
                <a:gd name="T17" fmla="*/ 24 h 24"/>
                <a:gd name="T18" fmla="*/ 6 w 36"/>
                <a:gd name="T19" fmla="*/ 20 h 24"/>
                <a:gd name="T20" fmla="*/ 30 w 36"/>
                <a:gd name="T21" fmla="*/ 20 h 24"/>
                <a:gd name="T22" fmla="*/ 18 w 36"/>
                <a:gd name="T23" fmla="*/ 5 h 24"/>
                <a:gd name="T24" fmla="*/ 6 w 36"/>
                <a:gd name="T25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24">
                  <a:moveTo>
                    <a:pt x="3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1" y="24"/>
                    <a:pt x="0" y="23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2"/>
                    <a:pt x="36" y="23"/>
                  </a:cubicBezTo>
                  <a:cubicBezTo>
                    <a:pt x="35" y="24"/>
                    <a:pt x="35" y="24"/>
                    <a:pt x="34" y="24"/>
                  </a:cubicBezTo>
                  <a:close/>
                  <a:moveTo>
                    <a:pt x="6" y="20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18" y="5"/>
                    <a:pt x="18" y="5"/>
                    <a:pt x="18" y="5"/>
                  </a:cubicBez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736">
              <a:extLst>
                <a:ext uri="{FF2B5EF4-FFF2-40B4-BE49-F238E27FC236}">
                  <a16:creationId xmlns:a16="http://schemas.microsoft.com/office/drawing/2014/main" id="{951A8983-BFFC-BF14-134B-48703ED01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993775"/>
              <a:ext cx="361950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37">
              <a:extLst>
                <a:ext uri="{FF2B5EF4-FFF2-40B4-BE49-F238E27FC236}">
                  <a16:creationId xmlns:a16="http://schemas.microsoft.com/office/drawing/2014/main" id="{1659E859-9262-14D0-8917-C9FF766E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798513"/>
              <a:ext cx="166688" cy="166688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738">
              <a:extLst>
                <a:ext uri="{FF2B5EF4-FFF2-40B4-BE49-F238E27FC236}">
                  <a16:creationId xmlns:a16="http://schemas.microsoft.com/office/drawing/2014/main" id="{7028ED22-8A26-3081-F019-CBA614227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839788"/>
              <a:ext cx="52388" cy="84138"/>
            </a:xfrm>
            <a:custGeom>
              <a:avLst/>
              <a:gdLst>
                <a:gd name="T0" fmla="*/ 7 w 14"/>
                <a:gd name="T1" fmla="*/ 22 h 22"/>
                <a:gd name="T2" fmla="*/ 0 w 14"/>
                <a:gd name="T3" fmla="*/ 16 h 22"/>
                <a:gd name="T4" fmla="*/ 2 w 14"/>
                <a:gd name="T5" fmla="*/ 14 h 22"/>
                <a:gd name="T6" fmla="*/ 4 w 14"/>
                <a:gd name="T7" fmla="*/ 16 h 22"/>
                <a:gd name="T8" fmla="*/ 7 w 14"/>
                <a:gd name="T9" fmla="*/ 18 h 22"/>
                <a:gd name="T10" fmla="*/ 10 w 14"/>
                <a:gd name="T11" fmla="*/ 16 h 22"/>
                <a:gd name="T12" fmla="*/ 7 w 14"/>
                <a:gd name="T13" fmla="*/ 13 h 22"/>
                <a:gd name="T14" fmla="*/ 0 w 14"/>
                <a:gd name="T15" fmla="*/ 6 h 22"/>
                <a:gd name="T16" fmla="*/ 7 w 14"/>
                <a:gd name="T17" fmla="*/ 0 h 22"/>
                <a:gd name="T18" fmla="*/ 14 w 14"/>
                <a:gd name="T19" fmla="*/ 6 h 22"/>
                <a:gd name="T20" fmla="*/ 12 w 14"/>
                <a:gd name="T21" fmla="*/ 8 h 22"/>
                <a:gd name="T22" fmla="*/ 10 w 14"/>
                <a:gd name="T23" fmla="*/ 6 h 22"/>
                <a:gd name="T24" fmla="*/ 7 w 14"/>
                <a:gd name="T25" fmla="*/ 4 h 22"/>
                <a:gd name="T26" fmla="*/ 4 w 14"/>
                <a:gd name="T27" fmla="*/ 6 h 22"/>
                <a:gd name="T28" fmla="*/ 7 w 14"/>
                <a:gd name="T29" fmla="*/ 9 h 22"/>
                <a:gd name="T30" fmla="*/ 14 w 14"/>
                <a:gd name="T31" fmla="*/ 16 h 22"/>
                <a:gd name="T32" fmla="*/ 7 w 14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22">
                  <a:moveTo>
                    <a:pt x="7" y="22"/>
                  </a:moveTo>
                  <a:cubicBezTo>
                    <a:pt x="3" y="22"/>
                    <a:pt x="0" y="19"/>
                    <a:pt x="0" y="16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" y="14"/>
                    <a:pt x="4" y="15"/>
                    <a:pt x="4" y="16"/>
                  </a:cubicBezTo>
                  <a:cubicBezTo>
                    <a:pt x="4" y="17"/>
                    <a:pt x="6" y="18"/>
                    <a:pt x="7" y="18"/>
                  </a:cubicBezTo>
                  <a:cubicBezTo>
                    <a:pt x="8" y="18"/>
                    <a:pt x="10" y="17"/>
                    <a:pt x="10" y="16"/>
                  </a:cubicBezTo>
                  <a:cubicBezTo>
                    <a:pt x="10" y="14"/>
                    <a:pt x="8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7"/>
                    <a:pt x="13" y="8"/>
                    <a:pt x="12" y="8"/>
                  </a:cubicBezTo>
                  <a:cubicBezTo>
                    <a:pt x="11" y="8"/>
                    <a:pt x="10" y="7"/>
                    <a:pt x="10" y="6"/>
                  </a:cubicBezTo>
                  <a:cubicBezTo>
                    <a:pt x="10" y="5"/>
                    <a:pt x="8" y="4"/>
                    <a:pt x="7" y="4"/>
                  </a:cubicBezTo>
                  <a:cubicBezTo>
                    <a:pt x="6" y="4"/>
                    <a:pt x="4" y="5"/>
                    <a:pt x="4" y="6"/>
                  </a:cubicBezTo>
                  <a:cubicBezTo>
                    <a:pt x="4" y="8"/>
                    <a:pt x="6" y="9"/>
                    <a:pt x="7" y="9"/>
                  </a:cubicBezTo>
                  <a:cubicBezTo>
                    <a:pt x="11" y="9"/>
                    <a:pt x="14" y="12"/>
                    <a:pt x="14" y="16"/>
                  </a:cubicBezTo>
                  <a:cubicBezTo>
                    <a:pt x="14" y="19"/>
                    <a:pt x="11" y="22"/>
                    <a:pt x="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739">
              <a:extLst>
                <a:ext uri="{FF2B5EF4-FFF2-40B4-BE49-F238E27FC236}">
                  <a16:creationId xmlns:a16="http://schemas.microsoft.com/office/drawing/2014/main" id="{168D7C07-7927-9EB4-97F8-7FD57103B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908050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740">
              <a:extLst>
                <a:ext uri="{FF2B5EF4-FFF2-40B4-BE49-F238E27FC236}">
                  <a16:creationId xmlns:a16="http://schemas.microsoft.com/office/drawing/2014/main" id="{EB794B76-28AE-2179-AFB7-593A1A720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828675"/>
              <a:ext cx="14288" cy="26988"/>
            </a:xfrm>
            <a:custGeom>
              <a:avLst/>
              <a:gdLst>
                <a:gd name="T0" fmla="*/ 2 w 4"/>
                <a:gd name="T1" fmla="*/ 7 h 7"/>
                <a:gd name="T2" fmla="*/ 0 w 4"/>
                <a:gd name="T3" fmla="*/ 5 h 7"/>
                <a:gd name="T4" fmla="*/ 0 w 4"/>
                <a:gd name="T5" fmla="*/ 2 h 7"/>
                <a:gd name="T6" fmla="*/ 2 w 4"/>
                <a:gd name="T7" fmla="*/ 0 h 7"/>
                <a:gd name="T8" fmla="*/ 4 w 4"/>
                <a:gd name="T9" fmla="*/ 2 h 7"/>
                <a:gd name="T10" fmla="*/ 4 w 4"/>
                <a:gd name="T11" fmla="*/ 5 h 7"/>
                <a:gd name="T12" fmla="*/ 2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2" y="7"/>
                  </a:move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3" y="7"/>
                    <a:pt x="2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41">
              <a:extLst>
                <a:ext uri="{FF2B5EF4-FFF2-40B4-BE49-F238E27FC236}">
                  <a16:creationId xmlns:a16="http://schemas.microsoft.com/office/drawing/2014/main" id="{8C00165D-BA09-077D-75EC-EE537497A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4713" y="723900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742">
              <a:extLst>
                <a:ext uri="{FF2B5EF4-FFF2-40B4-BE49-F238E27FC236}">
                  <a16:creationId xmlns:a16="http://schemas.microsoft.com/office/drawing/2014/main" id="{F960340B-8CC7-798B-F575-E9C2B0673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0900" y="84455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14 w 40"/>
                <a:gd name="T3" fmla="*/ 44 h 44"/>
                <a:gd name="T4" fmla="*/ 12 w 40"/>
                <a:gd name="T5" fmla="*/ 42 h 44"/>
                <a:gd name="T6" fmla="*/ 12 w 40"/>
                <a:gd name="T7" fmla="*/ 26 h 44"/>
                <a:gd name="T8" fmla="*/ 0 w 40"/>
                <a:gd name="T9" fmla="*/ 2 h 44"/>
                <a:gd name="T10" fmla="*/ 2 w 40"/>
                <a:gd name="T11" fmla="*/ 0 h 44"/>
                <a:gd name="T12" fmla="*/ 38 w 40"/>
                <a:gd name="T13" fmla="*/ 0 h 44"/>
                <a:gd name="T14" fmla="*/ 40 w 40"/>
                <a:gd name="T15" fmla="*/ 2 h 44"/>
                <a:gd name="T16" fmla="*/ 28 w 40"/>
                <a:gd name="T17" fmla="*/ 26 h 44"/>
                <a:gd name="T18" fmla="*/ 28 w 40"/>
                <a:gd name="T19" fmla="*/ 42 h 44"/>
                <a:gd name="T20" fmla="*/ 26 w 40"/>
                <a:gd name="T21" fmla="*/ 44 h 44"/>
                <a:gd name="T22" fmla="*/ 16 w 40"/>
                <a:gd name="T23" fmla="*/ 40 h 44"/>
                <a:gd name="T24" fmla="*/ 24 w 40"/>
                <a:gd name="T25" fmla="*/ 40 h 44"/>
                <a:gd name="T26" fmla="*/ 24 w 40"/>
                <a:gd name="T27" fmla="*/ 25 h 44"/>
                <a:gd name="T28" fmla="*/ 25 w 40"/>
                <a:gd name="T29" fmla="*/ 23 h 44"/>
                <a:gd name="T30" fmla="*/ 36 w 40"/>
                <a:gd name="T31" fmla="*/ 4 h 44"/>
                <a:gd name="T32" fmla="*/ 4 w 40"/>
                <a:gd name="T33" fmla="*/ 4 h 44"/>
                <a:gd name="T34" fmla="*/ 15 w 40"/>
                <a:gd name="T35" fmla="*/ 23 h 44"/>
                <a:gd name="T36" fmla="*/ 16 w 40"/>
                <a:gd name="T37" fmla="*/ 25 h 44"/>
                <a:gd name="T38" fmla="*/ 16 w 40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4" y="22"/>
                    <a:pt x="0" y="11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1"/>
                    <a:pt x="36" y="22"/>
                    <a:pt x="28" y="26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3"/>
                    <a:pt x="27" y="44"/>
                    <a:pt x="26" y="44"/>
                  </a:cubicBezTo>
                  <a:close/>
                  <a:moveTo>
                    <a:pt x="1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4"/>
                    <a:pt x="25" y="23"/>
                    <a:pt x="25" y="23"/>
                  </a:cubicBezTo>
                  <a:cubicBezTo>
                    <a:pt x="31" y="21"/>
                    <a:pt x="35" y="12"/>
                    <a:pt x="3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12"/>
                    <a:pt x="9" y="21"/>
                    <a:pt x="15" y="23"/>
                  </a:cubicBezTo>
                  <a:cubicBezTo>
                    <a:pt x="15" y="23"/>
                    <a:pt x="16" y="24"/>
                    <a:pt x="16" y="25"/>
                  </a:cubicBezTo>
                  <a:lnTo>
                    <a:pt x="1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6E2-23EA-709F-9CEA-92CEA4ED8A2E}"/>
              </a:ext>
            </a:extLst>
          </p:cNvPr>
          <p:cNvGrpSpPr/>
          <p:nvPr/>
        </p:nvGrpSpPr>
        <p:grpSpPr>
          <a:xfrm>
            <a:off x="9420228" y="4400689"/>
            <a:ext cx="279729" cy="187307"/>
            <a:chOff x="8440738" y="3729038"/>
            <a:chExt cx="360363" cy="241300"/>
          </a:xfrm>
          <a:solidFill>
            <a:schemeClr val="bg1"/>
          </a:solidFill>
        </p:grpSpPr>
        <p:sp>
          <p:nvSpPr>
            <p:cNvPr id="58" name="Freeform 1204">
              <a:extLst>
                <a:ext uri="{FF2B5EF4-FFF2-40B4-BE49-F238E27FC236}">
                  <a16:creationId xmlns:a16="http://schemas.microsoft.com/office/drawing/2014/main" id="{E9E58F84-9398-BDDB-B559-1146C618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3954463"/>
              <a:ext cx="360363" cy="15875"/>
            </a:xfrm>
            <a:custGeom>
              <a:avLst/>
              <a:gdLst>
                <a:gd name="T0" fmla="*/ 94 w 96"/>
                <a:gd name="T1" fmla="*/ 4 h 4"/>
                <a:gd name="T2" fmla="*/ 2 w 96"/>
                <a:gd name="T3" fmla="*/ 4 h 4"/>
                <a:gd name="T4" fmla="*/ 0 w 96"/>
                <a:gd name="T5" fmla="*/ 2 h 4"/>
                <a:gd name="T6" fmla="*/ 2 w 96"/>
                <a:gd name="T7" fmla="*/ 0 h 4"/>
                <a:gd name="T8" fmla="*/ 94 w 96"/>
                <a:gd name="T9" fmla="*/ 0 h 4"/>
                <a:gd name="T10" fmla="*/ 96 w 96"/>
                <a:gd name="T11" fmla="*/ 2 h 4"/>
                <a:gd name="T12" fmla="*/ 94 w 9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4">
                  <a:moveTo>
                    <a:pt x="9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1"/>
                    <a:pt x="96" y="2"/>
                  </a:cubicBezTo>
                  <a:cubicBezTo>
                    <a:pt x="96" y="3"/>
                    <a:pt x="95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05">
              <a:extLst>
                <a:ext uri="{FF2B5EF4-FFF2-40B4-BE49-F238E27FC236}">
                  <a16:creationId xmlns:a16="http://schemas.microsoft.com/office/drawing/2014/main" id="{2D2DA260-C98D-89AD-C283-272617BE9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5025" y="3879850"/>
              <a:ext cx="60325" cy="90488"/>
            </a:xfrm>
            <a:custGeom>
              <a:avLst/>
              <a:gdLst>
                <a:gd name="T0" fmla="*/ 14 w 16"/>
                <a:gd name="T1" fmla="*/ 24 h 24"/>
                <a:gd name="T2" fmla="*/ 2 w 16"/>
                <a:gd name="T3" fmla="*/ 24 h 24"/>
                <a:gd name="T4" fmla="*/ 0 w 16"/>
                <a:gd name="T5" fmla="*/ 22 h 24"/>
                <a:gd name="T6" fmla="*/ 0 w 16"/>
                <a:gd name="T7" fmla="*/ 2 h 24"/>
                <a:gd name="T8" fmla="*/ 2 w 16"/>
                <a:gd name="T9" fmla="*/ 0 h 24"/>
                <a:gd name="T10" fmla="*/ 14 w 16"/>
                <a:gd name="T11" fmla="*/ 0 h 24"/>
                <a:gd name="T12" fmla="*/ 16 w 16"/>
                <a:gd name="T13" fmla="*/ 2 h 24"/>
                <a:gd name="T14" fmla="*/ 16 w 16"/>
                <a:gd name="T15" fmla="*/ 22 h 24"/>
                <a:gd name="T16" fmla="*/ 14 w 16"/>
                <a:gd name="T17" fmla="*/ 24 h 24"/>
                <a:gd name="T18" fmla="*/ 4 w 16"/>
                <a:gd name="T19" fmla="*/ 20 h 24"/>
                <a:gd name="T20" fmla="*/ 12 w 16"/>
                <a:gd name="T21" fmla="*/ 20 h 24"/>
                <a:gd name="T22" fmla="*/ 12 w 16"/>
                <a:gd name="T23" fmla="*/ 4 h 24"/>
                <a:gd name="T24" fmla="*/ 4 w 16"/>
                <a:gd name="T25" fmla="*/ 4 h 24"/>
                <a:gd name="T26" fmla="*/ 4 w 16"/>
                <a:gd name="T2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4" y="24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3"/>
                    <a:pt x="15" y="24"/>
                    <a:pt x="14" y="24"/>
                  </a:cubicBezTo>
                  <a:close/>
                  <a:moveTo>
                    <a:pt x="4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206">
              <a:extLst>
                <a:ext uri="{FF2B5EF4-FFF2-40B4-BE49-F238E27FC236}">
                  <a16:creationId xmlns:a16="http://schemas.microsoft.com/office/drawing/2014/main" id="{BD3989B6-09A4-3E8D-4076-82BDD31B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5513" y="3805238"/>
              <a:ext cx="60325" cy="165100"/>
            </a:xfrm>
            <a:custGeom>
              <a:avLst/>
              <a:gdLst>
                <a:gd name="T0" fmla="*/ 14 w 16"/>
                <a:gd name="T1" fmla="*/ 44 h 44"/>
                <a:gd name="T2" fmla="*/ 2 w 16"/>
                <a:gd name="T3" fmla="*/ 44 h 44"/>
                <a:gd name="T4" fmla="*/ 0 w 16"/>
                <a:gd name="T5" fmla="*/ 42 h 44"/>
                <a:gd name="T6" fmla="*/ 0 w 16"/>
                <a:gd name="T7" fmla="*/ 2 h 44"/>
                <a:gd name="T8" fmla="*/ 2 w 16"/>
                <a:gd name="T9" fmla="*/ 0 h 44"/>
                <a:gd name="T10" fmla="*/ 14 w 16"/>
                <a:gd name="T11" fmla="*/ 0 h 44"/>
                <a:gd name="T12" fmla="*/ 16 w 16"/>
                <a:gd name="T13" fmla="*/ 2 h 44"/>
                <a:gd name="T14" fmla="*/ 16 w 16"/>
                <a:gd name="T15" fmla="*/ 42 h 44"/>
                <a:gd name="T16" fmla="*/ 14 w 16"/>
                <a:gd name="T17" fmla="*/ 44 h 44"/>
                <a:gd name="T18" fmla="*/ 4 w 16"/>
                <a:gd name="T19" fmla="*/ 40 h 44"/>
                <a:gd name="T20" fmla="*/ 12 w 16"/>
                <a:gd name="T21" fmla="*/ 40 h 44"/>
                <a:gd name="T22" fmla="*/ 12 w 16"/>
                <a:gd name="T23" fmla="*/ 4 h 44"/>
                <a:gd name="T24" fmla="*/ 4 w 16"/>
                <a:gd name="T25" fmla="*/ 4 h 44"/>
                <a:gd name="T26" fmla="*/ 4 w 16"/>
                <a:gd name="T27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44">
                  <a:moveTo>
                    <a:pt x="14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3"/>
                    <a:pt x="0" y="4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lose/>
                  <a:moveTo>
                    <a:pt x="4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207">
              <a:extLst>
                <a:ext uri="{FF2B5EF4-FFF2-40B4-BE49-F238E27FC236}">
                  <a16:creationId xmlns:a16="http://schemas.microsoft.com/office/drawing/2014/main" id="{12E53206-0637-96A3-C14A-1796CE07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6000" y="3835400"/>
              <a:ext cx="60325" cy="134938"/>
            </a:xfrm>
            <a:custGeom>
              <a:avLst/>
              <a:gdLst>
                <a:gd name="T0" fmla="*/ 14 w 16"/>
                <a:gd name="T1" fmla="*/ 36 h 36"/>
                <a:gd name="T2" fmla="*/ 2 w 16"/>
                <a:gd name="T3" fmla="*/ 36 h 36"/>
                <a:gd name="T4" fmla="*/ 0 w 16"/>
                <a:gd name="T5" fmla="*/ 34 h 36"/>
                <a:gd name="T6" fmla="*/ 0 w 16"/>
                <a:gd name="T7" fmla="*/ 2 h 36"/>
                <a:gd name="T8" fmla="*/ 2 w 16"/>
                <a:gd name="T9" fmla="*/ 0 h 36"/>
                <a:gd name="T10" fmla="*/ 14 w 16"/>
                <a:gd name="T11" fmla="*/ 0 h 36"/>
                <a:gd name="T12" fmla="*/ 16 w 16"/>
                <a:gd name="T13" fmla="*/ 2 h 36"/>
                <a:gd name="T14" fmla="*/ 16 w 16"/>
                <a:gd name="T15" fmla="*/ 34 h 36"/>
                <a:gd name="T16" fmla="*/ 14 w 16"/>
                <a:gd name="T17" fmla="*/ 36 h 36"/>
                <a:gd name="T18" fmla="*/ 4 w 16"/>
                <a:gd name="T19" fmla="*/ 32 h 36"/>
                <a:gd name="T20" fmla="*/ 12 w 16"/>
                <a:gd name="T21" fmla="*/ 32 h 36"/>
                <a:gd name="T22" fmla="*/ 12 w 16"/>
                <a:gd name="T23" fmla="*/ 4 h 36"/>
                <a:gd name="T24" fmla="*/ 4 w 16"/>
                <a:gd name="T25" fmla="*/ 4 h 36"/>
                <a:gd name="T26" fmla="*/ 4 w 1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6">
                  <a:moveTo>
                    <a:pt x="14" y="36"/>
                  </a:move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0" y="35"/>
                    <a:pt x="0" y="3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5"/>
                    <a:pt x="15" y="36"/>
                    <a:pt x="14" y="36"/>
                  </a:cubicBezTo>
                  <a:close/>
                  <a:moveTo>
                    <a:pt x="4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208">
              <a:extLst>
                <a:ext uri="{FF2B5EF4-FFF2-40B4-BE49-F238E27FC236}">
                  <a16:creationId xmlns:a16="http://schemas.microsoft.com/office/drawing/2014/main" id="{E8D5F9AE-BF30-1B6F-14DE-862DB6D43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4900" y="3729038"/>
              <a:ext cx="60325" cy="241300"/>
            </a:xfrm>
            <a:custGeom>
              <a:avLst/>
              <a:gdLst>
                <a:gd name="T0" fmla="*/ 14 w 16"/>
                <a:gd name="T1" fmla="*/ 64 h 64"/>
                <a:gd name="T2" fmla="*/ 2 w 16"/>
                <a:gd name="T3" fmla="*/ 64 h 64"/>
                <a:gd name="T4" fmla="*/ 0 w 16"/>
                <a:gd name="T5" fmla="*/ 62 h 64"/>
                <a:gd name="T6" fmla="*/ 0 w 16"/>
                <a:gd name="T7" fmla="*/ 2 h 64"/>
                <a:gd name="T8" fmla="*/ 2 w 16"/>
                <a:gd name="T9" fmla="*/ 0 h 64"/>
                <a:gd name="T10" fmla="*/ 14 w 16"/>
                <a:gd name="T11" fmla="*/ 0 h 64"/>
                <a:gd name="T12" fmla="*/ 16 w 16"/>
                <a:gd name="T13" fmla="*/ 2 h 64"/>
                <a:gd name="T14" fmla="*/ 16 w 16"/>
                <a:gd name="T15" fmla="*/ 62 h 64"/>
                <a:gd name="T16" fmla="*/ 14 w 16"/>
                <a:gd name="T17" fmla="*/ 64 h 64"/>
                <a:gd name="T18" fmla="*/ 4 w 16"/>
                <a:gd name="T19" fmla="*/ 60 h 64"/>
                <a:gd name="T20" fmla="*/ 12 w 16"/>
                <a:gd name="T21" fmla="*/ 60 h 64"/>
                <a:gd name="T22" fmla="*/ 12 w 16"/>
                <a:gd name="T23" fmla="*/ 4 h 64"/>
                <a:gd name="T24" fmla="*/ 4 w 16"/>
                <a:gd name="T25" fmla="*/ 4 h 64"/>
                <a:gd name="T26" fmla="*/ 4 w 1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64">
                  <a:moveTo>
                    <a:pt x="14" y="64"/>
                  </a:moveTo>
                  <a:cubicBezTo>
                    <a:pt x="2" y="64"/>
                    <a:pt x="2" y="64"/>
                    <a:pt x="2" y="64"/>
                  </a:cubicBezTo>
                  <a:cubicBezTo>
                    <a:pt x="1" y="64"/>
                    <a:pt x="0" y="63"/>
                    <a:pt x="0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3"/>
                    <a:pt x="15" y="64"/>
                    <a:pt x="14" y="64"/>
                  </a:cubicBezTo>
                  <a:close/>
                  <a:moveTo>
                    <a:pt x="4" y="60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20208D-EC4F-96CB-D843-CF41361434AC}"/>
              </a:ext>
            </a:extLst>
          </p:cNvPr>
          <p:cNvGrpSpPr/>
          <p:nvPr/>
        </p:nvGrpSpPr>
        <p:grpSpPr>
          <a:xfrm>
            <a:off x="10565316" y="5546757"/>
            <a:ext cx="267901" cy="269135"/>
            <a:chOff x="9169401" y="2895601"/>
            <a:chExt cx="344488" cy="346075"/>
          </a:xfrm>
        </p:grpSpPr>
        <p:sp>
          <p:nvSpPr>
            <p:cNvPr id="64" name="Oval 37">
              <a:extLst>
                <a:ext uri="{FF2B5EF4-FFF2-40B4-BE49-F238E27FC236}">
                  <a16:creationId xmlns:a16="http://schemas.microsoft.com/office/drawing/2014/main" id="{32675ECF-7260-D981-42DB-7EAE7450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4ADFD117-5382-D7C6-2F9E-3784CA17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3B8791C7-AC43-E321-CF1F-9080696E9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55ADB159-39B6-C598-06A5-917E76249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Oval 41">
              <a:extLst>
                <a:ext uri="{FF2B5EF4-FFF2-40B4-BE49-F238E27FC236}">
                  <a16:creationId xmlns:a16="http://schemas.microsoft.com/office/drawing/2014/main" id="{B2ABD258-BEE0-5A37-D9DD-46287781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01B4B6A5-3863-6F92-2422-31A21829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17205C5-A07F-5EE4-F887-92A4FE911D10}"/>
              </a:ext>
            </a:extLst>
          </p:cNvPr>
          <p:cNvGrpSpPr/>
          <p:nvPr/>
        </p:nvGrpSpPr>
        <p:grpSpPr>
          <a:xfrm>
            <a:off x="10790064" y="3419107"/>
            <a:ext cx="536226" cy="570270"/>
            <a:chOff x="7758113" y="3633788"/>
            <a:chExt cx="300038" cy="319087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E1E90AF-1A61-C199-3C70-F96C37B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4245C70B-013E-1A1D-0EA4-EA3953EEA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F0DCB843-7F90-BB84-3353-3E0C5B220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FBAF7972-88B8-33B2-1016-C0858B18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242F7A08-0611-1CC3-AF6B-E7E67F6FD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2E01F248-D1A3-6F3C-C3C7-47A0ADE05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90C592E4-88C2-C6BD-9B6E-554797A5E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BCC018BD-5685-4725-0B27-2C9C256E3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86D8A7-C37F-D789-F9D1-33FF18198EEE}"/>
              </a:ext>
            </a:extLst>
          </p:cNvPr>
          <p:cNvGrpSpPr/>
          <p:nvPr/>
        </p:nvGrpSpPr>
        <p:grpSpPr>
          <a:xfrm>
            <a:off x="11712469" y="0"/>
            <a:ext cx="358558" cy="381322"/>
            <a:chOff x="7758113" y="3633788"/>
            <a:chExt cx="300038" cy="319087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7F8B69A0-95A6-4601-BA82-256D0F40E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4113"/>
              <a:ext cx="179388" cy="198438"/>
            </a:xfrm>
            <a:custGeom>
              <a:avLst/>
              <a:gdLst>
                <a:gd name="T0" fmla="*/ 48 w 48"/>
                <a:gd name="T1" fmla="*/ 24 h 52"/>
                <a:gd name="T2" fmla="*/ 24 w 48"/>
                <a:gd name="T3" fmla="*/ 0 h 52"/>
                <a:gd name="T4" fmla="*/ 0 w 48"/>
                <a:gd name="T5" fmla="*/ 24 h 52"/>
                <a:gd name="T6" fmla="*/ 18 w 48"/>
                <a:gd name="T7" fmla="*/ 47 h 52"/>
                <a:gd name="T8" fmla="*/ 18 w 48"/>
                <a:gd name="T9" fmla="*/ 52 h 52"/>
                <a:gd name="T10" fmla="*/ 30 w 48"/>
                <a:gd name="T11" fmla="*/ 52 h 52"/>
                <a:gd name="T12" fmla="*/ 30 w 48"/>
                <a:gd name="T13" fmla="*/ 47 h 52"/>
                <a:gd name="T14" fmla="*/ 48 w 48"/>
                <a:gd name="T1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2">
                  <a:moveTo>
                    <a:pt x="48" y="24"/>
                  </a:move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5"/>
                    <a:pt x="8" y="45"/>
                    <a:pt x="18" y="47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40" y="45"/>
                    <a:pt x="48" y="35"/>
                    <a:pt x="48" y="24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">
              <a:extLst>
                <a:ext uri="{FF2B5EF4-FFF2-40B4-BE49-F238E27FC236}">
                  <a16:creationId xmlns:a16="http://schemas.microsoft.com/office/drawing/2014/main" id="{81540658-9830-86BC-F669-3AD7464E4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0988" y="3952875"/>
              <a:ext cx="1428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51303E1A-42CC-6EFB-E7F0-E7E69BD03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5113" y="3922713"/>
              <a:ext cx="46038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8">
              <a:extLst>
                <a:ext uri="{FF2B5EF4-FFF2-40B4-BE49-F238E27FC236}">
                  <a16:creationId xmlns:a16="http://schemas.microsoft.com/office/drawing/2014/main" id="{ECD39A29-250B-0CEE-B681-9E2D10283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8926" y="3633788"/>
              <a:ext cx="0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9">
              <a:extLst>
                <a:ext uri="{FF2B5EF4-FFF2-40B4-BE49-F238E27FC236}">
                  <a16:creationId xmlns:a16="http://schemas.microsoft.com/office/drawing/2014/main" id="{CDE4E5A0-F3C1-5421-C095-52D47E02B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Line 10">
              <a:extLst>
                <a:ext uri="{FF2B5EF4-FFF2-40B4-BE49-F238E27FC236}">
                  <a16:creationId xmlns:a16="http://schemas.microsoft.com/office/drawing/2014/main" id="{6E0A7CDE-7B4B-3B20-733A-1759C98A0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8113" y="3786188"/>
              <a:ext cx="30163" cy="0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Line 11">
              <a:extLst>
                <a:ext uri="{FF2B5EF4-FFF2-40B4-BE49-F238E27FC236}">
                  <a16:creationId xmlns:a16="http://schemas.microsoft.com/office/drawing/2014/main" id="{0CC8A0F3-2630-9DAE-BE11-CDCE35E1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14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Line 12">
              <a:extLst>
                <a:ext uri="{FF2B5EF4-FFF2-40B4-BE49-F238E27FC236}">
                  <a16:creationId xmlns:a16="http://schemas.microsoft.com/office/drawing/2014/main" id="{B29A3C4C-1596-BC3E-2229-CA4C22F9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94651" y="3668713"/>
              <a:ext cx="30163" cy="30163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19999BD-52AE-3F4C-E4AD-D6099F38725E}"/>
              </a:ext>
            </a:extLst>
          </p:cNvPr>
          <p:cNvCxnSpPr/>
          <p:nvPr/>
        </p:nvCxnSpPr>
        <p:spPr>
          <a:xfrm>
            <a:off x="647700" y="4113916"/>
            <a:ext cx="3536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632CB17-C74F-7735-73F3-5E33563F2BE3}"/>
              </a:ext>
            </a:extLst>
          </p:cNvPr>
          <p:cNvSpPr txBox="1">
            <a:spLocks/>
          </p:cNvSpPr>
          <p:nvPr/>
        </p:nvSpPr>
        <p:spPr>
          <a:xfrm>
            <a:off x="7907602" y="283429"/>
            <a:ext cx="3694836" cy="145563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14A5E"/>
                </a:solidFill>
              </a:rPr>
              <a:t>CORRELATION ANALYSIS: Heat Map</a:t>
            </a:r>
            <a:endParaRPr lang="en-ID" sz="2800" dirty="0">
              <a:solidFill>
                <a:srgbClr val="114A5E"/>
              </a:solidFill>
            </a:endParaRP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A2E5ACA-5E4E-B30C-4BD7-1E97B585B285}"/>
              </a:ext>
            </a:extLst>
          </p:cNvPr>
          <p:cNvSpPr/>
          <p:nvPr/>
        </p:nvSpPr>
        <p:spPr>
          <a:xfrm rot="16200000">
            <a:off x="-107621" y="6098818"/>
            <a:ext cx="61703" cy="92579"/>
          </a:xfrm>
          <a:prstGeom prst="rtTriangle">
            <a:avLst/>
          </a:prstGeom>
          <a:solidFill>
            <a:srgbClr val="11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4EACEE-70C0-E51A-89FB-47F2E0256E76}"/>
              </a:ext>
            </a:extLst>
          </p:cNvPr>
          <p:cNvGrpSpPr/>
          <p:nvPr/>
        </p:nvGrpSpPr>
        <p:grpSpPr>
          <a:xfrm rot="10800000" flipV="1">
            <a:off x="7026086" y="643902"/>
            <a:ext cx="446037" cy="512405"/>
            <a:chOff x="4233973" y="6940220"/>
            <a:chExt cx="931660" cy="931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7913C5-F8FC-92A9-4D3F-7507B46879B9}"/>
                </a:ext>
              </a:extLst>
            </p:cNvPr>
            <p:cNvSpPr/>
            <p:nvPr/>
          </p:nvSpPr>
          <p:spPr>
            <a:xfrm>
              <a:off x="4233973" y="6940220"/>
              <a:ext cx="931660" cy="931660"/>
            </a:xfrm>
            <a:prstGeom prst="ellipse">
              <a:avLst/>
            </a:prstGeom>
            <a:solidFill>
              <a:srgbClr val="18926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6973F85-B0C8-A4CC-76BD-35013F54B7ED}"/>
                </a:ext>
              </a:extLst>
            </p:cNvPr>
            <p:cNvGrpSpPr/>
            <p:nvPr/>
          </p:nvGrpSpPr>
          <p:grpSpPr>
            <a:xfrm>
              <a:off x="4491388" y="7196675"/>
              <a:ext cx="416831" cy="418751"/>
              <a:chOff x="4841875" y="3978275"/>
              <a:chExt cx="344488" cy="34607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6372F9-73AC-FBE0-3CE5-B947942DA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325" y="3978275"/>
                <a:ext cx="300038" cy="301625"/>
              </a:xfrm>
              <a:prstGeom prst="rect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id="{93044797-CC33-FB86-CDBF-A3785A96F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3860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Line 69">
                <a:extLst>
                  <a:ext uri="{FF2B5EF4-FFF2-40B4-BE49-F238E27FC236}">
                    <a16:creationId xmlns:a16="http://schemas.microsoft.com/office/drawing/2014/main" id="{121B9F8C-A618-4AF2-F48A-EE3014BB9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6876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26D71B9B-1348-6750-644D-FCF2F21DF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098925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4D9FC689-85BB-58F9-16EF-E1C68559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29088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70C88186-357A-DB40-E822-F3D1C27F3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59250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Line 73">
                <a:extLst>
                  <a:ext uri="{FF2B5EF4-FFF2-40B4-BE49-F238E27FC236}">
                    <a16:creationId xmlns:a16="http://schemas.microsoft.com/office/drawing/2014/main" id="{ED8C7A53-A3A8-2BB1-B580-9B64ED2E7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189413"/>
                <a:ext cx="195263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1B18D3B5-1DE9-0678-11D3-4C0951A2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8713" y="4219575"/>
                <a:ext cx="90488" cy="0"/>
              </a:xfrm>
              <a:prstGeom prst="line">
                <a:avLst/>
              </a:prstGeom>
              <a:noFill/>
              <a:ln w="12700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8" name="Freeform 75">
                <a:extLst>
                  <a:ext uri="{FF2B5EF4-FFF2-40B4-BE49-F238E27FC236}">
                    <a16:creationId xmlns:a16="http://schemas.microsoft.com/office/drawing/2014/main" id="{513AB7C8-1A99-FC95-C2A8-6E71A709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4038600"/>
                <a:ext cx="285750" cy="285750"/>
              </a:xfrm>
              <a:custGeom>
                <a:avLst/>
                <a:gdLst>
                  <a:gd name="T0" fmla="*/ 28 w 180"/>
                  <a:gd name="T1" fmla="*/ 0 h 180"/>
                  <a:gd name="T2" fmla="*/ 0 w 180"/>
                  <a:gd name="T3" fmla="*/ 0 h 180"/>
                  <a:gd name="T4" fmla="*/ 0 w 180"/>
                  <a:gd name="T5" fmla="*/ 180 h 180"/>
                  <a:gd name="T6" fmla="*/ 180 w 180"/>
                  <a:gd name="T7" fmla="*/ 180 h 180"/>
                  <a:gd name="T8" fmla="*/ 180 w 180"/>
                  <a:gd name="T9" fmla="*/ 15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80">
                    <a:moveTo>
                      <a:pt x="2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180" y="180"/>
                    </a:lnTo>
                    <a:lnTo>
                      <a:pt x="180" y="152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2B0E8D0-B22F-082D-4A8F-40F993BF2B72}"/>
              </a:ext>
            </a:extLst>
          </p:cNvPr>
          <p:cNvSpPr/>
          <p:nvPr/>
        </p:nvSpPr>
        <p:spPr>
          <a:xfrm>
            <a:off x="7630658" y="1394875"/>
            <a:ext cx="3999135" cy="4910674"/>
          </a:xfrm>
          <a:prstGeom prst="rect">
            <a:avLst/>
          </a:prstGeom>
          <a:gradFill>
            <a:gsLst>
              <a:gs pos="0">
                <a:srgbClr val="18926F"/>
              </a:gs>
              <a:gs pos="100000">
                <a:srgbClr val="114A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11B556-E768-F7FA-84F5-ADD7A3F92D66}"/>
              </a:ext>
            </a:extLst>
          </p:cNvPr>
          <p:cNvSpPr txBox="1">
            <a:spLocks/>
          </p:cNvSpPr>
          <p:nvPr/>
        </p:nvSpPr>
        <p:spPr>
          <a:xfrm>
            <a:off x="7976203" y="1665281"/>
            <a:ext cx="3458946" cy="443256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OBSERVATIONS: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is very little correlation among the different features in our dataset.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High correlation (|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&gt;= 0.7) are: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BounceRates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ExitRates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(0.9),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ProductRelated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ProductRelated_Duration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(0.9).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Moderate Correlations (0.3 &lt; |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 &lt; 0.7): Administrative,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Administrative_Duration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Informational,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Informational_Duration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ProductRelated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ProductRelated_Duration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14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PageValues</a:t>
            </a: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Revenue.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E53D07-1267-D321-2F83-9B0C2ADA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" y="72091"/>
            <a:ext cx="6412213" cy="664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622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1363</TotalTime>
  <Words>1958</Words>
  <Application>Microsoft Office PowerPoint</Application>
  <PresentationFormat>Widescreen</PresentationFormat>
  <Paragraphs>192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</vt:lpstr>
      <vt:lpstr>Segoe UI</vt:lpstr>
      <vt:lpstr>Seoge UI</vt:lpstr>
      <vt:lpstr>Wingdings</vt:lpstr>
      <vt:lpstr>Office Theme</vt:lpstr>
      <vt:lpstr> ANALYZING CONSUMER'S PURCHASING INTENTIONS DURING ONLINE SHOPPING</vt:lpstr>
      <vt:lpstr>Why analyze consumer’s behavior during online shopping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KEEP SHOPPING AND ANALYZING!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Slack Powerpoint Template</dc:title>
  <dc:creator>it 24slides3</dc:creator>
  <cp:lastModifiedBy>Manvi Bajpai</cp:lastModifiedBy>
  <cp:revision>22</cp:revision>
  <dcterms:created xsi:type="dcterms:W3CDTF">2022-01-20T05:04:38Z</dcterms:created>
  <dcterms:modified xsi:type="dcterms:W3CDTF">2023-05-30T07:49:49Z</dcterms:modified>
</cp:coreProperties>
</file>