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61" r:id="rId9"/>
    <p:sldId id="265" r:id="rId10"/>
    <p:sldId id="2146847058" r:id="rId11"/>
    <p:sldId id="2146847062" r:id="rId12"/>
    <p:sldId id="2146847063" r:id="rId13"/>
    <p:sldId id="267" r:id="rId14"/>
    <p:sldId id="2146847064" r:id="rId15"/>
    <p:sldId id="268" r:id="rId16"/>
    <p:sldId id="2146847055" r:id="rId17"/>
    <p:sldId id="269" r:id="rId18"/>
    <p:sldId id="2146847056" r:id="rId19"/>
    <p:sldId id="214684705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4" d="100"/>
          <a:sy n="74" d="100"/>
        </p:scale>
        <p:origin x="1032"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533400" y="1821635"/>
            <a:ext cx="11277600" cy="977778"/>
          </a:xfrm>
        </p:spPr>
        <p:txBody>
          <a:bodyPr>
            <a:normAutofit/>
          </a:bodyPr>
          <a:lstStyle/>
          <a:p>
            <a:pPr algn="ctr"/>
            <a:r>
              <a:rPr lang="en-US" sz="3200" u="sng" dirty="0">
                <a:solidFill>
                  <a:schemeClr val="accent2">
                    <a:lumMod val="75000"/>
                  </a:schemeClr>
                </a:solidFill>
                <a:latin typeface="Century Schoolbook"/>
              </a:rPr>
              <a:t>User Adds Click Predictor App</a:t>
            </a:r>
            <a:endParaRPr lang="en-US" sz="3200" b="1" dirty="0">
              <a:solidFill>
                <a:schemeClr val="accent2">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Manvi Chaturvedi-</a:t>
            </a:r>
            <a:r>
              <a:rPr lang="en-US" sz="2000" b="1" dirty="0" err="1">
                <a:solidFill>
                  <a:schemeClr val="accent1">
                    <a:lumMod val="75000"/>
                  </a:schemeClr>
                </a:solidFill>
                <a:latin typeface="Arial"/>
                <a:cs typeface="Arial"/>
              </a:rPr>
              <a:t>Invertis</a:t>
            </a:r>
            <a:r>
              <a:rPr lang="en-US" sz="2000" b="1" dirty="0">
                <a:solidFill>
                  <a:schemeClr val="accent1">
                    <a:lumMod val="75000"/>
                  </a:schemeClr>
                </a:solidFill>
                <a:latin typeface="Arial"/>
                <a:cs typeface="Arial"/>
              </a:rPr>
              <a:t> University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7</a:t>
            </a:r>
            <a:r>
              <a:rPr lang="en-US" sz="2000" b="1" baseline="30000" dirty="0">
                <a:solidFill>
                  <a:schemeClr val="accent1">
                    <a:lumMod val="75000"/>
                  </a:schemeClr>
                </a:solidFill>
                <a:latin typeface="Arial"/>
                <a:cs typeface="Arial"/>
              </a:rPr>
              <a:t>th</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sem</a:t>
            </a:r>
            <a:r>
              <a:rPr lang="en-US" sz="2000" b="1" dirty="0">
                <a:solidFill>
                  <a:schemeClr val="accent1">
                    <a:lumMod val="75000"/>
                  </a:schemeClr>
                </a:solidFill>
                <a:latin typeface="Arial"/>
                <a:cs typeface="Arial"/>
              </a:rPr>
              <a: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graph">
            <a:extLst>
              <a:ext uri="{FF2B5EF4-FFF2-40B4-BE49-F238E27FC236}">
                <a16:creationId xmlns:a16="http://schemas.microsoft.com/office/drawing/2014/main" id="{18DEC709-C22B-849E-1641-6A81E59071BC}"/>
              </a:ext>
            </a:extLst>
          </p:cNvPr>
          <p:cNvPicPr>
            <a:picLocks noChangeAspect="1"/>
          </p:cNvPicPr>
          <p:nvPr/>
        </p:nvPicPr>
        <p:blipFill>
          <a:blip r:embed="rId2"/>
          <a:stretch>
            <a:fillRect/>
          </a:stretch>
        </p:blipFill>
        <p:spPr>
          <a:xfrm>
            <a:off x="1080654" y="763705"/>
            <a:ext cx="8355445" cy="550850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graph&#10;&#10;Description automatically generated">
            <a:extLst>
              <a:ext uri="{FF2B5EF4-FFF2-40B4-BE49-F238E27FC236}">
                <a16:creationId xmlns:a16="http://schemas.microsoft.com/office/drawing/2014/main" id="{34C4EFD3-65A0-5421-53B4-96962113A2C0}"/>
              </a:ext>
            </a:extLst>
          </p:cNvPr>
          <p:cNvPicPr>
            <a:picLocks noChangeAspect="1"/>
          </p:cNvPicPr>
          <p:nvPr/>
        </p:nvPicPr>
        <p:blipFill>
          <a:blip r:embed="rId2"/>
          <a:stretch>
            <a:fillRect/>
          </a:stretch>
        </p:blipFill>
        <p:spPr>
          <a:xfrm>
            <a:off x="1205344" y="1054100"/>
            <a:ext cx="8535555" cy="5531758"/>
          </a:xfrm>
          <a:prstGeom prst="rect">
            <a:avLst/>
          </a:prstGeom>
        </p:spPr>
      </p:pic>
    </p:spTree>
    <p:extLst>
      <p:ext uri="{BB962C8B-B14F-4D97-AF65-F5344CB8AC3E}">
        <p14:creationId xmlns:p14="http://schemas.microsoft.com/office/powerpoint/2010/main" val="515935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ea typeface="+mn-lt"/>
                <a:cs typeface="+mn-lt"/>
              </a:rPr>
              <a:t>In conclusion, the User Ad Click Prediction app represents a significant advancement in digital advertising strategies by harnessing machine learning to forecast user interactions with advertisements. Through meticulous data analysis, model development, and rigorous evaluation, the app aims to optimize add targeting and maximize ad campaign effectiveness.</a:t>
            </a:r>
            <a:endParaRPr lang="en-US"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285750" indent="-285750">
              <a:buFont typeface="Arial"/>
              <a:buChar char="•"/>
            </a:pPr>
            <a:r>
              <a:rPr lang="en-US" sz="1800" b="1" dirty="0">
                <a:ea typeface="+mn-lt"/>
                <a:cs typeface="+mn-lt"/>
              </a:rPr>
              <a:t>Enhanced Feature Engineering:</a:t>
            </a:r>
            <a:r>
              <a:rPr lang="en-US" sz="1800" dirty="0">
                <a:ea typeface="+mn-lt"/>
                <a:cs typeface="+mn-lt"/>
              </a:rPr>
              <a:t> Incorporate more sophisticated feature engineering techniques to capture nuanced user behaviors and preferences. This could involve leveraging advanced natural language processing (NLP) for text-based features, sentiment analysis of user comments, or incorporating temporal dynamics and contextual information.</a:t>
            </a:r>
            <a:endParaRPr lang="en-US" sz="1800" dirty="0"/>
          </a:p>
          <a:p>
            <a:pPr marL="285750" indent="-285750">
              <a:buFont typeface="Arial"/>
              <a:buChar char="•"/>
            </a:pPr>
            <a:r>
              <a:rPr lang="en-US" sz="1800" b="1" dirty="0">
                <a:ea typeface="+mn-lt"/>
                <a:cs typeface="+mn-lt"/>
              </a:rPr>
              <a:t>Real-Time Prediction and Personalization:</a:t>
            </a:r>
            <a:r>
              <a:rPr lang="en-US" sz="1800" dirty="0">
                <a:ea typeface="+mn-lt"/>
                <a:cs typeface="+mn-lt"/>
              </a:rPr>
              <a:t> Develop capabilities for real-time prediction of ad clicks, enabling dynamic adjustments to ad placements and content based on immediate user interactions and feedback. Implement personalized recommendations tailored to individual user preferences and behaviors in real-time.</a:t>
            </a:r>
            <a:endParaRPr lang="en-US" sz="1800" dirty="0"/>
          </a:p>
          <a:p>
            <a:pPr marL="285750" indent="-285750">
              <a:buFont typeface="Arial"/>
              <a:buChar char="•"/>
            </a:pPr>
            <a:r>
              <a:rPr lang="en-US" sz="1800" b="1" dirty="0">
                <a:ea typeface="+mn-lt"/>
                <a:cs typeface="+mn-lt"/>
              </a:rPr>
              <a:t>Incremental Learning and Adaptability:</a:t>
            </a:r>
            <a:r>
              <a:rPr lang="en-US" sz="1800" dirty="0">
                <a:ea typeface="+mn-lt"/>
                <a:cs typeface="+mn-lt"/>
              </a:rPr>
              <a:t> Implement techniques for incremental learning and adaptive modeling to continuously update the prediction model with new data streams. This ensures the model remains relevant and effective in capturing evolving user behaviors and market trends over time.</a:t>
            </a:r>
            <a:endParaRPr lang="en-US" sz="18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ea typeface="+mn-lt"/>
                <a:cs typeface="+mn-lt"/>
              </a:rPr>
              <a:t>Scikit-learn documentation for logistic regression and model evaluation metrics.</a:t>
            </a:r>
          </a:p>
          <a:p>
            <a:r>
              <a:rPr lang="en-US" sz="2400" dirty="0">
                <a:ea typeface="+mn-lt"/>
                <a:cs typeface="+mn-lt"/>
              </a:rPr>
              <a:t>Coursera, edX, and Udacity courses on machine learning and data science.</a:t>
            </a:r>
            <a:endParaRPr lang="en-US"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3" name="Picture 2">
            <a:extLst>
              <a:ext uri="{FF2B5EF4-FFF2-40B4-BE49-F238E27FC236}">
                <a16:creationId xmlns:a16="http://schemas.microsoft.com/office/drawing/2014/main" id="{F21B58F0-387D-6122-71E5-7F358EA1616E}"/>
              </a:ext>
            </a:extLst>
          </p:cNvPr>
          <p:cNvPicPr>
            <a:picLocks noChangeAspect="1"/>
          </p:cNvPicPr>
          <p:nvPr/>
        </p:nvPicPr>
        <p:blipFill>
          <a:blip r:embed="rId2"/>
          <a:stretch>
            <a:fillRect/>
          </a:stretch>
        </p:blipFill>
        <p:spPr>
          <a:xfrm>
            <a:off x="762000" y="1384300"/>
            <a:ext cx="7505700" cy="5221151"/>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2 </a:t>
            </a:r>
          </a:p>
        </p:txBody>
      </p:sp>
      <p:pic>
        <p:nvPicPr>
          <p:cNvPr id="3" name="Picture 2">
            <a:extLst>
              <a:ext uri="{FF2B5EF4-FFF2-40B4-BE49-F238E27FC236}">
                <a16:creationId xmlns:a16="http://schemas.microsoft.com/office/drawing/2014/main" id="{E541B450-DF71-08E6-814D-561C402D70FE}"/>
              </a:ext>
            </a:extLst>
          </p:cNvPr>
          <p:cNvPicPr>
            <a:picLocks noChangeAspect="1"/>
          </p:cNvPicPr>
          <p:nvPr/>
        </p:nvPicPr>
        <p:blipFill>
          <a:blip r:embed="rId2"/>
          <a:stretch>
            <a:fillRect/>
          </a:stretch>
        </p:blipFill>
        <p:spPr>
          <a:xfrm>
            <a:off x="997528" y="1435100"/>
            <a:ext cx="7308272" cy="5130800"/>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4778" y="1342407"/>
            <a:ext cx="11029615" cy="4673324"/>
          </a:xfrm>
        </p:spPr>
        <p:txBody>
          <a:bodyPr/>
          <a:lstStyle/>
          <a:p>
            <a:pPr marL="0" indent="0">
              <a:buNone/>
            </a:pPr>
            <a:r>
              <a:rPr lang="en-US" sz="1800" b="0" dirty="0">
                <a:ea typeface="+mj-lt"/>
                <a:cs typeface="+mj-lt"/>
              </a:rPr>
              <a:t>Develop a machine learning model and convert it into a Web App for  predicting user add clicks accurately based on historical user interaction data. The model should leverage features such as user demographics, browsing behavior, and ad content to forecast the likelihood of a user clicking on an advertisement, ultimately improving ad targeting and effectiveness. The app Ensures a Precised prediction for a user add click.</a:t>
            </a:r>
            <a:endParaRPr lang="en-US" sz="1800" b="0" dirty="0"/>
          </a:p>
          <a:p>
            <a:pPr marL="0" indent="0">
              <a:buNone/>
            </a:pP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574800"/>
            <a:ext cx="11613485" cy="5076551"/>
          </a:xfrm>
        </p:spPr>
        <p:txBody>
          <a:bodyPr vert="horz" lIns="91440" tIns="45720" rIns="91440" bIns="45720" rtlCol="0" anchor="ctr">
            <a:noAutofit/>
          </a:bodyPr>
          <a:lstStyle/>
          <a:p>
            <a:pPr marL="402590" indent="-342900">
              <a:lnSpc>
                <a:spcPct val="90000"/>
              </a:lnSpc>
              <a:spcBef>
                <a:spcPts val="1000"/>
              </a:spcBef>
              <a:buAutoNum type="arabicPeriod"/>
            </a:pPr>
            <a:r>
              <a:rPr lang="en-US" sz="1800" dirty="0">
                <a:solidFill>
                  <a:schemeClr val="tx1">
                    <a:lumMod val="95000"/>
                    <a:lumOff val="5000"/>
                  </a:schemeClr>
                </a:solidFill>
                <a:latin typeface="Segoe UI"/>
                <a:ea typeface="+mj-lt"/>
                <a:cs typeface="Segoe UI"/>
              </a:rPr>
              <a:t>Objectives: </a:t>
            </a:r>
            <a:r>
              <a:rPr lang="en-US" sz="1800" b="0" dirty="0">
                <a:solidFill>
                  <a:schemeClr val="tx1">
                    <a:lumMod val="95000"/>
                    <a:lumOff val="5000"/>
                  </a:schemeClr>
                </a:solidFill>
                <a:latin typeface="Segoe UI"/>
                <a:ea typeface="+mj-lt"/>
                <a:cs typeface="Segoe UI"/>
              </a:rPr>
              <a:t>The objective of this project is to create a user add click prediction model and web application to predict that the user will click on the displayed add or not by using a predefined dataset.</a:t>
            </a:r>
          </a:p>
          <a:p>
            <a:pPr marL="402590" indent="-342900">
              <a:lnSpc>
                <a:spcPct val="90000"/>
              </a:lnSpc>
              <a:spcBef>
                <a:spcPts val="1000"/>
              </a:spcBef>
              <a:buAutoNum type="arabicPeriod"/>
            </a:pPr>
            <a:r>
              <a:rPr lang="en-US" sz="1800" dirty="0">
                <a:solidFill>
                  <a:schemeClr val="tx1">
                    <a:lumMod val="95000"/>
                    <a:lumOff val="5000"/>
                  </a:schemeClr>
                </a:solidFill>
                <a:latin typeface="Segoe UI"/>
                <a:ea typeface="+mj-lt"/>
                <a:cs typeface="Segoe UI"/>
              </a:rPr>
              <a:t>Data Collection:</a:t>
            </a:r>
            <a:r>
              <a:rPr lang="en-US" sz="1800" b="0" dirty="0">
                <a:solidFill>
                  <a:schemeClr val="tx1">
                    <a:lumMod val="95000"/>
                    <a:lumOff val="5000"/>
                  </a:schemeClr>
                </a:solidFill>
                <a:latin typeface="Segoe UI"/>
                <a:ea typeface="+mj-lt"/>
                <a:cs typeface="Segoe UI"/>
              </a:rPr>
              <a:t> The data was Gathered like age ,spent hours ,country ,gender, city, clicked on add or not from dataset source.</a:t>
            </a:r>
          </a:p>
          <a:p>
            <a:pPr marL="402590" indent="-342900">
              <a:lnSpc>
                <a:spcPct val="90000"/>
              </a:lnSpc>
              <a:spcBef>
                <a:spcPts val="1000"/>
              </a:spcBef>
              <a:buAutoNum type="arabicPeriod"/>
            </a:pPr>
            <a:r>
              <a:rPr lang="en-US" sz="1800" dirty="0">
                <a:solidFill>
                  <a:schemeClr val="tx1">
                    <a:lumMod val="95000"/>
                    <a:lumOff val="5000"/>
                  </a:schemeClr>
                </a:solidFill>
                <a:latin typeface="Segoe UI"/>
                <a:ea typeface="+mj-lt"/>
                <a:cs typeface="Segoe UI"/>
              </a:rPr>
              <a:t>Data Preprocessing: </a:t>
            </a:r>
            <a:r>
              <a:rPr lang="en-US" sz="1800" b="0" dirty="0">
                <a:solidFill>
                  <a:schemeClr val="tx1">
                    <a:lumMod val="95000"/>
                    <a:lumOff val="5000"/>
                  </a:schemeClr>
                </a:solidFill>
                <a:latin typeface="Segoe UI"/>
                <a:ea typeface="+mj-lt"/>
                <a:cs typeface="Segoe UI"/>
              </a:rPr>
              <a:t>Clean and process the collected data .</a:t>
            </a:r>
          </a:p>
          <a:p>
            <a:pPr marL="402590" indent="-342900">
              <a:lnSpc>
                <a:spcPct val="90000"/>
              </a:lnSpc>
              <a:spcBef>
                <a:spcPts val="1000"/>
              </a:spcBef>
              <a:buAutoNum type="arabicPeriod"/>
            </a:pPr>
            <a:r>
              <a:rPr lang="en-US" sz="1800" dirty="0">
                <a:solidFill>
                  <a:schemeClr val="tx1">
                    <a:lumMod val="95000"/>
                    <a:lumOff val="5000"/>
                  </a:schemeClr>
                </a:solidFill>
                <a:latin typeface="Segoe UI"/>
                <a:ea typeface="+mj-lt"/>
                <a:cs typeface="Segoe UI"/>
              </a:rPr>
              <a:t>Data Cleaning:</a:t>
            </a:r>
            <a:r>
              <a:rPr lang="en-US" sz="1800" b="0" dirty="0">
                <a:solidFill>
                  <a:schemeClr val="tx1">
                    <a:lumMod val="95000"/>
                    <a:lumOff val="5000"/>
                  </a:schemeClr>
                </a:solidFill>
                <a:latin typeface="Segoe UI"/>
                <a:ea typeface="+mj-lt"/>
                <a:cs typeface="Segoe UI"/>
              </a:rPr>
              <a:t> Handle missing values, outliers, and inconsistencies in the dataset.</a:t>
            </a:r>
            <a:endParaRPr lang="en-US" sz="1800" dirty="0">
              <a:solidFill>
                <a:schemeClr val="tx1">
                  <a:lumMod val="95000"/>
                  <a:lumOff val="5000"/>
                </a:schemeClr>
              </a:solidFill>
              <a:latin typeface="Segoe UI"/>
              <a:ea typeface="+mj-lt"/>
              <a:cs typeface="Segoe UI"/>
            </a:endParaRPr>
          </a:p>
          <a:p>
            <a:pPr marL="402590" indent="-342900">
              <a:lnSpc>
                <a:spcPct val="90000"/>
              </a:lnSpc>
              <a:spcBef>
                <a:spcPts val="1000"/>
              </a:spcBef>
              <a:buAutoNum type="arabicPeriod"/>
            </a:pPr>
            <a:r>
              <a:rPr lang="en-US" sz="1800" dirty="0">
                <a:solidFill>
                  <a:schemeClr val="tx1">
                    <a:lumMod val="95000"/>
                    <a:lumOff val="5000"/>
                  </a:schemeClr>
                </a:solidFill>
                <a:latin typeface="Segoe UI"/>
                <a:ea typeface="+mj-lt"/>
                <a:cs typeface="Segoe UI"/>
              </a:rPr>
              <a:t> Machine Learning Algorithms</a:t>
            </a:r>
            <a:r>
              <a:rPr lang="en-US" sz="1800" b="0" dirty="0">
                <a:solidFill>
                  <a:schemeClr val="tx1">
                    <a:lumMod val="95000"/>
                    <a:lumOff val="5000"/>
                  </a:schemeClr>
                </a:solidFill>
                <a:latin typeface="Segoe UI"/>
                <a:ea typeface="+mj-lt"/>
                <a:cs typeface="Segoe UI"/>
              </a:rPr>
              <a:t> : Implement Logistic Regression Model to classify the add clicks to either yes or no.</a:t>
            </a:r>
          </a:p>
          <a:p>
            <a:pPr marL="402590" indent="-342900">
              <a:lnSpc>
                <a:spcPct val="90000"/>
              </a:lnSpc>
              <a:spcBef>
                <a:spcPts val="1000"/>
              </a:spcBef>
              <a:buAutoNum type="arabicPeriod"/>
            </a:pPr>
            <a:r>
              <a:rPr lang="en-US" sz="1800" dirty="0"/>
              <a:t>Exploratory Data Analysis (EDA):</a:t>
            </a:r>
            <a:br>
              <a:rPr lang="en-US" sz="1800" dirty="0"/>
            </a:br>
            <a:endParaRPr lang="en-US" sz="1800" dirty="0"/>
          </a:p>
          <a:p>
            <a:pPr marL="285750" indent="-285750">
              <a:buFont typeface="Arial"/>
              <a:buChar char="•"/>
            </a:pPr>
            <a:r>
              <a:rPr lang="en-US" sz="1800" dirty="0">
                <a:solidFill>
                  <a:schemeClr val="tx1">
                    <a:lumMod val="95000"/>
                    <a:lumOff val="5000"/>
                  </a:schemeClr>
                </a:solidFill>
                <a:ea typeface="+mj-lt"/>
                <a:cs typeface="+mj-lt"/>
              </a:rPr>
              <a:t>Visualize Data:</a:t>
            </a:r>
            <a:r>
              <a:rPr lang="en-US" sz="1800" b="0" dirty="0">
                <a:solidFill>
                  <a:schemeClr val="tx1">
                    <a:lumMod val="95000"/>
                    <a:lumOff val="5000"/>
                  </a:schemeClr>
                </a:solidFill>
                <a:ea typeface="+mj-lt"/>
                <a:cs typeface="+mj-lt"/>
              </a:rPr>
              <a:t> Explore relationships and patterns in the data through charts, histograms, and statistical summaries.</a:t>
            </a:r>
            <a:endParaRPr lang="en-US" sz="1800" dirty="0">
              <a:solidFill>
                <a:schemeClr val="tx1">
                  <a:lumMod val="95000"/>
                  <a:lumOff val="5000"/>
                </a:schemeClr>
              </a:solidFill>
            </a:endParaRPr>
          </a:p>
          <a:p>
            <a:pPr marL="285750" indent="-285750">
              <a:buFont typeface="Arial"/>
              <a:buChar char="•"/>
            </a:pPr>
            <a:r>
              <a:rPr lang="en-US" sz="1800" dirty="0">
                <a:solidFill>
                  <a:schemeClr val="tx1">
                    <a:lumMod val="95000"/>
                    <a:lumOff val="5000"/>
                  </a:schemeClr>
                </a:solidFill>
                <a:ea typeface="+mj-lt"/>
                <a:cs typeface="+mj-lt"/>
              </a:rPr>
              <a:t>Correlation Analysis:</a:t>
            </a:r>
            <a:r>
              <a:rPr lang="en-US" sz="1800" b="0" dirty="0">
                <a:solidFill>
                  <a:schemeClr val="tx1">
                    <a:lumMod val="95000"/>
                    <a:lumOff val="5000"/>
                  </a:schemeClr>
                </a:solidFill>
                <a:ea typeface="+mj-lt"/>
                <a:cs typeface="+mj-lt"/>
              </a:rPr>
              <a:t> Identify correlations between features and the target variable (ad clicks) to understand which features are most influential.</a:t>
            </a:r>
            <a:br>
              <a:rPr lang="en-US" sz="1800" b="0" dirty="0">
                <a:ea typeface="+mj-lt"/>
                <a:cs typeface="+mj-lt"/>
              </a:rPr>
            </a:br>
            <a:br>
              <a:rPr lang="en-US" sz="1800" b="0" dirty="0">
                <a:latin typeface="Segoe UI"/>
                <a:ea typeface="+mj-lt"/>
                <a:cs typeface="Segoe UI"/>
              </a:rPr>
            </a:b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574800"/>
            <a:ext cx="11613485" cy="5076551"/>
          </a:xfrm>
        </p:spPr>
        <p:txBody>
          <a:bodyPr vert="horz" lIns="91440" tIns="45720" rIns="91440" bIns="45720" rtlCol="0" anchor="ctr">
            <a:noAutofit/>
          </a:bodyPr>
          <a:lstStyle/>
          <a:p>
            <a:pPr marL="342900" indent="-342900">
              <a:buFont typeface="+mj-lt"/>
              <a:buAutoNum type="arabicPeriod" startAt="7"/>
            </a:pPr>
            <a:r>
              <a:rPr lang="en-US" sz="1800" dirty="0"/>
              <a:t>Model Selection and Training:</a:t>
            </a:r>
            <a:br>
              <a:rPr lang="en-US" sz="1800" dirty="0"/>
            </a:br>
            <a:endParaRPr lang="en-US" sz="1800" dirty="0"/>
          </a:p>
          <a:p>
            <a:pPr marL="285750" indent="-285750">
              <a:buFont typeface="Arial"/>
              <a:buChar char="•"/>
            </a:pPr>
            <a:r>
              <a:rPr lang="en-US" sz="1800" dirty="0">
                <a:solidFill>
                  <a:schemeClr val="tx1">
                    <a:lumMod val="95000"/>
                    <a:lumOff val="5000"/>
                  </a:schemeClr>
                </a:solidFill>
                <a:ea typeface="+mj-lt"/>
                <a:cs typeface="+mj-lt"/>
              </a:rPr>
              <a:t>Split Data:</a:t>
            </a:r>
            <a:r>
              <a:rPr lang="en-US" sz="1800" b="0" dirty="0">
                <a:solidFill>
                  <a:schemeClr val="tx1">
                    <a:lumMod val="95000"/>
                    <a:lumOff val="5000"/>
                  </a:schemeClr>
                </a:solidFill>
                <a:ea typeface="+mj-lt"/>
                <a:cs typeface="+mj-lt"/>
              </a:rPr>
              <a:t> Divide the dataset into training and validation sets (e.g., 70% training, 30% validation).</a:t>
            </a:r>
            <a:endParaRPr lang="en-US" sz="1800" dirty="0">
              <a:solidFill>
                <a:schemeClr val="tx1">
                  <a:lumMod val="95000"/>
                  <a:lumOff val="5000"/>
                </a:schemeClr>
              </a:solidFill>
              <a:ea typeface="+mj-lt"/>
              <a:cs typeface="+mj-lt"/>
            </a:endParaRPr>
          </a:p>
          <a:p>
            <a:pPr marL="285750" indent="-285750">
              <a:buFont typeface="Arial"/>
              <a:buChar char="•"/>
            </a:pPr>
            <a:r>
              <a:rPr lang="en-US" sz="1800" dirty="0">
                <a:solidFill>
                  <a:schemeClr val="tx1">
                    <a:lumMod val="95000"/>
                    <a:lumOff val="5000"/>
                  </a:schemeClr>
                </a:solidFill>
                <a:ea typeface="+mj-lt"/>
                <a:cs typeface="+mj-lt"/>
              </a:rPr>
              <a:t>Model Selection:</a:t>
            </a:r>
            <a:r>
              <a:rPr lang="en-US" sz="1800" b="0" dirty="0">
                <a:solidFill>
                  <a:schemeClr val="tx1">
                    <a:lumMod val="95000"/>
                    <a:lumOff val="5000"/>
                  </a:schemeClr>
                </a:solidFill>
                <a:ea typeface="+mj-lt"/>
                <a:cs typeface="+mj-lt"/>
              </a:rPr>
              <a:t> Choose appropriate machine learning models for classification tasks such as Logistic Regression, Decision Trees, Random Forests, Gradient Boosting, or Neural Networks based on the dataset size and complexity.</a:t>
            </a:r>
          </a:p>
          <a:p>
            <a:pPr marL="285750" indent="-285750">
              <a:buFont typeface="Arial"/>
              <a:buChar char="•"/>
            </a:pPr>
            <a:r>
              <a:rPr lang="en-US" sz="1800" dirty="0">
                <a:solidFill>
                  <a:schemeClr val="tx1">
                    <a:lumMod val="95000"/>
                    <a:lumOff val="5000"/>
                  </a:schemeClr>
                </a:solidFill>
                <a:ea typeface="+mj-lt"/>
                <a:cs typeface="+mj-lt"/>
              </a:rPr>
              <a:t> Model Training:</a:t>
            </a:r>
            <a:r>
              <a:rPr lang="en-US" sz="1800" b="0" dirty="0">
                <a:solidFill>
                  <a:schemeClr val="tx1">
                    <a:lumMod val="95000"/>
                    <a:lumOff val="5000"/>
                  </a:schemeClr>
                </a:solidFill>
                <a:ea typeface="+mj-lt"/>
                <a:cs typeface="+mj-lt"/>
              </a:rPr>
              <a:t> Train multiple models on the training dataset and evaluate their performance using appropriate evaluation metrics (e.g., accuracy, precision, recall, F1-score, ROC AUC).</a:t>
            </a:r>
            <a:br>
              <a:rPr lang="en-US" sz="1800" b="0" dirty="0">
                <a:ea typeface="+mj-lt"/>
                <a:cs typeface="+mj-lt"/>
              </a:rPr>
            </a:br>
            <a:endParaRPr lang="en-US" sz="1800" b="0" dirty="0">
              <a:solidFill>
                <a:schemeClr val="tx1">
                  <a:lumMod val="95000"/>
                  <a:lumOff val="5000"/>
                </a:schemeClr>
              </a:solidFill>
              <a:ea typeface="+mj-lt"/>
              <a:cs typeface="+mj-lt"/>
            </a:endParaRPr>
          </a:p>
          <a:p>
            <a:pPr marL="0" indent="0">
              <a:buNone/>
            </a:pPr>
            <a:r>
              <a:rPr lang="en-US" sz="1800" dirty="0"/>
              <a:t>8. Model Deployment:</a:t>
            </a:r>
            <a:br>
              <a:rPr lang="en-US" sz="1800" dirty="0"/>
            </a:br>
            <a:endParaRPr lang="en-US" sz="1800" dirty="0"/>
          </a:p>
          <a:p>
            <a:pPr marL="285750" indent="-285750">
              <a:buFont typeface="Arial"/>
              <a:buChar char="•"/>
            </a:pPr>
            <a:r>
              <a:rPr lang="en-US" sz="1800" dirty="0">
                <a:solidFill>
                  <a:schemeClr val="tx1">
                    <a:lumMod val="95000"/>
                    <a:lumOff val="5000"/>
                  </a:schemeClr>
                </a:solidFill>
                <a:ea typeface="+mj-lt"/>
                <a:cs typeface="+mj-lt"/>
              </a:rPr>
              <a:t>Final Model Selection:</a:t>
            </a:r>
            <a:r>
              <a:rPr lang="en-US" sz="1800" b="0" dirty="0">
                <a:solidFill>
                  <a:schemeClr val="tx1">
                    <a:lumMod val="95000"/>
                    <a:lumOff val="5000"/>
                  </a:schemeClr>
                </a:solidFill>
                <a:ea typeface="+mj-lt"/>
                <a:cs typeface="+mj-lt"/>
              </a:rPr>
              <a:t> Select the best-performing model based on validation results.</a:t>
            </a:r>
            <a:endParaRPr lang="en-US" sz="1800" dirty="0">
              <a:solidFill>
                <a:schemeClr val="tx1">
                  <a:lumMod val="95000"/>
                  <a:lumOff val="5000"/>
                </a:schemeClr>
              </a:solidFill>
            </a:endParaRPr>
          </a:p>
          <a:p>
            <a:pPr marL="285750" indent="-285750">
              <a:buFont typeface="Arial"/>
              <a:buChar char="•"/>
            </a:pPr>
            <a:r>
              <a:rPr lang="en-US" sz="1800" dirty="0">
                <a:solidFill>
                  <a:schemeClr val="tx1">
                    <a:lumMod val="95000"/>
                    <a:lumOff val="5000"/>
                  </a:schemeClr>
                </a:solidFill>
                <a:ea typeface="+mj-lt"/>
                <a:cs typeface="+mj-lt"/>
              </a:rPr>
              <a:t>Deployment Strategy:</a:t>
            </a:r>
            <a:r>
              <a:rPr lang="en-US" sz="1800" b="0" dirty="0">
                <a:solidFill>
                  <a:schemeClr val="tx1">
                    <a:lumMod val="95000"/>
                    <a:lumOff val="5000"/>
                  </a:schemeClr>
                </a:solidFill>
                <a:ea typeface="+mj-lt"/>
                <a:cs typeface="+mj-lt"/>
              </a:rPr>
              <a:t> Implement the model into a production environment, integrating it with existing systems or platforms for real-time prediction of ad clicks.</a:t>
            </a:r>
            <a:br>
              <a:rPr lang="en-US" sz="1800" b="0" dirty="0">
                <a:latin typeface="Segoe UI"/>
                <a:ea typeface="+mj-lt"/>
                <a:cs typeface="Segoe UI"/>
              </a:rPr>
            </a:br>
            <a:endParaRPr lang="en-IN" dirty="0"/>
          </a:p>
        </p:txBody>
      </p:sp>
    </p:spTree>
    <p:extLst>
      <p:ext uri="{BB962C8B-B14F-4D97-AF65-F5344CB8AC3E}">
        <p14:creationId xmlns:p14="http://schemas.microsoft.com/office/powerpoint/2010/main" val="1937728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400" b="1" dirty="0"/>
              <a:t>SYSTEM REQUIREMENTS : </a:t>
            </a:r>
            <a:r>
              <a:rPr lang="en-US" sz="2400" dirty="0"/>
              <a:t>Windows 11 OS, 8GB RAM, I3 or I5 processors, smooth net connection.</a:t>
            </a:r>
          </a:p>
          <a:p>
            <a:pPr marL="0" indent="0">
              <a:buNone/>
            </a:pPr>
            <a:r>
              <a:rPr lang="en-US" sz="2400" b="1" dirty="0"/>
              <a:t>Librairy Required </a:t>
            </a:r>
            <a:r>
              <a:rPr lang="en-US" sz="2400" dirty="0"/>
              <a:t>: </a:t>
            </a:r>
            <a:r>
              <a:rPr lang="en-US" sz="2400" dirty="0" err="1"/>
              <a:t>Numpy</a:t>
            </a:r>
            <a:r>
              <a:rPr lang="en-US" sz="2400" dirty="0"/>
              <a:t> ,Pandas, </a:t>
            </a:r>
            <a:r>
              <a:rPr lang="en-US" sz="2400" dirty="0" err="1"/>
              <a:t>os</a:t>
            </a:r>
            <a:r>
              <a:rPr lang="en-US" sz="2400" dirty="0"/>
              <a:t>, Matplotlib, Seaborn, </a:t>
            </a:r>
            <a:r>
              <a:rPr lang="en-US" sz="2400" dirty="0" err="1"/>
              <a:t>Sklearn</a:t>
            </a:r>
            <a:r>
              <a:rPr lang="en-US" sz="2400" dirty="0"/>
              <a:t>.</a:t>
            </a:r>
          </a:p>
          <a:p>
            <a:pPr marL="0" indent="0">
              <a:buNone/>
            </a:pPr>
            <a:r>
              <a:rPr lang="en-US" sz="2400" b="1" dirty="0"/>
              <a:t>Software</a:t>
            </a:r>
            <a:r>
              <a:rPr lang="en-US" sz="2400" dirty="0"/>
              <a:t> : </a:t>
            </a:r>
            <a:r>
              <a:rPr lang="en-US" sz="2400" dirty="0" err="1"/>
              <a:t>Jupyter</a:t>
            </a:r>
            <a:r>
              <a:rPr lang="en-US" sz="2400" dirty="0"/>
              <a:t> Notebook, Google </a:t>
            </a:r>
            <a:r>
              <a:rPr lang="en-US" sz="2400" dirty="0" err="1"/>
              <a:t>Colab</a:t>
            </a:r>
            <a:r>
              <a:rPr lang="en-US" sz="2400" dirty="0"/>
              <a:t>, IBM Watson Studio.</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4" name="Content Placeholder 3">
            <a:extLst>
              <a:ext uri="{FF2B5EF4-FFF2-40B4-BE49-F238E27FC236}">
                <a16:creationId xmlns:a16="http://schemas.microsoft.com/office/drawing/2014/main" id="{13D604E2-28D6-D2F1-5AE8-767DAD3274CB}"/>
              </a:ext>
            </a:extLst>
          </p:cNvPr>
          <p:cNvSpPr>
            <a:spLocks noGrp="1"/>
          </p:cNvSpPr>
          <p:nvPr>
            <p:ph idx="1"/>
          </p:nvPr>
        </p:nvSpPr>
        <p:spPr/>
        <p:txBody>
          <a:bodyPr/>
          <a:lstStyle/>
          <a:p>
            <a:pPr marL="285750" indent="-285750">
              <a:buAutoNum type="arabicPeriod"/>
            </a:pPr>
            <a:r>
              <a:rPr lang="en-US" sz="1600" b="1" dirty="0">
                <a:ea typeface="+mn-lt"/>
                <a:cs typeface="+mn-lt"/>
              </a:rPr>
              <a:t>Algorithm Chosen : Supervised Machine Learning -&gt; Classification -&gt; Logistic Regression</a:t>
            </a:r>
          </a:p>
          <a:p>
            <a:pPr marL="285750" indent="-285750">
              <a:buAutoNum type="arabicPeriod"/>
            </a:pPr>
            <a:r>
              <a:rPr lang="en-US" sz="1600" b="1" dirty="0">
                <a:ea typeface="+mn-lt"/>
                <a:cs typeface="+mn-lt"/>
              </a:rPr>
              <a:t>Import Libraries</a:t>
            </a:r>
            <a:r>
              <a:rPr lang="en-US" sz="1600" dirty="0">
                <a:ea typeface="+mn-lt"/>
                <a:cs typeface="+mn-lt"/>
              </a:rPr>
              <a:t>: First, import necessary libraries such as NumPy for numerical operations, Scikit-learn for machine learning algorithms, and metrics for evaluation.</a:t>
            </a:r>
            <a:endParaRPr lang="en-US" sz="1600" dirty="0"/>
          </a:p>
          <a:p>
            <a:pPr marL="285750" indent="-285750">
              <a:buAutoNum type="arabicPeriod"/>
            </a:pPr>
            <a:r>
              <a:rPr lang="en-US" sz="1600" b="1" dirty="0">
                <a:ea typeface="+mn-lt"/>
                <a:cs typeface="+mn-lt"/>
              </a:rPr>
              <a:t>Data Splitting</a:t>
            </a:r>
            <a:r>
              <a:rPr lang="en-US" sz="1600" dirty="0">
                <a:ea typeface="+mn-lt"/>
                <a:cs typeface="+mn-lt"/>
              </a:rPr>
              <a:t>: Split your data (</a:t>
            </a:r>
            <a:r>
              <a:rPr lang="en-US" sz="1600" dirty="0">
                <a:latin typeface="Consolas"/>
              </a:rPr>
              <a:t>X</a:t>
            </a:r>
            <a:r>
              <a:rPr lang="en-US" sz="1600" dirty="0">
                <a:ea typeface="+mn-lt"/>
                <a:cs typeface="+mn-lt"/>
              </a:rPr>
              <a:t> for features and </a:t>
            </a:r>
            <a:r>
              <a:rPr lang="en-US" sz="1600" dirty="0">
                <a:latin typeface="Consolas"/>
              </a:rPr>
              <a:t>y</a:t>
            </a:r>
            <a:r>
              <a:rPr lang="en-US" sz="1600" dirty="0">
                <a:ea typeface="+mn-lt"/>
                <a:cs typeface="+mn-lt"/>
              </a:rPr>
              <a:t> for target variable) into training and testing sets using </a:t>
            </a:r>
            <a:r>
              <a:rPr lang="en-US" sz="1600" dirty="0" err="1">
                <a:latin typeface="Consolas"/>
              </a:rPr>
              <a:t>train_test_split</a:t>
            </a:r>
            <a:r>
              <a:rPr lang="en-US" sz="1600" dirty="0">
                <a:ea typeface="+mn-lt"/>
                <a:cs typeface="+mn-lt"/>
              </a:rPr>
              <a:t>.</a:t>
            </a:r>
            <a:endParaRPr lang="en-US" sz="1600" dirty="0"/>
          </a:p>
          <a:p>
            <a:pPr marL="285750" indent="-285750">
              <a:buAutoNum type="arabicPeriod"/>
            </a:pPr>
            <a:r>
              <a:rPr lang="en-US" sz="1600" b="1" dirty="0">
                <a:ea typeface="+mn-lt"/>
                <a:cs typeface="+mn-lt"/>
              </a:rPr>
              <a:t>Model Initialization</a:t>
            </a:r>
            <a:r>
              <a:rPr lang="en-US" sz="1600" dirty="0">
                <a:ea typeface="+mn-lt"/>
                <a:cs typeface="+mn-lt"/>
              </a:rPr>
              <a:t>: Create an instance of </a:t>
            </a:r>
            <a:r>
              <a:rPr lang="en-US" sz="1600" dirty="0" err="1">
                <a:latin typeface="Consolas"/>
              </a:rPr>
              <a:t>LogisticRegression</a:t>
            </a:r>
            <a:r>
              <a:rPr lang="en-US" sz="1600" dirty="0">
                <a:latin typeface="Consolas"/>
              </a:rPr>
              <a:t>()</a:t>
            </a:r>
            <a:r>
              <a:rPr lang="en-US" sz="1600" dirty="0">
                <a:ea typeface="+mn-lt"/>
                <a:cs typeface="+mn-lt"/>
              </a:rPr>
              <a:t>.</a:t>
            </a:r>
            <a:endParaRPr lang="en-US" sz="1600" dirty="0"/>
          </a:p>
          <a:p>
            <a:pPr marL="285750" indent="-285750">
              <a:buAutoNum type="arabicPeriod"/>
            </a:pPr>
            <a:r>
              <a:rPr lang="en-US" sz="1600" b="1" dirty="0">
                <a:ea typeface="+mn-lt"/>
                <a:cs typeface="+mn-lt"/>
              </a:rPr>
              <a:t>Model Training</a:t>
            </a:r>
            <a:r>
              <a:rPr lang="en-US" sz="1600" dirty="0">
                <a:ea typeface="+mn-lt"/>
                <a:cs typeface="+mn-lt"/>
              </a:rPr>
              <a:t>: Fit the logistic regression model to the training data using </a:t>
            </a:r>
            <a:r>
              <a:rPr lang="en-US" sz="1600" dirty="0" err="1">
                <a:latin typeface="Consolas"/>
              </a:rPr>
              <a:t>model.fit</a:t>
            </a:r>
            <a:r>
              <a:rPr lang="en-US" sz="1600" dirty="0">
                <a:latin typeface="Consolas"/>
              </a:rPr>
              <a:t>(</a:t>
            </a:r>
            <a:r>
              <a:rPr lang="en-US" sz="1600" dirty="0" err="1">
                <a:latin typeface="Consolas"/>
              </a:rPr>
              <a:t>X_train</a:t>
            </a:r>
            <a:r>
              <a:rPr lang="en-US" sz="1600" dirty="0">
                <a:latin typeface="Consolas"/>
              </a:rPr>
              <a:t>, </a:t>
            </a:r>
            <a:r>
              <a:rPr lang="en-US" sz="1600" dirty="0" err="1">
                <a:latin typeface="Consolas"/>
              </a:rPr>
              <a:t>y_train</a:t>
            </a:r>
            <a:r>
              <a:rPr lang="en-US" sz="1600" dirty="0">
                <a:latin typeface="Consolas"/>
              </a:rPr>
              <a:t>)</a:t>
            </a:r>
            <a:r>
              <a:rPr lang="en-US" sz="1600" dirty="0">
                <a:ea typeface="+mn-lt"/>
                <a:cs typeface="+mn-lt"/>
              </a:rPr>
              <a:t>.</a:t>
            </a:r>
            <a:endParaRPr lang="en-US" sz="1600" dirty="0"/>
          </a:p>
          <a:p>
            <a:pPr marL="285750" indent="-285750">
              <a:buAutoNum type="arabicPeriod"/>
            </a:pPr>
            <a:r>
              <a:rPr lang="en-US" sz="1600" b="1" dirty="0">
                <a:ea typeface="+mn-lt"/>
                <a:cs typeface="+mn-lt"/>
              </a:rPr>
              <a:t>Prediction</a:t>
            </a:r>
            <a:r>
              <a:rPr lang="en-US" sz="1600" dirty="0">
                <a:ea typeface="+mn-lt"/>
                <a:cs typeface="+mn-lt"/>
              </a:rPr>
              <a:t>: Use the trained model to make predictions on the testing data (</a:t>
            </a:r>
            <a:r>
              <a:rPr lang="en-US" sz="1600" dirty="0" err="1">
                <a:latin typeface="Consolas"/>
              </a:rPr>
              <a:t>X_test</a:t>
            </a:r>
            <a:r>
              <a:rPr lang="en-US" sz="1600" dirty="0">
                <a:ea typeface="+mn-lt"/>
                <a:cs typeface="+mn-lt"/>
              </a:rPr>
              <a:t>) with </a:t>
            </a:r>
            <a:r>
              <a:rPr lang="en-US" sz="1600" dirty="0" err="1">
                <a:latin typeface="Consolas"/>
              </a:rPr>
              <a:t>model.predict</a:t>
            </a:r>
            <a:r>
              <a:rPr lang="en-US" sz="1600" dirty="0">
                <a:latin typeface="Consolas"/>
              </a:rPr>
              <a:t>(</a:t>
            </a:r>
            <a:r>
              <a:rPr lang="en-US" sz="1600" dirty="0" err="1">
                <a:latin typeface="Consolas"/>
              </a:rPr>
              <a:t>X_test</a:t>
            </a:r>
            <a:r>
              <a:rPr lang="en-US" sz="1600" dirty="0">
                <a:latin typeface="Consolas"/>
              </a:rPr>
              <a:t>)</a:t>
            </a:r>
            <a:r>
              <a:rPr lang="en-US" sz="1600" dirty="0">
                <a:ea typeface="+mn-lt"/>
                <a:cs typeface="+mn-lt"/>
              </a:rPr>
              <a:t>.</a:t>
            </a:r>
            <a:endParaRPr lang="en-US" sz="1600" dirty="0"/>
          </a:p>
          <a:p>
            <a:pPr marL="285750" indent="-285750">
              <a:buAutoNum type="arabicPeriod"/>
            </a:pPr>
            <a:r>
              <a:rPr lang="en-US" sz="1600" b="1" dirty="0">
                <a:ea typeface="+mn-lt"/>
                <a:cs typeface="+mn-lt"/>
              </a:rPr>
              <a:t>Evaluation</a:t>
            </a:r>
            <a:r>
              <a:rPr lang="en-US" sz="1600" dirty="0">
                <a:ea typeface="+mn-lt"/>
                <a:cs typeface="+mn-lt"/>
              </a:rPr>
              <a:t>: Calculate the accuracy of the model using </a:t>
            </a:r>
            <a:r>
              <a:rPr lang="en-US" sz="1600" dirty="0" err="1">
                <a:latin typeface="Consolas"/>
              </a:rPr>
              <a:t>accuracy_score</a:t>
            </a:r>
            <a:r>
              <a:rPr lang="en-US" sz="1600" dirty="0">
                <a:ea typeface="+mn-lt"/>
                <a:cs typeface="+mn-lt"/>
              </a:rPr>
              <a:t>, generate a confusion matrix with </a:t>
            </a:r>
            <a:r>
              <a:rPr lang="en-US" sz="1600" dirty="0" err="1">
                <a:latin typeface="Consolas"/>
              </a:rPr>
              <a:t>confusion_matrix</a:t>
            </a:r>
            <a:r>
              <a:rPr lang="en-US" sz="1600" dirty="0">
                <a:ea typeface="+mn-lt"/>
                <a:cs typeface="+mn-lt"/>
              </a:rPr>
              <a:t>, and produce a classification report with </a:t>
            </a:r>
            <a:r>
              <a:rPr lang="en-US" sz="1600" dirty="0" err="1">
                <a:latin typeface="Consolas"/>
              </a:rPr>
              <a:t>classification_report</a:t>
            </a:r>
            <a:r>
              <a:rPr lang="en-US" sz="1600" dirty="0">
                <a:ea typeface="+mn-lt"/>
                <a:cs typeface="+mn-lt"/>
              </a:rPr>
              <a:t>.</a:t>
            </a:r>
            <a:endParaRPr lang="en-US" sz="1600" dirty="0"/>
          </a:p>
          <a:p>
            <a:pPr marL="285750" indent="-285750">
              <a:buAutoNum type="arabicPeriod"/>
            </a:pPr>
            <a:r>
              <a:rPr lang="en-US" sz="1600" b="1" dirty="0">
                <a:ea typeface="+mn-lt"/>
                <a:cs typeface="+mn-lt"/>
              </a:rPr>
              <a:t>Results</a:t>
            </a:r>
            <a:r>
              <a:rPr lang="en-US" sz="1600" dirty="0">
                <a:ea typeface="+mn-lt"/>
                <a:cs typeface="+mn-lt"/>
              </a:rPr>
              <a:t>: Print out the accuracy score, confusion matrix, and classification report to evaluate how well the logistic regression model predicts user ad clicks based on the features provided.</a:t>
            </a:r>
            <a:endParaRPr lang="en-US" sz="1600" dirty="0"/>
          </a:p>
          <a:p>
            <a:endParaRPr lang="en-IN" dirty="0"/>
          </a:p>
        </p:txBody>
      </p:sp>
    </p:spTree>
    <p:extLst>
      <p:ext uri="{BB962C8B-B14F-4D97-AF65-F5344CB8AC3E}">
        <p14:creationId xmlns:p14="http://schemas.microsoft.com/office/powerpoint/2010/main" val="1888484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Result</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000" dirty="0"/>
              <a:t>Our ad click prediction ML model app represents a significant advancement in optimizing ad campaign strategies by predicting user click behaviors accurately. With robust performance metrics and a user-friendly interface, it is poised to deliver value to advertisers seeking to maximize their ROI through targeted advertising strategies. We look forward to further refining and expanding the capabilities of our app to meet evolving industry needs.</a:t>
            </a:r>
            <a:endParaRPr lang="en-US" sz="1800" dirty="0"/>
          </a:p>
        </p:txBody>
      </p:sp>
    </p:spTree>
    <p:extLst>
      <p:ext uri="{BB962C8B-B14F-4D97-AF65-F5344CB8AC3E}">
        <p14:creationId xmlns:p14="http://schemas.microsoft.com/office/powerpoint/2010/main" val="3874611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4" descr="A screenshot of a web page&#10;&#10;Description automatically generated">
            <a:extLst>
              <a:ext uri="{FF2B5EF4-FFF2-40B4-BE49-F238E27FC236}">
                <a16:creationId xmlns:a16="http://schemas.microsoft.com/office/drawing/2014/main" id="{1946821E-0B8D-85D5-5BB2-7B855430DE42}"/>
              </a:ext>
            </a:extLst>
          </p:cNvPr>
          <p:cNvPicPr>
            <a:picLocks noGrp="1" noChangeAspect="1"/>
          </p:cNvPicPr>
          <p:nvPr>
            <p:ph idx="1"/>
          </p:nvPr>
        </p:nvPicPr>
        <p:blipFill rotWithShape="1">
          <a:blip r:embed="rId2"/>
          <a:srcRect l="10992" t="1671" r="13381" b="469"/>
          <a:stretch/>
        </p:blipFill>
        <p:spPr>
          <a:xfrm>
            <a:off x="736600" y="622300"/>
            <a:ext cx="10617200" cy="5638800"/>
          </a:xfrm>
        </p:spPr>
      </p:pic>
    </p:spTree>
    <p:extLst>
      <p:ext uri="{BB962C8B-B14F-4D97-AF65-F5344CB8AC3E}">
        <p14:creationId xmlns:p14="http://schemas.microsoft.com/office/powerpoint/2010/main" val="426005556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infopath/2007/PartnerControls"/>
    <ds:schemaRef ds:uri="http://www.w3.org/XML/1998/namespace"/>
    <ds:schemaRef ds:uri="http://purl.org/dc/dcmitype/"/>
    <ds:schemaRef ds:uri="http://schemas.microsoft.com/office/2006/metadata/properties"/>
    <ds:schemaRef ds:uri="http://schemas.microsoft.com/office/2006/documentManagement/types"/>
    <ds:schemaRef ds:uri="http://schemas.openxmlformats.org/package/2006/metadata/core-properties"/>
    <ds:schemaRef ds:uri="c0fa2617-96bd-425d-8578-e93563fe37c5"/>
    <ds:schemaRef ds:uri="http://purl.org/dc/elements/1.1/"/>
    <ds:schemaRef ds:uri="http://purl.org/dc/te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109</TotalTime>
  <Words>957</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Calibri Light</vt:lpstr>
      <vt:lpstr>Century Schoolbook</vt:lpstr>
      <vt:lpstr>Consolas</vt:lpstr>
      <vt:lpstr>Franklin Gothic Book</vt:lpstr>
      <vt:lpstr>Franklin Gothic Demi</vt:lpstr>
      <vt:lpstr>Segoe UI</vt:lpstr>
      <vt:lpstr>Wingdings 2</vt:lpstr>
      <vt:lpstr>DividendVTI</vt:lpstr>
      <vt:lpstr>User Adds Click Predictor App</vt:lpstr>
      <vt:lpstr>OUTLINE</vt:lpstr>
      <vt:lpstr>Problem Statement</vt:lpstr>
      <vt:lpstr>Proposed Solution</vt:lpstr>
      <vt:lpstr>Proposed Solution</vt:lpstr>
      <vt:lpstr>System  Approach</vt:lpstr>
      <vt:lpstr>Algorithm</vt:lpstr>
      <vt:lpstr>Result</vt:lpstr>
      <vt:lpstr>PowerPoint Presentation</vt:lpstr>
      <vt:lpstr>PowerPoint Presentation</vt:lpstr>
      <vt:lpstr>PowerPoint Presentation</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MANVI CHATURVEDI</cp:lastModifiedBy>
  <cp:revision>35</cp:revision>
  <dcterms:created xsi:type="dcterms:W3CDTF">2021-05-26T16:50:10Z</dcterms:created>
  <dcterms:modified xsi:type="dcterms:W3CDTF">2024-06-28T07:00:35Z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