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notesMasterIdLst>
    <p:notesMasterId r:id="rId17"/>
  </p:notesMasterIdLst>
  <p:sldIdLst>
    <p:sldId id="257" r:id="rId2"/>
    <p:sldId id="258" r:id="rId3"/>
    <p:sldId id="395" r:id="rId4"/>
    <p:sldId id="403" r:id="rId5"/>
    <p:sldId id="401" r:id="rId6"/>
    <p:sldId id="392" r:id="rId7"/>
    <p:sldId id="404" r:id="rId8"/>
    <p:sldId id="405" r:id="rId9"/>
    <p:sldId id="399" r:id="rId10"/>
    <p:sldId id="400" r:id="rId11"/>
    <p:sldId id="393" r:id="rId12"/>
    <p:sldId id="398" r:id="rId13"/>
    <p:sldId id="397" r:id="rId14"/>
    <p:sldId id="402" r:id="rId15"/>
    <p:sldId id="3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27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C225-C646-4CF6-B0DD-87586BFA99FF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D20F6-CCBF-4862-971C-EB99D5C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5E-F37E-A546-8A6D-E20D55EB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53A9-C8A9-424C-88C1-A262ECE4A110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D513-A66B-466E-A447-A3E0050D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web-FineFoods.html" TargetMode="External"/><Relationship Id="rId4" Type="http://schemas.openxmlformats.org/officeDocument/2006/relationships/hyperlink" Target="https://github.com/wooorm/afinn-111" TargetMode="External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6538"/>
            <a:ext cx="12086173" cy="544257"/>
          </a:xfrm>
          <a:solidFill>
            <a:srgbClr val="FFE51D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AMAZON FINE FOOD REVIEWS</a:t>
            </a:r>
            <a:endParaRPr lang="en-US" b="1" u="sng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838" y="1128792"/>
            <a:ext cx="6726621" cy="46725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90222" y="5934672"/>
            <a:ext cx="52313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E51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E51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ANVI JAIN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E51D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641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 &gt; 3 : Positive       Score &lt; = 3 : Negative</a:t>
            </a:r>
          </a:p>
          <a:p>
            <a:endParaRPr lang="en-US" dirty="0"/>
          </a:p>
        </p:txBody>
      </p:sp>
      <p:pic>
        <p:nvPicPr>
          <p:cNvPr id="6" name="Content Placeholder 3" descr="wordcloud_scor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2" b="17002"/>
          <a:stretch>
            <a:fillRect/>
          </a:stretch>
        </p:blipFill>
        <p:spPr>
          <a:xfrm>
            <a:off x="762000" y="2702587"/>
            <a:ext cx="10972800" cy="35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1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00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03667" y="2967335"/>
            <a:ext cx="184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 descr="Screen Shot 2016-05-05 at 7.0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74" y="912613"/>
            <a:ext cx="1831107" cy="5526337"/>
          </a:xfrm>
          <a:prstGeom prst="rect">
            <a:avLst/>
          </a:prstGeom>
        </p:spPr>
      </p:pic>
      <p:pic>
        <p:nvPicPr>
          <p:cNvPr id="7" name="Picture 6" descr="Screen Shot 2016-05-05 at 7.02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90" y="915630"/>
            <a:ext cx="2051886" cy="54051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252894" y="3116098"/>
            <a:ext cx="3839419" cy="6498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9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148731"/>
              </p:ext>
            </p:extLst>
          </p:nvPr>
        </p:nvGraphicFramePr>
        <p:xfrm>
          <a:off x="609600" y="2139939"/>
          <a:ext cx="10972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88"/>
                <a:gridCol w="1786806"/>
                <a:gridCol w="2111680"/>
                <a:gridCol w="3027234"/>
                <a:gridCol w="7138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KAPPA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UNDER THE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DISCRIMINANT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0.8277685  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0.4224906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0.8304932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0.4366161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0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L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97" y="4002192"/>
            <a:ext cx="5773895" cy="2421991"/>
          </a:xfrm>
          <a:prstGeom prst="rect">
            <a:avLst/>
          </a:prstGeom>
        </p:spPr>
      </p:pic>
      <p:pic>
        <p:nvPicPr>
          <p:cNvPr id="7" name="Picture 6" descr="LDA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7" y="4014851"/>
            <a:ext cx="4799273" cy="24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0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 MODELS</a:t>
            </a:r>
            <a:endParaRPr lang="en-US" dirty="0"/>
          </a:p>
        </p:txBody>
      </p:sp>
      <p:pic>
        <p:nvPicPr>
          <p:cNvPr id="4" name="Content Placeholder 3" descr="KNN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0" b="14500"/>
          <a:stretch>
            <a:fillRect/>
          </a:stretch>
        </p:blipFill>
        <p:spPr>
          <a:xfrm>
            <a:off x="343794" y="4031728"/>
            <a:ext cx="3613759" cy="2274309"/>
          </a:xfrm>
        </p:spPr>
      </p:pic>
      <p:pic>
        <p:nvPicPr>
          <p:cNvPr id="9" name="Picture 8" descr="N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60" y="4002193"/>
            <a:ext cx="3824652" cy="2303845"/>
          </a:xfrm>
          <a:prstGeom prst="rect">
            <a:avLst/>
          </a:prstGeom>
        </p:spPr>
      </p:pic>
      <p:pic>
        <p:nvPicPr>
          <p:cNvPr id="10" name="Picture 9" descr="SVM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51" y="3972656"/>
            <a:ext cx="3765583" cy="2348149"/>
          </a:xfrm>
          <a:prstGeom prst="rect">
            <a:avLst/>
          </a:prstGeom>
        </p:spPr>
      </p:pic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290823"/>
              </p:ext>
            </p:extLst>
          </p:nvPr>
        </p:nvGraphicFramePr>
        <p:xfrm>
          <a:off x="417629" y="2051329"/>
          <a:ext cx="1152887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104"/>
                <a:gridCol w="1877356"/>
                <a:gridCol w="2218694"/>
                <a:gridCol w="3180646"/>
                <a:gridCol w="75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KAPPA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UNDER THE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0.8194905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HelveticaNeue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  <a:latin typeface="HelveticaNeue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prstClr val="black"/>
                          </a:solidFill>
                          <a:latin typeface="HelveticaNeue"/>
                        </a:rPr>
                        <a:t>0.4143690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NAIVES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0.8076072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0.4366161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001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0.8014602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0.3537227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0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 gave the best accuracy for Non linear models and Logistic regression for Linear models</a:t>
            </a:r>
          </a:p>
          <a:p>
            <a:r>
              <a:rPr lang="en-US" dirty="0" smtClean="0"/>
              <a:t>Positive </a:t>
            </a:r>
            <a:r>
              <a:rPr lang="en-US" dirty="0" smtClean="0"/>
              <a:t>reviews were more common</a:t>
            </a:r>
          </a:p>
          <a:p>
            <a:r>
              <a:rPr lang="en-US" dirty="0" smtClean="0"/>
              <a:t>Positive reviews were shorter</a:t>
            </a:r>
          </a:p>
          <a:p>
            <a:r>
              <a:rPr lang="en-US" dirty="0" smtClean="0"/>
              <a:t>Positive reviews were more helpful</a:t>
            </a:r>
          </a:p>
          <a:p>
            <a:r>
              <a:rPr lang="en-US" dirty="0" smtClean="0"/>
              <a:t>Logistic regression gave the best accuracy, linear models performed better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26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J.McAuley</a:t>
            </a:r>
            <a:r>
              <a:rPr lang="en-US" dirty="0" smtClean="0"/>
              <a:t> and J. </a:t>
            </a:r>
            <a:r>
              <a:rPr lang="en-US" dirty="0" err="1" smtClean="0"/>
              <a:t>Leskovec</a:t>
            </a:r>
            <a:r>
              <a:rPr lang="en-US" dirty="0" smtClean="0"/>
              <a:t>. From amateurs to connoisseurs: modeling of user expertise through online reviews. WWW,2013</a:t>
            </a:r>
          </a:p>
          <a:p>
            <a:r>
              <a:rPr lang="en-US" dirty="0">
                <a:hlinkClick r:id="rId3"/>
              </a:rPr>
              <a:t>https://snap.stanford.edu/data/web-</a:t>
            </a:r>
            <a:r>
              <a:rPr lang="en-US" dirty="0" smtClean="0">
                <a:hlinkClick r:id="rId3"/>
              </a:rPr>
              <a:t>FineFoods.html</a:t>
            </a:r>
            <a:endParaRPr lang="en-US" dirty="0" smtClean="0"/>
          </a:p>
          <a:p>
            <a:pPr lvl="0"/>
            <a:r>
              <a:rPr lang="en-US" dirty="0" smtClean="0"/>
              <a:t>AFINN. Developed at the technical university of Denmark.</a:t>
            </a:r>
            <a:r>
              <a:rPr lang="en-US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4"/>
              </a:rPr>
              <a:t> (https://github.com/wooorm/afinn-</a:t>
            </a:r>
            <a:r>
              <a:rPr lang="en-US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4"/>
              </a:rPr>
              <a:t>111</a:t>
            </a:r>
            <a:r>
              <a:rPr lang="en-US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</a:rPr>
              <a:t>)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AFINN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. Developed at the Technical University of Denmark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.)</a:t>
            </a: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Conducting a sentiment analysis on the reviews given by users for amazon fine foods on the </a:t>
            </a:r>
            <a:r>
              <a:rPr lang="en-US" b="1" dirty="0" err="1" smtClean="0"/>
              <a:t>www.amazon.com</a:t>
            </a:r>
            <a:r>
              <a:rPr lang="en-US" b="1" dirty="0" smtClean="0"/>
              <a:t> website in order to check the accuracy of the sentiments against the ratings already provided by users and in turn the helpfulness of the review.</a:t>
            </a:r>
          </a:p>
        </p:txBody>
      </p:sp>
    </p:spTree>
    <p:extLst>
      <p:ext uri="{BB962C8B-B14F-4D97-AF65-F5344CB8AC3E}">
        <p14:creationId xmlns:p14="http://schemas.microsoft.com/office/powerpoint/2010/main" val="142295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57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0346"/>
            <a:ext cx="10972800" cy="388340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/>
              <a:t>The dataset was taken from  </a:t>
            </a:r>
            <a:r>
              <a:rPr lang="en-US" b="1" dirty="0" smtClean="0">
                <a:hlinkClick r:id="rId2"/>
              </a:rPr>
              <a:t>www.kaggle.com</a:t>
            </a:r>
            <a:r>
              <a:rPr lang="en-US" b="1" dirty="0" smtClean="0"/>
              <a:t> website.</a:t>
            </a:r>
          </a:p>
          <a:p>
            <a:pPr lvl="1"/>
            <a:r>
              <a:rPr lang="en-US" b="1" dirty="0" smtClean="0"/>
              <a:t>Size: The original dataset had a total </a:t>
            </a:r>
            <a:r>
              <a:rPr lang="en-US" b="1" dirty="0" smtClean="0"/>
              <a:t>568,454.</a:t>
            </a:r>
            <a:endParaRPr lang="en-US" b="1" dirty="0"/>
          </a:p>
        </p:txBody>
      </p:sp>
      <p:pic>
        <p:nvPicPr>
          <p:cNvPr id="4" name="Picture 3" descr="Screen Shot 2016-03-17 at 2.30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5" y="2259539"/>
            <a:ext cx="11680693" cy="4440731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62437" y="2097090"/>
            <a:ext cx="11872663" cy="41351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7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 for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createDataPartition</a:t>
            </a:r>
            <a:r>
              <a:rPr lang="en-US" dirty="0" smtClean="0"/>
              <a:t>  to divide the data into Training and test sets.</a:t>
            </a:r>
          </a:p>
          <a:p>
            <a:endParaRPr lang="en-US" dirty="0"/>
          </a:p>
        </p:txBody>
      </p:sp>
      <p:pic>
        <p:nvPicPr>
          <p:cNvPr id="4" name="Picture 3" descr="Screen Shot 2016-05-06 at 4.1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33" y="2748858"/>
            <a:ext cx="10058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2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of the reviews given were not so helpful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reviews with a 5 rating were more common</a:t>
            </a:r>
            <a:endParaRPr lang="en-US" dirty="0"/>
          </a:p>
        </p:txBody>
      </p:sp>
      <p:pic>
        <p:nvPicPr>
          <p:cNvPr id="5" name="Picture 4" descr="helpfulnessscor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12" y="3012720"/>
            <a:ext cx="5316118" cy="3514843"/>
          </a:xfrm>
          <a:prstGeom prst="rect">
            <a:avLst/>
          </a:prstGeom>
        </p:spPr>
      </p:pic>
      <p:pic>
        <p:nvPicPr>
          <p:cNvPr id="4" name="Picture 3" descr="Distribution of Rating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" y="2997951"/>
            <a:ext cx="5124146" cy="355914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analysis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6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194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Predictors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endParaRPr lang="en-US" b="1" dirty="0" smtClean="0"/>
          </a:p>
          <a:p>
            <a:endParaRPr lang="en-US" b="1" dirty="0"/>
          </a:p>
        </p:txBody>
      </p:sp>
      <p:pic>
        <p:nvPicPr>
          <p:cNvPr id="8" name="Picture 7" descr="Screen Shot 2016-05-05 at 6.5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20" y="1255300"/>
            <a:ext cx="7823200" cy="2052785"/>
          </a:xfrm>
          <a:prstGeom prst="rect">
            <a:avLst/>
          </a:prstGeom>
        </p:spPr>
      </p:pic>
      <p:pic>
        <p:nvPicPr>
          <p:cNvPr id="10" name="Picture 9" descr="Screen Shot 2016-05-05 at 6.55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22" y="3645080"/>
            <a:ext cx="7193824" cy="30504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07739" y="840709"/>
            <a:ext cx="46503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Categorical predictors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0338" y="3262699"/>
            <a:ext cx="20313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Final 5 predictors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301491" y="3369189"/>
            <a:ext cx="822960" cy="104651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L-Shape 3"/>
          <p:cNvSpPr/>
          <p:nvPr/>
        </p:nvSpPr>
        <p:spPr>
          <a:xfrm rot="5400000">
            <a:off x="508814" y="2858269"/>
            <a:ext cx="1668811" cy="914400"/>
          </a:xfrm>
          <a:prstGeom prst="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 selection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Categorical Predictors</a:t>
            </a:r>
          </a:p>
          <a:p>
            <a:r>
              <a:rPr lang="en-US" dirty="0" smtClean="0"/>
              <a:t>Product id</a:t>
            </a:r>
          </a:p>
          <a:p>
            <a:r>
              <a:rPr lang="en-US" dirty="0" smtClean="0"/>
              <a:t>Profile name</a:t>
            </a:r>
          </a:p>
          <a:p>
            <a:r>
              <a:rPr lang="en-US" dirty="0" smtClean="0"/>
              <a:t>Summary </a:t>
            </a:r>
          </a:p>
          <a:p>
            <a:r>
              <a:rPr lang="en-US" dirty="0" smtClean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Final predictors</a:t>
            </a:r>
          </a:p>
          <a:p>
            <a:r>
              <a:rPr lang="en-US" dirty="0" err="1" smtClean="0"/>
              <a:t>HelpfulnessNumerator</a:t>
            </a:r>
            <a:endParaRPr lang="en-US" dirty="0" smtClean="0"/>
          </a:p>
          <a:p>
            <a:r>
              <a:rPr lang="en-US" dirty="0" err="1" smtClean="0"/>
              <a:t>HelpfulnessDenominator</a:t>
            </a:r>
            <a:endParaRPr lang="en-US" dirty="0" smtClean="0"/>
          </a:p>
          <a:p>
            <a:r>
              <a:rPr lang="en-US" dirty="0" err="1" smtClean="0"/>
              <a:t>Text_Score</a:t>
            </a:r>
            <a:r>
              <a:rPr lang="en-US" dirty="0" smtClean="0"/>
              <a:t> : score of review calculated based on sentiment analysis</a:t>
            </a:r>
          </a:p>
          <a:p>
            <a:r>
              <a:rPr lang="en-US" dirty="0" err="1" smtClean="0"/>
              <a:t>Summary_score</a:t>
            </a:r>
            <a:r>
              <a:rPr lang="en-US" dirty="0" smtClean="0"/>
              <a:t> : score of summary review </a:t>
            </a:r>
          </a:p>
          <a:p>
            <a:r>
              <a:rPr lang="en-US" dirty="0" err="1" smtClean="0"/>
              <a:t>Rev_length</a:t>
            </a:r>
            <a:r>
              <a:rPr lang="en-US" dirty="0" smtClean="0"/>
              <a:t> : length of review text. Preprocessed, centered and scaled.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2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CLEANING OF DATA 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Removing stop words(faced challenge with the usage of ‘not’ word in context of bad reviews)</a:t>
            </a:r>
          </a:p>
          <a:p>
            <a:r>
              <a:rPr lang="en-US" dirty="0" smtClean="0"/>
              <a:t>To lower case</a:t>
            </a:r>
          </a:p>
          <a:p>
            <a:r>
              <a:rPr lang="en-US" dirty="0" smtClean="0"/>
              <a:t>Removing punctuations</a:t>
            </a:r>
          </a:p>
          <a:p>
            <a:r>
              <a:rPr lang="en-US" dirty="0" smtClean="0"/>
              <a:t>spellcheck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comparison with actual ratings ,sentiment analysis gives us a pretty good analysis. Ratings above 0 being positive and below 0 being negative. Used the AFINN wordlist to assign scores.</a:t>
            </a:r>
          </a:p>
          <a:p>
            <a:endParaRPr lang="en-US" dirty="0"/>
          </a:p>
        </p:txBody>
      </p:sp>
      <p:pic>
        <p:nvPicPr>
          <p:cNvPr id="7" name="Picture 6" descr="Screen Shot 2016-05-05 at 2.5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63"/>
            <a:ext cx="12192000" cy="34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9834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13873</TotalTime>
  <Words>399</Words>
  <Application>Microsoft Macintosh PowerPoint</Application>
  <PresentationFormat>Custom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</vt:lpstr>
      <vt:lpstr>AMAZON FINE FOOD REVIEWS</vt:lpstr>
      <vt:lpstr>OBJECTIVE</vt:lpstr>
      <vt:lpstr>About the dataset</vt:lpstr>
      <vt:lpstr>Dataset used for training and testing</vt:lpstr>
      <vt:lpstr>Exploratory analysis of variables</vt:lpstr>
      <vt:lpstr>Predictors</vt:lpstr>
      <vt:lpstr>Predictor selection</vt:lpstr>
      <vt:lpstr>SENTIMENT ANALYSIS</vt:lpstr>
      <vt:lpstr>SENTIMENT ANALYSIS</vt:lpstr>
      <vt:lpstr>WORD CLOUD</vt:lpstr>
      <vt:lpstr>RESPONSE</vt:lpstr>
      <vt:lpstr>LINEAR MODELS</vt:lpstr>
      <vt:lpstr>NON LINEAR MODELS</vt:lpstr>
      <vt:lpstr>Insights and findings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OR/SYST568: Applied Predictive Analytics#1</dc:title>
  <dc:creator>Jie Xu</dc:creator>
  <cp:lastModifiedBy>Manvi Jain</cp:lastModifiedBy>
  <cp:revision>310</cp:revision>
  <dcterms:created xsi:type="dcterms:W3CDTF">2016-01-27T14:29:02Z</dcterms:created>
  <dcterms:modified xsi:type="dcterms:W3CDTF">2016-05-07T18:11:49Z</dcterms:modified>
</cp:coreProperties>
</file>