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IBM Plex Sans"/>
      <p:bold r:id="rId33"/>
      <p:boldItalic r:id="rId34"/>
    </p:embeddedFont>
    <p:embeddedFont>
      <p:font typeface="Play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D3E3E-6D39-45A2-BE52-D505B3B95F27}">
  <a:tblStyle styleId="{813D3E3E-6D39-45A2-BE52-D505B3B95F27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IBMPlexSans-bold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lay-regular.fntdata"/><Relationship Id="rId12" Type="http://schemas.openxmlformats.org/officeDocument/2006/relationships/slide" Target="slides/slide5.xml"/><Relationship Id="rId34" Type="http://schemas.openxmlformats.org/officeDocument/2006/relationships/font" Target="fonts/IBMPlex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Play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28f11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28f11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128f115cd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d128f115cd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128f115cd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d128f115cd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128f115cd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d128f115cd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128f115c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128f115cd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128f115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d128f115c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0251616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0251616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0251616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0251616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025161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025161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1b1325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11b1325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0251616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0251616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128f115c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d128f115c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0251616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0251616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0251616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0251616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0251616f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0251616f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0251616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0251616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11b1325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11b1325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11b1325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11b1325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28f115c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128f115cd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128f115c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128f115cd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58b28c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d158b28c5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158b28c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158b28c5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128f115cd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d128f115cd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128f115cd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d128f115cd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28f115c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d128f115cd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ytorch.org/tutorials/beginner/knowledge_distillation_tutorial.html" TargetMode="External"/><Relationship Id="rId4" Type="http://schemas.openxmlformats.org/officeDocument/2006/relationships/hyperlink" Target="https://www.tensorflow.org/lite/performance/post_training_quantization#dynamic_range_quantization" TargetMode="External"/><Relationship Id="rId5" Type="http://schemas.openxmlformats.org/officeDocument/2006/relationships/hyperlink" Target="https://www.tensorflow.org/model_optimization/guide/quantization/training" TargetMode="External"/><Relationship Id="rId6" Type="http://schemas.openxmlformats.org/officeDocument/2006/relationships/hyperlink" Target="https://deci.ai/quantization-and-quantization-aware-training/#:~:text=Post%2Dtraining%20quantization%20(PTQ)%20is%20a%20quantization%20technique%20where,trained%20with%20quantization%20in%20mind." TargetMode="External"/><Relationship Id="rId7" Type="http://schemas.openxmlformats.org/officeDocument/2006/relationships/hyperlink" Target="https://huggingface.co/docs/optimum/en/concept_guides/quantiza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Knowledge Distillation Followed by Quantization on Sentiment Preservation of Language Models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75" y="2082900"/>
            <a:ext cx="3210651" cy="20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630936" y="411480"/>
            <a:ext cx="2700645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i="0" lang="en" sz="2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Post-Training Quantization Optimization Methods</a:t>
            </a:r>
            <a:br>
              <a:rPr b="1" i="0" lang="en" sz="3500">
                <a:highlight>
                  <a:srgbClr val="FFFFFF"/>
                </a:highlight>
              </a:rPr>
            </a:br>
            <a:endParaRPr sz="3500"/>
          </a:p>
        </p:txBody>
      </p:sp>
      <p:sp>
        <p:nvSpPr>
          <p:cNvPr id="203" name="Google Shape;203;p34"/>
          <p:cNvSpPr/>
          <p:nvPr/>
        </p:nvSpPr>
        <p:spPr>
          <a:xfrm rot="5400000">
            <a:off x="1907987" y="2444036"/>
            <a:ext cx="3360420" cy="1371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3844528" y="1760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{813D3E3E-6D39-45A2-BE52-D505B3B95F27}</a:tableStyleId>
              </a:tblPr>
              <a:tblGrid>
                <a:gridCol w="1722500"/>
                <a:gridCol w="1722500"/>
                <a:gridCol w="1722500"/>
              </a:tblGrid>
              <a:tr h="28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Technique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Benefits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Hardware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 anchor="ctr">
                    <a:solidFill>
                      <a:schemeClr val="accent2"/>
                    </a:solidFill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Dynamic range quantization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4x smaller, 2x-3x speedup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CPU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Full integer quantization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4x smaller, 3x+ speedup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CPU, Edge TPU, Microcontrollers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Float16 quantization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2x smaller, GPU acceleration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CPU, GPU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52475" marL="524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Which Method Should Choose?</a:t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422" y="1271044"/>
            <a:ext cx="5534921" cy="260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i="0" lang="en" sz="2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INT8 Quantization</a:t>
            </a:r>
            <a:br>
              <a:rPr b="1" i="0" lang="en" sz="3500"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</a:br>
            <a:endParaRPr sz="3500"/>
          </a:p>
        </p:txBody>
      </p:sp>
      <p:sp>
        <p:nvSpPr>
          <p:cNvPr id="219" name="Google Shape;219;p36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722" y="887237"/>
            <a:ext cx="5170932" cy="22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490722" y="3598933"/>
            <a:ext cx="5170932" cy="1071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b="0" i="0" lang="en" sz="1700"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ange of floating-point values are mapped to a quantized (integer) range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0" i="0" lang="en" sz="1700"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[-127, 128] for 8-bit integers.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Pros &amp; Cons of Each Model</a:t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866" y="1443764"/>
            <a:ext cx="5170932" cy="23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>
            <p:ph type="ctrTitle"/>
          </p:nvPr>
        </p:nvSpPr>
        <p:spPr>
          <a:xfrm>
            <a:off x="628650" y="338536"/>
            <a:ext cx="7884300" cy="30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Knowledge Distillation</a:t>
            </a:r>
            <a:br>
              <a:rPr lang="en" sz="5000"/>
            </a:br>
            <a:endParaRPr sz="5000"/>
          </a:p>
        </p:txBody>
      </p:sp>
      <p:sp>
        <p:nvSpPr>
          <p:cNvPr id="236" name="Google Shape;236;p38"/>
          <p:cNvSpPr/>
          <p:nvPr/>
        </p:nvSpPr>
        <p:spPr>
          <a:xfrm>
            <a:off x="628650" y="3538946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Knowledge Distillation?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Used to Generate Soft Targets.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is trained on the Hard.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“Distillation” is used to transfer the knowledge </a:t>
            </a:r>
            <a:r>
              <a:rPr lang="en"/>
              <a:t>from the</a:t>
            </a:r>
            <a:r>
              <a:rPr lang="en"/>
              <a:t> cumbersome model to a small model that is more suitable for deployment.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63" y="1932063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/>
          <p:nvPr/>
        </p:nvSpPr>
        <p:spPr>
          <a:xfrm>
            <a:off x="514350" y="1152471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Knowledge Distillation Cont…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51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class probabilities computed using softmax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igher value for T produces a softer probability distribution over classes.</a:t>
            </a: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6007350" y="2861275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Fig: Softmax Function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514350" y="1152471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350" y="1950106"/>
            <a:ext cx="2183900" cy="9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Knowledge Distillation Cont…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53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</a:t>
            </a:r>
            <a:r>
              <a:rPr lang="en"/>
              <a:t> MNIST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</a:t>
            </a:r>
            <a:r>
              <a:rPr lang="en"/>
              <a:t>version</a:t>
            </a:r>
            <a:r>
              <a:rPr lang="en"/>
              <a:t> of a 2 may be given a probability of 10−6 of being a 3 and 10−9 of being a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t says which 2’s look like 3’s and which look like 7’s.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325" y="1965325"/>
            <a:ext cx="3048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/>
          <p:nvPr/>
        </p:nvSpPr>
        <p:spPr>
          <a:xfrm>
            <a:off x="514350" y="1017721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r>
              <a:rPr lang="en"/>
              <a:t>Linear Stack of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Dataset: Yelp review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Hardware: Colab CPU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076275"/>
            <a:ext cx="36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PARENT MODEL: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Fully Connected Linear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Hidden Layer uses Relu activation, Final layer uses Softmax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number of parameters = 49,105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</a:t>
            </a:r>
            <a:endParaRPr sz="1400"/>
          </a:p>
        </p:txBody>
      </p:sp>
      <p:sp>
        <p:nvSpPr>
          <p:cNvPr id="274" name="Google Shape;274;p43"/>
          <p:cNvSpPr txBox="1"/>
          <p:nvPr/>
        </p:nvSpPr>
        <p:spPr>
          <a:xfrm>
            <a:off x="4082000" y="1076275"/>
            <a:ext cx="49719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Parent(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(linear_relu_stack): Sequential(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(0): Linear(in_features=384, out_features=100, bias=True)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(1): ReLU()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(2): Linear(in_features=100, out_features=100, bias=True)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(3): ReLU()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(4): Linear(in_features=100, out_features=5, bias=True)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(5): Softmax(dim=None)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311700" y="953096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>
            <p:ph type="ctrTitle"/>
          </p:nvPr>
        </p:nvSpPr>
        <p:spPr>
          <a:xfrm>
            <a:off x="628650" y="338536"/>
            <a:ext cx="7884414" cy="304990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Quantization </a:t>
            </a:r>
            <a:br>
              <a:rPr lang="en" sz="5000"/>
            </a:br>
            <a:endParaRPr sz="5000"/>
          </a:p>
        </p:txBody>
      </p:sp>
      <p:sp>
        <p:nvSpPr>
          <p:cNvPr id="138" name="Google Shape;138;p26"/>
          <p:cNvSpPr/>
          <p:nvPr/>
        </p:nvSpPr>
        <p:spPr>
          <a:xfrm>
            <a:off x="628650" y="3538946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076275"/>
            <a:ext cx="36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STUDENT</a:t>
            </a:r>
            <a:r>
              <a:rPr b="1" lang="en" sz="1400"/>
              <a:t> MODEL: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</a:t>
            </a:r>
            <a:r>
              <a:rPr lang="en" sz="1400"/>
              <a:t> Fully Connected Linear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Hidden Layer uses Relu activation, Final layer uses Softmax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number of parameters = </a:t>
            </a:r>
            <a:r>
              <a:rPr lang="en" sz="1400"/>
              <a:t>1,955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~ 4%</a:t>
            </a:r>
            <a:r>
              <a:rPr lang="en" sz="1400"/>
              <a:t> Size of the PARENT Model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</a:t>
            </a:r>
            <a:endParaRPr sz="1400"/>
          </a:p>
        </p:txBody>
      </p:sp>
      <p:sp>
        <p:nvSpPr>
          <p:cNvPr id="282" name="Google Shape;282;p44"/>
          <p:cNvSpPr txBox="1"/>
          <p:nvPr/>
        </p:nvSpPr>
        <p:spPr>
          <a:xfrm>
            <a:off x="4082000" y="1076275"/>
            <a:ext cx="49719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(linear_relu_stack): Sequential(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(0): Linear(in_features=384, out_features=5, bias=True)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(1): ReLU()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(2): Linear(in_features=5, out_features=5, bias=True)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(3): Softmax(dim=None)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311700" y="963071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Performance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75" y="1835400"/>
            <a:ext cx="3285675" cy="2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25" y="1795525"/>
            <a:ext cx="3478913" cy="26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346663" y="953096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Distilled STUDENT</a:t>
            </a:r>
            <a:r>
              <a:rPr lang="en"/>
              <a:t>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311700" y="1152475"/>
            <a:ext cx="49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decrease in accuracy </a:t>
            </a:r>
            <a:r>
              <a:rPr lang="en">
                <a:solidFill>
                  <a:srgbClr val="FF0000"/>
                </a:solidFill>
              </a:rPr>
              <a:t>~2%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student model converges faster than the Parent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 a speed up of </a:t>
            </a:r>
            <a:r>
              <a:rPr lang="en">
                <a:solidFill>
                  <a:srgbClr val="FF0000"/>
                </a:solidFill>
              </a:rPr>
              <a:t>150%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Quantized Distilled STUDENT Model. ( WIP ) </a:t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951" y="1367887"/>
            <a:ext cx="3038825" cy="24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/>
          <p:nvPr/>
        </p:nvSpPr>
        <p:spPr>
          <a:xfrm>
            <a:off x="411375" y="1017721"/>
            <a:ext cx="4057650" cy="13716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References…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Geoffrey Hinton, Oriol Vinyals, Jeff Dean, Distilling the Knowledge in a Neural Network, 2015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Quantization and Training of Neural Networks for Efficient Integer-Arithmetic-Only Inference, 2017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https://pytorch.org/tutorials/beginner/knowledge_distillation_tutorial.html</a:t>
            </a:r>
            <a:endParaRPr sz="1200">
              <a:solidFill>
                <a:srgbClr val="467886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rgbClr val="46788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https://www.tensorflow.org/lite/performance/post_training_quantization#dynamic_range_quantization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rgbClr val="46788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https://www.tensorflow.org/model_optimization/guide/quantization/training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rgbClr val="46788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quantization-and-quantization-aware-training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rgbClr val="46788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https://huggingface.co/docs/optimum/en/concept_guides/quantization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Quantization results on distilled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with different model sizes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quantization schemes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Compared quantization &amp; distillation on Large Language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Impact of different model sized and how much knowledge gets transferred to the student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Effects of combination of distillation &amp; quantization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What is Quantization?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490722" y="473202"/>
            <a:ext cx="517093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process that reduces the precision of the model’s parameters, activations, or gradients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Lower memory usage and computational requirements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Represents numbers with lower bits than the standard 64-bit floating point precision, for example 16 bit or even 8-bit numbers.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Why Quantization?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490722" y="480617"/>
            <a:ext cx="5170932" cy="41896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0" i="0" lang="en" sz="1400" u="none" strike="noStrike">
                <a:latin typeface="Arial"/>
                <a:ea typeface="Arial"/>
                <a:cs typeface="Arial"/>
                <a:sym typeface="Arial"/>
              </a:rPr>
              <a:t>Deploying large models on devices with limited resources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0" i="0" lang="en" sz="1400" u="none" strike="noStrike">
                <a:latin typeface="Arial"/>
                <a:ea typeface="Arial"/>
                <a:cs typeface="Arial"/>
                <a:sym typeface="Arial"/>
              </a:rPr>
              <a:t>LLMs have been widely adopted but require significant GPU memory for inference.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" sz="1400" u="none" strike="noStrike">
                <a:latin typeface="Arial"/>
                <a:ea typeface="Arial"/>
                <a:cs typeface="Arial"/>
                <a:sym typeface="Arial"/>
              </a:rPr>
              <a:t>educing the carbon footprint of training and inference processes.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73202" y="480617"/>
            <a:ext cx="25650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How Quantization Work?</a:t>
            </a:r>
            <a:endParaRPr sz="290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463125" y="2378697"/>
            <a:ext cx="51708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788" y="2344200"/>
            <a:ext cx="5855201" cy="26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3406050" y="151650"/>
            <a:ext cx="5343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•Neural network made up of many layers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•Linear layers are made up of two matrics : weight and bias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•These layers are represented using floating point #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•Quantization goal is to convert these FP layers into integers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73202" y="480617"/>
            <a:ext cx="25650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Applying Quantization </a:t>
            </a:r>
            <a:endParaRPr sz="290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463125" y="2378697"/>
            <a:ext cx="51708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569375" y="3224725"/>
            <a:ext cx="45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•Linear Equation (Y=WX + B)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475" y="1076200"/>
            <a:ext cx="5442101" cy="2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Modes of 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Quantization</a:t>
            </a: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722" y="725645"/>
            <a:ext cx="5170932" cy="2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490722" y="3155983"/>
            <a:ext cx="5170932" cy="15143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Post-training Quantization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technique used to quantize a trained model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Training Aware Quantization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technique used to train models with the awareness of the quantization effects that will be applied during deployment. 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473202" y="480617"/>
            <a:ext cx="2564892" cy="41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Techniques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 flipH="1">
            <a:off x="3200400" y="473202"/>
            <a:ext cx="13716" cy="4192786"/>
          </a:xfrm>
          <a:custGeom>
            <a:rect b="b" l="l" r="r" t="t"/>
            <a:pathLst>
              <a:path extrusionOk="0" fill="none" h="5590381" w="18288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extrusionOk="0" h="5590381" w="18288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490722" y="480617"/>
            <a:ext cx="5170932" cy="41896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64465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Basic Techniques: </a:t>
            </a:r>
            <a:endParaRPr/>
          </a:p>
          <a:p>
            <a:pPr indent="-16446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Uniform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range of values is divided into equal-sized intervals.</a:t>
            </a:r>
            <a:endParaRPr/>
          </a:p>
          <a:p>
            <a:pPr indent="-16446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Non-uniform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range of values is divided into intervals of varying sizes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164465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Advanced Techniques</a:t>
            </a:r>
            <a:endParaRPr/>
          </a:p>
          <a:p>
            <a:pPr indent="-16446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Dynamic 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" sz="1400" u="none" strike="noStrike">
                <a:latin typeface="Arial"/>
                <a:ea typeface="Arial"/>
                <a:cs typeface="Arial"/>
                <a:sym typeface="Arial"/>
              </a:rPr>
              <a:t>Converting a model to use a reduced precision integer representation for the weights and/or activations. Calculations are dynamic.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6446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Block-wise 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" sz="1400" u="none" strike="noStrike">
                <a:latin typeface="Arial"/>
                <a:ea typeface="Arial"/>
                <a:cs typeface="Arial"/>
                <a:sym typeface="Arial"/>
              </a:rPr>
              <a:t>divides input tensors into smaller blocks/chunks/categories that are independently quantized</a:t>
            </a:r>
            <a:endParaRPr/>
          </a:p>
          <a:p>
            <a:pPr indent="-16446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Mixed Precision </a:t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Uses more than one floating-point representation for different parts of the calculations.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630936" y="411480"/>
            <a:ext cx="2700645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Post-Training Quantization</a:t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 rot="5400000">
            <a:off x="1907987" y="2444036"/>
            <a:ext cx="3360420" cy="1371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844814" y="414068"/>
            <a:ext cx="4668251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Reduced precision after the initial training of a model.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0" i="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Focuses on compressing the pre-trained model for deployment on resource-constrained devices.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 complex compared to QAT since it doesn't require adjustments to the training process.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esult in a loss of model accuracy since any semantics encapsulated in the floating-point values could potentially be lost.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0" i="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Achieving the right balance between model size reduction and retained accuracy may still involve careful calibration and evaluation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