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4"/>
  </p:sldMasterIdLst>
  <p:sldIdLst>
    <p:sldId id="256" r:id="rId5"/>
    <p:sldId id="257" r:id="rId6"/>
    <p:sldId id="263" r:id="rId7"/>
    <p:sldId id="264" r:id="rId8"/>
    <p:sldId id="265" r:id="rId9"/>
    <p:sldId id="266" r:id="rId10"/>
    <p:sldId id="262" r:id="rId11"/>
    <p:sldId id="258" r:id="rId12"/>
    <p:sldId id="259" r:id="rId13"/>
    <p:sldId id="267" r:id="rId14"/>
    <p:sldId id="268" r:id="rId15"/>
    <p:sldId id="270" r:id="rId16"/>
    <p:sldId id="269" r:id="rId17"/>
    <p:sldId id="261" r:id="rId18"/>
    <p:sldId id="26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88865" autoAdjust="0"/>
  </p:normalViewPr>
  <p:slideViewPr>
    <p:cSldViewPr>
      <p:cViewPr varScale="1">
        <p:scale>
          <a:sx n="77" d="100"/>
          <a:sy n="77" d="100"/>
        </p:scale>
        <p:origin x="1699"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5CA5B440-7D85-4624-93B4-53B1E08DDEA7}"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56304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12D9-7D39-41BD-B6A5-BE36193C7462}"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423837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72665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41233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23502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421615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71082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332357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251585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248155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8012D9-7D39-41BD-B6A5-BE36193C7462}" type="datetimeFigureOut">
              <a:rPr lang="en-IN" smtClean="0"/>
              <a:t>29-04-2021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58667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8012D9-7D39-41BD-B6A5-BE36193C7462}"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1103862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8012D9-7D39-41BD-B6A5-BE36193C7462}" type="datetimeFigureOut">
              <a:rPr lang="en-IN" smtClean="0"/>
              <a:t>29-04-2021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63633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8012D9-7D39-41BD-B6A5-BE36193C7462}" type="datetimeFigureOut">
              <a:rPr lang="en-IN" smtClean="0"/>
              <a:t>29-04-2021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48604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012D9-7D39-41BD-B6A5-BE36193C7462}" type="datetimeFigureOut">
              <a:rPr lang="en-IN" smtClean="0"/>
              <a:t>29-04-2021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87837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12D9-7D39-41BD-B6A5-BE36193C7462}"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28733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8012D9-7D39-41BD-B6A5-BE36193C7462}" type="datetimeFigureOut">
              <a:rPr lang="en-IN" smtClean="0"/>
              <a:t>29-04-2021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A5B440-7D85-4624-93B4-53B1E08DDEA7}" type="slidenum">
              <a:rPr lang="en-IN" smtClean="0"/>
              <a:t>‹#›</a:t>
            </a:fld>
            <a:endParaRPr lang="en-IN"/>
          </a:p>
        </p:txBody>
      </p:sp>
    </p:spTree>
    <p:extLst>
      <p:ext uri="{BB962C8B-B14F-4D97-AF65-F5344CB8AC3E}">
        <p14:creationId xmlns:p14="http://schemas.microsoft.com/office/powerpoint/2010/main" val="3081445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8012D9-7D39-41BD-B6A5-BE36193C7462}" type="datetimeFigureOut">
              <a:rPr lang="en-IN" smtClean="0"/>
              <a:t>29-04-2021</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A5B440-7D85-4624-93B4-53B1E08DDEA7}" type="slidenum">
              <a:rPr lang="en-IN" smtClean="0"/>
              <a:t>‹#›</a:t>
            </a:fld>
            <a:endParaRPr lang="en-IN"/>
          </a:p>
        </p:txBody>
      </p:sp>
    </p:spTree>
    <p:extLst>
      <p:ext uri="{BB962C8B-B14F-4D97-AF65-F5344CB8AC3E}">
        <p14:creationId xmlns:p14="http://schemas.microsoft.com/office/powerpoint/2010/main" val="354351266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youtu.be/g60QghtJmjY" TargetMode="External"/><Relationship Id="rId3" Type="http://schemas.openxmlformats.org/officeDocument/2006/relationships/hyperlink" Target="https://youtu.be/ZsJRXS_vrwo" TargetMode="External"/><Relationship Id="rId7" Type="http://schemas.openxmlformats.org/officeDocument/2006/relationships/hyperlink" Target="https://youtu.be/Ht3v1aXXf6s" TargetMode="External"/><Relationship Id="rId2" Type="http://schemas.openxmlformats.org/officeDocument/2006/relationships/hyperlink" Target="https://youtu.be/ZsJRXS_vrw0" TargetMode="External"/><Relationship Id="rId1" Type="http://schemas.openxmlformats.org/officeDocument/2006/relationships/slideLayout" Target="../slideLayouts/slideLayout2.xml"/><Relationship Id="rId6" Type="http://schemas.openxmlformats.org/officeDocument/2006/relationships/hyperlink" Target="https://youtu.be/NomcZddqBfs" TargetMode="External"/><Relationship Id="rId5" Type="http://schemas.openxmlformats.org/officeDocument/2006/relationships/hyperlink" Target="https://docs.djangoproject.com/en/3.1/intro/tutorial01/" TargetMode="External"/><Relationship Id="rId10" Type="http://schemas.openxmlformats.org/officeDocument/2006/relationships/hyperlink" Target="https://medium.com/analytics-vidhya/connecting-python-to-mysql-8330f186c2d" TargetMode="External"/><Relationship Id="rId4" Type="http://schemas.openxmlformats.org/officeDocument/2006/relationships/hyperlink" Target="https://youtube.com/playlist?list=PLdBwVRHjcI__NWxctXUSLz1Gg2Mb-B-O-" TargetMode="External"/><Relationship Id="rId9" Type="http://schemas.openxmlformats.org/officeDocument/2006/relationships/hyperlink" Target="https://youtu.be/8LEWb-eF8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080119"/>
          </a:xfrm>
        </p:spPr>
        <p:txBody>
          <a:bodyPr>
            <a:noAutofit/>
          </a:bodyPr>
          <a:lstStyle/>
          <a:p>
            <a:pPr algn="ctr"/>
            <a:r>
              <a:rPr lang="en-US"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Password Manager</a:t>
            </a:r>
            <a:endParaRPr lang="en-IN"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Subtitle 6"/>
          <p:cNvSpPr>
            <a:spLocks noGrp="1"/>
          </p:cNvSpPr>
          <p:nvPr>
            <p:ph type="subTitle" idx="1"/>
          </p:nvPr>
        </p:nvSpPr>
        <p:spPr>
          <a:xfrm>
            <a:off x="656591" y="1844823"/>
            <a:ext cx="7772400" cy="2736304"/>
          </a:xfrm>
        </p:spPr>
        <p:style>
          <a:lnRef idx="2">
            <a:schemeClr val="accent1"/>
          </a:lnRef>
          <a:fillRef idx="1">
            <a:schemeClr val="lt1"/>
          </a:fillRef>
          <a:effectRef idx="0">
            <a:schemeClr val="accent1"/>
          </a:effectRef>
          <a:fontRef idx="minor">
            <a:schemeClr val="dk1"/>
          </a:fontRef>
        </p:style>
        <p:txBody>
          <a:bodyPr>
            <a:normAutofit/>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Prepared By:        Manan Hathi(19CE040)</a:t>
            </a:r>
          </a:p>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Rushang</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Gandhi(19CE026)</a:t>
            </a:r>
          </a:p>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Gosai Vatsal(19CE034)  </a:t>
            </a:r>
          </a:p>
          <a:p>
            <a:pPr algn="l"/>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Guided By:           Arpita Shah</a:t>
            </a:r>
          </a:p>
          <a:p>
            <a:pPr algn="l"/>
            <a:endParaRPr lang="en-I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331945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C22B-C140-4889-9637-B45FEB3AF3E0}"/>
              </a:ext>
            </a:extLst>
          </p:cNvPr>
          <p:cNvSpPr>
            <a:spLocks noGrp="1"/>
          </p:cNvSpPr>
          <p:nvPr>
            <p:ph type="title"/>
          </p:nvPr>
        </p:nvSpPr>
        <p:spPr>
          <a:xfrm>
            <a:off x="982133" y="457201"/>
            <a:ext cx="7704667" cy="739551"/>
          </a:xfrm>
        </p:spPr>
        <p:txBody>
          <a:bodyPr/>
          <a:lstStyle/>
          <a:p>
            <a:r>
              <a:rPr lang="en-IN"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1144B7D-E06C-4531-88A2-B28450AA2E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62066"/>
            <a:ext cx="6984776" cy="5616623"/>
          </a:xfrm>
        </p:spPr>
      </p:pic>
    </p:spTree>
    <p:extLst>
      <p:ext uri="{BB962C8B-B14F-4D97-AF65-F5344CB8AC3E}">
        <p14:creationId xmlns:p14="http://schemas.microsoft.com/office/powerpoint/2010/main" val="278415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A7EF0C-EA2C-4D32-BA13-6CB1DFC1AC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4" y="836712"/>
            <a:ext cx="9124325" cy="5788024"/>
          </a:xfrm>
        </p:spPr>
      </p:pic>
      <p:sp>
        <p:nvSpPr>
          <p:cNvPr id="2" name="Title 1">
            <a:extLst>
              <a:ext uri="{FF2B5EF4-FFF2-40B4-BE49-F238E27FC236}">
                <a16:creationId xmlns:a16="http://schemas.microsoft.com/office/drawing/2014/main" id="{917F1D37-36F3-44B3-9362-79515BD1A264}"/>
              </a:ext>
            </a:extLst>
          </p:cNvPr>
          <p:cNvSpPr>
            <a:spLocks noGrp="1"/>
          </p:cNvSpPr>
          <p:nvPr>
            <p:ph type="title"/>
          </p:nvPr>
        </p:nvSpPr>
        <p:spPr>
          <a:xfrm>
            <a:off x="719666" y="242797"/>
            <a:ext cx="7704667" cy="523527"/>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Design – SIGNUP Page  </a:t>
            </a:r>
          </a:p>
        </p:txBody>
      </p:sp>
    </p:spTree>
    <p:extLst>
      <p:ext uri="{BB962C8B-B14F-4D97-AF65-F5344CB8AC3E}">
        <p14:creationId xmlns:p14="http://schemas.microsoft.com/office/powerpoint/2010/main" val="358366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6D31-A69C-4AB1-80DD-EBED7D169427}"/>
              </a:ext>
            </a:extLst>
          </p:cNvPr>
          <p:cNvSpPr>
            <a:spLocks noGrp="1"/>
          </p:cNvSpPr>
          <p:nvPr>
            <p:ph type="title"/>
          </p:nvPr>
        </p:nvSpPr>
        <p:spPr>
          <a:xfrm>
            <a:off x="982133" y="457201"/>
            <a:ext cx="7704667" cy="883567"/>
          </a:xfrm>
        </p:spPr>
        <p:txBody>
          <a:bodyPr/>
          <a:lstStyle/>
          <a:p>
            <a:r>
              <a:rPr lang="en-IN" b="1" dirty="0">
                <a:latin typeface="Times New Roman" panose="02020603050405020304" pitchFamily="18" charset="0"/>
                <a:cs typeface="Times New Roman" panose="02020603050405020304" pitchFamily="18" charset="0"/>
              </a:rPr>
              <a:t>Design – SIGNIN Page</a:t>
            </a:r>
          </a:p>
        </p:txBody>
      </p:sp>
      <p:pic>
        <p:nvPicPr>
          <p:cNvPr id="5" name="Content Placeholder 4">
            <a:extLst>
              <a:ext uri="{FF2B5EF4-FFF2-40B4-BE49-F238E27FC236}">
                <a16:creationId xmlns:a16="http://schemas.microsoft.com/office/drawing/2014/main" id="{6AE43A1D-B6D5-4145-960D-F25A4F623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412776"/>
            <a:ext cx="8640960" cy="5400600"/>
          </a:xfrm>
        </p:spPr>
      </p:pic>
    </p:spTree>
    <p:extLst>
      <p:ext uri="{BB962C8B-B14F-4D97-AF65-F5344CB8AC3E}">
        <p14:creationId xmlns:p14="http://schemas.microsoft.com/office/powerpoint/2010/main" val="309340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3EA4-E71F-4F47-A32C-C4A55A6AD4A9}"/>
              </a:ext>
            </a:extLst>
          </p:cNvPr>
          <p:cNvSpPr>
            <a:spLocks noGrp="1"/>
          </p:cNvSpPr>
          <p:nvPr>
            <p:ph type="title"/>
          </p:nvPr>
        </p:nvSpPr>
        <p:spPr>
          <a:xfrm>
            <a:off x="982133" y="457201"/>
            <a:ext cx="7704667" cy="739551"/>
          </a:xfrm>
        </p:spPr>
        <p:txBody>
          <a:bodyPr/>
          <a:lstStyle/>
          <a:p>
            <a:r>
              <a:rPr lang="en-IN" b="1" dirty="0">
                <a:latin typeface="Times New Roman" panose="02020603050405020304" pitchFamily="18" charset="0"/>
                <a:cs typeface="Times New Roman" panose="02020603050405020304" pitchFamily="18" charset="0"/>
              </a:rPr>
              <a:t>Design - UPDATE Page</a:t>
            </a:r>
          </a:p>
        </p:txBody>
      </p:sp>
      <p:pic>
        <p:nvPicPr>
          <p:cNvPr id="5" name="Content Placeholder 4">
            <a:extLst>
              <a:ext uri="{FF2B5EF4-FFF2-40B4-BE49-F238E27FC236}">
                <a16:creationId xmlns:a16="http://schemas.microsoft.com/office/drawing/2014/main" id="{B49B60A7-68D5-4120-BD4B-D4A0F96B19E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1520" y="1268760"/>
            <a:ext cx="8712968" cy="5132039"/>
          </a:xfrm>
        </p:spPr>
      </p:pic>
    </p:spTree>
    <p:extLst>
      <p:ext uri="{BB962C8B-B14F-4D97-AF65-F5344CB8AC3E}">
        <p14:creationId xmlns:p14="http://schemas.microsoft.com/office/powerpoint/2010/main" val="396927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GB" b="1" dirty="0">
                <a:effectLst>
                  <a:outerShdw blurRad="31750" dist="25400" dir="5400000" algn="tl" rotWithShape="0">
                    <a:srgbClr val="000000">
                      <a:alpha val="25000"/>
                    </a:srgbClr>
                  </a:outerShdw>
                  <a:reflection blurRad="6350" stA="55000" endA="300" endPos="45500" dir="5400000" sy="-100000" algn="bl" rotWithShape="0"/>
                </a:effectLst>
              </a:rPr>
              <a:t>References</a:t>
            </a:r>
            <a:endParaRPr lang="en-IN" b="1" dirty="0">
              <a:effectLst>
                <a:outerShdw blurRad="31750" dist="25400" dir="5400000" algn="tl" rotWithShape="0">
                  <a:srgbClr val="000000">
                    <a:alpha val="25000"/>
                  </a:srgbClr>
                </a:outerShdw>
                <a:reflection blurRad="6350" stA="55000" endA="300" endPos="45500" dir="5400000" sy="-100000" algn="bl" rotWithShape="0"/>
              </a:effectLst>
            </a:endParaRPr>
          </a:p>
        </p:txBody>
      </p:sp>
      <p:sp>
        <p:nvSpPr>
          <p:cNvPr id="2" name="Content Placeholder 1"/>
          <p:cNvSpPr>
            <a:spLocks noGrp="1"/>
          </p:cNvSpPr>
          <p:nvPr>
            <p:ph idx="1"/>
          </p:nvPr>
        </p:nvSpPr>
        <p:spPr>
          <a:xfrm>
            <a:off x="323528" y="2151100"/>
            <a:ext cx="8496944" cy="437424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buNone/>
            </a:pPr>
            <a:r>
              <a:rPr lang="en-GB" b="1" dirty="0">
                <a:solidFill>
                  <a:schemeClr val="accent1">
                    <a:lumMod val="50000"/>
                  </a:schemeClr>
                </a:solidFill>
                <a:hlinkClick r:id="rId2">
                  <a:extLst>
                    <a:ext uri="{A12FA001-AC4F-418D-AE19-62706E023703}">
                      <ahyp:hlinkClr xmlns:ahyp="http://schemas.microsoft.com/office/drawing/2018/hyperlinkcolor" val="tx"/>
                    </a:ext>
                  </a:extLst>
                </a:hlinkClick>
              </a:rPr>
              <a:t>Web Reference Links</a:t>
            </a:r>
          </a:p>
          <a:p>
            <a:r>
              <a:rPr lang="en-GB" dirty="0">
                <a:solidFill>
                  <a:schemeClr val="accent1">
                    <a:lumMod val="50000"/>
                  </a:schemeClr>
                </a:solidFill>
                <a:hlinkClick r:id="rId3"/>
              </a:rPr>
              <a:t>https://youtu.be/ZsJRXS_vrwo</a:t>
            </a:r>
            <a:r>
              <a:rPr lang="en-GB" dirty="0">
                <a:solidFill>
                  <a:schemeClr val="accent1">
                    <a:lumMod val="50000"/>
                  </a:schemeClr>
                </a:solidFill>
              </a:rPr>
              <a:t> </a:t>
            </a:r>
          </a:p>
          <a:p>
            <a:r>
              <a:rPr lang="en-GB" dirty="0">
                <a:solidFill>
                  <a:schemeClr val="accent1">
                    <a:lumMod val="50000"/>
                  </a:schemeClr>
                </a:solidFill>
                <a:hlinkClick r:id="rId4">
                  <a:extLst>
                    <a:ext uri="{A12FA001-AC4F-418D-AE19-62706E023703}">
                      <ahyp:hlinkClr xmlns:ahyp="http://schemas.microsoft.com/office/drawing/2018/hyperlinkcolor" val="tx"/>
                    </a:ext>
                  </a:extLst>
                </a:hlinkClick>
              </a:rPr>
              <a:t>https://youtube.com/playlist?list=PLdBwVRHjcI__NWxctXUSLz1Gg2Mb-B-O-</a:t>
            </a:r>
            <a:endParaRPr lang="en-GB" dirty="0">
              <a:solidFill>
                <a:schemeClr val="accent1">
                  <a:lumMod val="50000"/>
                </a:schemeClr>
              </a:solidFill>
            </a:endParaRPr>
          </a:p>
          <a:p>
            <a:r>
              <a:rPr lang="en-GB" dirty="0">
                <a:solidFill>
                  <a:schemeClr val="accent1">
                    <a:lumMod val="50000"/>
                  </a:schemeClr>
                </a:solidFill>
                <a:hlinkClick r:id="rId5">
                  <a:extLst>
                    <a:ext uri="{A12FA001-AC4F-418D-AE19-62706E023703}">
                      <ahyp:hlinkClr xmlns:ahyp="http://schemas.microsoft.com/office/drawing/2018/hyperlinkcolor" val="tx"/>
                    </a:ext>
                  </a:extLst>
                </a:hlinkClick>
              </a:rPr>
              <a:t>https://docs.djangoproject.com/en/3.1/intro/tutorial01/</a:t>
            </a:r>
            <a:endParaRPr lang="en-GB" dirty="0">
              <a:solidFill>
                <a:schemeClr val="accent1">
                  <a:lumMod val="50000"/>
                </a:schemeClr>
              </a:solidFill>
            </a:endParaRPr>
          </a:p>
          <a:p>
            <a:r>
              <a:rPr lang="en-GB" dirty="0">
                <a:solidFill>
                  <a:schemeClr val="accent1">
                    <a:lumMod val="50000"/>
                  </a:schemeClr>
                </a:solidFill>
                <a:hlinkClick r:id="rId6">
                  <a:extLst>
                    <a:ext uri="{A12FA001-AC4F-418D-AE19-62706E023703}">
                      <ahyp:hlinkClr xmlns:ahyp="http://schemas.microsoft.com/office/drawing/2018/hyperlinkcolor" val="tx"/>
                    </a:ext>
                  </a:extLst>
                </a:hlinkClick>
              </a:rPr>
              <a:t>https://youtu.be/NomcZddqBfs</a:t>
            </a:r>
            <a:endParaRPr lang="en-GB" dirty="0">
              <a:solidFill>
                <a:schemeClr val="accent1">
                  <a:lumMod val="50000"/>
                </a:schemeClr>
              </a:solidFill>
            </a:endParaRPr>
          </a:p>
          <a:p>
            <a:r>
              <a:rPr lang="en-IN" b="0" i="0" dirty="0">
                <a:effectLst/>
                <a:latin typeface="Segoe UI" panose="020B0502040204020203" pitchFamily="34" charset="0"/>
                <a:hlinkClick r:id="rId7" tooltip="https://youtu.be/ht3v1axxf6s"/>
              </a:rPr>
              <a:t>https://youtu.be/Ht3v1aXXf6s</a:t>
            </a:r>
            <a:endParaRPr lang="en-IN" b="0" i="0" dirty="0">
              <a:effectLst/>
              <a:latin typeface="Segoe UI" panose="020B0502040204020203" pitchFamily="34" charset="0"/>
            </a:endParaRPr>
          </a:p>
          <a:p>
            <a:r>
              <a:rPr lang="en-IN" b="0" i="0" dirty="0">
                <a:effectLst/>
                <a:latin typeface="Segoe UI" panose="020B0502040204020203" pitchFamily="34" charset="0"/>
                <a:hlinkClick r:id="rId8" tooltip="https://youtu.be/g60qghtjmjy"/>
              </a:rPr>
              <a:t>https://youtu.be/g60QghtJmjY</a:t>
            </a:r>
            <a:endParaRPr lang="en-IN" b="0" i="0" dirty="0">
              <a:effectLst/>
              <a:latin typeface="Segoe UI" panose="020B0502040204020203" pitchFamily="34" charset="0"/>
            </a:endParaRPr>
          </a:p>
          <a:p>
            <a:r>
              <a:rPr lang="en-IN" b="0" i="0" dirty="0">
                <a:effectLst/>
                <a:latin typeface="Segoe UI" panose="020B0502040204020203" pitchFamily="34" charset="0"/>
                <a:hlinkClick r:id="rId9" tooltip="https://youtu.be/8lewb-ef8te"/>
              </a:rPr>
              <a:t>https://youtu.be/8LEWb-eF8TE</a:t>
            </a:r>
            <a:endParaRPr lang="en-IN" b="0" i="0" dirty="0">
              <a:effectLst/>
              <a:latin typeface="Segoe UI" panose="020B0502040204020203" pitchFamily="34" charset="0"/>
            </a:endParaRPr>
          </a:p>
          <a:p>
            <a:r>
              <a:rPr lang="en-IN" b="0" i="0" dirty="0">
                <a:effectLst/>
                <a:latin typeface="Segoe UI" panose="020B0502040204020203" pitchFamily="34" charset="0"/>
                <a:hlinkClick r:id="rId10" tooltip="https://medium.com/analytics-vidhya/connecting-python-to-mysql-8330f186c2d"/>
              </a:rPr>
              <a:t>https://medium.com/analytics-vidhya/connecting-python-to-mysql-8330f186c2d</a:t>
            </a:r>
            <a:endParaRPr lang="en-GB" dirty="0">
              <a:solidFill>
                <a:schemeClr val="accent1">
                  <a:lumMod val="50000"/>
                </a:schemeClr>
              </a:solidFill>
            </a:endParaRPr>
          </a:p>
          <a:p>
            <a:pPr marL="0" indent="0">
              <a:buNone/>
            </a:pPr>
            <a:endParaRPr lang="en-GB" b="1" u="sng" dirty="0">
              <a:solidFill>
                <a:schemeClr val="accent1">
                  <a:lumMod val="50000"/>
                </a:schemeClr>
              </a:solidFill>
            </a:endParaRPr>
          </a:p>
          <a:p>
            <a:pPr marL="0" indent="0">
              <a:buNone/>
            </a:pPr>
            <a:r>
              <a:rPr lang="en-GB" b="1" u="sng" dirty="0">
                <a:solidFill>
                  <a:schemeClr val="accent1">
                    <a:lumMod val="50000"/>
                  </a:schemeClr>
                </a:solidFill>
              </a:rPr>
              <a:t>Reference Books </a:t>
            </a:r>
          </a:p>
          <a:p>
            <a:pPr marL="0" indent="0">
              <a:buNone/>
            </a:pPr>
            <a:endParaRPr lang="en-GB" b="1" u="sng" dirty="0">
              <a:solidFill>
                <a:schemeClr val="accent1">
                  <a:lumMod val="50000"/>
                </a:schemeClr>
              </a:solidFill>
            </a:endParaRPr>
          </a:p>
          <a:p>
            <a:r>
              <a:rPr lang="en-GB" b="1" u="sng" dirty="0">
                <a:solidFill>
                  <a:schemeClr val="accent1">
                    <a:lumMod val="50000"/>
                  </a:schemeClr>
                </a:solidFill>
              </a:rPr>
              <a:t>Fundamental Concepts of Web Development by Roxane  Anquetil</a:t>
            </a:r>
          </a:p>
        </p:txBody>
      </p:sp>
    </p:spTree>
    <p:extLst>
      <p:ext uri="{BB962C8B-B14F-4D97-AF65-F5344CB8AC3E}">
        <p14:creationId xmlns:p14="http://schemas.microsoft.com/office/powerpoint/2010/main" val="26517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808"/>
            <a:ext cx="8229600" cy="3888432"/>
          </a:xfrm>
        </p:spPr>
        <p:txBody>
          <a:bodyPr>
            <a:normAutofit/>
          </a:bodyPr>
          <a:lstStyle/>
          <a:p>
            <a:pPr algn="ct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Wingdings" panose="05000000000000000000" pitchFamily="2" charset="2"/>
              </a:rPr>
              <a:t> </a:t>
            </a: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r>
              <a:rPr lang="en-US"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sym typeface="Wingdings" panose="05000000000000000000" pitchFamily="2" charset="2"/>
              </a:rPr>
              <a:t></a:t>
            </a:r>
            <a:endParaRPr lang="en-IN" sz="7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4306904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43607"/>
          </a:xfrm>
        </p:spPr>
        <p:txBody>
          <a:bodyPr>
            <a:normAutofit/>
          </a:bodyPr>
          <a:lstStyle/>
          <a:p>
            <a:pPr algn="ctr"/>
            <a:r>
              <a:rPr lang="en-US" sz="4400" b="1" dirty="0">
                <a:effectLst>
                  <a:outerShdw blurRad="31750" dist="25400" dir="5400000" algn="tl" rotWithShape="0">
                    <a:srgbClr val="000000">
                      <a:alpha val="25000"/>
                    </a:srgbClr>
                  </a:outerShdw>
                  <a:reflection blurRad="6350" stA="55000" endA="300" endPos="45500" dir="5400000" sy="-100000" algn="bl" rotWithShape="0"/>
                </a:effectLst>
              </a:rPr>
              <a:t>Introduction</a:t>
            </a:r>
            <a:endParaRPr lang="en-IN" sz="4400" b="1" dirty="0">
              <a:effectLst>
                <a:outerShdw blurRad="31750" dist="25400" dir="5400000" algn="tl" rotWithShape="0">
                  <a:srgbClr val="000000">
                    <a:alpha val="25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982133" y="1940766"/>
            <a:ext cx="7704667" cy="4059049"/>
          </a:xfrm>
        </p:spPr>
        <p:style>
          <a:lnRef idx="2">
            <a:schemeClr val="accent1"/>
          </a:lnRef>
          <a:fillRef idx="1">
            <a:schemeClr val="lt1"/>
          </a:fillRef>
          <a:effectRef idx="0">
            <a:schemeClr val="accent1"/>
          </a:effectRef>
          <a:fontRef idx="minor">
            <a:schemeClr val="dk1"/>
          </a:fontRef>
        </p:style>
        <p:txBody>
          <a:bodyPr>
            <a:normAutofit/>
          </a:bodyPr>
          <a:lstStyle/>
          <a:p>
            <a:r>
              <a:rPr lang="en-US" dirty="0">
                <a:solidFill>
                  <a:schemeClr val="accent1">
                    <a:lumMod val="50000"/>
                  </a:schemeClr>
                </a:solidFill>
              </a:rPr>
              <a:t>Password Manager:- Password self-service reset and helpdesk management</a:t>
            </a:r>
          </a:p>
          <a:p>
            <a:pPr marL="0" indent="0">
              <a:buNone/>
            </a:pPr>
            <a:endParaRPr lang="en-US" dirty="0">
              <a:solidFill>
                <a:schemeClr val="accent1">
                  <a:lumMod val="50000"/>
                </a:schemeClr>
              </a:solidFill>
            </a:endParaRPr>
          </a:p>
          <a:p>
            <a:r>
              <a:rPr lang="en-US" dirty="0">
                <a:solidFill>
                  <a:schemeClr val="accent1">
                    <a:lumMod val="50000"/>
                  </a:schemeClr>
                </a:solidFill>
              </a:rPr>
              <a:t>Password Manager provides a simple, secure, self-service solution that allows and users to reset forgotten passwords and unlock their accounts.</a:t>
            </a:r>
          </a:p>
          <a:p>
            <a:endParaRPr lang="en-IN" sz="2800" dirty="0">
              <a:solidFill>
                <a:schemeClr val="accent1">
                  <a:lumMod val="50000"/>
                </a:schemeClr>
              </a:solidFill>
            </a:endParaRPr>
          </a:p>
        </p:txBody>
      </p:sp>
    </p:spTree>
    <p:extLst>
      <p:ext uri="{BB962C8B-B14F-4D97-AF65-F5344CB8AC3E}">
        <p14:creationId xmlns:p14="http://schemas.microsoft.com/office/powerpoint/2010/main" val="12928309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0E1FA2-CB43-4560-A691-8750553FDB3D}"/>
              </a:ext>
            </a:extLst>
          </p:cNvPr>
          <p:cNvPicPr>
            <a:picLocks noChangeAspect="1"/>
          </p:cNvPicPr>
          <p:nvPr/>
        </p:nvPicPr>
        <p:blipFill>
          <a:blip r:embed="rId2"/>
          <a:stretch>
            <a:fillRect/>
          </a:stretch>
        </p:blipFill>
        <p:spPr>
          <a:xfrm>
            <a:off x="730183" y="1859732"/>
            <a:ext cx="7956617" cy="4290663"/>
          </a:xfrm>
          <a:prstGeom prst="rect">
            <a:avLst/>
          </a:prstGeom>
        </p:spPr>
      </p:pic>
      <p:sp>
        <p:nvSpPr>
          <p:cNvPr id="2" name="Title 1">
            <a:extLst>
              <a:ext uri="{FF2B5EF4-FFF2-40B4-BE49-F238E27FC236}">
                <a16:creationId xmlns:a16="http://schemas.microsoft.com/office/drawing/2014/main" id="{4F0B864B-F664-4C4C-AA75-C305CEED7D79}"/>
              </a:ext>
            </a:extLst>
          </p:cNvPr>
          <p:cNvSpPr>
            <a:spLocks noGrp="1"/>
          </p:cNvSpPr>
          <p:nvPr>
            <p:ph type="title"/>
          </p:nvPr>
        </p:nvSpPr>
        <p:spPr>
          <a:xfrm>
            <a:off x="982133" y="457202"/>
            <a:ext cx="7704667" cy="1201640"/>
          </a:xfrm>
        </p:spPr>
        <p:txBody>
          <a:bodyPr>
            <a:normAutofit/>
          </a:bodyPr>
          <a:lstStyle/>
          <a:p>
            <a:r>
              <a:rPr lang="en-US" sz="3600" b="1" dirty="0">
                <a:effectLst>
                  <a:outerShdw blurRad="38100" dist="38100" dir="2700000" algn="tl">
                    <a:srgbClr val="000000">
                      <a:alpha val="43137"/>
                    </a:srgbClr>
                  </a:outerShdw>
                </a:effectLst>
              </a:rPr>
              <a:t>Overview</a:t>
            </a:r>
            <a:endParaRPr lang="en-IN" sz="3600" b="1" dirty="0">
              <a:effectLst>
                <a:outerShdw blurRad="38100" dist="38100" dir="2700000" algn="tl">
                  <a:srgbClr val="000000">
                    <a:alpha val="43137"/>
                  </a:srgbClr>
                </a:outerShdw>
              </a:effectLst>
            </a:endParaRPr>
          </a:p>
        </p:txBody>
      </p:sp>
      <p:sp>
        <p:nvSpPr>
          <p:cNvPr id="6" name="Content Placeholder 5">
            <a:extLst>
              <a:ext uri="{FF2B5EF4-FFF2-40B4-BE49-F238E27FC236}">
                <a16:creationId xmlns:a16="http://schemas.microsoft.com/office/drawing/2014/main" id="{3C812996-0787-4D56-A23F-F04E604A2068}"/>
              </a:ext>
            </a:extLst>
          </p:cNvPr>
          <p:cNvSpPr>
            <a:spLocks noGrp="1"/>
          </p:cNvSpPr>
          <p:nvPr>
            <p:ph idx="1"/>
          </p:nvPr>
        </p:nvSpPr>
        <p:spPr>
          <a:xfrm>
            <a:off x="730182" y="1844824"/>
            <a:ext cx="7730249" cy="4305571"/>
          </a:xfrm>
        </p:spPr>
        <p:txBody>
          <a:bodyPr/>
          <a:lstStyle/>
          <a:p>
            <a:r>
              <a:rPr lang="en-US" sz="2200" dirty="0">
                <a:solidFill>
                  <a:schemeClr val="accent1">
                    <a:lumMod val="50000"/>
                  </a:schemeClr>
                </a:solidFill>
              </a:rPr>
              <a:t>Security:- Password manager is installed on hardened servers. All sensitive data is encrypted in storage and transit. Strong authentication and access controls protect business processers.</a:t>
            </a:r>
          </a:p>
          <a:p>
            <a:pPr marL="0" indent="0">
              <a:buNone/>
            </a:pPr>
            <a:endParaRPr lang="en-US" sz="2200" dirty="0">
              <a:solidFill>
                <a:schemeClr val="accent1">
                  <a:lumMod val="50000"/>
                </a:schemeClr>
              </a:solidFill>
            </a:endParaRPr>
          </a:p>
          <a:p>
            <a:r>
              <a:rPr lang="en-US" sz="2200" dirty="0">
                <a:solidFill>
                  <a:schemeClr val="accent1">
                    <a:lumMod val="50000"/>
                  </a:schemeClr>
                </a:solidFill>
              </a:rPr>
              <a:t>Scalability:-  Multiple Password Manager servers can be installed, using a built-in data replication facility. Workload can be distributed using any load balancing technology. The end result is a multi master, distributed architecture that is very easy to setup, as replication is handled at the application layer.</a:t>
            </a:r>
            <a:endParaRPr lang="en-IN" sz="2200" dirty="0">
              <a:solidFill>
                <a:schemeClr val="accent1">
                  <a:lumMod val="50000"/>
                </a:schemeClr>
              </a:solidFill>
            </a:endParaRPr>
          </a:p>
        </p:txBody>
      </p:sp>
    </p:spTree>
    <p:extLst>
      <p:ext uri="{BB962C8B-B14F-4D97-AF65-F5344CB8AC3E}">
        <p14:creationId xmlns:p14="http://schemas.microsoft.com/office/powerpoint/2010/main" val="51655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59AE684-CACF-47A3-98A9-F39F0660B823}"/>
              </a:ext>
            </a:extLst>
          </p:cNvPr>
          <p:cNvPicPr>
            <a:picLocks noChangeAspect="1"/>
          </p:cNvPicPr>
          <p:nvPr/>
        </p:nvPicPr>
        <p:blipFill>
          <a:blip r:embed="rId2"/>
          <a:stretch>
            <a:fillRect/>
          </a:stretch>
        </p:blipFill>
        <p:spPr>
          <a:xfrm>
            <a:off x="967400" y="690777"/>
            <a:ext cx="7781063" cy="5309039"/>
          </a:xfrm>
          <a:prstGeom prst="rect">
            <a:avLst/>
          </a:prstGeom>
        </p:spPr>
      </p:pic>
      <p:sp>
        <p:nvSpPr>
          <p:cNvPr id="6" name="Content Placeholder 5">
            <a:extLst>
              <a:ext uri="{FF2B5EF4-FFF2-40B4-BE49-F238E27FC236}">
                <a16:creationId xmlns:a16="http://schemas.microsoft.com/office/drawing/2014/main" id="{5A5DE33E-7185-415C-8175-A33572B1E931}"/>
              </a:ext>
            </a:extLst>
          </p:cNvPr>
          <p:cNvSpPr>
            <a:spLocks noGrp="1"/>
          </p:cNvSpPr>
          <p:nvPr>
            <p:ph idx="1"/>
          </p:nvPr>
        </p:nvSpPr>
        <p:spPr>
          <a:xfrm>
            <a:off x="968746" y="692696"/>
            <a:ext cx="7635701" cy="5307120"/>
          </a:xfrm>
        </p:spPr>
        <p:txBody>
          <a:bodyPr>
            <a:normAutofit/>
          </a:bodyPr>
          <a:lstStyle/>
          <a:p>
            <a:r>
              <a:rPr lang="en-US" sz="2200" dirty="0">
                <a:solidFill>
                  <a:schemeClr val="accent1">
                    <a:lumMod val="50000"/>
                  </a:schemeClr>
                </a:solidFill>
              </a:rPr>
              <a:t>Performance:- Password Manager uses a normalized, relational and indexed database back end. All access to the database is via stored procedures, which help to minimize communication overhead between the application and database. All Password Manager code is native code, which provides a performance advantage as compared to Java or .NET</a:t>
            </a:r>
          </a:p>
          <a:p>
            <a:r>
              <a:rPr lang="en-US" sz="2200" dirty="0">
                <a:solidFill>
                  <a:schemeClr val="accent1">
                    <a:lumMod val="50000"/>
                  </a:schemeClr>
                </a:solidFill>
              </a:rPr>
              <a:t>Password manager is easy to set up and requires minimal administration.</a:t>
            </a:r>
          </a:p>
          <a:p>
            <a:r>
              <a:rPr lang="en-US" sz="2200" dirty="0">
                <a:solidFill>
                  <a:schemeClr val="accent1">
                    <a:lumMod val="50000"/>
                  </a:schemeClr>
                </a:solidFill>
              </a:rPr>
              <a:t>Password manager connects to most target system using their native APIs and protocols and thus requires no software to be installed locally on those system.</a:t>
            </a:r>
          </a:p>
          <a:p>
            <a:endParaRPr lang="en-IN" sz="2200" dirty="0">
              <a:solidFill>
                <a:schemeClr val="accent1">
                  <a:lumMod val="50000"/>
                </a:schemeClr>
              </a:solidFill>
            </a:endParaRPr>
          </a:p>
        </p:txBody>
      </p:sp>
    </p:spTree>
    <p:extLst>
      <p:ext uri="{BB962C8B-B14F-4D97-AF65-F5344CB8AC3E}">
        <p14:creationId xmlns:p14="http://schemas.microsoft.com/office/powerpoint/2010/main" val="2618855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BECB15-ED8E-4398-B352-A6271CC1279B}"/>
              </a:ext>
            </a:extLst>
          </p:cNvPr>
          <p:cNvPicPr>
            <a:picLocks noChangeAspect="1"/>
          </p:cNvPicPr>
          <p:nvPr/>
        </p:nvPicPr>
        <p:blipFill>
          <a:blip r:embed="rId2"/>
          <a:stretch>
            <a:fillRect/>
          </a:stretch>
        </p:blipFill>
        <p:spPr>
          <a:xfrm>
            <a:off x="682414" y="865891"/>
            <a:ext cx="7922033" cy="5310076"/>
          </a:xfrm>
          <a:prstGeom prst="rect">
            <a:avLst/>
          </a:prstGeom>
        </p:spPr>
      </p:pic>
      <p:sp>
        <p:nvSpPr>
          <p:cNvPr id="6" name="Content Placeholder 5">
            <a:extLst>
              <a:ext uri="{FF2B5EF4-FFF2-40B4-BE49-F238E27FC236}">
                <a16:creationId xmlns:a16="http://schemas.microsoft.com/office/drawing/2014/main" id="{90B0A186-0080-467F-B2C6-5574A5B981EA}"/>
              </a:ext>
            </a:extLst>
          </p:cNvPr>
          <p:cNvSpPr>
            <a:spLocks noGrp="1"/>
          </p:cNvSpPr>
          <p:nvPr>
            <p:ph idx="1"/>
          </p:nvPr>
        </p:nvSpPr>
        <p:spPr>
          <a:xfrm>
            <a:off x="682415" y="865890"/>
            <a:ext cx="7779171" cy="5310075"/>
          </a:xfrm>
        </p:spPr>
        <p:txBody>
          <a:bodyPr>
            <a:normAutofit/>
          </a:bodyPr>
          <a:lstStyle/>
          <a:p>
            <a:r>
              <a:rPr lang="en-US" sz="2200" dirty="0">
                <a:solidFill>
                  <a:schemeClr val="accent1">
                    <a:lumMod val="50000"/>
                  </a:schemeClr>
                </a:solidFill>
              </a:rPr>
              <a:t>Password manager can look up and update user profile data in an existing system, including HR database, directories and meta-directories.</a:t>
            </a:r>
          </a:p>
          <a:p>
            <a:endParaRPr lang="en-US" sz="2200" dirty="0">
              <a:solidFill>
                <a:schemeClr val="accent1">
                  <a:lumMod val="50000"/>
                </a:schemeClr>
              </a:solidFill>
            </a:endParaRPr>
          </a:p>
          <a:p>
            <a:r>
              <a:rPr lang="en-US" sz="2200" dirty="0">
                <a:solidFill>
                  <a:schemeClr val="accent1">
                    <a:lumMod val="50000"/>
                  </a:schemeClr>
                </a:solidFill>
              </a:rPr>
              <a:t>Password manager can send e-mails to users asking them to register or to notify them events impacting their profiles. Over events can trigger e-mail notification.</a:t>
            </a:r>
          </a:p>
        </p:txBody>
      </p:sp>
    </p:spTree>
    <p:extLst>
      <p:ext uri="{BB962C8B-B14F-4D97-AF65-F5344CB8AC3E}">
        <p14:creationId xmlns:p14="http://schemas.microsoft.com/office/powerpoint/2010/main" val="44923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9D44-3E12-CB43-9E6A-085A8AC6363C}"/>
              </a:ext>
            </a:extLst>
          </p:cNvPr>
          <p:cNvSpPr>
            <a:spLocks noGrp="1"/>
          </p:cNvSpPr>
          <p:nvPr>
            <p:ph type="title"/>
          </p:nvPr>
        </p:nvSpPr>
        <p:spPr>
          <a:xfrm>
            <a:off x="755966" y="116633"/>
            <a:ext cx="7704667" cy="792088"/>
          </a:xfrm>
        </p:spPr>
        <p:txBody>
          <a:bodyPr/>
          <a:lstStyle/>
          <a:p>
            <a:r>
              <a:rPr lang="en-GB" b="1" dirty="0"/>
              <a:t>Development Environment</a:t>
            </a:r>
            <a:endParaRPr lang="en-US" b="1" dirty="0"/>
          </a:p>
        </p:txBody>
      </p:sp>
      <p:sp>
        <p:nvSpPr>
          <p:cNvPr id="3" name="Content Placeholder 2">
            <a:extLst>
              <a:ext uri="{FF2B5EF4-FFF2-40B4-BE49-F238E27FC236}">
                <a16:creationId xmlns:a16="http://schemas.microsoft.com/office/drawing/2014/main" id="{B41AB98B-0786-FA4C-8BEF-F5E1B52FF7CB}"/>
              </a:ext>
            </a:extLst>
          </p:cNvPr>
          <p:cNvSpPr>
            <a:spLocks noGrp="1"/>
          </p:cNvSpPr>
          <p:nvPr>
            <p:ph idx="1"/>
          </p:nvPr>
        </p:nvSpPr>
        <p:spPr>
          <a:xfrm>
            <a:off x="779292" y="2078360"/>
            <a:ext cx="8161867" cy="1981200"/>
          </a:xfrm>
        </p:spPr>
        <p:txBody>
          <a:bodyPr>
            <a:noAutofit/>
          </a:bodyPr>
          <a:lstStyle/>
          <a:p>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b="1" dirty="0">
                <a:solidFill>
                  <a:schemeClr val="accent1">
                    <a:lumMod val="50000"/>
                  </a:schemeClr>
                </a:solidFill>
                <a:latin typeface="Times New Roman" panose="02020603050405020304" pitchFamily="18" charset="0"/>
                <a:cs typeface="Times New Roman" panose="02020603050405020304" pitchFamily="18" charset="0"/>
              </a:rPr>
              <a:t>Software Requirements </a:t>
            </a:r>
            <a:r>
              <a:rPr lang="en-GB" sz="1800" dirty="0">
                <a:solidFill>
                  <a:schemeClr val="accent1">
                    <a:lumMod val="50000"/>
                  </a:schemeClr>
                </a:solidFill>
                <a:latin typeface="Times New Roman" panose="02020603050405020304" pitchFamily="18" charset="0"/>
                <a:cs typeface="Times New Roman" panose="02020603050405020304" pitchFamily="18" charset="0"/>
              </a:rPr>
              <a:t>:   1) Android (any version  above  6)</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2)   Windows (any version above 7)</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3)   Google Chrome (any version above 89.0.0000.0)</a:t>
            </a:r>
          </a:p>
          <a:p>
            <a:pPr marL="0" indent="0">
              <a:buNone/>
            </a:pP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b="1" dirty="0">
                <a:solidFill>
                  <a:schemeClr val="accent1">
                    <a:lumMod val="50000"/>
                  </a:schemeClr>
                </a:solidFill>
                <a:latin typeface="Times New Roman" panose="02020603050405020304" pitchFamily="18" charset="0"/>
                <a:cs typeface="Times New Roman" panose="02020603050405020304" pitchFamily="18" charset="0"/>
              </a:rPr>
              <a:t>Hardware requirements </a:t>
            </a:r>
            <a:r>
              <a:rPr lang="en-GB" sz="1800" dirty="0">
                <a:solidFill>
                  <a:schemeClr val="accent1">
                    <a:lumMod val="50000"/>
                  </a:schemeClr>
                </a:solidFill>
                <a:latin typeface="Times New Roman" panose="02020603050405020304" pitchFamily="18" charset="0"/>
                <a:cs typeface="Times New Roman" panose="02020603050405020304" pitchFamily="18" charset="0"/>
              </a:rPr>
              <a:t>:  PC /  Laptop  /  Smartphone  , Wi-Fi  connection</a:t>
            </a:r>
          </a:p>
          <a:p>
            <a:pPr marL="0" indent="0">
              <a:buNone/>
            </a:pP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b="1" dirty="0">
                <a:solidFill>
                  <a:schemeClr val="accent1">
                    <a:lumMod val="50000"/>
                  </a:schemeClr>
                </a:solidFill>
                <a:latin typeface="Times New Roman" panose="02020603050405020304" pitchFamily="18" charset="0"/>
                <a:cs typeface="Times New Roman" panose="02020603050405020304" pitchFamily="18" charset="0"/>
              </a:rPr>
              <a:t>Tools and Technologies  </a:t>
            </a:r>
            <a:r>
              <a:rPr lang="en-GB" sz="1800" dirty="0">
                <a:solidFill>
                  <a:schemeClr val="accent1">
                    <a:lumMod val="50000"/>
                  </a:schemeClr>
                </a:solidFill>
                <a:latin typeface="Times New Roman" panose="02020603050405020304" pitchFamily="18" charset="0"/>
                <a:cs typeface="Times New Roman" panose="02020603050405020304" pitchFamily="18" charset="0"/>
              </a:rPr>
              <a:t>:   1) PyCharm  / Visual Studio Code</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2) Windows  (any version above 7.0)  / MAC / OS         </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3) Python  (any version above 3.0)
                                                4)   </a:t>
            </a:r>
            <a:r>
              <a:rPr lang="en-GB" sz="1800" dirty="0" err="1">
                <a:solidFill>
                  <a:schemeClr val="accent1">
                    <a:lumMod val="50000"/>
                  </a:schemeClr>
                </a:solidFill>
                <a:latin typeface="Times New Roman" panose="02020603050405020304" pitchFamily="18" charset="0"/>
                <a:cs typeface="Times New Roman" panose="02020603050405020304" pitchFamily="18" charset="0"/>
              </a:rPr>
              <a:t>dJango</a:t>
            </a: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5) MySQL</a:t>
            </a:r>
          </a:p>
          <a:p>
            <a:pPr marL="0" indent="0">
              <a:buNone/>
            </a:pPr>
            <a:endParaRPr lang="en-GB" sz="1800" dirty="0">
              <a:solidFill>
                <a:schemeClr val="accent1">
                  <a:lumMod val="50000"/>
                </a:schemeClr>
              </a:solidFill>
              <a:latin typeface="Times New Roman" panose="02020603050405020304" pitchFamily="18" charset="0"/>
              <a:cs typeface="Times New Roman" panose="02020603050405020304" pitchFamily="18" charset="0"/>
            </a:endParaRPr>
          </a:p>
          <a:p>
            <a:r>
              <a:rPr lang="en-GB" sz="1800" dirty="0">
                <a:solidFill>
                  <a:schemeClr val="accent1">
                    <a:lumMod val="50000"/>
                  </a:schemeClr>
                </a:solidFill>
                <a:latin typeface="Times New Roman" panose="02020603050405020304" pitchFamily="18" charset="0"/>
                <a:cs typeface="Times New Roman" panose="02020603050405020304" pitchFamily="18" charset="0"/>
              </a:rPr>
              <a:t>              </a:t>
            </a:r>
            <a:r>
              <a:rPr lang="en-GB" sz="1800" b="1" dirty="0">
                <a:solidFill>
                  <a:schemeClr val="accent1">
                    <a:lumMod val="50000"/>
                  </a:schemeClr>
                </a:solidFill>
                <a:latin typeface="Times New Roman" panose="02020603050405020304" pitchFamily="18" charset="0"/>
                <a:cs typeface="Times New Roman" panose="02020603050405020304" pitchFamily="18" charset="0"/>
              </a:rPr>
              <a:t>Languages   </a:t>
            </a:r>
            <a:r>
              <a:rPr lang="en-GB" sz="1800" dirty="0">
                <a:solidFill>
                  <a:schemeClr val="accent1">
                    <a:lumMod val="50000"/>
                  </a:schemeClr>
                </a:solidFill>
                <a:latin typeface="Times New Roman" panose="02020603050405020304" pitchFamily="18" charset="0"/>
                <a:cs typeface="Times New Roman" panose="02020603050405020304" pitchFamily="18" charset="0"/>
              </a:rPr>
              <a:t>  :   1)  HTML </a:t>
            </a:r>
          </a:p>
          <a:p>
            <a:r>
              <a:rPr lang="en-GB" sz="1800" dirty="0">
                <a:solidFill>
                  <a:schemeClr val="accent1">
                    <a:lumMod val="50000"/>
                  </a:schemeClr>
                </a:solidFill>
                <a:latin typeface="Times New Roman" panose="02020603050405020304" pitchFamily="18" charset="0"/>
                <a:cs typeface="Times New Roman" panose="02020603050405020304" pitchFamily="18" charset="0"/>
              </a:rPr>
              <a:t>                                          2)  CSS</a:t>
            </a:r>
          </a:p>
          <a:p>
            <a:pPr marL="0" indent="0">
              <a:buNone/>
            </a:pPr>
            <a:r>
              <a:rPr lang="en-GB" sz="1800" dirty="0">
                <a:solidFill>
                  <a:schemeClr val="accent1">
                    <a:lumMod val="50000"/>
                  </a:schemeClr>
                </a:solidFill>
                <a:latin typeface="Times New Roman" panose="02020603050405020304" pitchFamily="18" charset="0"/>
                <a:cs typeface="Times New Roman" panose="02020603050405020304" pitchFamily="18" charset="0"/>
              </a:rPr>
              <a:t>                                               3)  JAVASCRIPT</a:t>
            </a:r>
          </a:p>
          <a:p>
            <a:pPr marL="0" indent="0">
              <a:buNone/>
            </a:pPr>
            <a:r>
              <a:rPr lang="en-GB" sz="1600" dirty="0">
                <a:solidFill>
                  <a:schemeClr val="accent1">
                    <a:lumMod val="50000"/>
                  </a:schemeClr>
                </a:solidFill>
                <a:latin typeface="Times New Roman" panose="02020603050405020304" pitchFamily="18" charset="0"/>
                <a:cs typeface="Times New Roman" panose="02020603050405020304" pitchFamily="18" charset="0"/>
              </a:rPr>
              <a:t> </a:t>
            </a:r>
            <a:endParaRPr lang="en-US" sz="16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318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E79F1A-BADE-4B47-A746-78A0B4917412}"/>
              </a:ext>
            </a:extLst>
          </p:cNvPr>
          <p:cNvPicPr>
            <a:picLocks noChangeAspect="1"/>
          </p:cNvPicPr>
          <p:nvPr/>
        </p:nvPicPr>
        <p:blipFill>
          <a:blip r:embed="rId2"/>
          <a:stretch>
            <a:fillRect/>
          </a:stretch>
        </p:blipFill>
        <p:spPr>
          <a:xfrm>
            <a:off x="982132" y="1412774"/>
            <a:ext cx="7982355" cy="4587041"/>
          </a:xfrm>
          <a:prstGeom prst="rect">
            <a:avLst/>
          </a:prstGeom>
        </p:spPr>
      </p:pic>
      <p:sp>
        <p:nvSpPr>
          <p:cNvPr id="2" name="Title 1">
            <a:extLst>
              <a:ext uri="{FF2B5EF4-FFF2-40B4-BE49-F238E27FC236}">
                <a16:creationId xmlns:a16="http://schemas.microsoft.com/office/drawing/2014/main" id="{2A4E59BA-142D-4994-A8E3-DB13E92EBD1B}"/>
              </a:ext>
            </a:extLst>
          </p:cNvPr>
          <p:cNvSpPr>
            <a:spLocks noGrp="1"/>
          </p:cNvSpPr>
          <p:nvPr>
            <p:ph type="title"/>
          </p:nvPr>
        </p:nvSpPr>
        <p:spPr>
          <a:xfrm>
            <a:off x="982133" y="188641"/>
            <a:ext cx="7704667" cy="1368151"/>
          </a:xfrm>
        </p:spPr>
        <p:txBody>
          <a:bodyPr/>
          <a:lstStyle/>
          <a:p>
            <a:r>
              <a:rPr lang="en-US" b="1" dirty="0">
                <a:effectLst>
                  <a:outerShdw blurRad="38100" dist="38100" dir="2700000" algn="tl">
                    <a:srgbClr val="000000">
                      <a:alpha val="43137"/>
                    </a:srgbClr>
                  </a:outerShdw>
                </a:effectLst>
              </a:rPr>
              <a:t>Project objective</a:t>
            </a:r>
            <a:endParaRPr lang="en-IN" b="1" dirty="0">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2F2ACF13-A400-42B8-9741-B7AEDC11A15D}"/>
              </a:ext>
            </a:extLst>
          </p:cNvPr>
          <p:cNvSpPr>
            <a:spLocks noGrp="1"/>
          </p:cNvSpPr>
          <p:nvPr>
            <p:ph idx="1"/>
          </p:nvPr>
        </p:nvSpPr>
        <p:spPr>
          <a:xfrm>
            <a:off x="982133" y="1412776"/>
            <a:ext cx="7838339" cy="4587041"/>
          </a:xfrm>
        </p:spPr>
        <p:txBody>
          <a:bodyPr/>
          <a:lstStyle/>
          <a:p>
            <a:r>
              <a:rPr lang="en-US" dirty="0">
                <a:solidFill>
                  <a:schemeClr val="accent1">
                    <a:lumMod val="50000"/>
                  </a:schemeClr>
                </a:solidFill>
              </a:rPr>
              <a:t>Improve service to users:- This is due to fewer passwords to remember, a simple password change mechanism and faster resolution of password and intruder lockout problems.</a:t>
            </a:r>
          </a:p>
          <a:p>
            <a:r>
              <a:rPr lang="en-US" dirty="0">
                <a:solidFill>
                  <a:schemeClr val="accent1">
                    <a:lumMod val="50000"/>
                  </a:schemeClr>
                </a:solidFill>
              </a:rPr>
              <a:t>Strong authentication:- This is due to strong and more consistent password policy enforcement, more strong authentication of users who forgot their password and enforced password expiry across all system.  </a:t>
            </a:r>
            <a:endParaRPr lang="en-IN" dirty="0">
              <a:solidFill>
                <a:schemeClr val="accent1">
                  <a:lumMod val="50000"/>
                </a:schemeClr>
              </a:solidFill>
            </a:endParaRPr>
          </a:p>
        </p:txBody>
      </p:sp>
    </p:spTree>
    <p:extLst>
      <p:ext uri="{BB962C8B-B14F-4D97-AF65-F5344CB8AC3E}">
        <p14:creationId xmlns:p14="http://schemas.microsoft.com/office/powerpoint/2010/main" val="3811799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171599"/>
          </a:xfrm>
        </p:spPr>
        <p:style>
          <a:lnRef idx="2">
            <a:schemeClr val="dk1"/>
          </a:lnRef>
          <a:fillRef idx="1">
            <a:schemeClr val="lt1"/>
          </a:fillRef>
          <a:effectRef idx="0">
            <a:schemeClr val="dk1"/>
          </a:effectRef>
          <a:fontRef idx="minor">
            <a:schemeClr val="dk1"/>
          </a:fontRef>
        </p:style>
        <p:txBody>
          <a:bodyPr numCol="1">
            <a:normAutofit/>
          </a:bodyPr>
          <a:lstStyle/>
          <a:p>
            <a:pPr algn="ctr"/>
            <a:r>
              <a:rPr lang="en-GB" b="1">
                <a:effectLst>
                  <a:outerShdw blurRad="31750" dist="25400" dir="5400000" algn="tl" rotWithShape="0">
                    <a:srgbClr val="000000">
                      <a:alpha val="25000"/>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Major Features/Functionality </a:t>
            </a:r>
            <a:endParaRPr lang="en-IN" b="1" dirty="0">
              <a:effectLst>
                <a:outerShdw blurRad="31750" dist="25400" dir="5400000" algn="tl" rotWithShape="0">
                  <a:srgbClr val="000000">
                    <a:alpha val="25000"/>
                  </a:srgb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7240" y="2276872"/>
            <a:ext cx="7869560" cy="3384376"/>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200" dirty="0">
                <a:solidFill>
                  <a:schemeClr val="accent1">
                    <a:lumMod val="50000"/>
                  </a:schemeClr>
                </a:solidFill>
              </a:rPr>
              <a:t>•  By default, Password Manager uses built-in certificates to encrypt traffic between Password Manager Web sites and Password Manager Service. </a:t>
            </a:r>
          </a:p>
          <a:p>
            <a:pPr marL="0" indent="0">
              <a:buNone/>
            </a:pPr>
            <a:endParaRPr lang="en-US" sz="2200" dirty="0">
              <a:solidFill>
                <a:schemeClr val="accent1">
                  <a:lumMod val="50000"/>
                </a:schemeClr>
              </a:solidFill>
            </a:endParaRPr>
          </a:p>
          <a:p>
            <a:r>
              <a:rPr lang="en-US" sz="2200" dirty="0">
                <a:solidFill>
                  <a:schemeClr val="accent1">
                    <a:lumMod val="50000"/>
                  </a:schemeClr>
                </a:solidFill>
              </a:rPr>
              <a:t>If the Web sites and the Password Manager Service are installed on different computers, it is recommended to replace these certificates with new ones.</a:t>
            </a:r>
            <a:endParaRPr lang="en-IN" sz="2200" dirty="0">
              <a:solidFill>
                <a:schemeClr val="accent1">
                  <a:lumMod val="50000"/>
                </a:schemeClr>
              </a:solidFill>
            </a:endParaRPr>
          </a:p>
          <a:p>
            <a:pPr marL="0" indent="0">
              <a:buNone/>
            </a:pPr>
            <a:endParaRPr lang="en-IN" sz="2200" dirty="0">
              <a:solidFill>
                <a:schemeClr val="accent1">
                  <a:lumMod val="50000"/>
                </a:schemeClr>
              </a:solidFill>
            </a:endParaRPr>
          </a:p>
        </p:txBody>
      </p:sp>
    </p:spTree>
    <p:extLst>
      <p:ext uri="{BB962C8B-B14F-4D97-AF65-F5344CB8AC3E}">
        <p14:creationId xmlns:p14="http://schemas.microsoft.com/office/powerpoint/2010/main" val="1923677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43607"/>
          </a:xfrm>
        </p:spPr>
        <p:txBody>
          <a:bodyPr>
            <a:normAutofit/>
          </a:bodyPr>
          <a:lstStyle/>
          <a:p>
            <a:pPr algn="ctr"/>
            <a:r>
              <a:rPr lang="en-US" sz="3200" b="1" dirty="0">
                <a:effectLst>
                  <a:outerShdw blurRad="38100" dist="38100" dir="2700000" algn="tl">
                    <a:srgbClr val="000000">
                      <a:alpha val="43137"/>
                    </a:srgbClr>
                  </a:outerShdw>
                </a:effectLst>
              </a:rPr>
              <a:t>Multiple instances of Password manager </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7" y="1844824"/>
            <a:ext cx="7931224" cy="4154992"/>
          </a:xfrm>
        </p:spPr>
        <p:style>
          <a:lnRef idx="2">
            <a:schemeClr val="accent1"/>
          </a:lnRef>
          <a:fillRef idx="1">
            <a:schemeClr val="lt1"/>
          </a:fillRef>
          <a:effectRef idx="0">
            <a:schemeClr val="accent1"/>
          </a:effectRef>
          <a:fontRef idx="minor">
            <a:schemeClr val="dk1"/>
          </a:fontRef>
        </p:style>
        <p:txBody>
          <a:bodyPr>
            <a:normAutofit/>
          </a:bodyPr>
          <a:lstStyle/>
          <a:p>
            <a:r>
              <a:rPr lang="en-US" sz="2200" dirty="0">
                <a:solidFill>
                  <a:schemeClr val="accent1">
                    <a:lumMod val="50000"/>
                  </a:schemeClr>
                </a:solidFill>
              </a:rPr>
              <a:t>A realm is a group of Password Manager Service instances sharing all settings and having the same set of Management Policies.</a:t>
            </a:r>
          </a:p>
          <a:p>
            <a:r>
              <a:rPr lang="en-US" sz="2200" dirty="0">
                <a:solidFill>
                  <a:schemeClr val="accent1">
                    <a:lumMod val="50000"/>
                  </a:schemeClr>
                </a:solidFill>
              </a:rPr>
              <a:t>Several Password Manager instances sharing common configuration are referred to as a realm.</a:t>
            </a:r>
          </a:p>
          <a:p>
            <a:r>
              <a:rPr lang="en-US" sz="2200" dirty="0">
                <a:solidFill>
                  <a:schemeClr val="accent1">
                    <a:lumMod val="50000"/>
                  </a:schemeClr>
                </a:solidFill>
              </a:rPr>
              <a:t>Password Manager realms provide for enhanced availability and fault tolerance.</a:t>
            </a:r>
            <a:endParaRPr lang="en-IN" sz="2200" dirty="0">
              <a:solidFill>
                <a:schemeClr val="accent1">
                  <a:lumMod val="50000"/>
                </a:schemeClr>
              </a:solidFill>
            </a:endParaRPr>
          </a:p>
        </p:txBody>
      </p:sp>
    </p:spTree>
    <p:extLst>
      <p:ext uri="{BB962C8B-B14F-4D97-AF65-F5344CB8AC3E}">
        <p14:creationId xmlns:p14="http://schemas.microsoft.com/office/powerpoint/2010/main" val="2450624248"/>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A92FEA77A3FA478FE21A79E5FBF9FC" ma:contentTypeVersion="8" ma:contentTypeDescription="Create a new document." ma:contentTypeScope="" ma:versionID="4b8cc98832fbfd306695d3234cc701a4">
  <xsd:schema xmlns:xsd="http://www.w3.org/2001/XMLSchema" xmlns:xs="http://www.w3.org/2001/XMLSchema" xmlns:p="http://schemas.microsoft.com/office/2006/metadata/properties" xmlns:ns2="d92a30a9-db47-4e47-a415-18a843be0502" targetNamespace="http://schemas.microsoft.com/office/2006/metadata/properties" ma:root="true" ma:fieldsID="0c08dfe0ce7c0a96a8b26d9bba6af737" ns2:_="">
    <xsd:import namespace="d92a30a9-db47-4e47-a415-18a843be05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2a30a9-db47-4e47-a415-18a843be05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EA8413-1365-4BCC-89E2-D7ECDA33A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2a30a9-db47-4e47-a415-18a843be05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E909AA-4C2C-45DF-8A72-D8675F8562DA}">
  <ds:schemaRefs>
    <ds:schemaRef ds:uri="http://schemas.microsoft.com/sharepoint/v3/contenttype/forms"/>
  </ds:schemaRefs>
</ds:datastoreItem>
</file>

<file path=customXml/itemProps3.xml><?xml version="1.0" encoding="utf-8"?>
<ds:datastoreItem xmlns:ds="http://schemas.openxmlformats.org/officeDocument/2006/customXml" ds:itemID="{45060101-A364-4035-B3BD-578D942E30F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443</TotalTime>
  <Words>677</Words>
  <Application>Microsoft Office PowerPoint</Application>
  <PresentationFormat>On-screen Show (4:3)</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Corbel</vt:lpstr>
      <vt:lpstr>Segoe UI</vt:lpstr>
      <vt:lpstr>Times New Roman</vt:lpstr>
      <vt:lpstr>Parallax</vt:lpstr>
      <vt:lpstr>Password Manager</vt:lpstr>
      <vt:lpstr>Introduction</vt:lpstr>
      <vt:lpstr>Overview</vt:lpstr>
      <vt:lpstr>PowerPoint Presentation</vt:lpstr>
      <vt:lpstr>PowerPoint Presentation</vt:lpstr>
      <vt:lpstr>Development Environment</vt:lpstr>
      <vt:lpstr>Project objective</vt:lpstr>
      <vt:lpstr>Major Features/Functionality </vt:lpstr>
      <vt:lpstr>Multiple instances of Password manager </vt:lpstr>
      <vt:lpstr>Flowchart</vt:lpstr>
      <vt:lpstr>Design – SIGNUP Page  </vt:lpstr>
      <vt:lpstr>Design – SIGNIN Page</vt:lpstr>
      <vt:lpstr>Design - UPDATE Page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HS121.02 A:Creativity Problem Solving &amp; Innovation</dc:title>
  <dc:creator>Admin</dc:creator>
  <cp:lastModifiedBy>19CE040 MANAN HATHI</cp:lastModifiedBy>
  <cp:revision>57</cp:revision>
  <dcterms:created xsi:type="dcterms:W3CDTF">2020-10-11T17:33:48Z</dcterms:created>
  <dcterms:modified xsi:type="dcterms:W3CDTF">2021-04-29T13:34:40Z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0x0101003CA92FEA77A3FA478FE21A79E5FBF9FC</vt:lpwstr>
  </property>
</Properties>
</file>