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e Bloggs"/>
          <p:cNvSpPr txBox="1"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–Joe Bloggs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-850900" y="-12700"/>
            <a:ext cx="14699799" cy="9804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/>
          <p:nvPr>
            <p:ph type="pic" idx="13"/>
          </p:nvPr>
        </p:nvSpPr>
        <p:spPr>
          <a:xfrm>
            <a:off x="749300" y="101600"/>
            <a:ext cx="11480800" cy="765740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/>
          <p:nvPr>
            <p:ph type="pic" idx="13"/>
          </p:nvPr>
        </p:nvSpPr>
        <p:spPr>
          <a:xfrm>
            <a:off x="4572000" y="1587500"/>
            <a:ext cx="10207884" cy="680840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/>
          <p:nvPr>
            <p:ph type="pic" idx="13"/>
          </p:nvPr>
        </p:nvSpPr>
        <p:spPr>
          <a:xfrm>
            <a:off x="4309329" y="2375525"/>
            <a:ext cx="10256493" cy="684082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idx="13"/>
          </p:nvPr>
        </p:nvSpPr>
        <p:spPr>
          <a:xfrm>
            <a:off x="-3564103" y="501345"/>
            <a:ext cx="12712701" cy="847905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7378700" y="723900"/>
            <a:ext cx="4830485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half" idx="15"/>
          </p:nvPr>
        </p:nvSpPr>
        <p:spPr>
          <a:xfrm>
            <a:off x="6146800" y="3958166"/>
            <a:ext cx="7454900" cy="49699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jpeg"/><Relationship Id="rId6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QL Mastercla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Masterclass</a:t>
            </a:r>
          </a:p>
        </p:txBody>
      </p:sp>
      <p:sp>
        <p:nvSpPr>
          <p:cNvPr id="122" name="-Manvi Mad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-Manvi Madan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6623049" y="90296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63" name="SQL Joi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Joins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8" name="union.png" descr="un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354" y="1911709"/>
            <a:ext cx="11901102" cy="577059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ource: Sqlshack"/>
          <p:cNvSpPr txBox="1"/>
          <p:nvPr/>
        </p:nvSpPr>
        <p:spPr>
          <a:xfrm>
            <a:off x="5798080" y="7866405"/>
            <a:ext cx="140864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Source: Sqlshack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72" name="SQL Un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Union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QL Arithmetic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Arithmetic Operators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7" name="Table"/>
          <p:cNvGraphicFramePr/>
          <p:nvPr/>
        </p:nvGraphicFramePr>
        <p:xfrm>
          <a:off x="4000499" y="2774950"/>
          <a:ext cx="5016501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Add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Subtract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Multiply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Divide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Modulo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QL Compariso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Comparison Operators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1" name="Table"/>
          <p:cNvGraphicFramePr/>
          <p:nvPr/>
        </p:nvGraphicFramePr>
        <p:xfrm>
          <a:off x="4000500" y="2774950"/>
          <a:ext cx="50165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(=)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Greater than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Less than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Greater than or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Less than or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Not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QL Bitwise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Bitwise Operators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5" name="Table"/>
          <p:cNvGraphicFramePr/>
          <p:nvPr/>
        </p:nvGraphicFramePr>
        <p:xfrm>
          <a:off x="4000500" y="2774950"/>
          <a:ext cx="50165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&amp;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AND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^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exclusive 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QL Logical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Logical Operators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9" name="Table"/>
          <p:cNvGraphicFramePr/>
          <p:nvPr/>
        </p:nvGraphicFramePr>
        <p:xfrm>
          <a:off x="668176" y="2774949"/>
          <a:ext cx="12072399" cy="5715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834226"/>
                <a:gridCol w="9225471"/>
              </a:tblGrid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all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all of the subquery values meet the conditions separated by AND is 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any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BETWEEN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the operand is within the range of comparisons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EXISTS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subquery returns one or more records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the operand is equal to one of a list of expressions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LIKE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id the operand matches  a pattern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Displays a record if the condition(s) is NOT TRUE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ant of the conditions separated by OR is 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SOME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any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92" name="SQL Operato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Operators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 Shot 2021-04-06 at 8.45.47 PM.png" descr="Screen Shot 2021-04-06 at 8.45.47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44666" y="1843791"/>
            <a:ext cx="5436868" cy="7073048"/>
          </a:xfrm>
          <a:prstGeom prst="rect">
            <a:avLst/>
          </a:prstGeom>
        </p:spPr>
      </p:pic>
      <p:sp>
        <p:nvSpPr>
          <p:cNvPr id="196" name="Stored 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827919" indent="-827919">
              <a:buSzPct val="80000"/>
              <a:buFont typeface="Helvetica Light"/>
              <a:buChar char="•"/>
            </a:lvl1pPr>
          </a:lstStyle>
          <a:p>
            <a:pPr/>
            <a:r>
              <a:t>Stored Procedures</a:t>
            </a:r>
          </a:p>
        </p:txBody>
      </p:sp>
      <p:sp>
        <p:nvSpPr>
          <p:cNvPr id="197" name="A Stored procedure is a group of SQL statements that has been created and stored in the databas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1476" indent="-311476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84"/>
            </a:pPr>
            <a:r>
              <a:t>A Stored procedure is a group of SQL statements that has been created and stored in the database.</a:t>
            </a:r>
          </a:p>
          <a:p>
            <a:pPr marL="311476" indent="-311476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84"/>
            </a:pPr>
            <a:r>
              <a:t>It will accept input parameters so that a single procedure can be used over the network by several clients using different input data.</a:t>
            </a:r>
          </a:p>
          <a:p>
            <a:pPr marL="311476" indent="-311476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84"/>
            </a:pPr>
            <a:r>
              <a:t>It will reduce network traffic and increase the performance.</a:t>
            </a:r>
          </a:p>
          <a:p>
            <a:pPr marL="311476" indent="-311476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84"/>
            </a:pPr>
            <a:r>
              <a:t>If we modify a stored procedure all the clients will get the updated stored procedure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dvantages of using Stored 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5624">
                <a:effectLst>
                  <a:outerShdw sx="100000" sy="100000" kx="0" ky="0" algn="b" rotWithShape="0" blurRad="19304" dist="19304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Advantages of using Stored Procedures</a:t>
            </a:r>
          </a:p>
        </p:txBody>
      </p:sp>
      <p:sp>
        <p:nvSpPr>
          <p:cNvPr id="201" name="Enables modular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Enables modular programming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Allows faster execution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Reduce network traffic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Provides better security to your data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https://stackoverflow.com/questions/459457/what-is-a-stored-procedure#:~:text=A%20stored%20procedure%20is%20a%20group%20of%20SQL%20statements%20that,clients%20using%20different%20input%20data.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pic>
        <p:nvPicPr>
          <p:cNvPr id="126" name="nerd_face.jpeg" descr="nerd_fac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0028" y="2762795"/>
            <a:ext cx="3052482" cy="3052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rad.png" descr="gr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505" y="2786834"/>
            <a:ext cx="4720279" cy="5678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charts.png" descr="char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429" y="5738101"/>
            <a:ext cx="2870880" cy="2870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ai.jpeg" descr="ai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92954" y="5592252"/>
            <a:ext cx="3903771" cy="2883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techie.png" descr="tech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92954" y="2805303"/>
            <a:ext cx="3903771" cy="315025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05" name="Stored Procedu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Procedure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QL Server String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String Functions</a:t>
            </a:r>
          </a:p>
        </p:txBody>
      </p:sp>
      <p:sp>
        <p:nvSpPr>
          <p:cNvPr id="209" name="CONC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CONCAT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CONCAT_WS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FORMAT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LEFT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LEN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LOWER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RIGHT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RTRIM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SUBSTRING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UPPER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13" name="String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Functions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QL Server Numeric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6956">
                <a:effectLst>
                  <a:outerShdw sx="100000" sy="100000" kx="0" ky="0" algn="b" rotWithShape="0" blurRad="23876" dist="23876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SQL Server Numeric Functions</a:t>
            </a:r>
          </a:p>
        </p:txBody>
      </p:sp>
      <p:sp>
        <p:nvSpPr>
          <p:cNvPr id="217" name="M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MAX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MIN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ROUND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SUM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ABS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CEILING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AVG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COUNT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FLOOR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LOG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PI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ROUND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SQAURE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SQRT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SIN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TAN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21" name="Numeric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 Functions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QL Server Dat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Date Functions</a:t>
            </a:r>
          </a:p>
        </p:txBody>
      </p:sp>
      <p:sp>
        <p:nvSpPr>
          <p:cNvPr id="225" name="CURRENT_TIMESTAM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CURRENT_TIMESTAMP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DATEADD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DATEDIFF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DATEFROMPARTS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DATEPART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DAY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GETDATE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GETUTCDATE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ISDATE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MONTH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SYSDATETIME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YEAR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29" name="Date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 Functions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ther Important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Important Functions</a:t>
            </a:r>
          </a:p>
        </p:txBody>
      </p:sp>
      <p:sp>
        <p:nvSpPr>
          <p:cNvPr id="233" name="CA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CAST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COALESCE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CONVERT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CURRENT_USER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ISNULL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ISNUMERIC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NULLIF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SESSION_USER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SYSTEM_USER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USER_NAME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37" name="Other SQL Server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SQL Server Functions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QL Database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Database Statements</a:t>
            </a:r>
          </a:p>
        </p:txBody>
      </p:sp>
      <p:sp>
        <p:nvSpPr>
          <p:cNvPr id="241" name="Create D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Create DB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Drop DB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Backup DB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Create Table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Drop Table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Alter Table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Constraints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Not NULL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Unique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Primary Key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Foreign Key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Check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Default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Index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Auto Increment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Dates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Views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Injection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Data Types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4" name="Introduction to SQ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Introduction to SQL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Tools and Database used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Demo: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Statements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Joins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Union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Operators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Stored Procedures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Server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Database Statements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Important Concepts for Interview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Q/A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45" name="Database Statemen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Statements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mportant Concepts for Int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586">
                <a:effectLst>
                  <a:outerShdw sx="100000" sy="100000" kx="0" ky="0" algn="b" rotWithShape="0" blurRad="22606" dist="22606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Important Concepts for Interview</a:t>
            </a:r>
          </a:p>
        </p:txBody>
      </p:sp>
      <p:sp>
        <p:nvSpPr>
          <p:cNvPr id="249" name="Conditional Sel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Conditional Selects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SQL Windows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Removing Duplicates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Case statement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SQL Joins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 Distinct Statement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Union and Union All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SQL Aggregate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https://medium.com/swlh/5-important-sql-concepts-for-your-next-data-science-interview-27e8bcf3d045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onditional Sel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Selects</a:t>
            </a:r>
          </a:p>
        </p:txBody>
      </p:sp>
      <p:sp>
        <p:nvSpPr>
          <p:cNvPr id="25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QL Windows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Windows Functions</a:t>
            </a:r>
          </a:p>
        </p:txBody>
      </p:sp>
      <p:sp>
        <p:nvSpPr>
          <p:cNvPr id="25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moving Duplic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Removing Duplicates</a:t>
            </a:r>
          </a:p>
        </p:txBody>
      </p:sp>
      <p:sp>
        <p:nvSpPr>
          <p:cNvPr id="26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Statement</a:t>
            </a:r>
          </a:p>
        </p:txBody>
      </p:sp>
      <p:sp>
        <p:nvSpPr>
          <p:cNvPr id="26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QL Jo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Joins</a:t>
            </a:r>
          </a:p>
        </p:txBody>
      </p:sp>
      <p:sp>
        <p:nvSpPr>
          <p:cNvPr id="26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ELECT DISTINCT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734">
                <a:effectLst>
                  <a:outerShdw sx="100000" sy="100000" kx="0" ky="0" algn="b" rotWithShape="0" blurRad="23114" dist="23114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SELECT DISTINCT Statement</a:t>
            </a:r>
          </a:p>
        </p:txBody>
      </p:sp>
      <p:sp>
        <p:nvSpPr>
          <p:cNvPr id="27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Union and Union 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 and Union all</a:t>
            </a:r>
          </a:p>
        </p:txBody>
      </p:sp>
      <p:sp>
        <p:nvSpPr>
          <p:cNvPr id="27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QL Aggregat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Aggregate Functions</a:t>
            </a:r>
          </a:p>
        </p:txBody>
      </p:sp>
      <p:sp>
        <p:nvSpPr>
          <p:cNvPr id="28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38" name="SQL stands for Structured Query Langu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SQL stands for Structured Query Language.</a:t>
            </a:r>
          </a:p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It is the standard language used for relational database management systems.</a:t>
            </a:r>
          </a:p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SQL Statements are used to perform tasks such as update data on a database, or retrieve data from a database.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t 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Got Questions?</a:t>
            </a:r>
          </a:p>
        </p:txBody>
      </p:sp>
      <p:sp>
        <p:nvSpPr>
          <p:cNvPr id="285" name="Ask here or Reach out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Ask here or Reach out</a:t>
            </a:r>
          </a:p>
          <a:p>
            <a:pPr algn="l">
              <a:defRPr b="1" i="0" sz="3100"/>
            </a:pPr>
            <a:r>
              <a:t>Website: manvimadan.com</a:t>
            </a:r>
          </a:p>
          <a:p>
            <a:pPr algn="l">
              <a:defRPr b="1" i="0" sz="3100"/>
            </a:pPr>
            <a:r>
              <a:t>LinkedIn: </a:t>
            </a:r>
          </a:p>
          <a:p>
            <a:pPr algn="l">
              <a:defRPr b="1" i="0" sz="3100"/>
            </a:pPr>
            <a:r>
              <a:t>Twitter: </a:t>
            </a:r>
          </a:p>
          <a:p>
            <a:pPr algn="l">
              <a:defRPr b="1" i="0" sz="3100"/>
            </a:pPr>
            <a:r>
              <a:t>IG: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7" name="question_mark_PNG6.png" descr="question_mark_PNG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8219" y="236051"/>
            <a:ext cx="6224275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zuredatastudio.png" descr="azuredatastudio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94677" y="1561861"/>
            <a:ext cx="5231816" cy="6629878"/>
          </a:xfrm>
          <a:prstGeom prst="rect">
            <a:avLst/>
          </a:prstGeom>
        </p:spPr>
      </p:pic>
      <p:sp>
        <p:nvSpPr>
          <p:cNvPr id="142" name="Tools and Database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and Database Used</a:t>
            </a:r>
          </a:p>
        </p:txBody>
      </p:sp>
      <p:sp>
        <p:nvSpPr>
          <p:cNvPr id="143" name="Tool: Azure Data Studio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0"/>
            </a:pPr>
            <a:r>
              <a:rPr>
                <a:solidFill>
                  <a:srgbClr val="000000"/>
                </a:solidFill>
              </a:rPr>
              <a:t>Tool:</a:t>
            </a:r>
            <a:r>
              <a:t> Azure Data Studio</a:t>
            </a:r>
          </a:p>
          <a:p>
            <a:pPr>
              <a:defRPr i="0"/>
            </a:pPr>
            <a:r>
              <a:rPr>
                <a:solidFill>
                  <a:srgbClr val="000000"/>
                </a:solidFill>
              </a:rPr>
              <a:t>Database:</a:t>
            </a:r>
            <a:r>
              <a:t> AdventureWorks</a:t>
            </a:r>
          </a:p>
          <a:p>
            <a:pPr>
              <a:defRPr i="0"/>
            </a:pP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6623049" y="90296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QL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Statements</a:t>
            </a:r>
          </a:p>
        </p:txBody>
      </p:sp>
      <p:sp>
        <p:nvSpPr>
          <p:cNvPr id="150" name="SEL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 DISTINCT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 TOP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COMMENTS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WHERE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AND, OR, NOT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ORDER BY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ALIASES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UPDATE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DELETE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NULL VALUES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NULL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LIKE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WILDCARDS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IN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BETWEEN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54" name="SQL Statemen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Statements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623049" y="90296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800px-SQL_Joins.svg.png" descr="800px-SQL_Joins.svg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20335" y="307498"/>
            <a:ext cx="11480801" cy="7891479"/>
          </a:xfrm>
          <a:prstGeom prst="rect">
            <a:avLst/>
          </a:prstGeom>
        </p:spPr>
      </p:pic>
      <p:sp>
        <p:nvSpPr>
          <p:cNvPr id="158" name="SQL JOI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/>
            <a:r>
              <a:t>SQL JOINS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6381749" y="9143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Source: Wikipedia Commons"/>
          <p:cNvSpPr txBox="1"/>
          <p:nvPr/>
        </p:nvSpPr>
        <p:spPr>
          <a:xfrm>
            <a:off x="963883" y="8169853"/>
            <a:ext cx="114808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92100">
              <a:defRPr sz="1800"/>
            </a:lvl1pPr>
          </a:lstStyle>
          <a:p>
            <a:pPr/>
            <a:r>
              <a:t>Source: Wikipedia Commons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