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2570a3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2570a3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2570a39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2570a39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2a95583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2a95583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35fb5e5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35fb5e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2a9558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2a9558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35fb5e5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35fb5e5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2a95583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2a9558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5fb5e5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35fb5e5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27a75c1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27a75c1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2a95583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2a95583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2570a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2570a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2a95583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2a95583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2a95583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2a95583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2a95583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2a95583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2a95583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2a95583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2a95583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2a95583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2a95583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2a95583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f2c4706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f2c470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f2c4706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f2c4706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27a75c1d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27a75c1d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27a75c1d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27a75c1d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2570a3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2570a3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27a75c1d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27a75c1d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27a75c1d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27a75c1d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92a0dee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92a0de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186bae0c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186bae0c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186bae0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186bae0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4186bae0c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4186bae0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7a75c1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7a75c1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7a75c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7a75c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2a95583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2a9558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2570a3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2570a3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2570a3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2570a3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2a95583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2a95583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casino tour 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Please select the machine on the right by pressing the ‘4’ key now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213" y="1580299"/>
            <a:ext cx="1835175" cy="2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525" y="1580299"/>
            <a:ext cx="1835175" cy="22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10 -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570" y="2200700"/>
            <a:ext cx="1150050" cy="14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0575" y="2200713"/>
            <a:ext cx="1150050" cy="1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4990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  <p:sp>
        <p:nvSpPr>
          <p:cNvPr id="166" name="Google Shape;166;p22"/>
          <p:cNvSpPr/>
          <p:nvPr/>
        </p:nvSpPr>
        <p:spPr>
          <a:xfrm>
            <a:off x="2928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Unfortunately, that machine didn’t award a token this time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513" y="1580301"/>
            <a:ext cx="1835200" cy="2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213" y="1580299"/>
            <a:ext cx="1835175" cy="22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11 -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8570" y="2200700"/>
            <a:ext cx="1150050" cy="14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575" y="2200713"/>
            <a:ext cx="1150050" cy="1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4990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9" name="Google Shape;179;p23"/>
          <p:cNvSpPr/>
          <p:nvPr/>
        </p:nvSpPr>
        <p:spPr>
          <a:xfrm>
            <a:off x="2928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8591" y="1783066"/>
            <a:ext cx="354000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12 -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Each casino has three different slot machines for you to play,</a:t>
            </a:r>
            <a:br>
              <a:rPr lang="en" sz="1500"/>
            </a:br>
            <a:r>
              <a:rPr lang="en" sz="1500"/>
              <a:t>each with a different picture on the front to help you tell them apart. 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Machines can be programmed to win fairly often, rarely, or anywhere in between.</a:t>
            </a:r>
            <a:endParaRPr sz="1500"/>
          </a:p>
        </p:txBody>
      </p:sp>
      <p:sp>
        <p:nvSpPr>
          <p:cNvPr id="187" name="Google Shape;187;p24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13 -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500"/>
            </a:br>
            <a:r>
              <a:rPr lang="en" sz="1500"/>
              <a:t>You won’t be told which slot machines have been programmed to be good or bad,</a:t>
            </a:r>
            <a:br>
              <a:rPr lang="en" sz="1500"/>
            </a:br>
            <a:r>
              <a:rPr lang="en" sz="1500"/>
              <a:t>so you’ll have to figure this out by trying them. </a:t>
            </a:r>
            <a:br>
              <a:rPr lang="en" sz="1500"/>
            </a:br>
            <a:br>
              <a:rPr lang="en" sz="1500"/>
            </a:br>
            <a:r>
              <a:rPr lang="en" sz="1500"/>
              <a:t>In order to do well you’ll need to balance learning about the machines</a:t>
            </a:r>
            <a:br>
              <a:rPr lang="en" sz="1500"/>
            </a:br>
            <a:r>
              <a:rPr lang="en" sz="1500"/>
              <a:t>with playing the best machines as much as possible.</a:t>
            </a:r>
            <a:endParaRPr sz="1500"/>
          </a:p>
        </p:txBody>
      </p:sp>
      <p:sp>
        <p:nvSpPr>
          <p:cNvPr id="194" name="Google Shape;194;p25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14 -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311700" y="619075"/>
            <a:ext cx="85206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500"/>
            </a:br>
            <a:r>
              <a:rPr lang="en" sz="1500"/>
              <a:t>All casinos get their slot machines from the same vendor, </a:t>
            </a:r>
            <a:br>
              <a:rPr lang="en" sz="1500"/>
            </a:br>
            <a:r>
              <a:rPr lang="en" sz="1500"/>
              <a:t>but each casino programs their own machines. 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This means that you’ll see machines that look the same in different casinos,</a:t>
            </a:r>
            <a:br>
              <a:rPr lang="en" sz="1500"/>
            </a:br>
            <a:r>
              <a:rPr lang="en" sz="1500"/>
              <a:t>but those machines can be good or bad depending on how the casino has programmed them. </a:t>
            </a:r>
            <a:endParaRPr sz="1500"/>
          </a:p>
        </p:txBody>
      </p:sp>
      <p:sp>
        <p:nvSpPr>
          <p:cNvPr id="201" name="Google Shape;201;p26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15 -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619075"/>
            <a:ext cx="85206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500"/>
            </a:br>
            <a:r>
              <a:rPr lang="en" sz="1500"/>
              <a:t>For example, if a machine was programmed to win most of the time in one casino, </a:t>
            </a:r>
            <a:br>
              <a:rPr lang="en" sz="1500"/>
            </a:br>
            <a:r>
              <a:rPr lang="en" sz="1500"/>
              <a:t>it might be programmed to win half the time in another.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But, machines in each casino won’t change how good or bad they are.</a:t>
            </a:r>
            <a:br>
              <a:rPr lang="en" sz="1500"/>
            </a:br>
            <a:r>
              <a:rPr lang="en" sz="1500"/>
              <a:t>Good machines stay good, and bad machines stay bad as long as you’re in the same casino.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This means you can’t tell how good or bad a machine will be when you start at a new casino,</a:t>
            </a:r>
            <a:br>
              <a:rPr lang="en" sz="1500"/>
            </a:br>
            <a:r>
              <a:rPr lang="en" sz="1500"/>
              <a:t>but you can learn which ones are the best to play, and which ones are best to avoid. 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208" name="Google Shape;208;p27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For example, this machine was played 5 times in Casino 1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500"/>
            </a:b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 won 4 out of 5 times, so this machine seems like a pretty good one to keep playing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16 -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477663" y="1785013"/>
            <a:ext cx="1371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Casino 1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2151770" y="1386480"/>
            <a:ext cx="1044778" cy="1204764"/>
            <a:chOff x="2151770" y="1386480"/>
            <a:chExt cx="1044778" cy="1204764"/>
          </a:xfrm>
        </p:grpSpPr>
        <p:grpSp>
          <p:nvGrpSpPr>
            <p:cNvPr id="218" name="Google Shape;218;p28"/>
            <p:cNvGrpSpPr/>
            <p:nvPr/>
          </p:nvGrpSpPr>
          <p:grpSpPr>
            <a:xfrm>
              <a:off x="2151770" y="1386480"/>
              <a:ext cx="1044778" cy="1204764"/>
              <a:chOff x="3975325" y="3049050"/>
              <a:chExt cx="1193350" cy="1460675"/>
            </a:xfrm>
          </p:grpSpPr>
          <p:pic>
            <p:nvPicPr>
              <p:cNvPr id="219" name="Google Shape;219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75325" y="3049050"/>
                <a:ext cx="1193350" cy="1460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28"/>
              <p:cNvSpPr/>
              <p:nvPr/>
            </p:nvSpPr>
            <p:spPr>
              <a:xfrm>
                <a:off x="4075652" y="3156529"/>
                <a:ext cx="747900" cy="269400"/>
              </a:xfrm>
              <a:prstGeom prst="rect">
                <a:avLst/>
              </a:prstGeom>
              <a:solidFill>
                <a:srgbClr val="DFDFD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pic>
            <p:nvPicPr>
              <p:cNvPr id="221" name="Google Shape;221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75698" y="3484463"/>
                <a:ext cx="747838" cy="957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2" name="Google Shape;222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600" y="1474827"/>
              <a:ext cx="216125" cy="216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28"/>
          <p:cNvGrpSpPr/>
          <p:nvPr/>
        </p:nvGrpSpPr>
        <p:grpSpPr>
          <a:xfrm>
            <a:off x="3219120" y="1386480"/>
            <a:ext cx="1044778" cy="1204764"/>
            <a:chOff x="2151770" y="1386480"/>
            <a:chExt cx="1044778" cy="1204764"/>
          </a:xfrm>
        </p:grpSpPr>
        <p:grpSp>
          <p:nvGrpSpPr>
            <p:cNvPr id="224" name="Google Shape;224;p28"/>
            <p:cNvGrpSpPr/>
            <p:nvPr/>
          </p:nvGrpSpPr>
          <p:grpSpPr>
            <a:xfrm>
              <a:off x="2151770" y="1386480"/>
              <a:ext cx="1044778" cy="1204764"/>
              <a:chOff x="3975325" y="3049050"/>
              <a:chExt cx="1193350" cy="1460675"/>
            </a:xfrm>
          </p:grpSpPr>
          <p:pic>
            <p:nvPicPr>
              <p:cNvPr id="225" name="Google Shape;225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75325" y="3049050"/>
                <a:ext cx="1193350" cy="1460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" name="Google Shape;226;p28"/>
              <p:cNvSpPr/>
              <p:nvPr/>
            </p:nvSpPr>
            <p:spPr>
              <a:xfrm>
                <a:off x="4075652" y="3156529"/>
                <a:ext cx="747900" cy="269400"/>
              </a:xfrm>
              <a:prstGeom prst="rect">
                <a:avLst/>
              </a:prstGeom>
              <a:solidFill>
                <a:srgbClr val="DFDFD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pic>
            <p:nvPicPr>
              <p:cNvPr id="227" name="Google Shape;227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75698" y="3484463"/>
                <a:ext cx="747838" cy="957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8" name="Google Shape;228;p28"/>
            <p:cNvPicPr preferRelativeResize="0"/>
            <p:nvPr/>
          </p:nvPicPr>
          <p:blipFill rotWithShape="1">
            <a:blip r:embed="rId5">
              <a:alphaModFix/>
            </a:blip>
            <a:srcRect b="-4049" l="0" r="0" t="4050"/>
            <a:stretch/>
          </p:blipFill>
          <p:spPr>
            <a:xfrm>
              <a:off x="2460600" y="1483575"/>
              <a:ext cx="216125" cy="216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28"/>
          <p:cNvGrpSpPr/>
          <p:nvPr/>
        </p:nvGrpSpPr>
        <p:grpSpPr>
          <a:xfrm>
            <a:off x="4286470" y="1386493"/>
            <a:ext cx="1044778" cy="1204764"/>
            <a:chOff x="2151770" y="1386480"/>
            <a:chExt cx="1044778" cy="1204764"/>
          </a:xfrm>
        </p:grpSpPr>
        <p:grpSp>
          <p:nvGrpSpPr>
            <p:cNvPr id="230" name="Google Shape;230;p28"/>
            <p:cNvGrpSpPr/>
            <p:nvPr/>
          </p:nvGrpSpPr>
          <p:grpSpPr>
            <a:xfrm>
              <a:off x="2151770" y="1386480"/>
              <a:ext cx="1044778" cy="1204764"/>
              <a:chOff x="3975325" y="3049050"/>
              <a:chExt cx="1193350" cy="1460675"/>
            </a:xfrm>
          </p:grpSpPr>
          <p:pic>
            <p:nvPicPr>
              <p:cNvPr id="231" name="Google Shape;231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75325" y="3049050"/>
                <a:ext cx="1193350" cy="1460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28"/>
              <p:cNvSpPr/>
              <p:nvPr/>
            </p:nvSpPr>
            <p:spPr>
              <a:xfrm>
                <a:off x="4075652" y="3156529"/>
                <a:ext cx="747900" cy="269400"/>
              </a:xfrm>
              <a:prstGeom prst="rect">
                <a:avLst/>
              </a:prstGeom>
              <a:solidFill>
                <a:srgbClr val="DFDFD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pic>
            <p:nvPicPr>
              <p:cNvPr id="233" name="Google Shape;233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75698" y="3484463"/>
                <a:ext cx="747838" cy="957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4" name="Google Shape;234;p28"/>
            <p:cNvPicPr preferRelativeResize="0"/>
            <p:nvPr/>
          </p:nvPicPr>
          <p:blipFill rotWithShape="1">
            <a:blip r:embed="rId5">
              <a:alphaModFix/>
            </a:blip>
            <a:srcRect b="-4049" l="0" r="0" t="4050"/>
            <a:stretch/>
          </p:blipFill>
          <p:spPr>
            <a:xfrm>
              <a:off x="2460600" y="1483575"/>
              <a:ext cx="216125" cy="216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28"/>
          <p:cNvGrpSpPr/>
          <p:nvPr/>
        </p:nvGrpSpPr>
        <p:grpSpPr>
          <a:xfrm>
            <a:off x="5353820" y="1386480"/>
            <a:ext cx="1044778" cy="1204764"/>
            <a:chOff x="3975325" y="3049050"/>
            <a:chExt cx="1193350" cy="1460675"/>
          </a:xfrm>
        </p:grpSpPr>
        <p:pic>
          <p:nvPicPr>
            <p:cNvPr id="236" name="Google Shape;23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5325" y="3049050"/>
              <a:ext cx="1193350" cy="146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8"/>
            <p:cNvSpPr/>
            <p:nvPr/>
          </p:nvSpPr>
          <p:spPr>
            <a:xfrm>
              <a:off x="4075652" y="3156529"/>
              <a:ext cx="747900" cy="2694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238" name="Google Shape;238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5698" y="3484463"/>
              <a:ext cx="747838" cy="9577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28"/>
          <p:cNvGrpSpPr/>
          <p:nvPr/>
        </p:nvGrpSpPr>
        <p:grpSpPr>
          <a:xfrm>
            <a:off x="6398595" y="1386493"/>
            <a:ext cx="1044778" cy="1204764"/>
            <a:chOff x="2151770" y="1386480"/>
            <a:chExt cx="1044778" cy="1204764"/>
          </a:xfrm>
        </p:grpSpPr>
        <p:grpSp>
          <p:nvGrpSpPr>
            <p:cNvPr id="240" name="Google Shape;240;p28"/>
            <p:cNvGrpSpPr/>
            <p:nvPr/>
          </p:nvGrpSpPr>
          <p:grpSpPr>
            <a:xfrm>
              <a:off x="2151770" y="1386480"/>
              <a:ext cx="1044778" cy="1204764"/>
              <a:chOff x="3975325" y="3049050"/>
              <a:chExt cx="1193350" cy="1460675"/>
            </a:xfrm>
          </p:grpSpPr>
          <p:pic>
            <p:nvPicPr>
              <p:cNvPr id="241" name="Google Shape;241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75325" y="3049050"/>
                <a:ext cx="1193350" cy="1460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" name="Google Shape;242;p28"/>
              <p:cNvSpPr/>
              <p:nvPr/>
            </p:nvSpPr>
            <p:spPr>
              <a:xfrm>
                <a:off x="4075652" y="3156529"/>
                <a:ext cx="747900" cy="269400"/>
              </a:xfrm>
              <a:prstGeom prst="rect">
                <a:avLst/>
              </a:prstGeom>
              <a:solidFill>
                <a:srgbClr val="DFDFD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pic>
            <p:nvPicPr>
              <p:cNvPr id="243" name="Google Shape;243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75698" y="3484463"/>
                <a:ext cx="747838" cy="957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4" name="Google Shape;24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600" y="1483575"/>
              <a:ext cx="216125" cy="216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8023" y="1476505"/>
            <a:ext cx="216125" cy="21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Casino 2 happens to have a machine that looks the same. 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500"/>
            </a:b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But Casino 2 programmed their machine differently. </a:t>
            </a:r>
            <a:br>
              <a:rPr lang="en" sz="1500"/>
            </a:br>
            <a:r>
              <a:rPr lang="en" sz="1500"/>
              <a:t>I</a:t>
            </a:r>
            <a:r>
              <a:rPr lang="en" sz="1500"/>
              <a:t>t only won 1 out of 5 tries, so this machine seems like a machine to avoid in Casino 2.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1" name="Google Shape;251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17 -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477663" y="1785013"/>
            <a:ext cx="1371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Casino 1</a:t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477663" y="3104775"/>
            <a:ext cx="1371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Casino 2</a:t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grpSp>
        <p:nvGrpSpPr>
          <p:cNvPr id="255" name="Google Shape;255;p29"/>
          <p:cNvGrpSpPr/>
          <p:nvPr/>
        </p:nvGrpSpPr>
        <p:grpSpPr>
          <a:xfrm>
            <a:off x="2151770" y="1386480"/>
            <a:ext cx="1044778" cy="1204764"/>
            <a:chOff x="2151770" y="1386480"/>
            <a:chExt cx="1044778" cy="1204764"/>
          </a:xfrm>
        </p:grpSpPr>
        <p:grpSp>
          <p:nvGrpSpPr>
            <p:cNvPr id="256" name="Google Shape;256;p29"/>
            <p:cNvGrpSpPr/>
            <p:nvPr/>
          </p:nvGrpSpPr>
          <p:grpSpPr>
            <a:xfrm>
              <a:off x="2151770" y="1386480"/>
              <a:ext cx="1044778" cy="1204764"/>
              <a:chOff x="3975325" y="3049050"/>
              <a:chExt cx="1193350" cy="1460675"/>
            </a:xfrm>
          </p:grpSpPr>
          <p:pic>
            <p:nvPicPr>
              <p:cNvPr id="257" name="Google Shape;257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75325" y="3049050"/>
                <a:ext cx="1193350" cy="1460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" name="Google Shape;258;p29"/>
              <p:cNvSpPr/>
              <p:nvPr/>
            </p:nvSpPr>
            <p:spPr>
              <a:xfrm>
                <a:off x="4075652" y="3156529"/>
                <a:ext cx="747900" cy="269400"/>
              </a:xfrm>
              <a:prstGeom prst="rect">
                <a:avLst/>
              </a:prstGeom>
              <a:solidFill>
                <a:srgbClr val="DFDFD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pic>
            <p:nvPicPr>
              <p:cNvPr id="259" name="Google Shape;259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75698" y="3484463"/>
                <a:ext cx="747838" cy="957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0" name="Google Shape;260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600" y="1474827"/>
              <a:ext cx="216125" cy="216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29"/>
          <p:cNvGrpSpPr/>
          <p:nvPr/>
        </p:nvGrpSpPr>
        <p:grpSpPr>
          <a:xfrm>
            <a:off x="3219120" y="1386480"/>
            <a:ext cx="1044778" cy="1204764"/>
            <a:chOff x="2151770" y="1386480"/>
            <a:chExt cx="1044778" cy="1204764"/>
          </a:xfrm>
        </p:grpSpPr>
        <p:grpSp>
          <p:nvGrpSpPr>
            <p:cNvPr id="262" name="Google Shape;262;p29"/>
            <p:cNvGrpSpPr/>
            <p:nvPr/>
          </p:nvGrpSpPr>
          <p:grpSpPr>
            <a:xfrm>
              <a:off x="2151770" y="1386480"/>
              <a:ext cx="1044778" cy="1204764"/>
              <a:chOff x="3975325" y="3049050"/>
              <a:chExt cx="1193350" cy="1460675"/>
            </a:xfrm>
          </p:grpSpPr>
          <p:pic>
            <p:nvPicPr>
              <p:cNvPr id="263" name="Google Shape;263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75325" y="3049050"/>
                <a:ext cx="1193350" cy="1460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4" name="Google Shape;264;p29"/>
              <p:cNvSpPr/>
              <p:nvPr/>
            </p:nvSpPr>
            <p:spPr>
              <a:xfrm>
                <a:off x="4075652" y="3156529"/>
                <a:ext cx="747900" cy="269400"/>
              </a:xfrm>
              <a:prstGeom prst="rect">
                <a:avLst/>
              </a:prstGeom>
              <a:solidFill>
                <a:srgbClr val="DFDFD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pic>
            <p:nvPicPr>
              <p:cNvPr id="265" name="Google Shape;265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75698" y="3484463"/>
                <a:ext cx="747838" cy="957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6" name="Google Shape;266;p29"/>
            <p:cNvPicPr preferRelativeResize="0"/>
            <p:nvPr/>
          </p:nvPicPr>
          <p:blipFill rotWithShape="1">
            <a:blip r:embed="rId5">
              <a:alphaModFix/>
            </a:blip>
            <a:srcRect b="-4049" l="0" r="0" t="4050"/>
            <a:stretch/>
          </p:blipFill>
          <p:spPr>
            <a:xfrm>
              <a:off x="2460600" y="1483575"/>
              <a:ext cx="216125" cy="216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29"/>
          <p:cNvGrpSpPr/>
          <p:nvPr/>
        </p:nvGrpSpPr>
        <p:grpSpPr>
          <a:xfrm>
            <a:off x="4286470" y="1386493"/>
            <a:ext cx="1044778" cy="1204764"/>
            <a:chOff x="2151770" y="1386480"/>
            <a:chExt cx="1044778" cy="1204764"/>
          </a:xfrm>
        </p:grpSpPr>
        <p:grpSp>
          <p:nvGrpSpPr>
            <p:cNvPr id="268" name="Google Shape;268;p29"/>
            <p:cNvGrpSpPr/>
            <p:nvPr/>
          </p:nvGrpSpPr>
          <p:grpSpPr>
            <a:xfrm>
              <a:off x="2151770" y="1386480"/>
              <a:ext cx="1044778" cy="1204764"/>
              <a:chOff x="3975325" y="3049050"/>
              <a:chExt cx="1193350" cy="1460675"/>
            </a:xfrm>
          </p:grpSpPr>
          <p:pic>
            <p:nvPicPr>
              <p:cNvPr id="269" name="Google Shape;269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75325" y="3049050"/>
                <a:ext cx="1193350" cy="1460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0" name="Google Shape;270;p29"/>
              <p:cNvSpPr/>
              <p:nvPr/>
            </p:nvSpPr>
            <p:spPr>
              <a:xfrm>
                <a:off x="4075652" y="3156529"/>
                <a:ext cx="747900" cy="269400"/>
              </a:xfrm>
              <a:prstGeom prst="rect">
                <a:avLst/>
              </a:prstGeom>
              <a:solidFill>
                <a:srgbClr val="DFDFD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pic>
            <p:nvPicPr>
              <p:cNvPr id="271" name="Google Shape;271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75698" y="3484463"/>
                <a:ext cx="747838" cy="957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2" name="Google Shape;272;p29"/>
            <p:cNvPicPr preferRelativeResize="0"/>
            <p:nvPr/>
          </p:nvPicPr>
          <p:blipFill rotWithShape="1">
            <a:blip r:embed="rId5">
              <a:alphaModFix/>
            </a:blip>
            <a:srcRect b="-4049" l="0" r="0" t="4050"/>
            <a:stretch/>
          </p:blipFill>
          <p:spPr>
            <a:xfrm>
              <a:off x="2460600" y="1483575"/>
              <a:ext cx="216125" cy="216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29"/>
          <p:cNvGrpSpPr/>
          <p:nvPr/>
        </p:nvGrpSpPr>
        <p:grpSpPr>
          <a:xfrm>
            <a:off x="5353820" y="1386480"/>
            <a:ext cx="1044778" cy="1204764"/>
            <a:chOff x="3975325" y="3049050"/>
            <a:chExt cx="1193350" cy="1460675"/>
          </a:xfrm>
        </p:grpSpPr>
        <p:pic>
          <p:nvPicPr>
            <p:cNvPr id="274" name="Google Shape;27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5325" y="3049050"/>
              <a:ext cx="1193350" cy="146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29"/>
            <p:cNvSpPr/>
            <p:nvPr/>
          </p:nvSpPr>
          <p:spPr>
            <a:xfrm>
              <a:off x="4075652" y="3156529"/>
              <a:ext cx="747900" cy="2694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276" name="Google Shape;276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5698" y="3484463"/>
              <a:ext cx="747838" cy="9577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29"/>
          <p:cNvGrpSpPr/>
          <p:nvPr/>
        </p:nvGrpSpPr>
        <p:grpSpPr>
          <a:xfrm>
            <a:off x="6398595" y="1386493"/>
            <a:ext cx="1044778" cy="1204764"/>
            <a:chOff x="2151770" y="1386480"/>
            <a:chExt cx="1044778" cy="1204764"/>
          </a:xfrm>
        </p:grpSpPr>
        <p:grpSp>
          <p:nvGrpSpPr>
            <p:cNvPr id="278" name="Google Shape;278;p29"/>
            <p:cNvGrpSpPr/>
            <p:nvPr/>
          </p:nvGrpSpPr>
          <p:grpSpPr>
            <a:xfrm>
              <a:off x="2151770" y="1386480"/>
              <a:ext cx="1044778" cy="1204764"/>
              <a:chOff x="3975325" y="3049050"/>
              <a:chExt cx="1193350" cy="1460675"/>
            </a:xfrm>
          </p:grpSpPr>
          <p:pic>
            <p:nvPicPr>
              <p:cNvPr id="279" name="Google Shape;279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75325" y="3049050"/>
                <a:ext cx="1193350" cy="1460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" name="Google Shape;280;p29"/>
              <p:cNvSpPr/>
              <p:nvPr/>
            </p:nvSpPr>
            <p:spPr>
              <a:xfrm>
                <a:off x="4075652" y="3156529"/>
                <a:ext cx="747900" cy="269400"/>
              </a:xfrm>
              <a:prstGeom prst="rect">
                <a:avLst/>
              </a:prstGeom>
              <a:solidFill>
                <a:srgbClr val="DFDFD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pic>
            <p:nvPicPr>
              <p:cNvPr id="281" name="Google Shape;281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75698" y="3484463"/>
                <a:ext cx="747838" cy="957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2" name="Google Shape;282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600" y="1483575"/>
              <a:ext cx="216125" cy="216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3" name="Google Shape;28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8023" y="1476505"/>
            <a:ext cx="216125" cy="216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29"/>
          <p:cNvGrpSpPr/>
          <p:nvPr/>
        </p:nvGrpSpPr>
        <p:grpSpPr>
          <a:xfrm>
            <a:off x="2151770" y="2681880"/>
            <a:ext cx="1044778" cy="1204764"/>
            <a:chOff x="3975325" y="3049050"/>
            <a:chExt cx="1193350" cy="1460675"/>
          </a:xfrm>
        </p:grpSpPr>
        <p:pic>
          <p:nvPicPr>
            <p:cNvPr id="285" name="Google Shape;28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5325" y="3049050"/>
              <a:ext cx="1193350" cy="146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29"/>
            <p:cNvSpPr/>
            <p:nvPr/>
          </p:nvSpPr>
          <p:spPr>
            <a:xfrm>
              <a:off x="4075652" y="3156529"/>
              <a:ext cx="747900" cy="2694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287" name="Google Shape;287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5698" y="3484463"/>
              <a:ext cx="747838" cy="9577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29"/>
          <p:cNvGrpSpPr/>
          <p:nvPr/>
        </p:nvGrpSpPr>
        <p:grpSpPr>
          <a:xfrm>
            <a:off x="3219120" y="2681880"/>
            <a:ext cx="1044778" cy="1204764"/>
            <a:chOff x="3975325" y="3049050"/>
            <a:chExt cx="1193350" cy="1460675"/>
          </a:xfrm>
        </p:grpSpPr>
        <p:pic>
          <p:nvPicPr>
            <p:cNvPr id="289" name="Google Shape;289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5325" y="3049050"/>
              <a:ext cx="1193350" cy="146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29"/>
            <p:cNvSpPr/>
            <p:nvPr/>
          </p:nvSpPr>
          <p:spPr>
            <a:xfrm>
              <a:off x="4075652" y="3156529"/>
              <a:ext cx="747900" cy="2694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291" name="Google Shape;291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5698" y="3484463"/>
              <a:ext cx="747838" cy="9577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29"/>
          <p:cNvGrpSpPr/>
          <p:nvPr/>
        </p:nvGrpSpPr>
        <p:grpSpPr>
          <a:xfrm>
            <a:off x="4286470" y="2681893"/>
            <a:ext cx="1044778" cy="1204764"/>
            <a:chOff x="3975325" y="3049050"/>
            <a:chExt cx="1193350" cy="1460675"/>
          </a:xfrm>
        </p:grpSpPr>
        <p:pic>
          <p:nvPicPr>
            <p:cNvPr id="293" name="Google Shape;29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5325" y="3049050"/>
              <a:ext cx="1193350" cy="146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29"/>
            <p:cNvSpPr/>
            <p:nvPr/>
          </p:nvSpPr>
          <p:spPr>
            <a:xfrm>
              <a:off x="4075652" y="3156529"/>
              <a:ext cx="747900" cy="2694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295" name="Google Shape;29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5698" y="3484463"/>
              <a:ext cx="747838" cy="9577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6" name="Google Shape;296;p29"/>
          <p:cNvPicPr preferRelativeResize="0"/>
          <p:nvPr/>
        </p:nvPicPr>
        <p:blipFill rotWithShape="1">
          <a:blip r:embed="rId5">
            <a:alphaModFix/>
          </a:blip>
          <a:srcRect b="-4049" l="0" r="0" t="4050"/>
          <a:stretch/>
        </p:blipFill>
        <p:spPr>
          <a:xfrm>
            <a:off x="4595300" y="2778987"/>
            <a:ext cx="216125" cy="21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9"/>
          <p:cNvGrpSpPr/>
          <p:nvPr/>
        </p:nvGrpSpPr>
        <p:grpSpPr>
          <a:xfrm>
            <a:off x="5353820" y="2681880"/>
            <a:ext cx="1044778" cy="1204764"/>
            <a:chOff x="3975325" y="3049050"/>
            <a:chExt cx="1193350" cy="1460675"/>
          </a:xfrm>
        </p:grpSpPr>
        <p:pic>
          <p:nvPicPr>
            <p:cNvPr id="298" name="Google Shape;29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5325" y="3049050"/>
              <a:ext cx="1193350" cy="146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9"/>
            <p:cNvSpPr/>
            <p:nvPr/>
          </p:nvSpPr>
          <p:spPr>
            <a:xfrm>
              <a:off x="4075652" y="3156529"/>
              <a:ext cx="747900" cy="2694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300" name="Google Shape;30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5698" y="3484463"/>
              <a:ext cx="747838" cy="9577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29"/>
          <p:cNvGrpSpPr/>
          <p:nvPr/>
        </p:nvGrpSpPr>
        <p:grpSpPr>
          <a:xfrm>
            <a:off x="6398595" y="2681893"/>
            <a:ext cx="1044778" cy="1204764"/>
            <a:chOff x="3975325" y="3049050"/>
            <a:chExt cx="1193350" cy="1460675"/>
          </a:xfrm>
        </p:grpSpPr>
        <p:pic>
          <p:nvPicPr>
            <p:cNvPr id="302" name="Google Shape;30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5325" y="3049050"/>
              <a:ext cx="1193350" cy="146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29"/>
            <p:cNvSpPr/>
            <p:nvPr/>
          </p:nvSpPr>
          <p:spPr>
            <a:xfrm>
              <a:off x="4075652" y="3156529"/>
              <a:ext cx="747900" cy="2694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304" name="Google Shape;304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5698" y="3484463"/>
              <a:ext cx="747838" cy="9577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3173" y="2770220"/>
            <a:ext cx="216125" cy="21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9235" y="2770208"/>
            <a:ext cx="216125" cy="21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8868" y="2778955"/>
            <a:ext cx="216125" cy="21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7418" y="2770233"/>
            <a:ext cx="216125" cy="21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18 -</a:t>
            </a:r>
            <a:endParaRPr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311700" y="619075"/>
            <a:ext cx="85206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500"/>
            </a:br>
            <a:r>
              <a:rPr lang="en" sz="1500"/>
              <a:t>When you’ve played all your games in a casino</a:t>
            </a:r>
            <a:br>
              <a:rPr lang="en" sz="1500"/>
            </a:br>
            <a:r>
              <a:rPr lang="en" sz="1500"/>
              <a:t>you’ll be shown the number of tokens you won, </a:t>
            </a:r>
            <a:br>
              <a:rPr lang="en" sz="1500"/>
            </a:br>
            <a:r>
              <a:rPr lang="en" sz="1500"/>
              <a:t>as well as a list of high scores from previous players.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Do your best to get as many points as you can to get your initials on the high-scores list.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Then you’ll move on to the next casino to play a new set of slot machines. </a:t>
            </a:r>
            <a:endParaRPr sz="1500"/>
          </a:p>
        </p:txBody>
      </p:sp>
      <p:sp>
        <p:nvSpPr>
          <p:cNvPr id="315" name="Google Shape;315;p30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19 -</a:t>
            </a:r>
            <a:endParaRPr/>
          </a:p>
        </p:txBody>
      </p:sp>
      <p:sp>
        <p:nvSpPr>
          <p:cNvPr id="321" name="Google Shape;321;p31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Now we would like to ask a few short questions to make sure everything is clear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2" name="Google Shape;322;p31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Instructions 2 -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During this game you’ll visit several casinos.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You’ll be given 15 chances to play the slot machines in each casino. 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Slot m</a:t>
            </a:r>
            <a:r>
              <a:rPr lang="en" sz="1500"/>
              <a:t>achines will award a token if they win, or no token at all otherwise.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Your goal is to win as many tokens as you can to earn a high-score in each casino.</a:t>
            </a:r>
            <a:endParaRPr sz="1500"/>
          </a:p>
        </p:txBody>
      </p:sp>
      <p:sp>
        <p:nvSpPr>
          <p:cNvPr id="63" name="Google Shape;63;p14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20 -</a:t>
            </a:r>
            <a:endParaRPr/>
          </a:p>
        </p:txBody>
      </p:sp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Using the keys indicated, how good do you think this machine will be in Casino 1?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329" name="Google Shape;329;p32"/>
          <p:cNvGrpSpPr/>
          <p:nvPr/>
        </p:nvGrpSpPr>
        <p:grpSpPr>
          <a:xfrm>
            <a:off x="1935513" y="1639400"/>
            <a:ext cx="5272975" cy="478800"/>
            <a:chOff x="1766775" y="2172800"/>
            <a:chExt cx="5272975" cy="478800"/>
          </a:xfrm>
        </p:grpSpPr>
        <p:sp>
          <p:nvSpPr>
            <p:cNvPr id="330" name="Google Shape;330;p32"/>
            <p:cNvSpPr txBox="1"/>
            <p:nvPr/>
          </p:nvSpPr>
          <p:spPr>
            <a:xfrm>
              <a:off x="1766775" y="2172800"/>
              <a:ext cx="9261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Good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(D)</a:t>
              </a:r>
              <a:endParaRPr/>
            </a:p>
          </p:txBody>
        </p:sp>
        <p:sp>
          <p:nvSpPr>
            <p:cNvPr id="331" name="Google Shape;331;p32"/>
            <p:cNvSpPr txBox="1"/>
            <p:nvPr/>
          </p:nvSpPr>
          <p:spPr>
            <a:xfrm>
              <a:off x="3215733" y="2172800"/>
              <a:ext cx="9261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(F)</a:t>
              </a:r>
              <a:endParaRPr/>
            </a:p>
          </p:txBody>
        </p:sp>
        <p:sp>
          <p:nvSpPr>
            <p:cNvPr id="332" name="Google Shape;332;p32"/>
            <p:cNvSpPr txBox="1"/>
            <p:nvPr/>
          </p:nvSpPr>
          <p:spPr>
            <a:xfrm>
              <a:off x="4664692" y="2172800"/>
              <a:ext cx="9261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Average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(J)</a:t>
              </a:r>
              <a:endParaRPr/>
            </a:p>
          </p:txBody>
        </p:sp>
        <p:sp>
          <p:nvSpPr>
            <p:cNvPr id="333" name="Google Shape;333;p32"/>
            <p:cNvSpPr txBox="1"/>
            <p:nvPr/>
          </p:nvSpPr>
          <p:spPr>
            <a:xfrm>
              <a:off x="6113650" y="2172800"/>
              <a:ext cx="9261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 idea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(K)</a:t>
              </a:r>
              <a:endParaRPr/>
            </a:p>
          </p:txBody>
        </p:sp>
      </p:grpSp>
      <p:grpSp>
        <p:nvGrpSpPr>
          <p:cNvPr id="334" name="Google Shape;334;p32"/>
          <p:cNvGrpSpPr/>
          <p:nvPr/>
        </p:nvGrpSpPr>
        <p:grpSpPr>
          <a:xfrm>
            <a:off x="4019059" y="2398205"/>
            <a:ext cx="1105878" cy="1317967"/>
            <a:chOff x="4019071" y="2522130"/>
            <a:chExt cx="1105878" cy="1317967"/>
          </a:xfrm>
        </p:grpSpPr>
        <p:pic>
          <p:nvPicPr>
            <p:cNvPr id="335" name="Google Shape;33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32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337" name="Google Shape;33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32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21</a:t>
            </a:r>
            <a:endParaRPr/>
          </a:p>
        </p:txBody>
      </p:sp>
      <p:sp>
        <p:nvSpPr>
          <p:cNvPr id="344" name="Google Shape;344;p3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Using the keys indicated, how good do you think this machine will be in Casino 1?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500"/>
            </a:b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Each casino programs its own machines, </a:t>
            </a:r>
            <a:br>
              <a:rPr lang="en" sz="1500"/>
            </a:br>
            <a:r>
              <a:rPr lang="en" sz="1500"/>
              <a:t>so you’ll have no idea how good or bad a machine might be until you try it a few times. </a:t>
            </a:r>
            <a:endParaRPr sz="1500"/>
          </a:p>
        </p:txBody>
      </p:sp>
      <p:grpSp>
        <p:nvGrpSpPr>
          <p:cNvPr id="345" name="Google Shape;345;p33"/>
          <p:cNvGrpSpPr/>
          <p:nvPr/>
        </p:nvGrpSpPr>
        <p:grpSpPr>
          <a:xfrm>
            <a:off x="1935525" y="1639400"/>
            <a:ext cx="5272975" cy="612600"/>
            <a:chOff x="1766788" y="2172800"/>
            <a:chExt cx="5272975" cy="612600"/>
          </a:xfrm>
        </p:grpSpPr>
        <p:sp>
          <p:nvSpPr>
            <p:cNvPr id="346" name="Google Shape;346;p33"/>
            <p:cNvSpPr txBox="1"/>
            <p:nvPr/>
          </p:nvSpPr>
          <p:spPr>
            <a:xfrm>
              <a:off x="1766788" y="2172800"/>
              <a:ext cx="926100" cy="6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Good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(D)</a:t>
              </a:r>
              <a:endParaRPr/>
            </a:p>
          </p:txBody>
        </p:sp>
        <p:sp>
          <p:nvSpPr>
            <p:cNvPr id="347" name="Google Shape;347;p33"/>
            <p:cNvSpPr txBox="1"/>
            <p:nvPr/>
          </p:nvSpPr>
          <p:spPr>
            <a:xfrm>
              <a:off x="3215738" y="2172800"/>
              <a:ext cx="926100" cy="6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(F)</a:t>
              </a:r>
              <a:endParaRPr/>
            </a:p>
          </p:txBody>
        </p:sp>
        <p:sp>
          <p:nvSpPr>
            <p:cNvPr id="348" name="Google Shape;348;p33"/>
            <p:cNvSpPr txBox="1"/>
            <p:nvPr/>
          </p:nvSpPr>
          <p:spPr>
            <a:xfrm>
              <a:off x="4664688" y="2172800"/>
              <a:ext cx="926100" cy="6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Average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(J)</a:t>
              </a:r>
              <a:endParaRPr/>
            </a:p>
          </p:txBody>
        </p:sp>
        <p:sp>
          <p:nvSpPr>
            <p:cNvPr id="349" name="Google Shape;349;p33"/>
            <p:cNvSpPr txBox="1"/>
            <p:nvPr/>
          </p:nvSpPr>
          <p:spPr>
            <a:xfrm>
              <a:off x="6113663" y="2172800"/>
              <a:ext cx="926100" cy="612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 idea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(K)</a:t>
              </a:r>
              <a:endParaRPr/>
            </a:p>
          </p:txBody>
        </p:sp>
      </p:grpSp>
      <p:grpSp>
        <p:nvGrpSpPr>
          <p:cNvPr id="350" name="Google Shape;350;p33"/>
          <p:cNvGrpSpPr/>
          <p:nvPr/>
        </p:nvGrpSpPr>
        <p:grpSpPr>
          <a:xfrm>
            <a:off x="4019059" y="2398205"/>
            <a:ext cx="1105878" cy="1317967"/>
            <a:chOff x="4019071" y="2522130"/>
            <a:chExt cx="1105878" cy="1317967"/>
          </a:xfrm>
        </p:grpSpPr>
        <p:pic>
          <p:nvPicPr>
            <p:cNvPr id="351" name="Google Shape;351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3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353" name="Google Shape;353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Google Shape;354;p33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22 -</a:t>
            </a:r>
            <a:endParaRPr/>
          </a:p>
        </p:txBody>
      </p:sp>
      <p:sp>
        <p:nvSpPr>
          <p:cNvPr id="360" name="Google Shape;360;p34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If you are in Casino 1, how frequently would this </a:t>
            </a:r>
            <a:br>
              <a:rPr lang="en" sz="1500"/>
            </a:br>
            <a:r>
              <a:rPr lang="en" sz="1500"/>
              <a:t>machine win at the end of your visit relative to the start of your visit?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361" name="Google Shape;361;p34"/>
          <p:cNvGrpSpPr/>
          <p:nvPr/>
        </p:nvGrpSpPr>
        <p:grpSpPr>
          <a:xfrm>
            <a:off x="1374870" y="1660775"/>
            <a:ext cx="6394275" cy="478800"/>
            <a:chOff x="1206195" y="2172800"/>
            <a:chExt cx="6394275" cy="478800"/>
          </a:xfrm>
        </p:grpSpPr>
        <p:sp>
          <p:nvSpPr>
            <p:cNvPr id="362" name="Google Shape;362;p34"/>
            <p:cNvSpPr txBox="1"/>
            <p:nvPr/>
          </p:nvSpPr>
          <p:spPr>
            <a:xfrm>
              <a:off x="1206195" y="2172800"/>
              <a:ext cx="14868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More frequently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(D)</a:t>
              </a:r>
              <a:endParaRPr/>
            </a:p>
          </p:txBody>
        </p:sp>
        <p:sp>
          <p:nvSpPr>
            <p:cNvPr id="363" name="Google Shape;363;p34"/>
            <p:cNvSpPr txBox="1"/>
            <p:nvPr/>
          </p:nvSpPr>
          <p:spPr>
            <a:xfrm>
              <a:off x="2842020" y="2172800"/>
              <a:ext cx="14868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same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(F)</a:t>
              </a:r>
              <a:endParaRPr/>
            </a:p>
          </p:txBody>
        </p:sp>
        <p:sp>
          <p:nvSpPr>
            <p:cNvPr id="364" name="Google Shape;364;p34"/>
            <p:cNvSpPr txBox="1"/>
            <p:nvPr/>
          </p:nvSpPr>
          <p:spPr>
            <a:xfrm>
              <a:off x="4477845" y="2172800"/>
              <a:ext cx="14868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Less frequently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(J)</a:t>
              </a:r>
              <a:endParaRPr/>
            </a:p>
          </p:txBody>
        </p:sp>
        <p:sp>
          <p:nvSpPr>
            <p:cNvPr id="365" name="Google Shape;365;p34"/>
            <p:cNvSpPr txBox="1"/>
            <p:nvPr/>
          </p:nvSpPr>
          <p:spPr>
            <a:xfrm>
              <a:off x="6113670" y="2172800"/>
              <a:ext cx="14868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 idea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(K)</a:t>
              </a:r>
              <a:endParaRPr/>
            </a:p>
          </p:txBody>
        </p:sp>
      </p:grpSp>
      <p:grpSp>
        <p:nvGrpSpPr>
          <p:cNvPr id="366" name="Google Shape;366;p34"/>
          <p:cNvGrpSpPr/>
          <p:nvPr/>
        </p:nvGrpSpPr>
        <p:grpSpPr>
          <a:xfrm>
            <a:off x="4019059" y="2398205"/>
            <a:ext cx="1105878" cy="1317967"/>
            <a:chOff x="4019071" y="2522130"/>
            <a:chExt cx="1105878" cy="1317967"/>
          </a:xfrm>
        </p:grpSpPr>
        <p:pic>
          <p:nvPicPr>
            <p:cNvPr id="367" name="Google Shape;367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4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369" name="Google Shape;36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34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23 -</a:t>
            </a:r>
            <a:endParaRPr/>
          </a:p>
        </p:txBody>
      </p: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If you are in Casino 1, how frequently would this </a:t>
            </a:r>
            <a:br>
              <a:rPr lang="en" sz="1500"/>
            </a:br>
            <a:r>
              <a:rPr lang="en" sz="1500"/>
              <a:t>machine win at the end of your visit relative to the start of your visit?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Machine stay the same </a:t>
            </a:r>
            <a:r>
              <a:rPr lang="en" sz="1500"/>
              <a:t>throughout</a:t>
            </a:r>
            <a:r>
              <a:rPr lang="en" sz="1500"/>
              <a:t> your stay in each casino.</a:t>
            </a:r>
            <a:br>
              <a:rPr lang="en" sz="1500"/>
            </a:br>
            <a:r>
              <a:rPr lang="en" sz="1500"/>
              <a:t>Good machines stay good, and bad machines stay bad.</a:t>
            </a:r>
            <a:endParaRPr sz="1500"/>
          </a:p>
        </p:txBody>
      </p:sp>
      <p:grpSp>
        <p:nvGrpSpPr>
          <p:cNvPr id="377" name="Google Shape;377;p35"/>
          <p:cNvGrpSpPr/>
          <p:nvPr/>
        </p:nvGrpSpPr>
        <p:grpSpPr>
          <a:xfrm>
            <a:off x="1374875" y="1660775"/>
            <a:ext cx="6394275" cy="589800"/>
            <a:chOff x="1206200" y="2172800"/>
            <a:chExt cx="6394275" cy="589800"/>
          </a:xfrm>
        </p:grpSpPr>
        <p:sp>
          <p:nvSpPr>
            <p:cNvPr id="378" name="Google Shape;378;p35"/>
            <p:cNvSpPr txBox="1"/>
            <p:nvPr/>
          </p:nvSpPr>
          <p:spPr>
            <a:xfrm>
              <a:off x="1206200" y="2172800"/>
              <a:ext cx="1486800" cy="5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More frequently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(D)</a:t>
              </a:r>
              <a:endParaRPr/>
            </a:p>
          </p:txBody>
        </p:sp>
        <p:sp>
          <p:nvSpPr>
            <p:cNvPr id="379" name="Google Shape;379;p35"/>
            <p:cNvSpPr txBox="1"/>
            <p:nvPr/>
          </p:nvSpPr>
          <p:spPr>
            <a:xfrm>
              <a:off x="2842025" y="2172800"/>
              <a:ext cx="1486800" cy="589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same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(F)</a:t>
              </a:r>
              <a:endParaRPr/>
            </a:p>
          </p:txBody>
        </p:sp>
        <p:sp>
          <p:nvSpPr>
            <p:cNvPr id="380" name="Google Shape;380;p35"/>
            <p:cNvSpPr txBox="1"/>
            <p:nvPr/>
          </p:nvSpPr>
          <p:spPr>
            <a:xfrm>
              <a:off x="4477850" y="2172800"/>
              <a:ext cx="1486800" cy="5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Less frequently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(J)</a:t>
              </a:r>
              <a:endParaRPr/>
            </a:p>
          </p:txBody>
        </p:sp>
        <p:sp>
          <p:nvSpPr>
            <p:cNvPr id="381" name="Google Shape;381;p35"/>
            <p:cNvSpPr txBox="1"/>
            <p:nvPr/>
          </p:nvSpPr>
          <p:spPr>
            <a:xfrm>
              <a:off x="6113675" y="2172800"/>
              <a:ext cx="1486800" cy="5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 idea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(K)</a:t>
              </a:r>
              <a:endParaRPr/>
            </a:p>
          </p:txBody>
        </p:sp>
      </p:grpSp>
      <p:grpSp>
        <p:nvGrpSpPr>
          <p:cNvPr id="382" name="Google Shape;382;p35"/>
          <p:cNvGrpSpPr/>
          <p:nvPr/>
        </p:nvGrpSpPr>
        <p:grpSpPr>
          <a:xfrm>
            <a:off x="4019059" y="2398205"/>
            <a:ext cx="1105878" cy="1317967"/>
            <a:chOff x="4019071" y="2522130"/>
            <a:chExt cx="1105878" cy="1317967"/>
          </a:xfrm>
        </p:grpSpPr>
        <p:pic>
          <p:nvPicPr>
            <p:cNvPr id="383" name="Google Shape;38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35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385" name="Google Shape;38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6" name="Google Shape;386;p35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Does it matter if a machine appears on the left or the right?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92" name="Google Shape;392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24 -</a:t>
            </a:r>
            <a:endParaRPr/>
          </a:p>
        </p:txBody>
      </p:sp>
      <p:grpSp>
        <p:nvGrpSpPr>
          <p:cNvPr id="393" name="Google Shape;393;p36"/>
          <p:cNvGrpSpPr/>
          <p:nvPr/>
        </p:nvGrpSpPr>
        <p:grpSpPr>
          <a:xfrm>
            <a:off x="4690621" y="2293530"/>
            <a:ext cx="1105878" cy="1317967"/>
            <a:chOff x="4019071" y="2522130"/>
            <a:chExt cx="1105878" cy="1317967"/>
          </a:xfrm>
        </p:grpSpPr>
        <p:pic>
          <p:nvPicPr>
            <p:cNvPr id="394" name="Google Shape;39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36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396" name="Google Shape;396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Google Shape;397;p36"/>
          <p:cNvGrpSpPr/>
          <p:nvPr/>
        </p:nvGrpSpPr>
        <p:grpSpPr>
          <a:xfrm>
            <a:off x="3347521" y="2293530"/>
            <a:ext cx="1105878" cy="1317967"/>
            <a:chOff x="2326896" y="2654905"/>
            <a:chExt cx="1105878" cy="1317967"/>
          </a:xfrm>
        </p:grpSpPr>
        <p:pic>
          <p:nvPicPr>
            <p:cNvPr id="398" name="Google Shape;39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6896" y="2654905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36"/>
            <p:cNvSpPr/>
            <p:nvPr/>
          </p:nvSpPr>
          <p:spPr>
            <a:xfrm>
              <a:off x="2419870" y="2754442"/>
              <a:ext cx="693000" cy="2430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400" name="Google Shape;400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19912" y="3026298"/>
              <a:ext cx="693021" cy="8642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" name="Google Shape;401;p36"/>
          <p:cNvGrpSpPr/>
          <p:nvPr/>
        </p:nvGrpSpPr>
        <p:grpSpPr>
          <a:xfrm>
            <a:off x="3473286" y="1417925"/>
            <a:ext cx="2197429" cy="633900"/>
            <a:chOff x="1668804" y="2172800"/>
            <a:chExt cx="2197429" cy="633900"/>
          </a:xfrm>
        </p:grpSpPr>
        <p:sp>
          <p:nvSpPr>
            <p:cNvPr id="402" name="Google Shape;402;p36"/>
            <p:cNvSpPr txBox="1"/>
            <p:nvPr/>
          </p:nvSpPr>
          <p:spPr>
            <a:xfrm>
              <a:off x="1668804" y="2172800"/>
              <a:ext cx="10242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(F)</a:t>
              </a:r>
              <a:endParaRPr/>
            </a:p>
          </p:txBody>
        </p:sp>
        <p:sp>
          <p:nvSpPr>
            <p:cNvPr id="403" name="Google Shape;403;p36"/>
            <p:cNvSpPr txBox="1"/>
            <p:nvPr/>
          </p:nvSpPr>
          <p:spPr>
            <a:xfrm>
              <a:off x="2842032" y="2172800"/>
              <a:ext cx="1024200" cy="6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(J)</a:t>
              </a:r>
              <a:endParaRPr/>
            </a:p>
          </p:txBody>
        </p:sp>
      </p:grpSp>
      <p:sp>
        <p:nvSpPr>
          <p:cNvPr id="404" name="Google Shape;404;p36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Does it matter if a machine appears on the left or the right?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500"/>
            </a:br>
            <a:r>
              <a:rPr lang="en" sz="1500"/>
              <a:t>Position </a:t>
            </a:r>
            <a:r>
              <a:rPr lang="en" sz="1500"/>
              <a:t>means nothing at all.</a:t>
            </a:r>
            <a:br>
              <a:rPr lang="en" sz="1500"/>
            </a:br>
            <a:r>
              <a:rPr lang="en" sz="1500"/>
              <a:t>Position only changes to ensure there’s no advantage for left/right handed people.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10" name="Google Shape;410;p3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25 -</a:t>
            </a:r>
            <a:endParaRPr/>
          </a:p>
        </p:txBody>
      </p:sp>
      <p:grpSp>
        <p:nvGrpSpPr>
          <p:cNvPr id="411" name="Google Shape;411;p37"/>
          <p:cNvGrpSpPr/>
          <p:nvPr/>
        </p:nvGrpSpPr>
        <p:grpSpPr>
          <a:xfrm>
            <a:off x="4690611" y="2293530"/>
            <a:ext cx="1105878" cy="1317967"/>
            <a:chOff x="4019071" y="2522130"/>
            <a:chExt cx="1105878" cy="1317967"/>
          </a:xfrm>
        </p:grpSpPr>
        <p:pic>
          <p:nvPicPr>
            <p:cNvPr id="412" name="Google Shape;41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37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414" name="Google Shape;414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" name="Google Shape;415;p37"/>
          <p:cNvGrpSpPr/>
          <p:nvPr/>
        </p:nvGrpSpPr>
        <p:grpSpPr>
          <a:xfrm>
            <a:off x="3473286" y="1417925"/>
            <a:ext cx="2197429" cy="633900"/>
            <a:chOff x="1668804" y="2172800"/>
            <a:chExt cx="2197429" cy="633900"/>
          </a:xfrm>
        </p:grpSpPr>
        <p:sp>
          <p:nvSpPr>
            <p:cNvPr id="416" name="Google Shape;416;p37"/>
            <p:cNvSpPr txBox="1"/>
            <p:nvPr/>
          </p:nvSpPr>
          <p:spPr>
            <a:xfrm>
              <a:off x="1668804" y="2172800"/>
              <a:ext cx="10242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(F)</a:t>
              </a:r>
              <a:endParaRPr/>
            </a:p>
          </p:txBody>
        </p:sp>
        <p:sp>
          <p:nvSpPr>
            <p:cNvPr id="417" name="Google Shape;417;p37"/>
            <p:cNvSpPr txBox="1"/>
            <p:nvPr/>
          </p:nvSpPr>
          <p:spPr>
            <a:xfrm>
              <a:off x="2842032" y="2172800"/>
              <a:ext cx="1024200" cy="633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(J)</a:t>
              </a:r>
              <a:endParaRPr/>
            </a:p>
          </p:txBody>
        </p:sp>
      </p:grpSp>
      <p:grpSp>
        <p:nvGrpSpPr>
          <p:cNvPr id="418" name="Google Shape;418;p37"/>
          <p:cNvGrpSpPr/>
          <p:nvPr/>
        </p:nvGrpSpPr>
        <p:grpSpPr>
          <a:xfrm>
            <a:off x="3347511" y="2293530"/>
            <a:ext cx="1105878" cy="1317967"/>
            <a:chOff x="2326896" y="2654905"/>
            <a:chExt cx="1105878" cy="1317967"/>
          </a:xfrm>
        </p:grpSpPr>
        <p:pic>
          <p:nvPicPr>
            <p:cNvPr id="419" name="Google Shape;419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6896" y="2654905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37"/>
            <p:cNvSpPr/>
            <p:nvPr/>
          </p:nvSpPr>
          <p:spPr>
            <a:xfrm>
              <a:off x="2419870" y="2754442"/>
              <a:ext cx="693000" cy="2430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421" name="Google Shape;42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19912" y="3026298"/>
              <a:ext cx="693021" cy="8642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2" name="Google Shape;422;p37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Does it matter how long the tumblers turn after you pick a slot machine?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28" name="Google Shape;428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26 -</a:t>
            </a:r>
            <a:endParaRPr/>
          </a:p>
        </p:txBody>
      </p:sp>
      <p:grpSp>
        <p:nvGrpSpPr>
          <p:cNvPr id="429" name="Google Shape;429;p38"/>
          <p:cNvGrpSpPr/>
          <p:nvPr/>
        </p:nvGrpSpPr>
        <p:grpSpPr>
          <a:xfrm>
            <a:off x="4690621" y="2293530"/>
            <a:ext cx="1105878" cy="1317967"/>
            <a:chOff x="4019071" y="2522130"/>
            <a:chExt cx="1105878" cy="1317967"/>
          </a:xfrm>
        </p:grpSpPr>
        <p:pic>
          <p:nvPicPr>
            <p:cNvPr id="430" name="Google Shape;430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38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432" name="Google Shape;432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" name="Google Shape;433;p38"/>
          <p:cNvGrpSpPr/>
          <p:nvPr/>
        </p:nvGrpSpPr>
        <p:grpSpPr>
          <a:xfrm>
            <a:off x="3347521" y="2293530"/>
            <a:ext cx="1105878" cy="1317967"/>
            <a:chOff x="2326896" y="2654905"/>
            <a:chExt cx="1105878" cy="1317967"/>
          </a:xfrm>
        </p:grpSpPr>
        <p:pic>
          <p:nvPicPr>
            <p:cNvPr id="434" name="Google Shape;434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6896" y="2654905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" name="Google Shape;435;p38"/>
            <p:cNvSpPr/>
            <p:nvPr/>
          </p:nvSpPr>
          <p:spPr>
            <a:xfrm>
              <a:off x="2419870" y="2754442"/>
              <a:ext cx="693000" cy="2430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####</a:t>
              </a:r>
              <a:endParaRPr b="1"/>
            </a:p>
          </p:txBody>
        </p:sp>
        <p:pic>
          <p:nvPicPr>
            <p:cNvPr id="436" name="Google Shape;436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19912" y="3026298"/>
              <a:ext cx="693021" cy="8642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7" name="Google Shape;437;p38"/>
          <p:cNvGrpSpPr/>
          <p:nvPr/>
        </p:nvGrpSpPr>
        <p:grpSpPr>
          <a:xfrm>
            <a:off x="3473286" y="1417925"/>
            <a:ext cx="2197429" cy="633900"/>
            <a:chOff x="1668804" y="2172800"/>
            <a:chExt cx="2197429" cy="633900"/>
          </a:xfrm>
        </p:grpSpPr>
        <p:sp>
          <p:nvSpPr>
            <p:cNvPr id="438" name="Google Shape;438;p38"/>
            <p:cNvSpPr txBox="1"/>
            <p:nvPr/>
          </p:nvSpPr>
          <p:spPr>
            <a:xfrm>
              <a:off x="1668804" y="2172800"/>
              <a:ext cx="10242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(F)</a:t>
              </a:r>
              <a:endParaRPr/>
            </a:p>
          </p:txBody>
        </p:sp>
        <p:sp>
          <p:nvSpPr>
            <p:cNvPr id="439" name="Google Shape;439;p38"/>
            <p:cNvSpPr txBox="1"/>
            <p:nvPr/>
          </p:nvSpPr>
          <p:spPr>
            <a:xfrm>
              <a:off x="2842032" y="2172800"/>
              <a:ext cx="1024200" cy="6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(J)</a:t>
              </a:r>
              <a:endParaRPr/>
            </a:p>
          </p:txBody>
        </p:sp>
      </p:grpSp>
      <p:sp>
        <p:nvSpPr>
          <p:cNvPr id="440" name="Google Shape;440;p38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Does it matter how long the tumblers turn after you pick a slot machine?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500"/>
            </a:br>
            <a:r>
              <a:rPr lang="en" sz="1500"/>
              <a:t>Tumblers turn for a random amount of time to make sure the MRI runs properly.</a:t>
            </a:r>
            <a:br>
              <a:rPr lang="en" sz="1500"/>
            </a:br>
            <a:r>
              <a:rPr lang="en" sz="1500"/>
              <a:t>This has no effect on whether a machine wins or not.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46" name="Google Shape;446;p3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27 -</a:t>
            </a:r>
            <a:endParaRPr/>
          </a:p>
        </p:txBody>
      </p:sp>
      <p:grpSp>
        <p:nvGrpSpPr>
          <p:cNvPr id="447" name="Google Shape;447;p39"/>
          <p:cNvGrpSpPr/>
          <p:nvPr/>
        </p:nvGrpSpPr>
        <p:grpSpPr>
          <a:xfrm>
            <a:off x="4690611" y="2293530"/>
            <a:ext cx="1105878" cy="1317967"/>
            <a:chOff x="4019071" y="2522130"/>
            <a:chExt cx="1105878" cy="1317967"/>
          </a:xfrm>
        </p:grpSpPr>
        <p:pic>
          <p:nvPicPr>
            <p:cNvPr id="448" name="Google Shape;448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39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450" name="Google Shape;450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" name="Google Shape;451;p39"/>
          <p:cNvGrpSpPr/>
          <p:nvPr/>
        </p:nvGrpSpPr>
        <p:grpSpPr>
          <a:xfrm>
            <a:off x="3473286" y="1417925"/>
            <a:ext cx="2197429" cy="633900"/>
            <a:chOff x="1668804" y="2172800"/>
            <a:chExt cx="2197429" cy="633900"/>
          </a:xfrm>
        </p:grpSpPr>
        <p:sp>
          <p:nvSpPr>
            <p:cNvPr id="452" name="Google Shape;452;p39"/>
            <p:cNvSpPr txBox="1"/>
            <p:nvPr/>
          </p:nvSpPr>
          <p:spPr>
            <a:xfrm>
              <a:off x="1668804" y="2172800"/>
              <a:ext cx="10242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(F)</a:t>
              </a:r>
              <a:endParaRPr/>
            </a:p>
          </p:txBody>
        </p:sp>
        <p:sp>
          <p:nvSpPr>
            <p:cNvPr id="453" name="Google Shape;453;p39"/>
            <p:cNvSpPr txBox="1"/>
            <p:nvPr/>
          </p:nvSpPr>
          <p:spPr>
            <a:xfrm>
              <a:off x="2842032" y="2172800"/>
              <a:ext cx="1024200" cy="633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(J)</a:t>
              </a:r>
              <a:endParaRPr/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3347511" y="2293530"/>
            <a:ext cx="1105878" cy="1317967"/>
            <a:chOff x="2326896" y="2654905"/>
            <a:chExt cx="1105878" cy="1317967"/>
          </a:xfrm>
        </p:grpSpPr>
        <p:pic>
          <p:nvPicPr>
            <p:cNvPr id="455" name="Google Shape;455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6896" y="2654905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39"/>
            <p:cNvSpPr/>
            <p:nvPr/>
          </p:nvSpPr>
          <p:spPr>
            <a:xfrm>
              <a:off x="2419870" y="2754442"/>
              <a:ext cx="693000" cy="2430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####</a:t>
              </a:r>
              <a:endParaRPr b="1"/>
            </a:p>
          </p:txBody>
        </p:sp>
        <p:pic>
          <p:nvPicPr>
            <p:cNvPr id="457" name="Google Shape;457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19912" y="3026298"/>
              <a:ext cx="693021" cy="8642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8" name="Google Shape;458;p39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Please select the machine that won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64" name="Google Shape;464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28 -</a:t>
            </a:r>
            <a:endParaRPr/>
          </a:p>
        </p:txBody>
      </p:sp>
      <p:grpSp>
        <p:nvGrpSpPr>
          <p:cNvPr id="465" name="Google Shape;465;p40"/>
          <p:cNvGrpSpPr/>
          <p:nvPr/>
        </p:nvGrpSpPr>
        <p:grpSpPr>
          <a:xfrm>
            <a:off x="4690621" y="2293530"/>
            <a:ext cx="1105878" cy="1317967"/>
            <a:chOff x="4019071" y="2522130"/>
            <a:chExt cx="1105878" cy="1317967"/>
          </a:xfrm>
        </p:grpSpPr>
        <p:pic>
          <p:nvPicPr>
            <p:cNvPr id="466" name="Google Shape;466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" name="Google Shape;467;p40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468" name="Google Shape;468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40"/>
          <p:cNvGrpSpPr/>
          <p:nvPr/>
        </p:nvGrpSpPr>
        <p:grpSpPr>
          <a:xfrm>
            <a:off x="3347521" y="2293530"/>
            <a:ext cx="1105878" cy="1317967"/>
            <a:chOff x="2326896" y="2654905"/>
            <a:chExt cx="1105878" cy="1317967"/>
          </a:xfrm>
        </p:grpSpPr>
        <p:pic>
          <p:nvPicPr>
            <p:cNvPr id="470" name="Google Shape;470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6896" y="2654905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Google Shape;471;p40"/>
            <p:cNvSpPr/>
            <p:nvPr/>
          </p:nvSpPr>
          <p:spPr>
            <a:xfrm>
              <a:off x="2419870" y="2754442"/>
              <a:ext cx="693000" cy="2430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472" name="Google Shape;472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19912" y="3026298"/>
              <a:ext cx="693021" cy="8642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p40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474" name="Google Shape;474;p40"/>
          <p:cNvPicPr preferRelativeResize="0"/>
          <p:nvPr/>
        </p:nvPicPr>
        <p:blipFill rotWithShape="1">
          <a:blip r:embed="rId6">
            <a:alphaModFix/>
          </a:blip>
          <a:srcRect b="-4049" l="0" r="0" t="4050"/>
          <a:stretch/>
        </p:blipFill>
        <p:spPr>
          <a:xfrm>
            <a:off x="3667925" y="2402075"/>
            <a:ext cx="216125" cy="2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8793" y="2402070"/>
            <a:ext cx="216125" cy="21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Please select the machine that won</a:t>
            </a:r>
            <a:endParaRPr sz="1500"/>
          </a:p>
        </p:txBody>
      </p:sp>
      <p:sp>
        <p:nvSpPr>
          <p:cNvPr id="481" name="Google Shape;481;p4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29 -</a:t>
            </a:r>
            <a:endParaRPr/>
          </a:p>
        </p:txBody>
      </p:sp>
      <p:grpSp>
        <p:nvGrpSpPr>
          <p:cNvPr id="482" name="Google Shape;482;p41"/>
          <p:cNvGrpSpPr/>
          <p:nvPr/>
        </p:nvGrpSpPr>
        <p:grpSpPr>
          <a:xfrm>
            <a:off x="4690621" y="2293530"/>
            <a:ext cx="1105878" cy="1317967"/>
            <a:chOff x="4019071" y="2522130"/>
            <a:chExt cx="1105878" cy="1317967"/>
          </a:xfrm>
        </p:grpSpPr>
        <p:pic>
          <p:nvPicPr>
            <p:cNvPr id="483" name="Google Shape;483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" name="Google Shape;484;p41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485" name="Google Shape;485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Google Shape;486;p41"/>
          <p:cNvGrpSpPr/>
          <p:nvPr/>
        </p:nvGrpSpPr>
        <p:grpSpPr>
          <a:xfrm>
            <a:off x="3347521" y="2293530"/>
            <a:ext cx="1105878" cy="1317967"/>
            <a:chOff x="2326896" y="2654905"/>
            <a:chExt cx="1105878" cy="1317967"/>
          </a:xfrm>
        </p:grpSpPr>
        <p:pic>
          <p:nvPicPr>
            <p:cNvPr id="487" name="Google Shape;487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6896" y="2654905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41"/>
            <p:cNvSpPr/>
            <p:nvPr/>
          </p:nvSpPr>
          <p:spPr>
            <a:xfrm>
              <a:off x="2419870" y="2754442"/>
              <a:ext cx="693000" cy="2430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489" name="Google Shape;489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19912" y="3026298"/>
              <a:ext cx="693021" cy="8642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0" name="Google Shape;490;p41"/>
          <p:cNvPicPr preferRelativeResize="0"/>
          <p:nvPr/>
        </p:nvPicPr>
        <p:blipFill rotWithShape="1">
          <a:blip r:embed="rId6">
            <a:alphaModFix/>
          </a:blip>
          <a:srcRect b="-4049" l="0" r="0" t="4050"/>
          <a:stretch/>
        </p:blipFill>
        <p:spPr>
          <a:xfrm>
            <a:off x="3667925" y="2402075"/>
            <a:ext cx="216125" cy="2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8793" y="2402070"/>
            <a:ext cx="216125" cy="21614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1"/>
          <p:cNvSpPr/>
          <p:nvPr/>
        </p:nvSpPr>
        <p:spPr>
          <a:xfrm>
            <a:off x="3175325" y="2143125"/>
            <a:ext cx="1364700" cy="161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1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Each game starts with a cross in the middle of the screen.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3 -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052750" y="2277900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+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Please select the machine that didn’t win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99" name="Google Shape;499;p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30 -</a:t>
            </a:r>
            <a:endParaRPr/>
          </a:p>
        </p:txBody>
      </p:sp>
      <p:grpSp>
        <p:nvGrpSpPr>
          <p:cNvPr id="500" name="Google Shape;500;p42"/>
          <p:cNvGrpSpPr/>
          <p:nvPr/>
        </p:nvGrpSpPr>
        <p:grpSpPr>
          <a:xfrm>
            <a:off x="4690621" y="2293530"/>
            <a:ext cx="1105878" cy="1317967"/>
            <a:chOff x="4019071" y="2522130"/>
            <a:chExt cx="1105878" cy="1317967"/>
          </a:xfrm>
        </p:grpSpPr>
        <p:pic>
          <p:nvPicPr>
            <p:cNvPr id="501" name="Google Shape;50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" name="Google Shape;502;p42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503" name="Google Shape;503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4" name="Google Shape;504;p42"/>
          <p:cNvGrpSpPr/>
          <p:nvPr/>
        </p:nvGrpSpPr>
        <p:grpSpPr>
          <a:xfrm>
            <a:off x="3347521" y="2293530"/>
            <a:ext cx="1105878" cy="1317967"/>
            <a:chOff x="2326896" y="2654905"/>
            <a:chExt cx="1105878" cy="1317967"/>
          </a:xfrm>
        </p:grpSpPr>
        <p:pic>
          <p:nvPicPr>
            <p:cNvPr id="505" name="Google Shape;5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6896" y="2654905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42"/>
            <p:cNvSpPr/>
            <p:nvPr/>
          </p:nvSpPr>
          <p:spPr>
            <a:xfrm>
              <a:off x="2419870" y="2754442"/>
              <a:ext cx="693000" cy="2430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507" name="Google Shape;507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19912" y="3026298"/>
              <a:ext cx="693021" cy="8642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8" name="Google Shape;508;p42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509" name="Google Shape;509;p42"/>
          <p:cNvPicPr preferRelativeResize="0"/>
          <p:nvPr/>
        </p:nvPicPr>
        <p:blipFill rotWithShape="1">
          <a:blip r:embed="rId6">
            <a:alphaModFix/>
          </a:blip>
          <a:srcRect b="-4049" l="0" r="0" t="4050"/>
          <a:stretch/>
        </p:blipFill>
        <p:spPr>
          <a:xfrm>
            <a:off x="3667925" y="2402075"/>
            <a:ext cx="216125" cy="2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8793" y="2402070"/>
            <a:ext cx="216125" cy="21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Please select the machine that didn’t win</a:t>
            </a:r>
            <a:endParaRPr sz="1500"/>
          </a:p>
        </p:txBody>
      </p:sp>
      <p:sp>
        <p:nvSpPr>
          <p:cNvPr id="516" name="Google Shape;516;p4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31 -</a:t>
            </a:r>
            <a:endParaRPr/>
          </a:p>
        </p:txBody>
      </p:sp>
      <p:grpSp>
        <p:nvGrpSpPr>
          <p:cNvPr id="517" name="Google Shape;517;p43"/>
          <p:cNvGrpSpPr/>
          <p:nvPr/>
        </p:nvGrpSpPr>
        <p:grpSpPr>
          <a:xfrm>
            <a:off x="4690621" y="2293530"/>
            <a:ext cx="1105878" cy="1317967"/>
            <a:chOff x="4019071" y="2522130"/>
            <a:chExt cx="1105878" cy="1317967"/>
          </a:xfrm>
        </p:grpSpPr>
        <p:pic>
          <p:nvPicPr>
            <p:cNvPr id="518" name="Google Shape;518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43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520" name="Google Shape;520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" name="Google Shape;521;p43"/>
          <p:cNvGrpSpPr/>
          <p:nvPr/>
        </p:nvGrpSpPr>
        <p:grpSpPr>
          <a:xfrm>
            <a:off x="3347521" y="2293530"/>
            <a:ext cx="1105878" cy="1317967"/>
            <a:chOff x="2326896" y="2654905"/>
            <a:chExt cx="1105878" cy="1317967"/>
          </a:xfrm>
        </p:grpSpPr>
        <p:pic>
          <p:nvPicPr>
            <p:cNvPr id="522" name="Google Shape;522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6896" y="2654905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Google Shape;523;p43"/>
            <p:cNvSpPr/>
            <p:nvPr/>
          </p:nvSpPr>
          <p:spPr>
            <a:xfrm>
              <a:off x="2419870" y="2754442"/>
              <a:ext cx="693000" cy="2430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524" name="Google Shape;524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19912" y="3026298"/>
              <a:ext cx="693021" cy="8642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5" name="Google Shape;525;p43"/>
          <p:cNvPicPr preferRelativeResize="0"/>
          <p:nvPr/>
        </p:nvPicPr>
        <p:blipFill rotWithShape="1">
          <a:blip r:embed="rId6">
            <a:alphaModFix/>
          </a:blip>
          <a:srcRect b="-4049" l="0" r="0" t="4050"/>
          <a:stretch/>
        </p:blipFill>
        <p:spPr>
          <a:xfrm>
            <a:off x="3667925" y="2402075"/>
            <a:ext cx="216125" cy="2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8793" y="2402070"/>
            <a:ext cx="216125" cy="21614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3"/>
          <p:cNvSpPr/>
          <p:nvPr/>
        </p:nvSpPr>
        <p:spPr>
          <a:xfrm>
            <a:off x="4546925" y="2143125"/>
            <a:ext cx="1364700" cy="161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3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 looks like you’re ready to start with a bit of practice.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Please let the experimenter know if anything is unclear or if you have any questions.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Otherwise, please let them know that you’re ready to begin.</a:t>
            </a:r>
            <a:endParaRPr sz="1500"/>
          </a:p>
        </p:txBody>
      </p:sp>
      <p:sp>
        <p:nvSpPr>
          <p:cNvPr id="534" name="Google Shape;534;p4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32 -</a:t>
            </a:r>
            <a:endParaRPr/>
          </a:p>
        </p:txBody>
      </p:sp>
      <p:sp>
        <p:nvSpPr>
          <p:cNvPr id="535" name="Google Shape;535;p44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structure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/>
          <p:nvPr/>
        </p:nvSpPr>
        <p:spPr>
          <a:xfrm>
            <a:off x="311700" y="1262750"/>
            <a:ext cx="1732200" cy="10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+</a:t>
            </a:r>
            <a:endParaRPr sz="3000"/>
          </a:p>
        </p:txBody>
      </p:sp>
      <p:sp>
        <p:nvSpPr>
          <p:cNvPr id="546" name="Google Shape;546;p4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dynamics</a:t>
            </a:r>
            <a:endParaRPr/>
          </a:p>
        </p:txBody>
      </p:sp>
      <p:grpSp>
        <p:nvGrpSpPr>
          <p:cNvPr id="547" name="Google Shape;547;p46"/>
          <p:cNvGrpSpPr/>
          <p:nvPr/>
        </p:nvGrpSpPr>
        <p:grpSpPr>
          <a:xfrm>
            <a:off x="2403124" y="1826287"/>
            <a:ext cx="1732062" cy="1029774"/>
            <a:chOff x="378050" y="1036875"/>
            <a:chExt cx="1953600" cy="1169400"/>
          </a:xfrm>
        </p:grpSpPr>
        <p:sp>
          <p:nvSpPr>
            <p:cNvPr id="548" name="Google Shape;548;p46"/>
            <p:cNvSpPr/>
            <p:nvPr/>
          </p:nvSpPr>
          <p:spPr>
            <a:xfrm>
              <a:off x="378050" y="1036875"/>
              <a:ext cx="1953600" cy="116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9" name="Google Shape;549;p46"/>
            <p:cNvGrpSpPr/>
            <p:nvPr/>
          </p:nvGrpSpPr>
          <p:grpSpPr>
            <a:xfrm>
              <a:off x="570350" y="1205925"/>
              <a:ext cx="1569000" cy="831300"/>
              <a:chOff x="548150" y="1205925"/>
              <a:chExt cx="1569000" cy="831300"/>
            </a:xfrm>
          </p:grpSpPr>
          <p:grpSp>
            <p:nvGrpSpPr>
              <p:cNvPr id="550" name="Google Shape;550;p46"/>
              <p:cNvGrpSpPr/>
              <p:nvPr/>
            </p:nvGrpSpPr>
            <p:grpSpPr>
              <a:xfrm>
                <a:off x="548150" y="1205925"/>
                <a:ext cx="731100" cy="831300"/>
                <a:chOff x="548150" y="1205925"/>
                <a:chExt cx="731100" cy="831300"/>
              </a:xfrm>
            </p:grpSpPr>
            <p:sp>
              <p:nvSpPr>
                <p:cNvPr id="551" name="Google Shape;551;p46"/>
                <p:cNvSpPr/>
                <p:nvPr/>
              </p:nvSpPr>
              <p:spPr>
                <a:xfrm>
                  <a:off x="548150" y="1205925"/>
                  <a:ext cx="639600" cy="831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6666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rgbClr val="FFFFFF"/>
                      </a:solidFill>
                    </a:rPr>
                    <a:t>A</a:t>
                  </a:r>
                  <a:endParaRPr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2" name="Google Shape;552;p46"/>
                <p:cNvSpPr/>
                <p:nvPr/>
              </p:nvSpPr>
              <p:spPr>
                <a:xfrm>
                  <a:off x="630350" y="1297300"/>
                  <a:ext cx="475200" cy="2559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/>
                    <a:t>???</a:t>
                  </a:r>
                  <a:endParaRPr sz="1000"/>
                </a:p>
              </p:txBody>
            </p:sp>
            <p:cxnSp>
              <p:nvCxnSpPr>
                <p:cNvPr id="553" name="Google Shape;553;p46"/>
                <p:cNvCxnSpPr>
                  <a:stCxn id="551" idx="3"/>
                </p:cNvCxnSpPr>
                <p:nvPr/>
              </p:nvCxnSpPr>
              <p:spPr>
                <a:xfrm flipH="1" rot="10800000">
                  <a:off x="1187750" y="1315575"/>
                  <a:ext cx="91500" cy="306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  <p:grpSp>
            <p:nvGrpSpPr>
              <p:cNvPr id="554" name="Google Shape;554;p46"/>
              <p:cNvGrpSpPr/>
              <p:nvPr/>
            </p:nvGrpSpPr>
            <p:grpSpPr>
              <a:xfrm>
                <a:off x="1386350" y="1205925"/>
                <a:ext cx="730800" cy="831300"/>
                <a:chOff x="1767350" y="1205925"/>
                <a:chExt cx="730800" cy="831300"/>
              </a:xfrm>
            </p:grpSpPr>
            <p:sp>
              <p:nvSpPr>
                <p:cNvPr id="555" name="Google Shape;555;p46"/>
                <p:cNvSpPr/>
                <p:nvPr/>
              </p:nvSpPr>
              <p:spPr>
                <a:xfrm>
                  <a:off x="1767350" y="1205925"/>
                  <a:ext cx="639600" cy="831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6666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rgbClr val="FFFFFF"/>
                      </a:solidFill>
                    </a:rPr>
                    <a:t>B</a:t>
                  </a:r>
                  <a:endParaRPr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6" name="Google Shape;556;p46"/>
                <p:cNvSpPr/>
                <p:nvPr/>
              </p:nvSpPr>
              <p:spPr>
                <a:xfrm>
                  <a:off x="1849550" y="1297300"/>
                  <a:ext cx="475200" cy="2559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/>
                    <a:t>???</a:t>
                  </a:r>
                  <a:endParaRPr sz="1000"/>
                </a:p>
              </p:txBody>
            </p:sp>
            <p:cxnSp>
              <p:nvCxnSpPr>
                <p:cNvPr id="557" name="Google Shape;557;p46"/>
                <p:cNvCxnSpPr/>
                <p:nvPr/>
              </p:nvCxnSpPr>
              <p:spPr>
                <a:xfrm flipH="1" rot="10800000">
                  <a:off x="2406950" y="1315575"/>
                  <a:ext cx="91200" cy="306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</p:grpSp>
      <p:grpSp>
        <p:nvGrpSpPr>
          <p:cNvPr id="558" name="Google Shape;558;p46"/>
          <p:cNvGrpSpPr/>
          <p:nvPr/>
        </p:nvGrpSpPr>
        <p:grpSpPr>
          <a:xfrm>
            <a:off x="4494410" y="2385192"/>
            <a:ext cx="1732062" cy="1029774"/>
            <a:chOff x="2460500" y="2404125"/>
            <a:chExt cx="1953600" cy="1169400"/>
          </a:xfrm>
        </p:grpSpPr>
        <p:sp>
          <p:nvSpPr>
            <p:cNvPr id="559" name="Google Shape;559;p46"/>
            <p:cNvSpPr/>
            <p:nvPr/>
          </p:nvSpPr>
          <p:spPr>
            <a:xfrm>
              <a:off x="2460500" y="2404125"/>
              <a:ext cx="1953600" cy="116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0" name="Google Shape;560;p46"/>
            <p:cNvGrpSpPr/>
            <p:nvPr/>
          </p:nvGrpSpPr>
          <p:grpSpPr>
            <a:xfrm>
              <a:off x="2652800" y="2573175"/>
              <a:ext cx="731100" cy="831300"/>
              <a:chOff x="548150" y="1205925"/>
              <a:chExt cx="731100" cy="831300"/>
            </a:xfrm>
          </p:grpSpPr>
          <p:sp>
            <p:nvSpPr>
              <p:cNvPr id="561" name="Google Shape;561;p46"/>
              <p:cNvSpPr/>
              <p:nvPr/>
            </p:nvSpPr>
            <p:spPr>
              <a:xfrm>
                <a:off x="548150" y="1205925"/>
                <a:ext cx="639600" cy="831300"/>
              </a:xfrm>
              <a:prstGeom prst="roundRect">
                <a:avLst>
                  <a:gd fmla="val 16667" name="adj"/>
                </a:avLst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</a:rPr>
                  <a:t>A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562" name="Google Shape;562;p46"/>
              <p:cNvSpPr/>
              <p:nvPr/>
            </p:nvSpPr>
            <p:spPr>
              <a:xfrm>
                <a:off x="630350" y="1297300"/>
                <a:ext cx="475200" cy="25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???</a:t>
                </a:r>
                <a:endParaRPr sz="1000"/>
              </a:p>
            </p:txBody>
          </p:sp>
          <p:cxnSp>
            <p:nvCxnSpPr>
              <p:cNvPr id="563" name="Google Shape;563;p46"/>
              <p:cNvCxnSpPr>
                <a:stCxn id="561" idx="3"/>
              </p:cNvCxnSpPr>
              <p:nvPr/>
            </p:nvCxnSpPr>
            <p:spPr>
              <a:xfrm flipH="1" rot="10800000">
                <a:off x="1187750" y="1315575"/>
                <a:ext cx="91500" cy="306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sp>
          <p:nvSpPr>
            <p:cNvPr id="564" name="Google Shape;564;p46"/>
            <p:cNvSpPr/>
            <p:nvPr/>
          </p:nvSpPr>
          <p:spPr>
            <a:xfrm>
              <a:off x="3491000" y="2573175"/>
              <a:ext cx="639600" cy="8313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B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3573200" y="2664550"/>
              <a:ext cx="475200" cy="2559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???</a:t>
              </a:r>
              <a:endParaRPr sz="1000"/>
            </a:p>
          </p:txBody>
        </p:sp>
        <p:cxnSp>
          <p:nvCxnSpPr>
            <p:cNvPr id="566" name="Google Shape;566;p46"/>
            <p:cNvCxnSpPr/>
            <p:nvPr/>
          </p:nvCxnSpPr>
          <p:spPr>
            <a:xfrm>
              <a:off x="4130600" y="2987625"/>
              <a:ext cx="91200" cy="306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67" name="Google Shape;567;p46"/>
          <p:cNvGrpSpPr/>
          <p:nvPr/>
        </p:nvGrpSpPr>
        <p:grpSpPr>
          <a:xfrm>
            <a:off x="6585695" y="2973971"/>
            <a:ext cx="1732062" cy="1029774"/>
            <a:chOff x="2460500" y="2404125"/>
            <a:chExt cx="1953600" cy="1169400"/>
          </a:xfrm>
        </p:grpSpPr>
        <p:sp>
          <p:nvSpPr>
            <p:cNvPr id="568" name="Google Shape;568;p46"/>
            <p:cNvSpPr/>
            <p:nvPr/>
          </p:nvSpPr>
          <p:spPr>
            <a:xfrm>
              <a:off x="2460500" y="2404125"/>
              <a:ext cx="1953600" cy="116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46"/>
            <p:cNvGrpSpPr/>
            <p:nvPr/>
          </p:nvGrpSpPr>
          <p:grpSpPr>
            <a:xfrm>
              <a:off x="2652800" y="2573175"/>
              <a:ext cx="731100" cy="831300"/>
              <a:chOff x="548150" y="1205925"/>
              <a:chExt cx="731100" cy="831300"/>
            </a:xfrm>
          </p:grpSpPr>
          <p:sp>
            <p:nvSpPr>
              <p:cNvPr id="570" name="Google Shape;570;p46"/>
              <p:cNvSpPr/>
              <p:nvPr/>
            </p:nvSpPr>
            <p:spPr>
              <a:xfrm>
                <a:off x="548150" y="1205925"/>
                <a:ext cx="639600" cy="831300"/>
              </a:xfrm>
              <a:prstGeom prst="roundRect">
                <a:avLst>
                  <a:gd fmla="val 16667" name="adj"/>
                </a:avLst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</a:rPr>
                  <a:t>A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571" name="Google Shape;571;p46"/>
              <p:cNvSpPr/>
              <p:nvPr/>
            </p:nvSpPr>
            <p:spPr>
              <a:xfrm>
                <a:off x="630350" y="1297300"/>
                <a:ext cx="475200" cy="25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???</a:t>
                </a:r>
                <a:endParaRPr sz="1000"/>
              </a:p>
            </p:txBody>
          </p:sp>
          <p:cxnSp>
            <p:nvCxnSpPr>
              <p:cNvPr id="572" name="Google Shape;572;p46"/>
              <p:cNvCxnSpPr>
                <a:stCxn id="570" idx="3"/>
              </p:cNvCxnSpPr>
              <p:nvPr/>
            </p:nvCxnSpPr>
            <p:spPr>
              <a:xfrm flipH="1" rot="10800000">
                <a:off x="1187750" y="1315575"/>
                <a:ext cx="91500" cy="306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sp>
          <p:nvSpPr>
            <p:cNvPr id="573" name="Google Shape;573;p46"/>
            <p:cNvSpPr/>
            <p:nvPr/>
          </p:nvSpPr>
          <p:spPr>
            <a:xfrm>
              <a:off x="3491000" y="2573175"/>
              <a:ext cx="639600" cy="8313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B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3573200" y="2664550"/>
              <a:ext cx="475200" cy="2559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  <p:cxnSp>
          <p:nvCxnSpPr>
            <p:cNvPr id="575" name="Google Shape;575;p46"/>
            <p:cNvCxnSpPr/>
            <p:nvPr/>
          </p:nvCxnSpPr>
          <p:spPr>
            <a:xfrm>
              <a:off x="4130600" y="2987625"/>
              <a:ext cx="91200" cy="306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576" name="Google Shape;576;p46"/>
          <p:cNvSpPr txBox="1"/>
          <p:nvPr/>
        </p:nvSpPr>
        <p:spPr>
          <a:xfrm>
            <a:off x="279150" y="705400"/>
            <a:ext cx="179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(0.5 sec)</a:t>
            </a:r>
            <a:endParaRPr/>
          </a:p>
        </p:txBody>
      </p:sp>
      <p:sp>
        <p:nvSpPr>
          <p:cNvPr id="577" name="Google Shape;577;p46"/>
          <p:cNvSpPr txBox="1"/>
          <p:nvPr/>
        </p:nvSpPr>
        <p:spPr>
          <a:xfrm>
            <a:off x="2455850" y="1295900"/>
            <a:ext cx="1626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Stimulus onset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(RT: max 3 sec)</a:t>
            </a:r>
            <a:endParaRPr/>
          </a:p>
        </p:txBody>
      </p:sp>
      <p:sp>
        <p:nvSpPr>
          <p:cNvPr id="578" name="Google Shape;578;p46"/>
          <p:cNvSpPr txBox="1"/>
          <p:nvPr/>
        </p:nvSpPr>
        <p:spPr>
          <a:xfrm>
            <a:off x="4405840" y="1829214"/>
            <a:ext cx="19092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r>
              <a:rPr lang="en"/>
              <a:t> feedback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sec)</a:t>
            </a:r>
            <a:endParaRPr/>
          </a:p>
        </p:txBody>
      </p:sp>
      <p:sp>
        <p:nvSpPr>
          <p:cNvPr id="579" name="Google Shape;579;p46"/>
          <p:cNvSpPr txBox="1"/>
          <p:nvPr/>
        </p:nvSpPr>
        <p:spPr>
          <a:xfrm>
            <a:off x="6585702" y="2418438"/>
            <a:ext cx="1797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feedback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sec)</a:t>
            </a:r>
            <a:endParaRPr/>
          </a:p>
        </p:txBody>
      </p:sp>
      <p:cxnSp>
        <p:nvCxnSpPr>
          <p:cNvPr id="580" name="Google Shape;580;p46"/>
          <p:cNvCxnSpPr/>
          <p:nvPr/>
        </p:nvCxnSpPr>
        <p:spPr>
          <a:xfrm flipH="1" rot="10800000">
            <a:off x="2057524" y="2112574"/>
            <a:ext cx="3456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1" name="Google Shape;581;p46"/>
          <p:cNvCxnSpPr/>
          <p:nvPr/>
        </p:nvCxnSpPr>
        <p:spPr>
          <a:xfrm flipH="1" rot="10800000">
            <a:off x="4114924" y="2569774"/>
            <a:ext cx="3456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2" name="Google Shape;582;p46"/>
          <p:cNvCxnSpPr/>
          <p:nvPr/>
        </p:nvCxnSpPr>
        <p:spPr>
          <a:xfrm flipH="1" rot="10800000">
            <a:off x="6248524" y="3026974"/>
            <a:ext cx="3456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3" name="Google Shape;583;p46"/>
          <p:cNvCxnSpPr/>
          <p:nvPr/>
        </p:nvCxnSpPr>
        <p:spPr>
          <a:xfrm flipH="1" rot="10800000">
            <a:off x="8382124" y="3712774"/>
            <a:ext cx="3456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84" name="Google Shape;584;p46"/>
          <p:cNvSpPr txBox="1"/>
          <p:nvPr/>
        </p:nvSpPr>
        <p:spPr>
          <a:xfrm>
            <a:off x="8153325" y="4241104"/>
            <a:ext cx="842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(blank)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sec</a:t>
            </a:r>
            <a:endParaRPr/>
          </a:p>
        </p:txBody>
      </p:sp>
      <p:cxnSp>
        <p:nvCxnSpPr>
          <p:cNvPr id="585" name="Google Shape;585;p46"/>
          <p:cNvCxnSpPr>
            <a:endCxn id="584" idx="0"/>
          </p:cNvCxnSpPr>
          <p:nvPr/>
        </p:nvCxnSpPr>
        <p:spPr>
          <a:xfrm>
            <a:off x="8560425" y="3754804"/>
            <a:ext cx="1410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structure and</a:t>
            </a:r>
            <a:r>
              <a:rPr lang="en"/>
              <a:t> dynamics</a:t>
            </a:r>
            <a:endParaRPr/>
          </a:p>
        </p:txBody>
      </p:sp>
      <p:sp>
        <p:nvSpPr>
          <p:cNvPr id="591" name="Google Shape;591;p47"/>
          <p:cNvSpPr txBox="1"/>
          <p:nvPr/>
        </p:nvSpPr>
        <p:spPr>
          <a:xfrm>
            <a:off x="438525" y="1324700"/>
            <a:ext cx="74457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 blocks, of 15 trials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familiar, 1 novel stimulus in each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Pool of familiar (# exposures &gt; 5) is sampled to draw 2 familiar stimuli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Novel stimulus is added in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Resampled p(win) for each stimulus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Reward of 0 or 1 point on each trial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block includes a holdout stimulus, which is offered on trial 7&lt;=t&lt;=15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Half the blocks have a novel holdout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other half </a:t>
            </a:r>
            <a:r>
              <a:rPr lang="en">
                <a:solidFill>
                  <a:schemeClr val="dk1"/>
                </a:solidFill>
              </a:rPr>
              <a:t>have</a:t>
            </a:r>
            <a:r>
              <a:rPr lang="en"/>
              <a:t> a familiar holdout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cross will turn green just before two slot machines are presented.</a:t>
            </a:r>
            <a:br>
              <a:rPr lang="en" sz="1500"/>
            </a:br>
            <a:r>
              <a:rPr lang="en" sz="1500"/>
              <a:t>Please be ready to play when the green cross appears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4 -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52750" y="2277900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00"/>
                </a:solidFill>
              </a:rPr>
              <a:t>+</a:t>
            </a:r>
            <a:endParaRPr sz="36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 each round you’ll be offered 2 slot machines and asked to pick one.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You will have 3 seconds to make your choice.</a:t>
            </a:r>
            <a:endParaRPr sz="1500"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5 -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525" y="1580299"/>
            <a:ext cx="1835175" cy="22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4989813" y="1756225"/>
            <a:ext cx="1150200" cy="4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????</a:t>
            </a:r>
            <a:endParaRPr b="1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883" y="2200700"/>
            <a:ext cx="1150050" cy="14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700" y="1580299"/>
            <a:ext cx="1835175" cy="22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2927075" y="1756225"/>
            <a:ext cx="1150200" cy="4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????</a:t>
            </a:r>
            <a:endParaRPr b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1750" y="2200713"/>
            <a:ext cx="1150050" cy="1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990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  <p:sp>
        <p:nvSpPr>
          <p:cNvPr id="94" name="Google Shape;94;p17"/>
          <p:cNvSpPr/>
          <p:nvPr/>
        </p:nvSpPr>
        <p:spPr>
          <a:xfrm>
            <a:off x="2928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Machines appear on the left or on the right totally at random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This is only done to ensure left/right handed people don’t have an advantage.</a:t>
            </a:r>
            <a:br>
              <a:rPr lang="en" sz="1500"/>
            </a:br>
            <a:r>
              <a:rPr lang="en" sz="1500"/>
              <a:t>Position has no influence on whether or not a machine will win if played at all.</a:t>
            </a:r>
            <a:endParaRPr sz="15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213" y="1580299"/>
            <a:ext cx="1835175" cy="2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525" y="1580299"/>
            <a:ext cx="1835175" cy="22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928500" y="1756225"/>
            <a:ext cx="1150200" cy="4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  <p:sp>
        <p:nvSpPr>
          <p:cNvPr id="103" name="Google Shape;103;p18"/>
          <p:cNvSpPr/>
          <p:nvPr/>
        </p:nvSpPr>
        <p:spPr>
          <a:xfrm>
            <a:off x="4985900" y="1756225"/>
            <a:ext cx="1150200" cy="4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????</a:t>
            </a:r>
            <a:endParaRPr b="1"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6 -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570" y="2200700"/>
            <a:ext cx="1150050" cy="14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0575" y="2200713"/>
            <a:ext cx="1150050" cy="1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4990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  <p:sp>
        <p:nvSpPr>
          <p:cNvPr id="109" name="Google Shape;109;p18"/>
          <p:cNvSpPr/>
          <p:nvPr/>
        </p:nvSpPr>
        <p:spPr>
          <a:xfrm>
            <a:off x="2928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can select the machine on the left by pressing the ‘1’ key, </a:t>
            </a:r>
            <a:br>
              <a:rPr lang="en" sz="1500"/>
            </a:br>
            <a:r>
              <a:rPr lang="en" sz="1500"/>
              <a:t>or the machine on the right by pressing the ‘4’ key.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Please select the machine on the left by pressing the ‘1’ key now</a:t>
            </a:r>
            <a:endParaRPr sz="1500"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7 -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213" y="1580299"/>
            <a:ext cx="1835175" cy="2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525" y="1580299"/>
            <a:ext cx="1835175" cy="22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2928500" y="1756225"/>
            <a:ext cx="1150200" cy="4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  <p:sp>
        <p:nvSpPr>
          <p:cNvPr id="120" name="Google Shape;120;p19"/>
          <p:cNvSpPr/>
          <p:nvPr/>
        </p:nvSpPr>
        <p:spPr>
          <a:xfrm>
            <a:off x="4985900" y="1756225"/>
            <a:ext cx="1150200" cy="4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????</a:t>
            </a:r>
            <a:endParaRPr b="1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570" y="2200700"/>
            <a:ext cx="1150050" cy="14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0575" y="2200713"/>
            <a:ext cx="1150050" cy="1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4990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  <p:sp>
        <p:nvSpPr>
          <p:cNvPr id="124" name="Google Shape;124;p19"/>
          <p:cNvSpPr/>
          <p:nvPr/>
        </p:nvSpPr>
        <p:spPr>
          <a:xfrm>
            <a:off x="2928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38050" y="847675"/>
            <a:ext cx="86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Once you select a machine, its arm will be pulled and its tumberls will turn for a few seconds.</a:t>
            </a:r>
            <a:br>
              <a:rPr lang="en" sz="1500"/>
            </a:br>
            <a:br>
              <a:rPr lang="en" sz="1500"/>
            </a:b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500"/>
            </a:b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amount of time the tumblers turn is totally random, but it’s needed for the instruments to work properly. </a:t>
            </a:r>
            <a:br>
              <a:rPr lang="en" sz="1400"/>
            </a:br>
            <a:r>
              <a:rPr lang="en" sz="1400"/>
              <a:t>This has nothing to do with whether the machine will win or not.</a:t>
            </a:r>
            <a:endParaRPr sz="14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200" y="1580301"/>
            <a:ext cx="1835200" cy="22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8 -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525" y="1580299"/>
            <a:ext cx="1835175" cy="2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8570" y="2200700"/>
            <a:ext cx="1150050" cy="14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575" y="2200713"/>
            <a:ext cx="1150050" cy="1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2928500" y="1756225"/>
            <a:ext cx="1150200" cy="4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####</a:t>
            </a:r>
            <a:endParaRPr b="1"/>
          </a:p>
        </p:txBody>
      </p:sp>
      <p:sp>
        <p:nvSpPr>
          <p:cNvPr id="136" name="Google Shape;136;p20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990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  <p:sp>
        <p:nvSpPr>
          <p:cNvPr id="138" name="Google Shape;138;p20"/>
          <p:cNvSpPr/>
          <p:nvPr/>
        </p:nvSpPr>
        <p:spPr>
          <a:xfrm>
            <a:off x="2928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****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Once the tumblers finish turning, you will see if the machine you played won or not</a:t>
            </a:r>
            <a:br>
              <a:rPr lang="en" sz="1500"/>
            </a:b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This machine won and awarded you a token on this play</a:t>
            </a:r>
            <a:endParaRPr sz="15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200" y="1580301"/>
            <a:ext cx="1835200" cy="22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9 -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525" y="1580299"/>
            <a:ext cx="1835175" cy="2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8570" y="2200700"/>
            <a:ext cx="1150050" cy="14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575" y="2200713"/>
            <a:ext cx="1150050" cy="1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2928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0" name="Google Shape;150;p21"/>
          <p:cNvSpPr/>
          <p:nvPr/>
        </p:nvSpPr>
        <p:spPr>
          <a:xfrm>
            <a:off x="4985900" y="1756225"/>
            <a:ext cx="1150200" cy="4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  <p:sp>
        <p:nvSpPr>
          <p:cNvPr id="151" name="Google Shape;151;p21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6599" y="1783074"/>
            <a:ext cx="354000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4990500" y="1756225"/>
            <a:ext cx="1150200" cy="407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