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8" d="100"/>
          <a:sy n="68" d="100"/>
        </p:scale>
        <p:origin x="90"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AAB58-5CEF-416B-8BF8-39ABBFDC3635}"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281454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AAB58-5CEF-416B-8BF8-39ABBFDC3635}"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38499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AAB58-5CEF-416B-8BF8-39ABBFDC3635}"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60434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AAB58-5CEF-416B-8BF8-39ABBFDC3635}"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179405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AAB58-5CEF-416B-8BF8-39ABBFDC3635}"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332473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AAB58-5CEF-416B-8BF8-39ABBFDC3635}"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185086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AAB58-5CEF-416B-8BF8-39ABBFDC3635}"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62848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AAB58-5CEF-416B-8BF8-39ABBFDC3635}"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185495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AAB58-5CEF-416B-8BF8-39ABBFDC3635}"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20006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AAB58-5CEF-416B-8BF8-39ABBFDC3635}"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351403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AAB58-5CEF-416B-8BF8-39ABBFDC3635}"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96573-BEAF-47D3-B36D-8A489D9AE8A4}" type="slidenum">
              <a:rPr lang="en-US" smtClean="0"/>
              <a:t>‹#›</a:t>
            </a:fld>
            <a:endParaRPr lang="en-US"/>
          </a:p>
        </p:txBody>
      </p:sp>
    </p:spTree>
    <p:extLst>
      <p:ext uri="{BB962C8B-B14F-4D97-AF65-F5344CB8AC3E}">
        <p14:creationId xmlns:p14="http://schemas.microsoft.com/office/powerpoint/2010/main" val="213132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AAB58-5CEF-416B-8BF8-39ABBFDC3635}" type="datetimeFigureOut">
              <a:rPr lang="en-US" smtClean="0"/>
              <a:t>7/19/2019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96573-BEAF-47D3-B36D-8A489D9AE8A4}" type="slidenum">
              <a:rPr lang="en-US" smtClean="0"/>
              <a:t>‹#›</a:t>
            </a:fld>
            <a:endParaRPr lang="en-US"/>
          </a:p>
        </p:txBody>
      </p:sp>
    </p:spTree>
    <p:extLst>
      <p:ext uri="{BB962C8B-B14F-4D97-AF65-F5344CB8AC3E}">
        <p14:creationId xmlns:p14="http://schemas.microsoft.com/office/powerpoint/2010/main" val="3208425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24" y="294786"/>
            <a:ext cx="3058551" cy="1325563"/>
          </a:xfrm>
        </p:spPr>
        <p:txBody>
          <a:bodyPr/>
          <a:lstStyle/>
          <a:p>
            <a:r>
              <a:rPr lang="en-US" dirty="0" smtClean="0"/>
              <a:t>Instructions keypress list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8870275"/>
              </p:ext>
            </p:extLst>
          </p:nvPr>
        </p:nvGraphicFramePr>
        <p:xfrm>
          <a:off x="4783016" y="133005"/>
          <a:ext cx="4473526" cy="6583680"/>
        </p:xfrm>
        <a:graphic>
          <a:graphicData uri="http://schemas.openxmlformats.org/drawingml/2006/table">
            <a:tbl>
              <a:tblPr firstRow="1" bandRow="1">
                <a:tableStyleId>{5940675A-B579-460E-94D1-54222C63F5DA}</a:tableStyleId>
              </a:tblPr>
              <a:tblGrid>
                <a:gridCol w="1631852">
                  <a:extLst>
                    <a:ext uri="{9D8B030D-6E8A-4147-A177-3AD203B41FA5}">
                      <a16:colId xmlns:a16="http://schemas.microsoft.com/office/drawing/2014/main" val="1308571991"/>
                    </a:ext>
                  </a:extLst>
                </a:gridCol>
                <a:gridCol w="2841674">
                  <a:extLst>
                    <a:ext uri="{9D8B030D-6E8A-4147-A177-3AD203B41FA5}">
                      <a16:colId xmlns:a16="http://schemas.microsoft.com/office/drawing/2014/main" val="2388631964"/>
                    </a:ext>
                  </a:extLst>
                </a:gridCol>
              </a:tblGrid>
              <a:tr h="263796">
                <a:tc>
                  <a:txBody>
                    <a:bodyPr/>
                    <a:lstStyle/>
                    <a:p>
                      <a:r>
                        <a:rPr lang="en-US" sz="1200" b="1" dirty="0" smtClean="0"/>
                        <a:t>Instruction image</a:t>
                      </a:r>
                      <a:endParaRPr lang="en-US" sz="1200" b="1" dirty="0"/>
                    </a:p>
                  </a:txBody>
                  <a:tcPr/>
                </a:tc>
                <a:tc>
                  <a:txBody>
                    <a:bodyPr/>
                    <a:lstStyle/>
                    <a:p>
                      <a:r>
                        <a:rPr lang="en-US" sz="1200" b="1" dirty="0" smtClean="0"/>
                        <a:t>Keypress to wait for</a:t>
                      </a:r>
                      <a:endParaRPr lang="en-US" sz="1200" b="1" dirty="0"/>
                    </a:p>
                  </a:txBody>
                  <a:tcPr/>
                </a:tc>
                <a:extLst>
                  <a:ext uri="{0D108BD9-81ED-4DB2-BD59-A6C34878D82A}">
                    <a16:rowId xmlns:a16="http://schemas.microsoft.com/office/drawing/2014/main" val="1764517397"/>
                  </a:ext>
                </a:extLst>
              </a:tr>
              <a:tr h="263796">
                <a:tc>
                  <a:txBody>
                    <a:bodyPr/>
                    <a:lstStyle/>
                    <a:p>
                      <a:pPr algn="ctr"/>
                      <a:r>
                        <a:rPr lang="en-US" sz="1200" dirty="0" smtClean="0"/>
                        <a:t>instr_01.png</a:t>
                      </a:r>
                      <a:endParaRPr lang="en-US" sz="1200" dirty="0"/>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3376663680"/>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instr_02.png</a:t>
                      </a:r>
                    </a:p>
                  </a:txBody>
                  <a:tcPr/>
                </a:tc>
                <a:tc>
                  <a:txBody>
                    <a:bodyPr/>
                    <a:lstStyle/>
                    <a:p>
                      <a:pPr algn="ctr"/>
                      <a:r>
                        <a:rPr lang="en-US" sz="1200" dirty="0" smtClean="0"/>
                        <a:t>G</a:t>
                      </a:r>
                      <a:endParaRPr lang="en-US" sz="1200" dirty="0"/>
                    </a:p>
                  </a:txBody>
                  <a:tcPr/>
                </a:tc>
                <a:extLst>
                  <a:ext uri="{0D108BD9-81ED-4DB2-BD59-A6C34878D82A}">
                    <a16:rowId xmlns:a16="http://schemas.microsoft.com/office/drawing/2014/main" val="3119190387"/>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instr_03.png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1249268293"/>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instr_04.png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2149375884"/>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instr_05.png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3447715768"/>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instr_06.png</a:t>
                      </a:r>
                    </a:p>
                  </a:txBody>
                  <a:tcPr/>
                </a:tc>
                <a:tc>
                  <a:txBody>
                    <a:bodyPr/>
                    <a:lstStyle/>
                    <a:p>
                      <a:pPr algn="ctr"/>
                      <a:r>
                        <a:rPr lang="en-US" sz="1200" dirty="0" smtClean="0"/>
                        <a:t>Wait 3s and move</a:t>
                      </a:r>
                      <a:r>
                        <a:rPr lang="en-US" sz="1200" baseline="0" dirty="0" smtClean="0"/>
                        <a:t> to next image</a:t>
                      </a:r>
                      <a:endParaRPr lang="en-US" sz="1200" dirty="0"/>
                    </a:p>
                  </a:txBody>
                  <a:tcPr/>
                </a:tc>
                <a:extLst>
                  <a:ext uri="{0D108BD9-81ED-4DB2-BD59-A6C34878D82A}">
                    <a16:rowId xmlns:a16="http://schemas.microsoft.com/office/drawing/2014/main" val="249908636"/>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instr_07.png</a:t>
                      </a:r>
                    </a:p>
                  </a:txBody>
                  <a:tcPr/>
                </a:tc>
                <a:tc>
                  <a:txBody>
                    <a:bodyPr/>
                    <a:lstStyle/>
                    <a:p>
                      <a:pPr algn="ctr"/>
                      <a:r>
                        <a:rPr lang="en-US" sz="1200" dirty="0" smtClean="0"/>
                        <a:t>Right arrow</a:t>
                      </a:r>
                      <a:endParaRPr lang="en-US" sz="1200" dirty="0"/>
                    </a:p>
                  </a:txBody>
                  <a:tcPr/>
                </a:tc>
                <a:extLst>
                  <a:ext uri="{0D108BD9-81ED-4DB2-BD59-A6C34878D82A}">
                    <a16:rowId xmlns:a16="http://schemas.microsoft.com/office/drawing/2014/main" val="4128610192"/>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instr_08.png</a:t>
                      </a:r>
                    </a:p>
                  </a:txBody>
                  <a:tcPr/>
                </a:tc>
                <a:tc>
                  <a:txBody>
                    <a:bodyPr/>
                    <a:lstStyle/>
                    <a:p>
                      <a:pPr algn="ctr"/>
                      <a:r>
                        <a:rPr lang="en-US" sz="1200" dirty="0" smtClean="0"/>
                        <a:t>Wait 3s and move</a:t>
                      </a:r>
                      <a:r>
                        <a:rPr lang="en-US" sz="1200" baseline="0" dirty="0" smtClean="0"/>
                        <a:t> to next image</a:t>
                      </a:r>
                      <a:endParaRPr lang="en-US" sz="1200" dirty="0"/>
                    </a:p>
                  </a:txBody>
                  <a:tcPr/>
                </a:tc>
                <a:extLst>
                  <a:ext uri="{0D108BD9-81ED-4DB2-BD59-A6C34878D82A}">
                    <a16:rowId xmlns:a16="http://schemas.microsoft.com/office/drawing/2014/main" val="2236893529"/>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instr_09.png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4227526985"/>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instr_10.png</a:t>
                      </a:r>
                    </a:p>
                  </a:txBody>
                  <a:tcPr/>
                </a:tc>
                <a:tc>
                  <a:txBody>
                    <a:bodyPr/>
                    <a:lstStyle/>
                    <a:p>
                      <a:pPr algn="ctr"/>
                      <a:r>
                        <a:rPr lang="en-US" sz="1200" dirty="0" smtClean="0"/>
                        <a:t>Wait 3s and move</a:t>
                      </a:r>
                      <a:r>
                        <a:rPr lang="en-US" sz="1200" baseline="0" dirty="0" smtClean="0"/>
                        <a:t> to next image</a:t>
                      </a:r>
                      <a:endParaRPr lang="en-US" sz="1200" dirty="0"/>
                    </a:p>
                  </a:txBody>
                  <a:tcPr/>
                </a:tc>
                <a:extLst>
                  <a:ext uri="{0D108BD9-81ED-4DB2-BD59-A6C34878D82A}">
                    <a16:rowId xmlns:a16="http://schemas.microsoft.com/office/drawing/2014/main" val="1421047244"/>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instr_11.png</a:t>
                      </a:r>
                    </a:p>
                  </a:txBody>
                  <a:tcPr/>
                </a:tc>
                <a:tc>
                  <a:txBody>
                    <a:bodyPr/>
                    <a:lstStyle/>
                    <a:p>
                      <a:pPr algn="ctr"/>
                      <a:r>
                        <a:rPr lang="en-US" sz="1200" dirty="0" smtClean="0"/>
                        <a:t>Down</a:t>
                      </a:r>
                      <a:r>
                        <a:rPr lang="en-US" sz="1200" baseline="0" dirty="0" smtClean="0"/>
                        <a:t> arrow</a:t>
                      </a:r>
                      <a:endParaRPr lang="en-US" sz="1200" dirty="0"/>
                    </a:p>
                  </a:txBody>
                  <a:tcPr/>
                </a:tc>
                <a:extLst>
                  <a:ext uri="{0D108BD9-81ED-4DB2-BD59-A6C34878D82A}">
                    <a16:rowId xmlns:a16="http://schemas.microsoft.com/office/drawing/2014/main" val="3270402723"/>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instr_12.png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Wait 3s and move</a:t>
                      </a:r>
                      <a:r>
                        <a:rPr lang="en-US" sz="1200" baseline="0" dirty="0" smtClean="0"/>
                        <a:t> to next image</a:t>
                      </a:r>
                      <a:endParaRPr lang="en-US" sz="1200" dirty="0" smtClean="0"/>
                    </a:p>
                  </a:txBody>
                  <a:tcPr/>
                </a:tc>
                <a:extLst>
                  <a:ext uri="{0D108BD9-81ED-4DB2-BD59-A6C34878D82A}">
                    <a16:rowId xmlns:a16="http://schemas.microsoft.com/office/drawing/2014/main" val="2773170028"/>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instr_13.png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3742563478"/>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instr_14.png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4240851015"/>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instr_15.png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2297778468"/>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instr_16.png</a:t>
                      </a:r>
                    </a:p>
                  </a:txBody>
                  <a:tcPr/>
                </a:tc>
                <a:tc>
                  <a:txBody>
                    <a:bodyPr/>
                    <a:lstStyle/>
                    <a:p>
                      <a:pPr algn="ctr"/>
                      <a:r>
                        <a:rPr lang="en-US" sz="1200" dirty="0" smtClean="0"/>
                        <a:t>R</a:t>
                      </a:r>
                      <a:endParaRPr lang="en-US" sz="1200" dirty="0"/>
                    </a:p>
                  </a:txBody>
                  <a:tcPr/>
                </a:tc>
                <a:extLst>
                  <a:ext uri="{0D108BD9-81ED-4DB2-BD59-A6C34878D82A}">
                    <a16:rowId xmlns:a16="http://schemas.microsoft.com/office/drawing/2014/main" val="1040579782"/>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instr_17.png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3502400532"/>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instr_18.png</a:t>
                      </a:r>
                    </a:p>
                  </a:txBody>
                  <a:tcPr/>
                </a:tc>
                <a:tc>
                  <a:txBody>
                    <a:bodyPr/>
                    <a:lstStyle/>
                    <a:p>
                      <a:pPr algn="ctr"/>
                      <a:r>
                        <a:rPr lang="en-US" sz="1200" dirty="0" smtClean="0"/>
                        <a:t>2</a:t>
                      </a:r>
                      <a:endParaRPr lang="en-US" sz="1200" dirty="0"/>
                    </a:p>
                  </a:txBody>
                  <a:tcPr/>
                </a:tc>
                <a:extLst>
                  <a:ext uri="{0D108BD9-81ED-4DB2-BD59-A6C34878D82A}">
                    <a16:rowId xmlns:a16="http://schemas.microsoft.com/office/drawing/2014/main" val="2115000325"/>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instr_19.png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1300655108"/>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instr_20.png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512942509"/>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instr_21.png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2849303489"/>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instr_22.png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1550876127"/>
                  </a:ext>
                </a:extLst>
              </a:tr>
              <a:tr h="263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instr_23.png</a:t>
                      </a:r>
                    </a:p>
                  </a:txBody>
                  <a:tcPr/>
                </a:tc>
                <a:tc>
                  <a:txBody>
                    <a:bodyPr/>
                    <a:lstStyle/>
                    <a:p>
                      <a:pPr algn="ctr"/>
                      <a:r>
                        <a:rPr lang="en-US" sz="1200" dirty="0" smtClean="0"/>
                        <a:t>Space</a:t>
                      </a:r>
                      <a:endParaRPr lang="en-US" sz="1200" dirty="0"/>
                    </a:p>
                  </a:txBody>
                  <a:tcPr/>
                </a:tc>
                <a:extLst>
                  <a:ext uri="{0D108BD9-81ED-4DB2-BD59-A6C34878D82A}">
                    <a16:rowId xmlns:a16="http://schemas.microsoft.com/office/drawing/2014/main" val="3065413227"/>
                  </a:ext>
                </a:extLst>
              </a:tr>
            </a:tbl>
          </a:graphicData>
        </a:graphic>
      </p:graphicFrame>
    </p:spTree>
    <p:extLst>
      <p:ext uri="{BB962C8B-B14F-4D97-AF65-F5344CB8AC3E}">
        <p14:creationId xmlns:p14="http://schemas.microsoft.com/office/powerpoint/2010/main" val="283882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 PLAY trial</a:t>
            </a:r>
            <a:endParaRPr lang="en-US" dirty="0"/>
          </a:p>
        </p:txBody>
      </p:sp>
      <p:sp>
        <p:nvSpPr>
          <p:cNvPr id="3" name="Content Placeholder 2"/>
          <p:cNvSpPr>
            <a:spLocks noGrp="1"/>
          </p:cNvSpPr>
          <p:nvPr>
            <p:ph idx="1"/>
          </p:nvPr>
        </p:nvSpPr>
        <p:spPr>
          <a:xfrm>
            <a:off x="838199" y="1690688"/>
            <a:ext cx="10992729" cy="4486275"/>
          </a:xfrm>
        </p:spPr>
        <p:txBody>
          <a:bodyPr/>
          <a:lstStyle/>
          <a:p>
            <a:r>
              <a:rPr lang="en-US" dirty="0" smtClean="0"/>
              <a:t>If one of the two key pressed from </a:t>
            </a:r>
            <a:r>
              <a:rPr lang="en-US" dirty="0" err="1" smtClean="0"/>
              <a:t>avKeys</a:t>
            </a:r>
            <a:r>
              <a:rPr lang="en-US" dirty="0" smtClean="0"/>
              <a:t> was recorded, show feedback screen (lever of the chosen slot machine down) for </a:t>
            </a:r>
            <a:r>
              <a:rPr lang="en-US" b="1" dirty="0" smtClean="0"/>
              <a:t>0.5 seconds</a:t>
            </a:r>
            <a:r>
              <a:rPr lang="en-US" dirty="0" smtClean="0"/>
              <a:t>.</a:t>
            </a:r>
          </a:p>
          <a:p>
            <a:r>
              <a:rPr lang="en-US" dirty="0"/>
              <a:t>For example, if </a:t>
            </a:r>
            <a:r>
              <a:rPr lang="en-US" dirty="0" smtClean="0"/>
              <a:t>right </a:t>
            </a:r>
            <a:r>
              <a:rPr lang="en-US" dirty="0"/>
              <a:t>action </a:t>
            </a:r>
            <a:r>
              <a:rPr lang="en-US" dirty="0" smtClean="0"/>
              <a:t>(keypress = right arrow) </a:t>
            </a:r>
            <a:r>
              <a:rPr lang="en-US" dirty="0"/>
              <a:t>is </a:t>
            </a:r>
            <a:r>
              <a:rPr lang="en-US" dirty="0" smtClean="0"/>
              <a:t>chosen by the participant, </a:t>
            </a:r>
            <a:r>
              <a:rPr lang="en-US" dirty="0"/>
              <a:t>like below, replace image from </a:t>
            </a:r>
            <a:r>
              <a:rPr lang="en-US" dirty="0" err="1" smtClean="0"/>
              <a:t>rightImPath</a:t>
            </a:r>
            <a:r>
              <a:rPr lang="en-US" dirty="0" smtClean="0"/>
              <a:t> </a:t>
            </a:r>
            <a:r>
              <a:rPr lang="en-US" dirty="0"/>
              <a:t>by changing ‘a’ to ‘p’ in file name</a:t>
            </a:r>
          </a:p>
          <a:p>
            <a:pPr lvl="1"/>
            <a:r>
              <a:rPr lang="en-US" dirty="0"/>
              <a:t>E.g. replace ‘stimuli/B1_lbu_</a:t>
            </a:r>
            <a:r>
              <a:rPr lang="en-US" b="1" dirty="0">
                <a:solidFill>
                  <a:srgbClr val="FF0000"/>
                </a:solidFill>
              </a:rPr>
              <a:t>a</a:t>
            </a:r>
            <a:r>
              <a:rPr lang="en-US" dirty="0"/>
              <a:t>.png’ by ‘</a:t>
            </a:r>
            <a:r>
              <a:rPr lang="en-US" dirty="0" smtClean="0"/>
              <a:t>stimuli/B1_lbu_</a:t>
            </a:r>
            <a:r>
              <a:rPr lang="en-US" b="1" dirty="0" smtClean="0">
                <a:solidFill>
                  <a:srgbClr val="FF0000"/>
                </a:solidFill>
              </a:rPr>
              <a:t>p</a:t>
            </a:r>
            <a:r>
              <a:rPr lang="en-US" dirty="0" smtClean="0"/>
              <a:t>.png</a:t>
            </a:r>
            <a:r>
              <a:rPr lang="en-US" dirty="0"/>
              <a:t>’</a:t>
            </a:r>
          </a:p>
          <a:p>
            <a:endParaRPr lang="en-US" sz="2400" dirty="0" smtClean="0"/>
          </a:p>
          <a:p>
            <a:endParaRPr lang="en-US" sz="2400" b="1" dirty="0"/>
          </a:p>
          <a:p>
            <a:endParaRPr lang="en-US" dirty="0"/>
          </a:p>
        </p:txBody>
      </p:sp>
      <p:pic>
        <p:nvPicPr>
          <p:cNvPr id="6" name="Picture 5"/>
          <p:cNvPicPr>
            <a:picLocks noChangeAspect="1"/>
          </p:cNvPicPr>
          <p:nvPr/>
        </p:nvPicPr>
        <p:blipFill>
          <a:blip r:embed="rId2"/>
          <a:stretch>
            <a:fillRect/>
          </a:stretch>
        </p:blipFill>
        <p:spPr>
          <a:xfrm>
            <a:off x="5101809" y="4620015"/>
            <a:ext cx="2536116" cy="2083239"/>
          </a:xfrm>
          <a:prstGeom prst="rect">
            <a:avLst/>
          </a:prstGeom>
        </p:spPr>
      </p:pic>
    </p:spTree>
    <p:extLst>
      <p:ext uri="{BB962C8B-B14F-4D97-AF65-F5344CB8AC3E}">
        <p14:creationId xmlns:p14="http://schemas.microsoft.com/office/powerpoint/2010/main" val="217322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 PLAY trial</a:t>
            </a:r>
            <a:endParaRPr lang="en-US" dirty="0"/>
          </a:p>
        </p:txBody>
      </p:sp>
      <p:sp>
        <p:nvSpPr>
          <p:cNvPr id="3" name="Content Placeholder 2"/>
          <p:cNvSpPr>
            <a:spLocks noGrp="1"/>
          </p:cNvSpPr>
          <p:nvPr>
            <p:ph idx="1"/>
          </p:nvPr>
        </p:nvSpPr>
        <p:spPr>
          <a:xfrm>
            <a:off x="838199" y="1690688"/>
            <a:ext cx="10992729" cy="4486275"/>
          </a:xfrm>
        </p:spPr>
        <p:txBody>
          <a:bodyPr/>
          <a:lstStyle/>
          <a:p>
            <a:r>
              <a:rPr lang="en-US" dirty="0" smtClean="0"/>
              <a:t>Then show token corresponding to chosen action: path for token image determined by ‘</a:t>
            </a:r>
            <a:r>
              <a:rPr lang="en-US" dirty="0" err="1" smtClean="0"/>
              <a:t>tokenIfLeft</a:t>
            </a:r>
            <a:r>
              <a:rPr lang="en-US" dirty="0" smtClean="0"/>
              <a:t>’, ‘</a:t>
            </a:r>
            <a:r>
              <a:rPr lang="en-US" dirty="0" err="1" smtClean="0"/>
              <a:t>tokenIfMid</a:t>
            </a:r>
            <a:r>
              <a:rPr lang="en-US" dirty="0" smtClean="0"/>
              <a:t>’ and ‘</a:t>
            </a:r>
            <a:r>
              <a:rPr lang="en-US" dirty="0" err="1" smtClean="0"/>
              <a:t>tokenIfRight</a:t>
            </a:r>
            <a:r>
              <a:rPr lang="en-US" dirty="0" smtClean="0"/>
              <a:t>’ columns of the csv file, for left, middle and right choices, respectively.</a:t>
            </a:r>
          </a:p>
          <a:p>
            <a:r>
              <a:rPr lang="en-US" dirty="0" smtClean="0"/>
              <a:t>Token image is shown centered (x=0, y=0), dimensions 120*120 pixels, for </a:t>
            </a:r>
            <a:r>
              <a:rPr lang="en-US" b="1" dirty="0" smtClean="0"/>
              <a:t>2 seconds</a:t>
            </a:r>
            <a:r>
              <a:rPr lang="en-US" dirty="0" smtClean="0"/>
              <a:t>.</a:t>
            </a:r>
            <a:endParaRPr lang="en-US" sz="2400" dirty="0" smtClean="0"/>
          </a:p>
          <a:p>
            <a:endParaRPr lang="en-US" sz="2400" b="1" dirty="0"/>
          </a:p>
          <a:p>
            <a:endParaRPr lang="en-US" dirty="0"/>
          </a:p>
        </p:txBody>
      </p:sp>
      <p:pic>
        <p:nvPicPr>
          <p:cNvPr id="4" name="Picture 3"/>
          <p:cNvPicPr>
            <a:picLocks noChangeAspect="1"/>
          </p:cNvPicPr>
          <p:nvPr/>
        </p:nvPicPr>
        <p:blipFill>
          <a:blip r:embed="rId2"/>
          <a:stretch>
            <a:fillRect/>
          </a:stretch>
        </p:blipFill>
        <p:spPr>
          <a:xfrm>
            <a:off x="4412492" y="4233141"/>
            <a:ext cx="3015656" cy="2477147"/>
          </a:xfrm>
          <a:prstGeom prst="rect">
            <a:avLst/>
          </a:prstGeom>
        </p:spPr>
      </p:pic>
    </p:spTree>
    <p:extLst>
      <p:ext uri="{BB962C8B-B14F-4D97-AF65-F5344CB8AC3E}">
        <p14:creationId xmlns:p14="http://schemas.microsoft.com/office/powerpoint/2010/main" val="18627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42688" y="4093697"/>
            <a:ext cx="3507084" cy="2626285"/>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Details of a PLAY trial</a:t>
            </a:r>
            <a:endParaRPr lang="en-US" dirty="0"/>
          </a:p>
        </p:txBody>
      </p:sp>
      <p:sp>
        <p:nvSpPr>
          <p:cNvPr id="3" name="Content Placeholder 2"/>
          <p:cNvSpPr>
            <a:spLocks noGrp="1"/>
          </p:cNvSpPr>
          <p:nvPr>
            <p:ph idx="1"/>
          </p:nvPr>
        </p:nvSpPr>
        <p:spPr>
          <a:xfrm>
            <a:off x="838199" y="1690688"/>
            <a:ext cx="10992729" cy="4486275"/>
          </a:xfrm>
        </p:spPr>
        <p:txBody>
          <a:bodyPr/>
          <a:lstStyle/>
          <a:p>
            <a:r>
              <a:rPr lang="en-US" dirty="0" smtClean="0"/>
              <a:t>If no key press is recorded within the 4-second time limit (when the slot machines and the word ‘CHOOSE’ are on the screen), show the ‘missed_pic.png’ image (in the stimuli folder) in the center of the screen for </a:t>
            </a:r>
            <a:r>
              <a:rPr lang="en-US" b="1" dirty="0" smtClean="0"/>
              <a:t>2.5 seconds</a:t>
            </a:r>
            <a:r>
              <a:rPr lang="en-US" dirty="0" smtClean="0"/>
              <a:t>.</a:t>
            </a:r>
            <a:endParaRPr lang="en-US" sz="2400" dirty="0" smtClean="0"/>
          </a:p>
          <a:p>
            <a:endParaRPr lang="en-US" sz="2400" b="1"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0414" y="5109688"/>
            <a:ext cx="2148515" cy="690238"/>
          </a:xfrm>
          <a:prstGeom prst="rect">
            <a:avLst/>
          </a:prstGeom>
        </p:spPr>
      </p:pic>
    </p:spTree>
    <p:extLst>
      <p:ext uri="{BB962C8B-B14F-4D97-AF65-F5344CB8AC3E}">
        <p14:creationId xmlns:p14="http://schemas.microsoft.com/office/powerpoint/2010/main" val="148373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an PLAY trial</a:t>
            </a:r>
            <a:endParaRPr lang="en-US" dirty="0"/>
          </a:p>
        </p:txBody>
      </p:sp>
      <p:sp>
        <p:nvSpPr>
          <p:cNvPr id="3" name="Content Placeholder 2"/>
          <p:cNvSpPr>
            <a:spLocks noGrp="1"/>
          </p:cNvSpPr>
          <p:nvPr>
            <p:ph idx="1"/>
          </p:nvPr>
        </p:nvSpPr>
        <p:spPr>
          <a:xfrm>
            <a:off x="838199" y="1955409"/>
            <a:ext cx="10992729" cy="4221554"/>
          </a:xfrm>
        </p:spPr>
        <p:txBody>
          <a:bodyPr/>
          <a:lstStyle/>
          <a:p>
            <a:r>
              <a:rPr lang="en-US" dirty="0" smtClean="0"/>
              <a:t>That’s the end of a play trial</a:t>
            </a:r>
          </a:p>
          <a:p>
            <a:r>
              <a:rPr lang="en-US" dirty="0" smtClean="0"/>
              <a:t>Display fixation cross for </a:t>
            </a:r>
            <a:r>
              <a:rPr lang="en-US" b="1" dirty="0" smtClean="0"/>
              <a:t>3 seconds </a:t>
            </a:r>
            <a:r>
              <a:rPr lang="en-US" dirty="0" smtClean="0"/>
              <a:t>before start of next trial</a:t>
            </a:r>
          </a:p>
        </p:txBody>
      </p:sp>
    </p:spTree>
    <p:extLst>
      <p:ext uri="{BB962C8B-B14F-4D97-AF65-F5344CB8AC3E}">
        <p14:creationId xmlns:p14="http://schemas.microsoft.com/office/powerpoint/2010/main" val="361860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that need to be recorded</a:t>
            </a:r>
            <a:endParaRPr lang="en-US" dirty="0"/>
          </a:p>
        </p:txBody>
      </p:sp>
      <p:sp>
        <p:nvSpPr>
          <p:cNvPr id="3" name="Content Placeholder 2"/>
          <p:cNvSpPr>
            <a:spLocks noGrp="1"/>
          </p:cNvSpPr>
          <p:nvPr>
            <p:ph idx="1"/>
          </p:nvPr>
        </p:nvSpPr>
        <p:spPr>
          <a:xfrm>
            <a:off x="838200" y="1589648"/>
            <a:ext cx="10515600" cy="5162843"/>
          </a:xfrm>
        </p:spPr>
        <p:txBody>
          <a:bodyPr>
            <a:normAutofit/>
          </a:bodyPr>
          <a:lstStyle/>
          <a:p>
            <a:r>
              <a:rPr lang="en-US" sz="2400" dirty="0" smtClean="0"/>
              <a:t>See remaining columns (with </a:t>
            </a:r>
            <a:r>
              <a:rPr lang="en-US" sz="2400" dirty="0" err="1" smtClean="0"/>
              <a:t>NaNs</a:t>
            </a:r>
            <a:r>
              <a:rPr lang="en-US" sz="2400" dirty="0" smtClean="0"/>
              <a:t>) of the csv file:</a:t>
            </a:r>
          </a:p>
          <a:p>
            <a:pPr lvl="1"/>
            <a:r>
              <a:rPr lang="en-US" sz="2000" dirty="0" smtClean="0"/>
              <a:t>Choice (only on play trials): either ‘left’, ‘middle’, or ‘right’ (or leave a </a:t>
            </a:r>
            <a:r>
              <a:rPr lang="en-US" sz="2000" dirty="0" err="1" smtClean="0"/>
              <a:t>NaN</a:t>
            </a:r>
            <a:r>
              <a:rPr lang="en-US" sz="2000" dirty="0" smtClean="0"/>
              <a:t> if missed)</a:t>
            </a:r>
          </a:p>
          <a:p>
            <a:pPr lvl="1"/>
            <a:r>
              <a:rPr lang="en-US" sz="2000" dirty="0" err="1" smtClean="0"/>
              <a:t>ChoiceRT</a:t>
            </a:r>
            <a:r>
              <a:rPr lang="en-US" sz="2000" dirty="0" smtClean="0"/>
              <a:t> (in seconds or </a:t>
            </a:r>
            <a:r>
              <a:rPr lang="en-US" sz="2000" dirty="0" err="1" smtClean="0"/>
              <a:t>ms</a:t>
            </a:r>
            <a:r>
              <a:rPr lang="en-US" sz="2000" dirty="0" smtClean="0"/>
              <a:t>, </a:t>
            </a:r>
            <a:r>
              <a:rPr lang="en-US" sz="2000" dirty="0"/>
              <a:t>only on play trials</a:t>
            </a:r>
            <a:r>
              <a:rPr lang="en-US" sz="2000" dirty="0" smtClean="0"/>
              <a:t>): time difference between onset of CHOOSE screen and button press</a:t>
            </a:r>
          </a:p>
          <a:p>
            <a:pPr lvl="1"/>
            <a:r>
              <a:rPr lang="en-US" sz="2000" dirty="0" err="1" smtClean="0"/>
              <a:t>isCorr</a:t>
            </a:r>
            <a:r>
              <a:rPr lang="en-US" sz="2000" dirty="0" smtClean="0"/>
              <a:t> (</a:t>
            </a:r>
            <a:r>
              <a:rPr lang="en-US" sz="2000" dirty="0"/>
              <a:t>only on play </a:t>
            </a:r>
            <a:r>
              <a:rPr lang="en-US" sz="2000" dirty="0" smtClean="0"/>
              <a:t>trials): equals one if choice == </a:t>
            </a:r>
            <a:r>
              <a:rPr lang="en-US" sz="2000" dirty="0" err="1" smtClean="0"/>
              <a:t>corrResp</a:t>
            </a:r>
            <a:r>
              <a:rPr lang="en-US" sz="2000" dirty="0" smtClean="0"/>
              <a:t> column, 0 if different choice, </a:t>
            </a:r>
            <a:r>
              <a:rPr lang="en-US" sz="2000" dirty="0" err="1" smtClean="0"/>
              <a:t>NaN</a:t>
            </a:r>
            <a:r>
              <a:rPr lang="en-US" sz="2000" dirty="0" smtClean="0"/>
              <a:t> if no choice</a:t>
            </a:r>
          </a:p>
          <a:p>
            <a:pPr lvl="1"/>
            <a:r>
              <a:rPr lang="en-US" sz="2000" dirty="0" err="1" smtClean="0"/>
              <a:t>tokenShown</a:t>
            </a:r>
            <a:r>
              <a:rPr lang="en-US" sz="2000" dirty="0" smtClean="0"/>
              <a:t> (only </a:t>
            </a:r>
            <a:r>
              <a:rPr lang="en-US" sz="2000" dirty="0"/>
              <a:t>on play </a:t>
            </a:r>
            <a:r>
              <a:rPr lang="en-US" sz="2000" dirty="0" smtClean="0"/>
              <a:t>trials): which token was shown: 1 for green, 2 for red, 3 for blue</a:t>
            </a:r>
          </a:p>
          <a:p>
            <a:pPr lvl="1"/>
            <a:r>
              <a:rPr lang="en-US" sz="2000" dirty="0" smtClean="0"/>
              <a:t>outcome (only on play trials): if </a:t>
            </a:r>
            <a:r>
              <a:rPr lang="en-US" sz="2000" dirty="0" err="1" smtClean="0"/>
              <a:t>tokenShown</a:t>
            </a:r>
            <a:r>
              <a:rPr lang="en-US" sz="2000" dirty="0" smtClean="0"/>
              <a:t> == </a:t>
            </a:r>
            <a:r>
              <a:rPr lang="en-US" sz="2000" dirty="0" err="1" smtClean="0"/>
              <a:t>goalToken</a:t>
            </a:r>
            <a:r>
              <a:rPr lang="en-US" sz="2000" dirty="0" smtClean="0"/>
              <a:t> column, then outcome = 10 points (</a:t>
            </a:r>
            <a:r>
              <a:rPr lang="en-US" sz="2000" i="1" dirty="0" smtClean="0"/>
              <a:t>!! Number of points per correct outcome may need to be changed…. !!)</a:t>
            </a:r>
            <a:r>
              <a:rPr lang="en-US" sz="2000" dirty="0" smtClean="0"/>
              <a:t>, 0 otherwise</a:t>
            </a:r>
          </a:p>
          <a:p>
            <a:pPr lvl="1"/>
            <a:r>
              <a:rPr lang="en-US" sz="2000" dirty="0" smtClean="0"/>
              <a:t>miss (</a:t>
            </a:r>
            <a:r>
              <a:rPr lang="en-US" sz="2000" dirty="0"/>
              <a:t>only on play </a:t>
            </a:r>
            <a:r>
              <a:rPr lang="en-US" sz="2000" dirty="0" smtClean="0"/>
              <a:t>trials): equals 1 if trial was missed</a:t>
            </a:r>
          </a:p>
          <a:p>
            <a:pPr lvl="1"/>
            <a:r>
              <a:rPr lang="en-US" sz="2000" dirty="0" err="1" smtClean="0"/>
              <a:t>tFixOn</a:t>
            </a:r>
            <a:r>
              <a:rPr lang="en-US" sz="2000" dirty="0" smtClean="0"/>
              <a:t>, </a:t>
            </a:r>
            <a:r>
              <a:rPr lang="en-US" sz="2000" dirty="0" err="1" smtClean="0"/>
              <a:t>tTrTypeOn</a:t>
            </a:r>
            <a:r>
              <a:rPr lang="en-US" sz="2000" dirty="0" smtClean="0"/>
              <a:t>, </a:t>
            </a:r>
            <a:r>
              <a:rPr lang="en-US" sz="2000" dirty="0" err="1" smtClean="0"/>
              <a:t>tSMOn</a:t>
            </a:r>
            <a:r>
              <a:rPr lang="en-US" sz="2000" dirty="0" smtClean="0"/>
              <a:t>, </a:t>
            </a:r>
            <a:r>
              <a:rPr lang="en-US" sz="2000" dirty="0" err="1" smtClean="0"/>
              <a:t>tVidOn</a:t>
            </a:r>
            <a:r>
              <a:rPr lang="en-US" sz="2000" dirty="0" smtClean="0"/>
              <a:t>, </a:t>
            </a:r>
            <a:r>
              <a:rPr lang="en-US" sz="2000" dirty="0" err="1" smtClean="0"/>
              <a:t>tResp</a:t>
            </a:r>
            <a:r>
              <a:rPr lang="en-US" sz="2000" dirty="0" smtClean="0"/>
              <a:t>, </a:t>
            </a:r>
            <a:r>
              <a:rPr lang="en-US" sz="2000" dirty="0" err="1" smtClean="0"/>
              <a:t>tChFbOn</a:t>
            </a:r>
            <a:r>
              <a:rPr lang="en-US" sz="2000" dirty="0" smtClean="0"/>
              <a:t>, </a:t>
            </a:r>
            <a:r>
              <a:rPr lang="en-US" sz="2000" dirty="0" err="1" smtClean="0"/>
              <a:t>tTokOn</a:t>
            </a:r>
            <a:r>
              <a:rPr lang="en-US" sz="2000" dirty="0" smtClean="0"/>
              <a:t>, </a:t>
            </a:r>
            <a:r>
              <a:rPr lang="en-US" sz="2000" dirty="0" err="1" smtClean="0"/>
              <a:t>tMissOn</a:t>
            </a:r>
            <a:r>
              <a:rPr lang="en-US" sz="2000" dirty="0" smtClean="0"/>
              <a:t> are the onsets (in seconds or </a:t>
            </a:r>
            <a:r>
              <a:rPr lang="en-US" sz="2000" dirty="0" err="1" smtClean="0"/>
              <a:t>ms</a:t>
            </a:r>
            <a:r>
              <a:rPr lang="en-US" sz="2000" dirty="0" smtClean="0"/>
              <a:t>) relative to the beginning of the task (i.e. the onset of the first fixation cross) of the fixation cross, the trial type (‘Observe’ vs ‘Play’ onset), the slot machine, the video (only on observe trials), the choice (only on play trials), the choice feedback (only on play trials), the token (only on play trials), and the missed text (only on missed trials).</a:t>
            </a:r>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1885951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a:xfrm>
            <a:off x="838200" y="1589648"/>
            <a:ext cx="10515600" cy="5162843"/>
          </a:xfrm>
        </p:spPr>
        <p:txBody>
          <a:bodyPr>
            <a:normAutofit/>
          </a:bodyPr>
          <a:lstStyle/>
          <a:p>
            <a:r>
              <a:rPr lang="en-US" dirty="0" smtClean="0"/>
              <a:t>At the end of block 1 (</a:t>
            </a:r>
            <a:r>
              <a:rPr lang="en-US" dirty="0" err="1" smtClean="0"/>
              <a:t>runNb</a:t>
            </a:r>
            <a:r>
              <a:rPr lang="en-US" dirty="0" smtClean="0"/>
              <a:t>=1 and </a:t>
            </a:r>
            <a:r>
              <a:rPr lang="en-US" dirty="0" err="1" smtClean="0"/>
              <a:t>trialNb</a:t>
            </a:r>
            <a:r>
              <a:rPr lang="en-US" dirty="0" smtClean="0"/>
              <a:t>=42), display a break screen saying:</a:t>
            </a:r>
          </a:p>
          <a:p>
            <a:pPr marL="0" indent="0">
              <a:buNone/>
            </a:pPr>
            <a:r>
              <a:rPr lang="en-US" dirty="0" smtClean="0"/>
              <a:t>“End of block 1/2. Please take a short break and press space when you are ready to start block 2”</a:t>
            </a:r>
          </a:p>
          <a:p>
            <a:r>
              <a:rPr lang="en-US" dirty="0" smtClean="0"/>
              <a:t>Wait for a space press and continue looping through the trials.</a:t>
            </a:r>
            <a:endParaRPr lang="en-US" sz="2400" dirty="0"/>
          </a:p>
          <a:p>
            <a:pPr lvl="1"/>
            <a:endParaRPr lang="en-US" dirty="0" smtClean="0"/>
          </a:p>
          <a:p>
            <a:pPr lvl="1"/>
            <a:endParaRPr lang="en-US" dirty="0"/>
          </a:p>
        </p:txBody>
      </p:sp>
    </p:spTree>
    <p:extLst>
      <p:ext uri="{BB962C8B-B14F-4D97-AF65-F5344CB8AC3E}">
        <p14:creationId xmlns:p14="http://schemas.microsoft.com/office/powerpoint/2010/main" val="1304094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the task</a:t>
            </a:r>
            <a:endParaRPr lang="en-US" dirty="0"/>
          </a:p>
        </p:txBody>
      </p:sp>
      <p:sp>
        <p:nvSpPr>
          <p:cNvPr id="3" name="Content Placeholder 2"/>
          <p:cNvSpPr>
            <a:spLocks noGrp="1"/>
          </p:cNvSpPr>
          <p:nvPr>
            <p:ph idx="1"/>
          </p:nvPr>
        </p:nvSpPr>
        <p:spPr>
          <a:xfrm>
            <a:off x="838200" y="1969477"/>
            <a:ext cx="10515600" cy="4783014"/>
          </a:xfrm>
        </p:spPr>
        <p:txBody>
          <a:bodyPr>
            <a:normAutofit/>
          </a:bodyPr>
          <a:lstStyle/>
          <a:p>
            <a:r>
              <a:rPr lang="en-US" dirty="0" smtClean="0"/>
              <a:t>Display thank you message</a:t>
            </a:r>
            <a:endParaRPr lang="en-US" sz="2400" dirty="0" smtClean="0"/>
          </a:p>
          <a:p>
            <a:endParaRPr lang="en-US" sz="2400" dirty="0"/>
          </a:p>
          <a:p>
            <a:r>
              <a:rPr lang="en-US" dirty="0" smtClean="0"/>
              <a:t>Depending on what Jeff does on his tasks, show the subject how many points they won (by summing over the ‘outcome’ column).</a:t>
            </a:r>
          </a:p>
          <a:p>
            <a:pPr lvl="1"/>
            <a:endParaRPr lang="en-US" dirty="0"/>
          </a:p>
        </p:txBody>
      </p:sp>
    </p:spTree>
    <p:extLst>
      <p:ext uri="{BB962C8B-B14F-4D97-AF65-F5344CB8AC3E}">
        <p14:creationId xmlns:p14="http://schemas.microsoft.com/office/powerpoint/2010/main" val="103248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 list</a:t>
            </a:r>
            <a:endParaRPr lang="en-US" dirty="0"/>
          </a:p>
        </p:txBody>
      </p:sp>
      <p:sp>
        <p:nvSpPr>
          <p:cNvPr id="3" name="Content Placeholder 2"/>
          <p:cNvSpPr>
            <a:spLocks noGrp="1"/>
          </p:cNvSpPr>
          <p:nvPr>
            <p:ph idx="1"/>
          </p:nvPr>
        </p:nvSpPr>
        <p:spPr>
          <a:xfrm>
            <a:off x="838200" y="1690688"/>
            <a:ext cx="10515600" cy="5005534"/>
          </a:xfrm>
        </p:spPr>
        <p:txBody>
          <a:bodyPr>
            <a:normAutofit/>
          </a:bodyPr>
          <a:lstStyle/>
          <a:p>
            <a:r>
              <a:rPr lang="en-US" sz="2400" dirty="0" smtClean="0"/>
              <a:t>There are 10 versions of the trial lists, to counterbalance some task parameters across subjects.</a:t>
            </a:r>
          </a:p>
          <a:p>
            <a:r>
              <a:rPr lang="en-US" sz="2400" dirty="0" smtClean="0"/>
              <a:t>Idea is to run a different version for either each batch of participants on </a:t>
            </a:r>
            <a:r>
              <a:rPr lang="en-US" sz="2400" dirty="0" err="1" smtClean="0"/>
              <a:t>Mturk</a:t>
            </a:r>
            <a:r>
              <a:rPr lang="en-US" sz="2400" dirty="0" smtClean="0"/>
              <a:t>, or for each participants (based on the last digit of their ID or on a random number generator from 1 to 10).</a:t>
            </a:r>
          </a:p>
          <a:p>
            <a:r>
              <a:rPr lang="en-US" sz="2400" dirty="0" smtClean="0"/>
              <a:t>Start EACH trial by a </a:t>
            </a:r>
            <a:r>
              <a:rPr lang="en-US" sz="2400" b="1" dirty="0" smtClean="0"/>
              <a:t>3-second</a:t>
            </a:r>
            <a:r>
              <a:rPr lang="en-US" sz="2400" dirty="0" smtClean="0"/>
              <a:t> fixation cross (white +, font ~50), displayed in the center of the screen.</a:t>
            </a:r>
          </a:p>
          <a:p>
            <a:r>
              <a:rPr lang="en-US" sz="2400" dirty="0" smtClean="0"/>
              <a:t>Then each trial is one of two types: observe or play, according to </a:t>
            </a:r>
            <a:r>
              <a:rPr lang="en-US" sz="2400" dirty="0" err="1" smtClean="0"/>
              <a:t>trType</a:t>
            </a:r>
            <a:r>
              <a:rPr lang="en-US" sz="2400" dirty="0" smtClean="0"/>
              <a:t> column of the trial list csv file.</a:t>
            </a:r>
          </a:p>
          <a:p>
            <a:r>
              <a:rPr lang="en-US" sz="2400" dirty="0" smtClean="0"/>
              <a:t>The dimensions (in pixels) provided in this </a:t>
            </a:r>
            <a:r>
              <a:rPr lang="en-US" sz="2400" dirty="0" err="1" smtClean="0"/>
              <a:t>powerpoint</a:t>
            </a:r>
            <a:r>
              <a:rPr lang="en-US" sz="2400" dirty="0" smtClean="0"/>
              <a:t> assume a screen that’s at least 1000 (w) * 800 (h) pixels. If the actual dimensions are bigger, that’s fine, but if the actual dimensions of the screen as smaller, the provided dimensions may need to be scaled down.</a:t>
            </a:r>
            <a:endParaRPr lang="en-US" sz="2400" dirty="0"/>
          </a:p>
        </p:txBody>
      </p:sp>
    </p:spTree>
    <p:extLst>
      <p:ext uri="{BB962C8B-B14F-4D97-AF65-F5344CB8AC3E}">
        <p14:creationId xmlns:p14="http://schemas.microsoft.com/office/powerpoint/2010/main" val="236916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an OBSERVE trial</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t>trial_list</a:t>
            </a:r>
            <a:r>
              <a:rPr lang="en-US" dirty="0" smtClean="0"/>
              <a:t> csv file, if </a:t>
            </a:r>
            <a:r>
              <a:rPr lang="en-US" dirty="0" err="1" smtClean="0"/>
              <a:t>trType</a:t>
            </a:r>
            <a:r>
              <a:rPr lang="en-US" dirty="0" smtClean="0"/>
              <a:t> = 1, then we have an observe trial</a:t>
            </a:r>
          </a:p>
          <a:p>
            <a:r>
              <a:rPr lang="en-US" dirty="0" smtClean="0"/>
              <a:t>Start the trial with the word ‘Observe’ (font~40) shown on screen for </a:t>
            </a:r>
            <a:r>
              <a:rPr lang="en-US" b="1" dirty="0" smtClean="0"/>
              <a:t>1 second</a:t>
            </a:r>
            <a:r>
              <a:rPr lang="en-US" dirty="0" smtClean="0"/>
              <a:t>, as below.</a:t>
            </a:r>
          </a:p>
          <a:p>
            <a:r>
              <a:rPr lang="en-US" dirty="0" smtClean="0"/>
              <a:t>The word to display is in the </a:t>
            </a:r>
            <a:r>
              <a:rPr lang="en-US" dirty="0" err="1" smtClean="0"/>
              <a:t>trTypeText</a:t>
            </a:r>
            <a:r>
              <a:rPr lang="en-US" dirty="0" smtClean="0"/>
              <a:t> column of the csv file</a:t>
            </a:r>
          </a:p>
          <a:p>
            <a:endParaRPr lang="en-US" dirty="0"/>
          </a:p>
        </p:txBody>
      </p:sp>
      <p:sp>
        <p:nvSpPr>
          <p:cNvPr id="5" name="Rectangle 4"/>
          <p:cNvSpPr/>
          <p:nvPr/>
        </p:nvSpPr>
        <p:spPr>
          <a:xfrm>
            <a:off x="4273928" y="4010584"/>
            <a:ext cx="3603979" cy="2518071"/>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5051631" y="5084953"/>
            <a:ext cx="2048572" cy="369332"/>
          </a:xfrm>
          <a:prstGeom prst="rect">
            <a:avLst/>
          </a:prstGeom>
          <a:noFill/>
        </p:spPr>
        <p:txBody>
          <a:bodyPr wrap="square" rtlCol="0">
            <a:spAutoFit/>
          </a:bodyPr>
          <a:lstStyle/>
          <a:p>
            <a:pPr algn="ctr"/>
            <a:r>
              <a:rPr lang="en-US" dirty="0" smtClean="0">
                <a:solidFill>
                  <a:schemeClr val="bg1"/>
                </a:solidFill>
              </a:rPr>
              <a:t>Observe</a:t>
            </a:r>
            <a:endParaRPr lang="en-US" dirty="0">
              <a:solidFill>
                <a:schemeClr val="bg1"/>
              </a:solidFill>
            </a:endParaRPr>
          </a:p>
        </p:txBody>
      </p:sp>
    </p:spTree>
    <p:extLst>
      <p:ext uri="{BB962C8B-B14F-4D97-AF65-F5344CB8AC3E}">
        <p14:creationId xmlns:p14="http://schemas.microsoft.com/office/powerpoint/2010/main" val="23445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an OBSERVE trial</a:t>
            </a:r>
            <a:endParaRPr lang="en-US" dirty="0"/>
          </a:p>
        </p:txBody>
      </p:sp>
      <p:sp>
        <p:nvSpPr>
          <p:cNvPr id="3" name="Content Placeholder 2"/>
          <p:cNvSpPr>
            <a:spLocks noGrp="1"/>
          </p:cNvSpPr>
          <p:nvPr>
            <p:ph idx="1"/>
          </p:nvPr>
        </p:nvSpPr>
        <p:spPr>
          <a:xfrm>
            <a:off x="838199" y="1533378"/>
            <a:ext cx="10992729" cy="4643585"/>
          </a:xfrm>
        </p:spPr>
        <p:txBody>
          <a:bodyPr/>
          <a:lstStyle/>
          <a:p>
            <a:r>
              <a:rPr lang="en-US" dirty="0" smtClean="0"/>
              <a:t>Then draw 2 light gray boxes as well as the slot machines for </a:t>
            </a:r>
            <a:r>
              <a:rPr lang="en-US" b="1" dirty="0" smtClean="0"/>
              <a:t>2 seconds </a:t>
            </a:r>
            <a:endParaRPr lang="en-US" dirty="0" smtClean="0"/>
          </a:p>
          <a:p>
            <a:pPr lvl="1"/>
            <a:r>
              <a:rPr lang="en-US" dirty="0" smtClean="0"/>
              <a:t>Top box: 700 (w) * 400 (h) pixels , x=0 (centered), y=130</a:t>
            </a:r>
          </a:p>
          <a:p>
            <a:pPr lvl="1"/>
            <a:r>
              <a:rPr lang="en-US" dirty="0" smtClean="0"/>
              <a:t>Bottom box: 303 (w) * 230 (h) pixels, x=0 (centered), y=-230</a:t>
            </a:r>
          </a:p>
          <a:p>
            <a:pPr lvl="1"/>
            <a:r>
              <a:rPr lang="en-US" dirty="0" smtClean="0"/>
              <a:t>Path for each slot machine image is in csv file: </a:t>
            </a:r>
          </a:p>
          <a:p>
            <a:pPr lvl="2"/>
            <a:r>
              <a:rPr lang="en-US" dirty="0" err="1" smtClean="0"/>
              <a:t>leftImPath</a:t>
            </a:r>
            <a:r>
              <a:rPr lang="en-US" dirty="0" smtClean="0"/>
              <a:t>: 161 (w) * 334 (h) pixels, x=-250, y=120</a:t>
            </a:r>
          </a:p>
          <a:p>
            <a:pPr lvl="2"/>
            <a:r>
              <a:rPr lang="en-US" dirty="0" err="1" smtClean="0"/>
              <a:t>midImPath</a:t>
            </a:r>
            <a:r>
              <a:rPr lang="en-US" dirty="0" smtClean="0"/>
              <a:t>: </a:t>
            </a:r>
            <a:r>
              <a:rPr lang="en-US" dirty="0"/>
              <a:t>161 (w) * 334 (h) pixels, </a:t>
            </a:r>
            <a:r>
              <a:rPr lang="en-US" dirty="0" smtClean="0"/>
              <a:t>x=0</a:t>
            </a:r>
            <a:r>
              <a:rPr lang="en-US" dirty="0"/>
              <a:t>, </a:t>
            </a:r>
            <a:r>
              <a:rPr lang="en-US" dirty="0" smtClean="0"/>
              <a:t>y=120</a:t>
            </a:r>
          </a:p>
          <a:p>
            <a:pPr lvl="2"/>
            <a:r>
              <a:rPr lang="en-US" dirty="0" err="1" smtClean="0"/>
              <a:t>rightImPath</a:t>
            </a:r>
            <a:r>
              <a:rPr lang="en-US" dirty="0" smtClean="0"/>
              <a:t>: </a:t>
            </a:r>
            <a:r>
              <a:rPr lang="en-US" dirty="0"/>
              <a:t>161 (w) * 334 (h) pixels, </a:t>
            </a:r>
            <a:r>
              <a:rPr lang="en-US" dirty="0" smtClean="0"/>
              <a:t>x=250</a:t>
            </a:r>
            <a:r>
              <a:rPr lang="en-US" dirty="0"/>
              <a:t>, </a:t>
            </a:r>
            <a:r>
              <a:rPr lang="en-US" dirty="0" smtClean="0"/>
              <a:t>y=120</a:t>
            </a:r>
          </a:p>
          <a:p>
            <a:endParaRPr lang="en-US" dirty="0"/>
          </a:p>
        </p:txBody>
      </p:sp>
      <p:pic>
        <p:nvPicPr>
          <p:cNvPr id="4" name="Picture 3"/>
          <p:cNvPicPr>
            <a:picLocks noChangeAspect="1"/>
          </p:cNvPicPr>
          <p:nvPr/>
        </p:nvPicPr>
        <p:blipFill>
          <a:blip r:embed="rId2"/>
          <a:stretch>
            <a:fillRect/>
          </a:stretch>
        </p:blipFill>
        <p:spPr>
          <a:xfrm>
            <a:off x="4438931" y="4333471"/>
            <a:ext cx="2876268" cy="2362649"/>
          </a:xfrm>
          <a:prstGeom prst="rect">
            <a:avLst/>
          </a:prstGeom>
        </p:spPr>
      </p:pic>
    </p:spTree>
    <p:extLst>
      <p:ext uri="{BB962C8B-B14F-4D97-AF65-F5344CB8AC3E}">
        <p14:creationId xmlns:p14="http://schemas.microsoft.com/office/powerpoint/2010/main" val="210941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an OBSERVE trial</a:t>
            </a:r>
            <a:endParaRPr lang="en-US" dirty="0"/>
          </a:p>
        </p:txBody>
      </p:sp>
      <p:sp>
        <p:nvSpPr>
          <p:cNvPr id="3" name="Content Placeholder 2"/>
          <p:cNvSpPr>
            <a:spLocks noGrp="1"/>
          </p:cNvSpPr>
          <p:nvPr>
            <p:ph idx="1"/>
          </p:nvPr>
        </p:nvSpPr>
        <p:spPr>
          <a:xfrm>
            <a:off x="838199" y="1533378"/>
            <a:ext cx="10992729" cy="4643585"/>
          </a:xfrm>
        </p:spPr>
        <p:txBody>
          <a:bodyPr/>
          <a:lstStyle/>
          <a:p>
            <a:r>
              <a:rPr lang="en-US" dirty="0" smtClean="0"/>
              <a:t>Then keep showing the slot machines and play the video in the bottom box. The path to the video file is specified in the </a:t>
            </a:r>
            <a:r>
              <a:rPr lang="en-US" dirty="0" err="1" smtClean="0"/>
              <a:t>videoPath</a:t>
            </a:r>
            <a:r>
              <a:rPr lang="en-US" dirty="0" smtClean="0"/>
              <a:t> column of the csv file.</a:t>
            </a:r>
          </a:p>
          <a:p>
            <a:r>
              <a:rPr lang="en-US" dirty="0" smtClean="0"/>
              <a:t>Dimension of the video: 293 (w) * 220 (h) pixels</a:t>
            </a:r>
          </a:p>
          <a:p>
            <a:r>
              <a:rPr lang="en-US" dirty="0" smtClean="0"/>
              <a:t>Position: x=0 (centered), y=-230</a:t>
            </a:r>
          </a:p>
        </p:txBody>
      </p:sp>
      <p:pic>
        <p:nvPicPr>
          <p:cNvPr id="6" name="Picture 5"/>
          <p:cNvPicPr>
            <a:picLocks noChangeAspect="1"/>
          </p:cNvPicPr>
          <p:nvPr/>
        </p:nvPicPr>
        <p:blipFill>
          <a:blip r:embed="rId2"/>
          <a:stretch>
            <a:fillRect/>
          </a:stretch>
        </p:blipFill>
        <p:spPr>
          <a:xfrm>
            <a:off x="4771792" y="4198707"/>
            <a:ext cx="2876268" cy="2362649"/>
          </a:xfrm>
          <a:prstGeom prst="rect">
            <a:avLst/>
          </a:prstGeom>
        </p:spPr>
      </p:pic>
      <p:pic>
        <p:nvPicPr>
          <p:cNvPr id="5" name="Picture 4"/>
          <p:cNvPicPr>
            <a:picLocks noChangeAspect="1"/>
          </p:cNvPicPr>
          <p:nvPr/>
        </p:nvPicPr>
        <p:blipFill rotWithShape="1">
          <a:blip r:embed="rId3"/>
          <a:srcRect l="28478" t="65890" r="29801" b="3273"/>
          <a:stretch/>
        </p:blipFill>
        <p:spPr>
          <a:xfrm>
            <a:off x="5619083" y="5746675"/>
            <a:ext cx="1181686" cy="717452"/>
          </a:xfrm>
          <a:prstGeom prst="rect">
            <a:avLst/>
          </a:prstGeom>
        </p:spPr>
      </p:pic>
    </p:spTree>
    <p:extLst>
      <p:ext uri="{BB962C8B-B14F-4D97-AF65-F5344CB8AC3E}">
        <p14:creationId xmlns:p14="http://schemas.microsoft.com/office/powerpoint/2010/main" val="39672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an OBSERVE trial</a:t>
            </a:r>
            <a:endParaRPr lang="en-US" dirty="0"/>
          </a:p>
        </p:txBody>
      </p:sp>
      <p:sp>
        <p:nvSpPr>
          <p:cNvPr id="3" name="Content Placeholder 2"/>
          <p:cNvSpPr>
            <a:spLocks noGrp="1"/>
          </p:cNvSpPr>
          <p:nvPr>
            <p:ph idx="1"/>
          </p:nvPr>
        </p:nvSpPr>
        <p:spPr>
          <a:xfrm>
            <a:off x="838199" y="1533378"/>
            <a:ext cx="10992729" cy="4643585"/>
          </a:xfrm>
        </p:spPr>
        <p:txBody>
          <a:bodyPr/>
          <a:lstStyle/>
          <a:p>
            <a:r>
              <a:rPr lang="en-US" dirty="0" smtClean="0"/>
              <a:t>1.1 seconds after the start of the video, replace the chosen slot machine by the same file with the lever towards the bottom.</a:t>
            </a:r>
          </a:p>
          <a:p>
            <a:r>
              <a:rPr lang="en-US" dirty="0" smtClean="0"/>
              <a:t>For example, if middle action (</a:t>
            </a:r>
            <a:r>
              <a:rPr lang="en-US" dirty="0" err="1" smtClean="0"/>
              <a:t>corrAct</a:t>
            </a:r>
            <a:r>
              <a:rPr lang="en-US" dirty="0" smtClean="0"/>
              <a:t>=2 in csv file) is chosen, like below, replace image from </a:t>
            </a:r>
            <a:r>
              <a:rPr lang="en-US" dirty="0" err="1" smtClean="0"/>
              <a:t>midImPath</a:t>
            </a:r>
            <a:r>
              <a:rPr lang="en-US" dirty="0" smtClean="0"/>
              <a:t> by changing ‘a’ to ‘p’ in file name</a:t>
            </a:r>
          </a:p>
          <a:p>
            <a:pPr lvl="1"/>
            <a:r>
              <a:rPr lang="en-US" dirty="0"/>
              <a:t>E.g. </a:t>
            </a:r>
            <a:r>
              <a:rPr lang="en-US" dirty="0" smtClean="0"/>
              <a:t>replace ‘stimuli/R1_lbu_</a:t>
            </a:r>
            <a:r>
              <a:rPr lang="en-US" b="1" dirty="0" smtClean="0">
                <a:solidFill>
                  <a:srgbClr val="FF0000"/>
                </a:solidFill>
              </a:rPr>
              <a:t>a</a:t>
            </a:r>
            <a:r>
              <a:rPr lang="en-US" dirty="0" smtClean="0"/>
              <a:t>.png’ by ‘stimuli/R1_lbu_</a:t>
            </a:r>
            <a:r>
              <a:rPr lang="en-US" b="1" dirty="0" smtClean="0">
                <a:solidFill>
                  <a:srgbClr val="FF0000"/>
                </a:solidFill>
              </a:rPr>
              <a:t>p</a:t>
            </a:r>
            <a:r>
              <a:rPr lang="en-US" dirty="0" smtClean="0"/>
              <a:t>.png’</a:t>
            </a:r>
          </a:p>
          <a:p>
            <a:r>
              <a:rPr lang="en-US" dirty="0" smtClean="0"/>
              <a:t>Keep this on screen until the end of the video.</a:t>
            </a:r>
          </a:p>
        </p:txBody>
      </p:sp>
      <p:pic>
        <p:nvPicPr>
          <p:cNvPr id="5" name="Picture 4"/>
          <p:cNvPicPr>
            <a:picLocks noChangeAspect="1"/>
          </p:cNvPicPr>
          <p:nvPr/>
        </p:nvPicPr>
        <p:blipFill>
          <a:blip r:embed="rId2"/>
          <a:stretch>
            <a:fillRect/>
          </a:stretch>
        </p:blipFill>
        <p:spPr>
          <a:xfrm>
            <a:off x="4679778" y="4403578"/>
            <a:ext cx="2832370" cy="2326590"/>
          </a:xfrm>
          <a:prstGeom prst="rect">
            <a:avLst/>
          </a:prstGeom>
        </p:spPr>
      </p:pic>
    </p:spTree>
    <p:extLst>
      <p:ext uri="{BB962C8B-B14F-4D97-AF65-F5344CB8AC3E}">
        <p14:creationId xmlns:p14="http://schemas.microsoft.com/office/powerpoint/2010/main" val="329696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an OBSERVE trial</a:t>
            </a:r>
            <a:endParaRPr lang="en-US" dirty="0"/>
          </a:p>
        </p:txBody>
      </p:sp>
      <p:sp>
        <p:nvSpPr>
          <p:cNvPr id="3" name="Content Placeholder 2"/>
          <p:cNvSpPr>
            <a:spLocks noGrp="1"/>
          </p:cNvSpPr>
          <p:nvPr>
            <p:ph idx="1"/>
          </p:nvPr>
        </p:nvSpPr>
        <p:spPr>
          <a:xfrm>
            <a:off x="838199" y="1997612"/>
            <a:ext cx="10992729" cy="4179351"/>
          </a:xfrm>
        </p:spPr>
        <p:txBody>
          <a:bodyPr/>
          <a:lstStyle/>
          <a:p>
            <a:r>
              <a:rPr lang="en-US" dirty="0" smtClean="0"/>
              <a:t>That’s the end of an observe trial</a:t>
            </a:r>
          </a:p>
          <a:p>
            <a:r>
              <a:rPr lang="en-US" dirty="0" smtClean="0"/>
              <a:t>Display fixation cross for </a:t>
            </a:r>
            <a:r>
              <a:rPr lang="en-US" b="1" dirty="0" smtClean="0"/>
              <a:t>3 seconds </a:t>
            </a:r>
            <a:r>
              <a:rPr lang="en-US" dirty="0" smtClean="0"/>
              <a:t>before start of next trial</a:t>
            </a:r>
          </a:p>
        </p:txBody>
      </p:sp>
    </p:spTree>
    <p:extLst>
      <p:ext uri="{BB962C8B-B14F-4D97-AF65-F5344CB8AC3E}">
        <p14:creationId xmlns:p14="http://schemas.microsoft.com/office/powerpoint/2010/main" val="337529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 PLAY trial</a:t>
            </a:r>
            <a:endParaRPr lang="en-US" dirty="0"/>
          </a:p>
        </p:txBody>
      </p:sp>
      <p:sp>
        <p:nvSpPr>
          <p:cNvPr id="3" name="Content Placeholder 2"/>
          <p:cNvSpPr>
            <a:spLocks noGrp="1"/>
          </p:cNvSpPr>
          <p:nvPr>
            <p:ph idx="1"/>
          </p:nvPr>
        </p:nvSpPr>
        <p:spPr>
          <a:xfrm>
            <a:off x="838199" y="1690688"/>
            <a:ext cx="10992729" cy="4486275"/>
          </a:xfrm>
        </p:spPr>
        <p:txBody>
          <a:bodyPr/>
          <a:lstStyle/>
          <a:p>
            <a:r>
              <a:rPr lang="en-US" dirty="0"/>
              <a:t>In the </a:t>
            </a:r>
            <a:r>
              <a:rPr lang="en-US" dirty="0" err="1"/>
              <a:t>trial_list</a:t>
            </a:r>
            <a:r>
              <a:rPr lang="en-US" dirty="0"/>
              <a:t> csv file, if </a:t>
            </a:r>
            <a:r>
              <a:rPr lang="en-US" dirty="0" err="1"/>
              <a:t>trType</a:t>
            </a:r>
            <a:r>
              <a:rPr lang="en-US" dirty="0"/>
              <a:t> = </a:t>
            </a:r>
            <a:r>
              <a:rPr lang="en-US" dirty="0" smtClean="0"/>
              <a:t>2, </a:t>
            </a:r>
            <a:r>
              <a:rPr lang="en-US" dirty="0"/>
              <a:t>then we have </a:t>
            </a:r>
            <a:r>
              <a:rPr lang="en-US" dirty="0" smtClean="0"/>
              <a:t>a play </a:t>
            </a:r>
            <a:r>
              <a:rPr lang="en-US" dirty="0"/>
              <a:t>trial</a:t>
            </a:r>
          </a:p>
          <a:p>
            <a:r>
              <a:rPr lang="en-US" dirty="0" smtClean="0"/>
              <a:t>Start </a:t>
            </a:r>
            <a:r>
              <a:rPr lang="en-US" dirty="0"/>
              <a:t>the trial with the word </a:t>
            </a:r>
            <a:r>
              <a:rPr lang="en-US" dirty="0" smtClean="0"/>
              <a:t>‘Play’ </a:t>
            </a:r>
            <a:r>
              <a:rPr lang="en-US" dirty="0"/>
              <a:t>(font~40) shown on screen for </a:t>
            </a:r>
            <a:r>
              <a:rPr lang="en-US" b="1" dirty="0"/>
              <a:t>1 second</a:t>
            </a:r>
            <a:r>
              <a:rPr lang="en-US" dirty="0"/>
              <a:t>, as below</a:t>
            </a:r>
            <a:r>
              <a:rPr lang="en-US" dirty="0" smtClean="0"/>
              <a:t>.</a:t>
            </a:r>
          </a:p>
          <a:p>
            <a:r>
              <a:rPr lang="en-US" dirty="0"/>
              <a:t>The word to display is in the </a:t>
            </a:r>
            <a:r>
              <a:rPr lang="en-US" dirty="0" err="1"/>
              <a:t>trTypeText</a:t>
            </a:r>
            <a:r>
              <a:rPr lang="en-US" dirty="0"/>
              <a:t> column of the csv </a:t>
            </a:r>
            <a:r>
              <a:rPr lang="en-US" dirty="0" smtClean="0"/>
              <a:t>file</a:t>
            </a:r>
            <a:endParaRPr lang="en-US" dirty="0"/>
          </a:p>
        </p:txBody>
      </p:sp>
      <p:sp>
        <p:nvSpPr>
          <p:cNvPr id="6" name="Rectangle 5"/>
          <p:cNvSpPr/>
          <p:nvPr/>
        </p:nvSpPr>
        <p:spPr>
          <a:xfrm>
            <a:off x="4344266" y="4193464"/>
            <a:ext cx="3603979" cy="2518071"/>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121969" y="5267833"/>
            <a:ext cx="2048572" cy="369332"/>
          </a:xfrm>
          <a:prstGeom prst="rect">
            <a:avLst/>
          </a:prstGeom>
          <a:noFill/>
        </p:spPr>
        <p:txBody>
          <a:bodyPr wrap="square" rtlCol="0">
            <a:spAutoFit/>
          </a:bodyPr>
          <a:lstStyle/>
          <a:p>
            <a:pPr algn="ctr"/>
            <a:r>
              <a:rPr lang="en-US" dirty="0" smtClean="0">
                <a:solidFill>
                  <a:schemeClr val="bg1"/>
                </a:solidFill>
              </a:rPr>
              <a:t>Play</a:t>
            </a:r>
            <a:endParaRPr lang="en-US" dirty="0">
              <a:solidFill>
                <a:schemeClr val="bg1"/>
              </a:solidFill>
            </a:endParaRPr>
          </a:p>
        </p:txBody>
      </p:sp>
    </p:spTree>
    <p:extLst>
      <p:ext uri="{BB962C8B-B14F-4D97-AF65-F5344CB8AC3E}">
        <p14:creationId xmlns:p14="http://schemas.microsoft.com/office/powerpoint/2010/main" val="362602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 PLAY trial</a:t>
            </a:r>
            <a:endParaRPr lang="en-US" dirty="0"/>
          </a:p>
        </p:txBody>
      </p:sp>
      <p:sp>
        <p:nvSpPr>
          <p:cNvPr id="3" name="Content Placeholder 2"/>
          <p:cNvSpPr>
            <a:spLocks noGrp="1"/>
          </p:cNvSpPr>
          <p:nvPr>
            <p:ph idx="1"/>
          </p:nvPr>
        </p:nvSpPr>
        <p:spPr>
          <a:xfrm>
            <a:off x="838199" y="1690688"/>
            <a:ext cx="10992729" cy="4486275"/>
          </a:xfrm>
        </p:spPr>
        <p:txBody>
          <a:bodyPr/>
          <a:lstStyle/>
          <a:p>
            <a:r>
              <a:rPr lang="en-US" sz="2400" dirty="0" smtClean="0"/>
              <a:t>Then show the 3 slot machine as well as the word ‘CHOOSE’ (font ~40)</a:t>
            </a:r>
          </a:p>
          <a:p>
            <a:pPr lvl="1"/>
            <a:r>
              <a:rPr lang="en-US" sz="2200" dirty="0"/>
              <a:t>Path for each slot machine image is in csv file: </a:t>
            </a:r>
          </a:p>
          <a:p>
            <a:pPr lvl="2"/>
            <a:r>
              <a:rPr lang="en-US" dirty="0" err="1"/>
              <a:t>leftImPath</a:t>
            </a:r>
            <a:r>
              <a:rPr lang="en-US" dirty="0"/>
              <a:t>: 161 (w) * 334 (h) pixels, x=-250, </a:t>
            </a:r>
            <a:r>
              <a:rPr lang="en-US" dirty="0" smtClean="0"/>
              <a:t>y=0</a:t>
            </a:r>
            <a:endParaRPr lang="en-US" dirty="0"/>
          </a:p>
          <a:p>
            <a:pPr lvl="2"/>
            <a:r>
              <a:rPr lang="en-US" dirty="0" err="1"/>
              <a:t>midImPath</a:t>
            </a:r>
            <a:r>
              <a:rPr lang="en-US" dirty="0"/>
              <a:t>: 161 (w) * 334 (h) pixels, x=0, </a:t>
            </a:r>
            <a:r>
              <a:rPr lang="en-US" dirty="0" smtClean="0"/>
              <a:t>y=0</a:t>
            </a:r>
            <a:endParaRPr lang="en-US" dirty="0"/>
          </a:p>
          <a:p>
            <a:pPr lvl="2"/>
            <a:r>
              <a:rPr lang="en-US" dirty="0" err="1"/>
              <a:t>rightImPath</a:t>
            </a:r>
            <a:r>
              <a:rPr lang="en-US" dirty="0"/>
              <a:t>: 161 (w) * 334 (h) pixels, x=250, </a:t>
            </a:r>
            <a:r>
              <a:rPr lang="en-US" dirty="0" smtClean="0"/>
              <a:t>y=0</a:t>
            </a:r>
          </a:p>
          <a:p>
            <a:pPr lvl="1"/>
            <a:r>
              <a:rPr lang="en-US" sz="2200" dirty="0" smtClean="0"/>
              <a:t>Position of the word ‘CHOOSE’: x=0, y=-300</a:t>
            </a:r>
          </a:p>
          <a:p>
            <a:r>
              <a:rPr lang="en-US" sz="2400" dirty="0" smtClean="0"/>
              <a:t>Wait for key press (list of 2 available keys determined by column </a:t>
            </a:r>
            <a:r>
              <a:rPr lang="en-US" sz="2400" dirty="0" err="1" smtClean="0"/>
              <a:t>avKeys</a:t>
            </a:r>
            <a:r>
              <a:rPr lang="en-US" sz="2400" dirty="0" smtClean="0"/>
              <a:t> of csv file) for a maximum of </a:t>
            </a:r>
            <a:r>
              <a:rPr lang="en-US" sz="2400" b="1" dirty="0" smtClean="0"/>
              <a:t>4 seconds</a:t>
            </a:r>
            <a:r>
              <a:rPr lang="en-US" sz="2400" dirty="0" smtClean="0"/>
              <a:t>.</a:t>
            </a:r>
            <a:endParaRPr lang="en-US" sz="2400" dirty="0"/>
          </a:p>
          <a:p>
            <a:endParaRPr lang="en-US" dirty="0"/>
          </a:p>
        </p:txBody>
      </p:sp>
      <p:pic>
        <p:nvPicPr>
          <p:cNvPr id="4" name="Picture 3"/>
          <p:cNvPicPr>
            <a:picLocks noChangeAspect="1"/>
          </p:cNvPicPr>
          <p:nvPr/>
        </p:nvPicPr>
        <p:blipFill rotWithShape="1">
          <a:blip r:embed="rId2"/>
          <a:srcRect t="10467"/>
          <a:stretch/>
        </p:blipFill>
        <p:spPr>
          <a:xfrm>
            <a:off x="4894268" y="5008098"/>
            <a:ext cx="2322459" cy="1730326"/>
          </a:xfrm>
          <a:prstGeom prst="rect">
            <a:avLst/>
          </a:prstGeom>
        </p:spPr>
      </p:pic>
    </p:spTree>
    <p:extLst>
      <p:ext uri="{BB962C8B-B14F-4D97-AF65-F5344CB8AC3E}">
        <p14:creationId xmlns:p14="http://schemas.microsoft.com/office/powerpoint/2010/main" val="944965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1347</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Instructions keypress list</vt:lpstr>
      <vt:lpstr>Trial list</vt:lpstr>
      <vt:lpstr>Details of an OBSERVE trial</vt:lpstr>
      <vt:lpstr>Details of an OBSERVE trial</vt:lpstr>
      <vt:lpstr>Details of an OBSERVE trial</vt:lpstr>
      <vt:lpstr>Details of an OBSERVE trial</vt:lpstr>
      <vt:lpstr>Details of an OBSERVE trial</vt:lpstr>
      <vt:lpstr>Details of a PLAY trial</vt:lpstr>
      <vt:lpstr>Details of a PLAY trial</vt:lpstr>
      <vt:lpstr>Details of a PLAY trial</vt:lpstr>
      <vt:lpstr>Details of a PLAY trial</vt:lpstr>
      <vt:lpstr>Details of a PLAY trial</vt:lpstr>
      <vt:lpstr>Details of an PLAY trial</vt:lpstr>
      <vt:lpstr>Data that need to be recorded</vt:lpstr>
      <vt:lpstr>Break</vt:lpstr>
      <vt:lpstr>End of the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dc:creator>
  <cp:lastModifiedBy>Caroline</cp:lastModifiedBy>
  <cp:revision>9</cp:revision>
  <dcterms:created xsi:type="dcterms:W3CDTF">2019-07-19T22:23:10Z</dcterms:created>
  <dcterms:modified xsi:type="dcterms:W3CDTF">2019-07-20T01:39:23Z</dcterms:modified>
</cp:coreProperties>
</file>