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8" r:id="rId3"/>
    <p:sldId id="283" r:id="rId4"/>
    <p:sldId id="258" r:id="rId5"/>
    <p:sldId id="289" r:id="rId6"/>
    <p:sldId id="291" r:id="rId7"/>
    <p:sldId id="292" r:id="rId8"/>
    <p:sldId id="293" r:id="rId9"/>
    <p:sldId id="294" r:id="rId10"/>
    <p:sldId id="295" r:id="rId11"/>
    <p:sldId id="296" r:id="rId12"/>
    <p:sldId id="297" r:id="rId13"/>
    <p:sldId id="300" r:id="rId14"/>
    <p:sldId id="301" r:id="rId15"/>
    <p:sldId id="288" r:id="rId16"/>
    <p:sldId id="286" r:id="rId17"/>
    <p:sldId id="279" r:id="rId18"/>
  </p:sldIdLst>
  <p:sldSz cx="9144000" cy="6858000" type="screen4x3"/>
  <p:notesSz cx="6858000" cy="9144000"/>
  <p:custShowLst>
    <p:custShow name="Custom Show 1" id="0">
      <p:sldLst>
        <p:sld r:id="rId2"/>
        <p:sld r:id="rId3"/>
        <p:sld r:id="rId5"/>
        <p:sld r:id="rId18"/>
      </p:sldLst>
    </p:custShow>
  </p:custShowLst>
  <p:defaultTextStyle>
    <a:defPPr>
      <a:defRPr lang="en-US"/>
    </a:defPPr>
    <a:lvl1pPr algn="l" defTabSz="457200" rtl="0" fontAlgn="base">
      <a:spcBef>
        <a:spcPct val="0"/>
      </a:spcBef>
      <a:spcAft>
        <a:spcPct val="0"/>
      </a:spcAft>
      <a:defRPr kern="1200">
        <a:solidFill>
          <a:schemeClr val="tx1"/>
        </a:solidFill>
        <a:latin typeface="Book Antiqua" panose="02040602050305030304" pitchFamily="18"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Book Antiqua" panose="02040602050305030304" pitchFamily="18"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Book Antiqua" panose="02040602050305030304" pitchFamily="18"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Book Antiqua" panose="02040602050305030304" pitchFamily="18"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Book Antiqua" panose="02040602050305030304" pitchFamily="18" charset="0"/>
        <a:ea typeface="MS PGothic" panose="020B0600070205080204" pitchFamily="34" charset="-128"/>
        <a:cs typeface="+mn-cs"/>
      </a:defRPr>
    </a:lvl5pPr>
    <a:lvl6pPr marL="2286000" algn="l" defTabSz="914400" rtl="0" eaLnBrk="1" latinLnBrk="0" hangingPunct="1">
      <a:defRPr kern="1200">
        <a:solidFill>
          <a:schemeClr val="tx1"/>
        </a:solidFill>
        <a:latin typeface="Book Antiqua" panose="02040602050305030304" pitchFamily="18" charset="0"/>
        <a:ea typeface="MS PGothic" panose="020B0600070205080204" pitchFamily="34" charset="-128"/>
        <a:cs typeface="+mn-cs"/>
      </a:defRPr>
    </a:lvl6pPr>
    <a:lvl7pPr marL="2743200" algn="l" defTabSz="914400" rtl="0" eaLnBrk="1" latinLnBrk="0" hangingPunct="1">
      <a:defRPr kern="1200">
        <a:solidFill>
          <a:schemeClr val="tx1"/>
        </a:solidFill>
        <a:latin typeface="Book Antiqua" panose="02040602050305030304" pitchFamily="18" charset="0"/>
        <a:ea typeface="MS PGothic" panose="020B0600070205080204" pitchFamily="34" charset="-128"/>
        <a:cs typeface="+mn-cs"/>
      </a:defRPr>
    </a:lvl7pPr>
    <a:lvl8pPr marL="3200400" algn="l" defTabSz="914400" rtl="0" eaLnBrk="1" latinLnBrk="0" hangingPunct="1">
      <a:defRPr kern="1200">
        <a:solidFill>
          <a:schemeClr val="tx1"/>
        </a:solidFill>
        <a:latin typeface="Book Antiqua" panose="02040602050305030304" pitchFamily="18" charset="0"/>
        <a:ea typeface="MS PGothic" panose="020B0600070205080204" pitchFamily="34" charset="-128"/>
        <a:cs typeface="+mn-cs"/>
      </a:defRPr>
    </a:lvl8pPr>
    <a:lvl9pPr marL="3657600" algn="l" defTabSz="914400" rtl="0" eaLnBrk="1" latinLnBrk="0" hangingPunct="1">
      <a:defRPr kern="1200">
        <a:solidFill>
          <a:schemeClr val="tx1"/>
        </a:solidFill>
        <a:latin typeface="Book Antiqua" panose="0204060205030503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57"/>
  </p:normalViewPr>
  <p:slideViewPr>
    <p:cSldViewPr snapToGrid="0" snapToObjects="1">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DD6217-5E77-7E49-8833-7A0AD683155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a:extLst>
              <a:ext uri="{FF2B5EF4-FFF2-40B4-BE49-F238E27FC236}">
                <a16:creationId xmlns:a16="http://schemas.microsoft.com/office/drawing/2014/main" id="{19B67A8D-1C96-CE4A-8621-5F53E3B3F0C8}"/>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354CD141-8C5D-BB43-9479-5C6599E5420F}" type="datetimeFigureOut">
              <a:rPr lang="en-US"/>
              <a:pPr>
                <a:defRPr/>
              </a:pPr>
              <a:t>2/16/2019</a:t>
            </a:fld>
            <a:endParaRPr lang="en-US"/>
          </a:p>
        </p:txBody>
      </p:sp>
      <p:sp>
        <p:nvSpPr>
          <p:cNvPr id="4" name="Slide Image Placeholder 3">
            <a:extLst>
              <a:ext uri="{FF2B5EF4-FFF2-40B4-BE49-F238E27FC236}">
                <a16:creationId xmlns:a16="http://schemas.microsoft.com/office/drawing/2014/main" id="{A0AC5477-1AB9-164B-8540-81EB3D84368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5094851E-89F2-AC44-B50C-1BF137D28A98}"/>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14B60EE-C54C-1C45-96AE-29274737994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a:extLst>
              <a:ext uri="{FF2B5EF4-FFF2-40B4-BE49-F238E27FC236}">
                <a16:creationId xmlns:a16="http://schemas.microsoft.com/office/drawing/2014/main" id="{B6B4F3F9-22D4-0841-B15B-2D41BA94E902}"/>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5882FF3C-EAE3-3A4C-9356-EC55BD1B76E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C40E12F8-BAB8-5645-B1D3-894EDC246E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FFCB1B11-8A93-A046-B3FC-A349660984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1988" name="Slide Number Placeholder 3">
            <a:extLst>
              <a:ext uri="{FF2B5EF4-FFF2-40B4-BE49-F238E27FC236}">
                <a16:creationId xmlns:a16="http://schemas.microsoft.com/office/drawing/2014/main" id="{0719834D-6BAD-224D-8867-DE8484F5495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87BCD65F-8772-CC4C-95C7-96F767DC8E5C}"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02D8EAB0-7DEF-0B47-B181-B0634FBA43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1ACA01D0-8D25-954C-A71F-4AA56DCE5A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5060" name="Slide Number Placeholder 3">
            <a:extLst>
              <a:ext uri="{FF2B5EF4-FFF2-40B4-BE49-F238E27FC236}">
                <a16:creationId xmlns:a16="http://schemas.microsoft.com/office/drawing/2014/main" id="{1BB08200-7841-AF4F-AD6C-FDBED2400E4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0DB6A1E4-5FA7-3741-8745-159CFE65C291}" type="slidenum">
              <a:rPr lang="en-US" altLang="en-US">
                <a:latin typeface="Calibri" panose="020F0502020204030204" pitchFamily="34" charset="0"/>
              </a:rPr>
              <a:pPr eaLnBrk="1" hangingPunct="1"/>
              <a:t>10</a:t>
            </a:fld>
            <a:endParaRPr lang="en-US" altLang="en-US">
              <a:latin typeface="Calibri" panose="020F0502020204030204" pitchFamily="34" charset="0"/>
            </a:endParaRPr>
          </a:p>
        </p:txBody>
      </p:sp>
    </p:spTree>
    <p:extLst>
      <p:ext uri="{BB962C8B-B14F-4D97-AF65-F5344CB8AC3E}">
        <p14:creationId xmlns:p14="http://schemas.microsoft.com/office/powerpoint/2010/main" val="330693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02D8EAB0-7DEF-0B47-B181-B0634FBA43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1ACA01D0-8D25-954C-A71F-4AA56DCE5A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5060" name="Slide Number Placeholder 3">
            <a:extLst>
              <a:ext uri="{FF2B5EF4-FFF2-40B4-BE49-F238E27FC236}">
                <a16:creationId xmlns:a16="http://schemas.microsoft.com/office/drawing/2014/main" id="{1BB08200-7841-AF4F-AD6C-FDBED2400E4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0DB6A1E4-5FA7-3741-8745-159CFE65C291}"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Tree>
    <p:extLst>
      <p:ext uri="{BB962C8B-B14F-4D97-AF65-F5344CB8AC3E}">
        <p14:creationId xmlns:p14="http://schemas.microsoft.com/office/powerpoint/2010/main" val="4116675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02D8EAB0-7DEF-0B47-B181-B0634FBA43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1ACA01D0-8D25-954C-A71F-4AA56DCE5A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5060" name="Slide Number Placeholder 3">
            <a:extLst>
              <a:ext uri="{FF2B5EF4-FFF2-40B4-BE49-F238E27FC236}">
                <a16:creationId xmlns:a16="http://schemas.microsoft.com/office/drawing/2014/main" id="{1BB08200-7841-AF4F-AD6C-FDBED2400E4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0DB6A1E4-5FA7-3741-8745-159CFE65C291}" type="slidenum">
              <a:rPr lang="en-US" altLang="en-US">
                <a:latin typeface="Calibri" panose="020F0502020204030204" pitchFamily="34" charset="0"/>
              </a:rPr>
              <a:pPr eaLnBrk="1" hangingPunct="1"/>
              <a:t>12</a:t>
            </a:fld>
            <a:endParaRPr lang="en-US" altLang="en-US">
              <a:latin typeface="Calibri" panose="020F0502020204030204" pitchFamily="34" charset="0"/>
            </a:endParaRPr>
          </a:p>
        </p:txBody>
      </p:sp>
    </p:spTree>
    <p:extLst>
      <p:ext uri="{BB962C8B-B14F-4D97-AF65-F5344CB8AC3E}">
        <p14:creationId xmlns:p14="http://schemas.microsoft.com/office/powerpoint/2010/main" val="3571385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73F51A9A-89FE-C342-94DD-B8526DBD2B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900F2844-019D-9949-9B5C-A30D9B08761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spcBef>
                <a:spcPct val="0"/>
              </a:spcBef>
            </a:pPr>
            <a:endParaRPr lang="en-US" altLang="en-US" dirty="0">
              <a:latin typeface="Arial" panose="020B0604020202020204" pitchFamily="34" charset="0"/>
            </a:endParaRPr>
          </a:p>
        </p:txBody>
      </p:sp>
      <p:sp>
        <p:nvSpPr>
          <p:cNvPr id="53252" name="Slide Number Placeholder 3">
            <a:extLst>
              <a:ext uri="{FF2B5EF4-FFF2-40B4-BE49-F238E27FC236}">
                <a16:creationId xmlns:a16="http://schemas.microsoft.com/office/drawing/2014/main" id="{DE707104-BB1F-C446-98B6-896CC65D37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0B88FD10-D9EC-2841-A19A-09B16D0D5BE4}"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Tree>
    <p:extLst>
      <p:ext uri="{BB962C8B-B14F-4D97-AF65-F5344CB8AC3E}">
        <p14:creationId xmlns:p14="http://schemas.microsoft.com/office/powerpoint/2010/main" val="959230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73F51A9A-89FE-C342-94DD-B8526DBD2B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900F2844-019D-9949-9B5C-A30D9B08761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spcBef>
                <a:spcPct val="0"/>
              </a:spcBef>
            </a:pPr>
            <a:endParaRPr lang="en-US" altLang="en-US" dirty="0">
              <a:latin typeface="Arial" panose="020B0604020202020204" pitchFamily="34" charset="0"/>
            </a:endParaRPr>
          </a:p>
        </p:txBody>
      </p:sp>
      <p:sp>
        <p:nvSpPr>
          <p:cNvPr id="53252" name="Slide Number Placeholder 3">
            <a:extLst>
              <a:ext uri="{FF2B5EF4-FFF2-40B4-BE49-F238E27FC236}">
                <a16:creationId xmlns:a16="http://schemas.microsoft.com/office/drawing/2014/main" id="{DE707104-BB1F-C446-98B6-896CC65D37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0B88FD10-D9EC-2841-A19A-09B16D0D5BE4}"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extLst>
      <p:ext uri="{BB962C8B-B14F-4D97-AF65-F5344CB8AC3E}">
        <p14:creationId xmlns:p14="http://schemas.microsoft.com/office/powerpoint/2010/main" val="1085841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73F51A9A-89FE-C342-94DD-B8526DBD2B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900F2844-019D-9949-9B5C-A30D9B08761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spcBef>
                <a:spcPct val="0"/>
              </a:spcBef>
            </a:pPr>
            <a:endParaRPr lang="en-US" altLang="en-US" dirty="0">
              <a:latin typeface="Arial" panose="020B0604020202020204" pitchFamily="34" charset="0"/>
            </a:endParaRPr>
          </a:p>
        </p:txBody>
      </p:sp>
      <p:sp>
        <p:nvSpPr>
          <p:cNvPr id="53252" name="Slide Number Placeholder 3">
            <a:extLst>
              <a:ext uri="{FF2B5EF4-FFF2-40B4-BE49-F238E27FC236}">
                <a16:creationId xmlns:a16="http://schemas.microsoft.com/office/drawing/2014/main" id="{DE707104-BB1F-C446-98B6-896CC65D37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0B88FD10-D9EC-2841-A19A-09B16D0D5BE4}" type="slidenum">
              <a:rPr lang="en-US" altLang="en-US">
                <a:latin typeface="Calibri" panose="020F0502020204030204" pitchFamily="34" charset="0"/>
              </a:rPr>
              <a:pPr eaLnBrk="1" hangingPunct="1"/>
              <a:t>15</a:t>
            </a:fld>
            <a:endParaRPr lang="en-US" altLang="en-US">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D1F0903A-5936-1A47-8877-653A1FA14B3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936CC018-CDBD-004C-8FBE-3A7A21E54C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rPr>
              <a:t>This slide explains the format and purpose of a references page. </a:t>
            </a:r>
          </a:p>
          <a:p>
            <a:pPr eaLnBrk="1" hangingPunct="1">
              <a:spcBef>
                <a:spcPct val="0"/>
              </a:spcBef>
            </a:pPr>
            <a:endParaRPr lang="en-US" altLang="en-US">
              <a:latin typeface="Arial" panose="020B0604020202020204" pitchFamily="34" charset="0"/>
            </a:endParaRPr>
          </a:p>
          <a:p>
            <a:pPr eaLnBrk="1" hangingPunct="1">
              <a:spcBef>
                <a:spcPct val="0"/>
              </a:spcBef>
            </a:pPr>
            <a:r>
              <a:rPr lang="en-US" altLang="en-US">
                <a:latin typeface="Arial" panose="020B0604020202020204" pitchFamily="34" charset="0"/>
              </a:rPr>
              <a:t>The facilitator may stress that each source referenced within the paper should also appear on the reference page, which appears at the end of the paper. </a:t>
            </a:r>
          </a:p>
          <a:p>
            <a:pPr eaLnBrk="1" hangingPunct="1">
              <a:spcBef>
                <a:spcPct val="0"/>
              </a:spcBef>
            </a:pPr>
            <a:endParaRPr lang="en-US" altLang="en-US">
              <a:latin typeface="Arial" panose="020B0604020202020204" pitchFamily="34" charset="0"/>
            </a:endParaRPr>
          </a:p>
          <a:p>
            <a:pPr eaLnBrk="1" hangingPunct="1">
              <a:spcBef>
                <a:spcPct val="0"/>
              </a:spcBef>
            </a:pPr>
            <a:r>
              <a:rPr lang="en-US" altLang="en-US">
                <a:latin typeface="Arial" panose="020B0604020202020204" pitchFamily="34" charset="0"/>
              </a:rPr>
              <a:t>To create a references page, </a:t>
            </a:r>
          </a:p>
          <a:p>
            <a:pPr eaLnBrk="1" hangingPunct="1">
              <a:spcBef>
                <a:spcPct val="0"/>
              </a:spcBef>
              <a:buFontTx/>
              <a:buAutoNum type="arabicParenR"/>
            </a:pPr>
            <a:r>
              <a:rPr lang="en-US" altLang="en-US">
                <a:latin typeface="Arial" panose="020B0604020202020204" pitchFamily="34" charset="0"/>
              </a:rPr>
              <a:t>center the heading—References—at the top of the page; </a:t>
            </a:r>
          </a:p>
          <a:p>
            <a:pPr eaLnBrk="1" hangingPunct="1">
              <a:spcBef>
                <a:spcPct val="0"/>
              </a:spcBef>
              <a:buFontTx/>
              <a:buAutoNum type="arabicParenR"/>
            </a:pPr>
            <a:r>
              <a:rPr lang="en-US" altLang="en-US">
                <a:latin typeface="Arial" panose="020B0604020202020204" pitchFamily="34" charset="0"/>
              </a:rPr>
              <a:t>double-space reference entries; </a:t>
            </a:r>
          </a:p>
          <a:p>
            <a:pPr eaLnBrk="1" hangingPunct="1">
              <a:spcBef>
                <a:spcPct val="0"/>
              </a:spcBef>
              <a:buFontTx/>
              <a:buAutoNum type="arabicParenR"/>
            </a:pPr>
            <a:r>
              <a:rPr lang="en-US" altLang="en-US">
                <a:latin typeface="Arial" panose="020B0604020202020204" pitchFamily="34" charset="0"/>
              </a:rPr>
              <a:t>flush left the first line of the entry and indent subsequent lines. To use </a:t>
            </a:r>
            <a:r>
              <a:rPr lang="ja-JP" altLang="en-US">
                <a:latin typeface="Arial" panose="020B0604020202020204" pitchFamily="34" charset="0"/>
              </a:rPr>
              <a:t>“</a:t>
            </a:r>
            <a:r>
              <a:rPr lang="en-US" altLang="ja-JP">
                <a:latin typeface="Arial" panose="020B0604020202020204" pitchFamily="34" charset="0"/>
              </a:rPr>
              <a:t>hanging</a:t>
            </a:r>
            <a:r>
              <a:rPr lang="ja-JP" altLang="en-US">
                <a:latin typeface="Arial" panose="020B0604020202020204" pitchFamily="34" charset="0"/>
              </a:rPr>
              <a:t>”</a:t>
            </a:r>
            <a:r>
              <a:rPr lang="en-US" altLang="ja-JP">
                <a:latin typeface="Arial" panose="020B0604020202020204" pitchFamily="34" charset="0"/>
              </a:rPr>
              <a:t> feature of </a:t>
            </a:r>
            <a:r>
              <a:rPr lang="ja-JP" altLang="en-US">
                <a:latin typeface="Arial" panose="020B0604020202020204" pitchFamily="34" charset="0"/>
              </a:rPr>
              <a:t>“</a:t>
            </a:r>
            <a:r>
              <a:rPr lang="en-US" altLang="ja-JP">
                <a:latin typeface="Arial" panose="020B0604020202020204" pitchFamily="34" charset="0"/>
              </a:rPr>
              <a:t>Indent and Space</a:t>
            </a:r>
            <a:r>
              <a:rPr lang="ja-JP" altLang="en-US">
                <a:latin typeface="Arial" panose="020B0604020202020204" pitchFamily="34" charset="0"/>
              </a:rPr>
              <a:t>”</a:t>
            </a:r>
            <a:r>
              <a:rPr lang="en-US" altLang="ja-JP">
                <a:latin typeface="Arial" panose="020B0604020202020204" pitchFamily="34" charset="0"/>
              </a:rPr>
              <a:t> tab, go to </a:t>
            </a:r>
            <a:r>
              <a:rPr lang="ja-JP" altLang="en-US">
                <a:latin typeface="Arial" panose="020B0604020202020204" pitchFamily="34" charset="0"/>
              </a:rPr>
              <a:t>“</a:t>
            </a:r>
            <a:r>
              <a:rPr lang="en-US" altLang="ja-JP">
                <a:latin typeface="Arial" panose="020B0604020202020204" pitchFamily="34" charset="0"/>
              </a:rPr>
              <a:t>Paragraph</a:t>
            </a:r>
            <a:r>
              <a:rPr lang="ja-JP" altLang="en-US">
                <a:latin typeface="Arial" panose="020B0604020202020204" pitchFamily="34" charset="0"/>
              </a:rPr>
              <a:t>”</a:t>
            </a:r>
            <a:r>
              <a:rPr lang="en-US" altLang="ja-JP">
                <a:latin typeface="Arial" panose="020B0604020202020204" pitchFamily="34" charset="0"/>
              </a:rPr>
              <a:t> </a:t>
            </a:r>
            <a:r>
              <a:rPr lang="en-US" altLang="ja-JP">
                <a:latin typeface="Arial" panose="020B0604020202020204" pitchFamily="34" charset="0"/>
                <a:sym typeface="Wingdings" pitchFamily="2" charset="2"/>
              </a:rPr>
              <a:t></a:t>
            </a:r>
            <a:r>
              <a:rPr lang="ja-JP" altLang="en-US">
                <a:latin typeface="Arial" panose="020B0604020202020204" pitchFamily="34" charset="0"/>
                <a:sym typeface="Wingdings" pitchFamily="2" charset="2"/>
              </a:rPr>
              <a:t>”</a:t>
            </a:r>
            <a:r>
              <a:rPr lang="en-US" altLang="ja-JP">
                <a:latin typeface="Arial" panose="020B0604020202020204" pitchFamily="34" charset="0"/>
                <a:sym typeface="Wingdings" pitchFamily="2" charset="2"/>
              </a:rPr>
              <a:t>Indentation</a:t>
            </a:r>
            <a:r>
              <a:rPr lang="ja-JP" altLang="en-US">
                <a:latin typeface="Arial" panose="020B0604020202020204" pitchFamily="34" charset="0"/>
                <a:sym typeface="Wingdings" pitchFamily="2" charset="2"/>
              </a:rPr>
              <a:t>”</a:t>
            </a:r>
            <a:r>
              <a:rPr lang="en-US" altLang="ja-JP">
                <a:latin typeface="Arial" panose="020B0604020202020204" pitchFamily="34" charset="0"/>
                <a:sym typeface="Wingdings" pitchFamily="2" charset="2"/>
              </a:rPr>
              <a:t> choose </a:t>
            </a:r>
            <a:r>
              <a:rPr lang="ja-JP" altLang="en-US">
                <a:latin typeface="Arial" panose="020B0604020202020204" pitchFamily="34" charset="0"/>
                <a:sym typeface="Wingdings" pitchFamily="2" charset="2"/>
              </a:rPr>
              <a:t>“</a:t>
            </a:r>
            <a:r>
              <a:rPr lang="en-US" altLang="ja-JP">
                <a:latin typeface="Arial" panose="020B0604020202020204" pitchFamily="34" charset="0"/>
                <a:sym typeface="Wingdings" pitchFamily="2" charset="2"/>
              </a:rPr>
              <a:t>Hanging</a:t>
            </a:r>
            <a:r>
              <a:rPr lang="ja-JP" altLang="en-US">
                <a:latin typeface="Arial" panose="020B0604020202020204" pitchFamily="34" charset="0"/>
                <a:sym typeface="Wingdings" pitchFamily="2" charset="2"/>
              </a:rPr>
              <a:t>”</a:t>
            </a:r>
            <a:r>
              <a:rPr lang="en-US" altLang="ja-JP">
                <a:latin typeface="Arial" panose="020B0604020202020204" pitchFamily="34" charset="0"/>
                <a:sym typeface="Wingdings" pitchFamily="2" charset="2"/>
              </a:rPr>
              <a:t> in the </a:t>
            </a:r>
            <a:r>
              <a:rPr lang="ja-JP" altLang="en-US">
                <a:latin typeface="Arial" panose="020B0604020202020204" pitchFamily="34" charset="0"/>
                <a:sym typeface="Wingdings" pitchFamily="2" charset="2"/>
              </a:rPr>
              <a:t>”</a:t>
            </a:r>
            <a:r>
              <a:rPr lang="en-US" altLang="ja-JP">
                <a:latin typeface="Arial" panose="020B0604020202020204" pitchFamily="34" charset="0"/>
                <a:sym typeface="Wingdings" pitchFamily="2" charset="2"/>
              </a:rPr>
              <a:t>Special</a:t>
            </a:r>
            <a:r>
              <a:rPr lang="ja-JP" altLang="en-US">
                <a:latin typeface="Arial" panose="020B0604020202020204" pitchFamily="34" charset="0"/>
                <a:sym typeface="Wingdings" pitchFamily="2" charset="2"/>
              </a:rPr>
              <a:t>”</a:t>
            </a:r>
            <a:r>
              <a:rPr lang="en-US" altLang="ja-JP">
                <a:latin typeface="Arial" panose="020B0604020202020204" pitchFamily="34" charset="0"/>
              </a:rPr>
              <a:t> box.</a:t>
            </a:r>
          </a:p>
          <a:p>
            <a:pPr eaLnBrk="1" hangingPunct="1">
              <a:spcBef>
                <a:spcPct val="0"/>
              </a:spcBef>
              <a:buFontTx/>
              <a:buAutoNum type="arabicParenR"/>
            </a:pPr>
            <a:r>
              <a:rPr lang="en-US" altLang="en-US">
                <a:latin typeface="Arial" panose="020B0604020202020204" pitchFamily="34" charset="0"/>
              </a:rPr>
              <a:t>Order entries alphabetically by the author</a:t>
            </a:r>
            <a:r>
              <a:rPr lang="ja-JP" altLang="en-US">
                <a:latin typeface="Arial" panose="020B0604020202020204" pitchFamily="34" charset="0"/>
              </a:rPr>
              <a:t>’</a:t>
            </a:r>
            <a:r>
              <a:rPr lang="en-US" altLang="ja-JP">
                <a:latin typeface="Arial" panose="020B0604020202020204" pitchFamily="34" charset="0"/>
              </a:rPr>
              <a:t>s surnames. If a source is anonymous, use its title as an author</a:t>
            </a:r>
            <a:r>
              <a:rPr lang="ja-JP" altLang="en-US">
                <a:latin typeface="Arial" panose="020B0604020202020204" pitchFamily="34" charset="0"/>
              </a:rPr>
              <a:t>’</a:t>
            </a:r>
            <a:r>
              <a:rPr lang="en-US" altLang="ja-JP">
                <a:latin typeface="Arial" panose="020B0604020202020204" pitchFamily="34" charset="0"/>
              </a:rPr>
              <a:t>s surname. </a:t>
            </a:r>
          </a:p>
          <a:p>
            <a:pPr eaLnBrk="1" hangingPunct="1">
              <a:spcBef>
                <a:spcPct val="0"/>
              </a:spcBef>
            </a:pPr>
            <a:r>
              <a:rPr lang="en-US" altLang="en-US">
                <a:latin typeface="Arial" panose="020B0604020202020204" pitchFamily="34" charset="0"/>
              </a:rPr>
              <a:t> </a:t>
            </a:r>
          </a:p>
          <a:p>
            <a:pPr eaLnBrk="1" hangingPunct="1">
              <a:spcBef>
                <a:spcPct val="0"/>
              </a:spcBef>
            </a:pPr>
            <a:r>
              <a:rPr lang="en-US" altLang="en-US">
                <a:latin typeface="Arial" panose="020B0604020202020204" pitchFamily="34" charset="0"/>
              </a:rPr>
              <a:t>Note: Unlike MLA, APA is only interested in what they call </a:t>
            </a:r>
            <a:r>
              <a:rPr lang="ja-JP" altLang="en-US">
                <a:latin typeface="Arial" panose="020B0604020202020204" pitchFamily="34" charset="0"/>
              </a:rPr>
              <a:t>“</a:t>
            </a:r>
            <a:r>
              <a:rPr lang="en-US" altLang="ja-JP">
                <a:latin typeface="Arial" panose="020B0604020202020204" pitchFamily="34" charset="0"/>
              </a:rPr>
              <a:t>recoverable data</a:t>
            </a:r>
            <a:r>
              <a:rPr lang="ja-JP" altLang="en-US">
                <a:latin typeface="Arial" panose="020B0604020202020204" pitchFamily="34" charset="0"/>
              </a:rPr>
              <a:t>”</a:t>
            </a:r>
            <a:r>
              <a:rPr lang="en-US" altLang="ja-JP">
                <a:latin typeface="Arial" panose="020B0604020202020204" pitchFamily="34" charset="0"/>
              </a:rPr>
              <a:t>—that is, data which other people can find. For example, personal communications such as letters, memos, emails, interviews, and telephone conversations should not be included in the reference list since they are not recoverable by other researchers.</a:t>
            </a:r>
          </a:p>
          <a:p>
            <a:pPr eaLnBrk="1" hangingPunct="1">
              <a:spcBef>
                <a:spcPct val="0"/>
              </a:spcBef>
            </a:pPr>
            <a:endParaRPr lang="en-US" altLang="en-US">
              <a:latin typeface="Arial" panose="020B0604020202020204" pitchFamily="34" charset="0"/>
            </a:endParaRPr>
          </a:p>
          <a:p>
            <a:pPr eaLnBrk="1" hangingPunct="1">
              <a:lnSpc>
                <a:spcPct val="90000"/>
              </a:lnSpc>
              <a:spcBef>
                <a:spcPct val="0"/>
              </a:spcBef>
            </a:pPr>
            <a:endParaRPr lang="en-US" altLang="en-US">
              <a:latin typeface="Arial" panose="020B0604020202020204" pitchFamily="34" charset="0"/>
            </a:endParaRPr>
          </a:p>
          <a:p>
            <a:pPr eaLnBrk="1" hangingPunct="1">
              <a:lnSpc>
                <a:spcPct val="90000"/>
              </a:lnSpc>
              <a:spcBef>
                <a:spcPct val="0"/>
              </a:spcBef>
            </a:pPr>
            <a:endParaRPr lang="en-US" altLang="en-US">
              <a:latin typeface="Arial" panose="020B0604020202020204" pitchFamily="34" charset="0"/>
            </a:endParaRPr>
          </a:p>
          <a:p>
            <a:pPr eaLnBrk="1" hangingPunct="1">
              <a:lnSpc>
                <a:spcPct val="90000"/>
              </a:lnSpc>
              <a:spcBef>
                <a:spcPct val="0"/>
              </a:spcBef>
            </a:pPr>
            <a:endParaRPr lang="en-US" altLang="en-US">
              <a:latin typeface="Arial" panose="020B0604020202020204" pitchFamily="34" charset="0"/>
            </a:endParaRPr>
          </a:p>
          <a:p>
            <a:pPr eaLnBrk="1" hangingPunct="1">
              <a:lnSpc>
                <a:spcPct val="90000"/>
              </a:lnSpc>
              <a:spcBef>
                <a:spcPct val="0"/>
              </a:spcBef>
            </a:pPr>
            <a:endParaRPr lang="en-US" altLang="en-US">
              <a:latin typeface="Arial" panose="020B0604020202020204" pitchFamily="34" charset="0"/>
            </a:endParaRPr>
          </a:p>
          <a:p>
            <a:pPr eaLnBrk="1" hangingPunct="1">
              <a:lnSpc>
                <a:spcPct val="90000"/>
              </a:lnSpc>
              <a:spcBef>
                <a:spcPct val="0"/>
              </a:spcBef>
            </a:pPr>
            <a:r>
              <a:rPr lang="en-US" altLang="en-US">
                <a:latin typeface="Arial" panose="020B0604020202020204" pitchFamily="34" charset="0"/>
              </a:rPr>
              <a:t>For specific information about entries in the reference list, go to http://owl.english.purdue.edu/owl/resource/560/05</a:t>
            </a:r>
          </a:p>
        </p:txBody>
      </p:sp>
      <p:sp>
        <p:nvSpPr>
          <p:cNvPr id="55300" name="Slide Number Placeholder 3">
            <a:extLst>
              <a:ext uri="{FF2B5EF4-FFF2-40B4-BE49-F238E27FC236}">
                <a16:creationId xmlns:a16="http://schemas.microsoft.com/office/drawing/2014/main" id="{23372AE9-488C-FA4E-B515-9F02D672EEA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AF32FAD3-7D89-5342-A8C4-78074A857EED}" type="slidenum">
              <a:rPr lang="en-US" altLang="en-US">
                <a:latin typeface="Calibri" panose="020F0502020204030204" pitchFamily="34" charset="0"/>
              </a:rPr>
              <a:pPr eaLnBrk="1" hangingPunct="1"/>
              <a:t>16</a:t>
            </a:fld>
            <a:endParaRPr lang="en-US" altLang="en-US">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55C6F177-F28F-D04A-8ACD-DBA37A0C1F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374171BF-37ED-DE4B-8411-A74CE869E3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79876" name="Slide Number Placeholder 3">
            <a:extLst>
              <a:ext uri="{FF2B5EF4-FFF2-40B4-BE49-F238E27FC236}">
                <a16:creationId xmlns:a16="http://schemas.microsoft.com/office/drawing/2014/main" id="{28C9EED2-8C3F-3E4A-AF70-9EE0360584A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8A1A4A87-B738-AB49-8E4F-2CDA0A76D2D0}" type="slidenum">
              <a:rPr lang="en-US" altLang="en-US">
                <a:latin typeface="Calibri" panose="020F0502020204030204" pitchFamily="34" charset="0"/>
              </a:rPr>
              <a:pPr eaLnBrk="1" hangingPunct="1"/>
              <a:t>17</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A1A0E292-1A95-C849-BB9E-8EFAC3EE26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8E6E71BE-36F0-6C49-8DAF-237CE719BD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3012" name="Slide Number Placeholder 3">
            <a:extLst>
              <a:ext uri="{FF2B5EF4-FFF2-40B4-BE49-F238E27FC236}">
                <a16:creationId xmlns:a16="http://schemas.microsoft.com/office/drawing/2014/main" id="{A78220E8-F0E3-7247-89F0-E281FAC3D9F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092842B3-4F89-174D-9DF6-009E98BEC425}" type="slidenum">
              <a:rPr lang="en-US" altLang="en-US">
                <a:latin typeface="Calibri" panose="020F0502020204030204" pitchFamily="34" charset="0"/>
              </a:rPr>
              <a:pPr eaLnBrk="1" hangingPunct="1"/>
              <a:t>2</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64EC9317-7EE6-CA4A-9AFF-9D02412AAE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17382927-D098-A94B-85FC-9666358CDE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4036" name="Slide Number Placeholder 3">
            <a:extLst>
              <a:ext uri="{FF2B5EF4-FFF2-40B4-BE49-F238E27FC236}">
                <a16:creationId xmlns:a16="http://schemas.microsoft.com/office/drawing/2014/main" id="{905A27D9-7E12-584D-B421-3C9D7680EE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A0118795-A979-3A4E-8E94-AD30809F6F81}" type="slidenum">
              <a:rPr lang="en-US" altLang="en-US">
                <a:latin typeface="Calibri" panose="020F0502020204030204" pitchFamily="34" charset="0"/>
              </a:rPr>
              <a:pPr eaLnBrk="1" hangingPunct="1"/>
              <a:t>3</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02D8EAB0-7DEF-0B47-B181-B0634FBA43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1ACA01D0-8D25-954C-A71F-4AA56DCE5A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5060" name="Slide Number Placeholder 3">
            <a:extLst>
              <a:ext uri="{FF2B5EF4-FFF2-40B4-BE49-F238E27FC236}">
                <a16:creationId xmlns:a16="http://schemas.microsoft.com/office/drawing/2014/main" id="{1BB08200-7841-AF4F-AD6C-FDBED2400E4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0DB6A1E4-5FA7-3741-8745-159CFE65C291}" type="slidenum">
              <a:rPr lang="en-US" altLang="en-US">
                <a:latin typeface="Calibri" panose="020F0502020204030204" pitchFamily="34" charset="0"/>
              </a:rPr>
              <a:pPr eaLnBrk="1" hangingPunct="1"/>
              <a:t>4</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02D8EAB0-7DEF-0B47-B181-B0634FBA43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1ACA01D0-8D25-954C-A71F-4AA56DCE5A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5060" name="Slide Number Placeholder 3">
            <a:extLst>
              <a:ext uri="{FF2B5EF4-FFF2-40B4-BE49-F238E27FC236}">
                <a16:creationId xmlns:a16="http://schemas.microsoft.com/office/drawing/2014/main" id="{1BB08200-7841-AF4F-AD6C-FDBED2400E4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0DB6A1E4-5FA7-3741-8745-159CFE65C291}" type="slidenum">
              <a:rPr lang="en-US" altLang="en-US">
                <a:latin typeface="Calibri" panose="020F0502020204030204" pitchFamily="34" charset="0"/>
              </a:rPr>
              <a:pPr eaLnBrk="1" hangingPunct="1"/>
              <a:t>5</a:t>
            </a:fld>
            <a:endParaRPr lang="en-US" altLang="en-US">
              <a:latin typeface="Calibri" panose="020F0502020204030204" pitchFamily="34" charset="0"/>
            </a:endParaRPr>
          </a:p>
        </p:txBody>
      </p:sp>
    </p:spTree>
    <p:extLst>
      <p:ext uri="{BB962C8B-B14F-4D97-AF65-F5344CB8AC3E}">
        <p14:creationId xmlns:p14="http://schemas.microsoft.com/office/powerpoint/2010/main" val="2523571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02D8EAB0-7DEF-0B47-B181-B0634FBA43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1ACA01D0-8D25-954C-A71F-4AA56DCE5A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5060" name="Slide Number Placeholder 3">
            <a:extLst>
              <a:ext uri="{FF2B5EF4-FFF2-40B4-BE49-F238E27FC236}">
                <a16:creationId xmlns:a16="http://schemas.microsoft.com/office/drawing/2014/main" id="{1BB08200-7841-AF4F-AD6C-FDBED2400E4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0DB6A1E4-5FA7-3741-8745-159CFE65C291}" type="slidenum">
              <a:rPr lang="en-US" altLang="en-US">
                <a:latin typeface="Calibri" panose="020F0502020204030204" pitchFamily="34" charset="0"/>
              </a:rPr>
              <a:pPr eaLnBrk="1" hangingPunct="1"/>
              <a:t>6</a:t>
            </a:fld>
            <a:endParaRPr lang="en-US" altLang="en-US">
              <a:latin typeface="Calibri" panose="020F0502020204030204" pitchFamily="34" charset="0"/>
            </a:endParaRPr>
          </a:p>
        </p:txBody>
      </p:sp>
    </p:spTree>
    <p:extLst>
      <p:ext uri="{BB962C8B-B14F-4D97-AF65-F5344CB8AC3E}">
        <p14:creationId xmlns:p14="http://schemas.microsoft.com/office/powerpoint/2010/main" val="2212196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02D8EAB0-7DEF-0B47-B181-B0634FBA43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1ACA01D0-8D25-954C-A71F-4AA56DCE5A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5060" name="Slide Number Placeholder 3">
            <a:extLst>
              <a:ext uri="{FF2B5EF4-FFF2-40B4-BE49-F238E27FC236}">
                <a16:creationId xmlns:a16="http://schemas.microsoft.com/office/drawing/2014/main" id="{1BB08200-7841-AF4F-AD6C-FDBED2400E4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0DB6A1E4-5FA7-3741-8745-159CFE65C291}" type="slidenum">
              <a:rPr lang="en-US" altLang="en-US">
                <a:latin typeface="Calibri" panose="020F0502020204030204" pitchFamily="34" charset="0"/>
              </a:rPr>
              <a:pPr eaLnBrk="1" hangingPunct="1"/>
              <a:t>7</a:t>
            </a:fld>
            <a:endParaRPr lang="en-US" altLang="en-US">
              <a:latin typeface="Calibri" panose="020F0502020204030204" pitchFamily="34" charset="0"/>
            </a:endParaRPr>
          </a:p>
        </p:txBody>
      </p:sp>
    </p:spTree>
    <p:extLst>
      <p:ext uri="{BB962C8B-B14F-4D97-AF65-F5344CB8AC3E}">
        <p14:creationId xmlns:p14="http://schemas.microsoft.com/office/powerpoint/2010/main" val="3073246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02D8EAB0-7DEF-0B47-B181-B0634FBA43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1ACA01D0-8D25-954C-A71F-4AA56DCE5A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5060" name="Slide Number Placeholder 3">
            <a:extLst>
              <a:ext uri="{FF2B5EF4-FFF2-40B4-BE49-F238E27FC236}">
                <a16:creationId xmlns:a16="http://schemas.microsoft.com/office/drawing/2014/main" id="{1BB08200-7841-AF4F-AD6C-FDBED2400E4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0DB6A1E4-5FA7-3741-8745-159CFE65C291}"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extLst>
      <p:ext uri="{BB962C8B-B14F-4D97-AF65-F5344CB8AC3E}">
        <p14:creationId xmlns:p14="http://schemas.microsoft.com/office/powerpoint/2010/main" val="2600693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02D8EAB0-7DEF-0B47-B181-B0634FBA43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1ACA01D0-8D25-954C-A71F-4AA56DCE5A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5060" name="Slide Number Placeholder 3">
            <a:extLst>
              <a:ext uri="{FF2B5EF4-FFF2-40B4-BE49-F238E27FC236}">
                <a16:creationId xmlns:a16="http://schemas.microsoft.com/office/drawing/2014/main" id="{1BB08200-7841-AF4F-AD6C-FDBED2400E4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0DB6A1E4-5FA7-3741-8745-159CFE65C291}" type="slidenum">
              <a:rPr lang="en-US" altLang="en-US">
                <a:latin typeface="Calibri" panose="020F0502020204030204" pitchFamily="34" charset="0"/>
              </a:rPr>
              <a:pPr eaLnBrk="1" hangingPunct="1"/>
              <a:t>9</a:t>
            </a:fld>
            <a:endParaRPr lang="en-US" altLang="en-US">
              <a:latin typeface="Calibri" panose="020F0502020204030204" pitchFamily="34" charset="0"/>
            </a:endParaRPr>
          </a:p>
        </p:txBody>
      </p:sp>
    </p:spTree>
    <p:extLst>
      <p:ext uri="{BB962C8B-B14F-4D97-AF65-F5344CB8AC3E}">
        <p14:creationId xmlns:p14="http://schemas.microsoft.com/office/powerpoint/2010/main" val="2530205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A6792277-2620-5D40-8480-4A2C56DA8EB4}"/>
              </a:ext>
            </a:extLst>
          </p:cNvPr>
          <p:cNvSpPr>
            <a:spLocks noGrp="1"/>
          </p:cNvSpPr>
          <p:nvPr>
            <p:ph type="dt" sz="half" idx="10"/>
          </p:nvPr>
        </p:nvSpPr>
        <p:spPr/>
        <p:txBody>
          <a:bodyPr/>
          <a:lstStyle>
            <a:lvl1pPr>
              <a:defRPr/>
            </a:lvl1pPr>
          </a:lstStyle>
          <a:p>
            <a:pPr>
              <a:defRPr/>
            </a:pPr>
            <a:fld id="{D423E374-E62A-1040-8441-78E750268AA4}" type="datetimeFigureOut">
              <a:rPr lang="en-US"/>
              <a:pPr>
                <a:defRPr/>
              </a:pPr>
              <a:t>2/16/2019</a:t>
            </a:fld>
            <a:endParaRPr lang="en-US"/>
          </a:p>
        </p:txBody>
      </p:sp>
      <p:sp>
        <p:nvSpPr>
          <p:cNvPr id="5" name="Footer Placeholder 4">
            <a:extLst>
              <a:ext uri="{FF2B5EF4-FFF2-40B4-BE49-F238E27FC236}">
                <a16:creationId xmlns:a16="http://schemas.microsoft.com/office/drawing/2014/main" id="{B6BACB14-8F99-EC40-AEF3-580418164A2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B93ACA0-7A8E-F543-85EB-442D274EFEBB}"/>
              </a:ext>
            </a:extLst>
          </p:cNvPr>
          <p:cNvSpPr>
            <a:spLocks noGrp="1"/>
          </p:cNvSpPr>
          <p:nvPr>
            <p:ph type="sldNum" sz="quarter" idx="12"/>
          </p:nvPr>
        </p:nvSpPr>
        <p:spPr/>
        <p:txBody>
          <a:bodyPr/>
          <a:lstStyle>
            <a:lvl1pPr>
              <a:defRPr/>
            </a:lvl1pPr>
          </a:lstStyle>
          <a:p>
            <a:fld id="{4B7ABC34-BED3-484E-9552-0941C93CED6C}" type="slidenum">
              <a:rPr lang="en-US" altLang="en-US"/>
              <a:pPr/>
              <a:t>‹#›</a:t>
            </a:fld>
            <a:endParaRPr lang="en-US" altLang="en-US"/>
          </a:p>
        </p:txBody>
      </p:sp>
    </p:spTree>
    <p:extLst>
      <p:ext uri="{BB962C8B-B14F-4D97-AF65-F5344CB8AC3E}">
        <p14:creationId xmlns:p14="http://schemas.microsoft.com/office/powerpoint/2010/main" val="3284325741"/>
      </p:ext>
    </p:extLst>
  </p:cSld>
  <p:clrMapOvr>
    <a:masterClrMapping/>
  </p:clrMapOvr>
  <p:transition>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E04F41-D0C2-294A-8529-E144CDD6FA31}"/>
              </a:ext>
            </a:extLst>
          </p:cNvPr>
          <p:cNvSpPr>
            <a:spLocks noGrp="1"/>
          </p:cNvSpPr>
          <p:nvPr>
            <p:ph type="dt" sz="half" idx="10"/>
          </p:nvPr>
        </p:nvSpPr>
        <p:spPr/>
        <p:txBody>
          <a:bodyPr/>
          <a:lstStyle>
            <a:lvl1pPr>
              <a:defRPr/>
            </a:lvl1pPr>
          </a:lstStyle>
          <a:p>
            <a:pPr>
              <a:defRPr/>
            </a:pPr>
            <a:fld id="{6623E6DA-BD80-E744-8E1A-C6B61542E663}" type="datetimeFigureOut">
              <a:rPr lang="en-US"/>
              <a:pPr>
                <a:defRPr/>
              </a:pPr>
              <a:t>2/16/2019</a:t>
            </a:fld>
            <a:endParaRPr lang="en-US"/>
          </a:p>
        </p:txBody>
      </p:sp>
      <p:sp>
        <p:nvSpPr>
          <p:cNvPr id="5" name="Footer Placeholder 4">
            <a:extLst>
              <a:ext uri="{FF2B5EF4-FFF2-40B4-BE49-F238E27FC236}">
                <a16:creationId xmlns:a16="http://schemas.microsoft.com/office/drawing/2014/main" id="{D530CA89-FF38-2A4D-9533-B8D217C37F6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7A37B2B-207D-6041-B561-49C370C9BBE3}"/>
              </a:ext>
            </a:extLst>
          </p:cNvPr>
          <p:cNvSpPr>
            <a:spLocks noGrp="1"/>
          </p:cNvSpPr>
          <p:nvPr>
            <p:ph type="sldNum" sz="quarter" idx="12"/>
          </p:nvPr>
        </p:nvSpPr>
        <p:spPr/>
        <p:txBody>
          <a:bodyPr/>
          <a:lstStyle>
            <a:lvl1pPr>
              <a:defRPr/>
            </a:lvl1pPr>
          </a:lstStyle>
          <a:p>
            <a:fld id="{EFD2512E-BE7C-CD4A-B073-4FF31BC9335E}" type="slidenum">
              <a:rPr lang="en-US" altLang="en-US"/>
              <a:pPr/>
              <a:t>‹#›</a:t>
            </a:fld>
            <a:endParaRPr lang="en-US" altLang="en-US"/>
          </a:p>
        </p:txBody>
      </p:sp>
    </p:spTree>
    <p:extLst>
      <p:ext uri="{BB962C8B-B14F-4D97-AF65-F5344CB8AC3E}">
        <p14:creationId xmlns:p14="http://schemas.microsoft.com/office/powerpoint/2010/main" val="4030372691"/>
      </p:ext>
    </p:extLst>
  </p:cSld>
  <p:clrMapOvr>
    <a:masterClrMapping/>
  </p:clrMapOvr>
  <p:transition>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1615A5-3A6D-9E4C-B971-50E1CDC7B7F6}"/>
              </a:ext>
            </a:extLst>
          </p:cNvPr>
          <p:cNvSpPr>
            <a:spLocks noGrp="1"/>
          </p:cNvSpPr>
          <p:nvPr>
            <p:ph type="dt" sz="half" idx="10"/>
          </p:nvPr>
        </p:nvSpPr>
        <p:spPr/>
        <p:txBody>
          <a:bodyPr/>
          <a:lstStyle>
            <a:lvl1pPr>
              <a:defRPr/>
            </a:lvl1pPr>
          </a:lstStyle>
          <a:p>
            <a:pPr>
              <a:defRPr/>
            </a:pPr>
            <a:fld id="{8F443881-514F-BA42-8B96-BBE6D763C6FA}" type="datetimeFigureOut">
              <a:rPr lang="en-US"/>
              <a:pPr>
                <a:defRPr/>
              </a:pPr>
              <a:t>2/16/2019</a:t>
            </a:fld>
            <a:endParaRPr lang="en-US"/>
          </a:p>
        </p:txBody>
      </p:sp>
      <p:sp>
        <p:nvSpPr>
          <p:cNvPr id="5" name="Footer Placeholder 4">
            <a:extLst>
              <a:ext uri="{FF2B5EF4-FFF2-40B4-BE49-F238E27FC236}">
                <a16:creationId xmlns:a16="http://schemas.microsoft.com/office/drawing/2014/main" id="{23F82918-6FC1-554B-8D21-E6D8B9FF182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B534DFA-9EE5-2C4F-A7AC-C1090907521B}"/>
              </a:ext>
            </a:extLst>
          </p:cNvPr>
          <p:cNvSpPr>
            <a:spLocks noGrp="1"/>
          </p:cNvSpPr>
          <p:nvPr>
            <p:ph type="sldNum" sz="quarter" idx="12"/>
          </p:nvPr>
        </p:nvSpPr>
        <p:spPr/>
        <p:txBody>
          <a:bodyPr/>
          <a:lstStyle>
            <a:lvl1pPr>
              <a:defRPr/>
            </a:lvl1pPr>
          </a:lstStyle>
          <a:p>
            <a:fld id="{AC17BD23-982D-8F41-95C4-0D0735881C42}" type="slidenum">
              <a:rPr lang="en-US" altLang="en-US"/>
              <a:pPr/>
              <a:t>‹#›</a:t>
            </a:fld>
            <a:endParaRPr lang="en-US" altLang="en-US"/>
          </a:p>
        </p:txBody>
      </p:sp>
    </p:spTree>
    <p:extLst>
      <p:ext uri="{BB962C8B-B14F-4D97-AF65-F5344CB8AC3E}">
        <p14:creationId xmlns:p14="http://schemas.microsoft.com/office/powerpoint/2010/main" val="2056827149"/>
      </p:ext>
    </p:extLst>
  </p:cSld>
  <p:clrMapOvr>
    <a:masterClrMapping/>
  </p:clrMapOvr>
  <p:transition>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2DDECD-876C-1E47-9036-C479464F716A}"/>
              </a:ext>
            </a:extLst>
          </p:cNvPr>
          <p:cNvSpPr>
            <a:spLocks noGrp="1"/>
          </p:cNvSpPr>
          <p:nvPr>
            <p:ph type="dt" sz="half" idx="10"/>
          </p:nvPr>
        </p:nvSpPr>
        <p:spPr/>
        <p:txBody>
          <a:bodyPr/>
          <a:lstStyle>
            <a:lvl1pPr>
              <a:defRPr/>
            </a:lvl1pPr>
          </a:lstStyle>
          <a:p>
            <a:pPr>
              <a:defRPr/>
            </a:pPr>
            <a:fld id="{3F8EF808-01B0-9B41-AC4D-F2CB369D64F9}" type="datetimeFigureOut">
              <a:rPr lang="en-US"/>
              <a:pPr>
                <a:defRPr/>
              </a:pPr>
              <a:t>2/16/2019</a:t>
            </a:fld>
            <a:endParaRPr lang="en-US"/>
          </a:p>
        </p:txBody>
      </p:sp>
      <p:sp>
        <p:nvSpPr>
          <p:cNvPr id="5" name="Footer Placeholder 4">
            <a:extLst>
              <a:ext uri="{FF2B5EF4-FFF2-40B4-BE49-F238E27FC236}">
                <a16:creationId xmlns:a16="http://schemas.microsoft.com/office/drawing/2014/main" id="{9EC28E0B-8D39-1C4D-A39D-9EF17C80735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ECE6991-2735-BD43-9F66-12DEAA5134D3}"/>
              </a:ext>
            </a:extLst>
          </p:cNvPr>
          <p:cNvSpPr>
            <a:spLocks noGrp="1"/>
          </p:cNvSpPr>
          <p:nvPr>
            <p:ph type="sldNum" sz="quarter" idx="12"/>
          </p:nvPr>
        </p:nvSpPr>
        <p:spPr/>
        <p:txBody>
          <a:bodyPr/>
          <a:lstStyle>
            <a:lvl1pPr>
              <a:defRPr/>
            </a:lvl1pPr>
          </a:lstStyle>
          <a:p>
            <a:fld id="{43152749-74B6-EE4F-8EB9-0D251F51C079}" type="slidenum">
              <a:rPr lang="en-US" altLang="en-US"/>
              <a:pPr/>
              <a:t>‹#›</a:t>
            </a:fld>
            <a:endParaRPr lang="en-US" altLang="en-US"/>
          </a:p>
        </p:txBody>
      </p:sp>
    </p:spTree>
    <p:extLst>
      <p:ext uri="{BB962C8B-B14F-4D97-AF65-F5344CB8AC3E}">
        <p14:creationId xmlns:p14="http://schemas.microsoft.com/office/powerpoint/2010/main" val="2991588579"/>
      </p:ext>
    </p:extLst>
  </p:cSld>
  <p:clrMapOvr>
    <a:masterClrMapping/>
  </p:clrMapOvr>
  <p:transition>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993541-5A45-8442-8A24-F2CA4CA92F19}"/>
              </a:ext>
            </a:extLst>
          </p:cNvPr>
          <p:cNvSpPr>
            <a:spLocks noGrp="1"/>
          </p:cNvSpPr>
          <p:nvPr>
            <p:ph type="dt" sz="half" idx="10"/>
          </p:nvPr>
        </p:nvSpPr>
        <p:spPr/>
        <p:txBody>
          <a:bodyPr/>
          <a:lstStyle>
            <a:lvl1pPr>
              <a:defRPr/>
            </a:lvl1pPr>
          </a:lstStyle>
          <a:p>
            <a:pPr>
              <a:defRPr/>
            </a:pPr>
            <a:fld id="{19B934B6-8251-4D4C-AAB4-C1555E894524}" type="datetimeFigureOut">
              <a:rPr lang="en-US"/>
              <a:pPr>
                <a:defRPr/>
              </a:pPr>
              <a:t>2/16/2019</a:t>
            </a:fld>
            <a:endParaRPr lang="en-US"/>
          </a:p>
        </p:txBody>
      </p:sp>
      <p:sp>
        <p:nvSpPr>
          <p:cNvPr id="5" name="Footer Placeholder 4">
            <a:extLst>
              <a:ext uri="{FF2B5EF4-FFF2-40B4-BE49-F238E27FC236}">
                <a16:creationId xmlns:a16="http://schemas.microsoft.com/office/drawing/2014/main" id="{45233E91-0C89-7940-AAE8-CEBFC6B58D1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D0C7AC9-1380-C04E-B65F-93A1B6BE03BD}"/>
              </a:ext>
            </a:extLst>
          </p:cNvPr>
          <p:cNvSpPr>
            <a:spLocks noGrp="1"/>
          </p:cNvSpPr>
          <p:nvPr>
            <p:ph type="sldNum" sz="quarter" idx="12"/>
          </p:nvPr>
        </p:nvSpPr>
        <p:spPr/>
        <p:txBody>
          <a:bodyPr/>
          <a:lstStyle>
            <a:lvl1pPr>
              <a:defRPr/>
            </a:lvl1pPr>
          </a:lstStyle>
          <a:p>
            <a:fld id="{05C6EB0A-D569-0246-B1B3-BF837E71C4C7}" type="slidenum">
              <a:rPr lang="en-US" altLang="en-US"/>
              <a:pPr/>
              <a:t>‹#›</a:t>
            </a:fld>
            <a:endParaRPr lang="en-US" altLang="en-US"/>
          </a:p>
        </p:txBody>
      </p:sp>
    </p:spTree>
    <p:extLst>
      <p:ext uri="{BB962C8B-B14F-4D97-AF65-F5344CB8AC3E}">
        <p14:creationId xmlns:p14="http://schemas.microsoft.com/office/powerpoint/2010/main" val="1888973834"/>
      </p:ext>
    </p:extLst>
  </p:cSld>
  <p:clrMapOvr>
    <a:masterClrMapping/>
  </p:clrMapOvr>
  <p:transition>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6CA2EAD-7102-314F-B086-AAFF0850EA19}"/>
              </a:ext>
            </a:extLst>
          </p:cNvPr>
          <p:cNvSpPr>
            <a:spLocks noGrp="1"/>
          </p:cNvSpPr>
          <p:nvPr>
            <p:ph type="dt" sz="half" idx="10"/>
          </p:nvPr>
        </p:nvSpPr>
        <p:spPr/>
        <p:txBody>
          <a:bodyPr/>
          <a:lstStyle>
            <a:lvl1pPr>
              <a:defRPr/>
            </a:lvl1pPr>
          </a:lstStyle>
          <a:p>
            <a:pPr>
              <a:defRPr/>
            </a:pPr>
            <a:fld id="{7434528C-3C67-7C4F-9322-8339D42E2F2C}" type="datetimeFigureOut">
              <a:rPr lang="en-US"/>
              <a:pPr>
                <a:defRPr/>
              </a:pPr>
              <a:t>2/16/2019</a:t>
            </a:fld>
            <a:endParaRPr lang="en-US"/>
          </a:p>
        </p:txBody>
      </p:sp>
      <p:sp>
        <p:nvSpPr>
          <p:cNvPr id="6" name="Footer Placeholder 4">
            <a:extLst>
              <a:ext uri="{FF2B5EF4-FFF2-40B4-BE49-F238E27FC236}">
                <a16:creationId xmlns:a16="http://schemas.microsoft.com/office/drawing/2014/main" id="{8508E488-628C-F742-A887-3034C557DE6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0BFABF9-B662-D843-9EA6-BA58DF49396A}"/>
              </a:ext>
            </a:extLst>
          </p:cNvPr>
          <p:cNvSpPr>
            <a:spLocks noGrp="1"/>
          </p:cNvSpPr>
          <p:nvPr>
            <p:ph type="sldNum" sz="quarter" idx="12"/>
          </p:nvPr>
        </p:nvSpPr>
        <p:spPr/>
        <p:txBody>
          <a:bodyPr/>
          <a:lstStyle>
            <a:lvl1pPr>
              <a:defRPr/>
            </a:lvl1pPr>
          </a:lstStyle>
          <a:p>
            <a:fld id="{B917574E-596D-2742-9B91-66B20BB58D8D}" type="slidenum">
              <a:rPr lang="en-US" altLang="en-US"/>
              <a:pPr/>
              <a:t>‹#›</a:t>
            </a:fld>
            <a:endParaRPr lang="en-US" altLang="en-US"/>
          </a:p>
        </p:txBody>
      </p:sp>
    </p:spTree>
    <p:extLst>
      <p:ext uri="{BB962C8B-B14F-4D97-AF65-F5344CB8AC3E}">
        <p14:creationId xmlns:p14="http://schemas.microsoft.com/office/powerpoint/2010/main" val="2653215803"/>
      </p:ext>
    </p:extLst>
  </p:cSld>
  <p:clrMapOvr>
    <a:masterClrMapping/>
  </p:clrMapOvr>
  <p:transition>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BABAA0C0-3F61-4F44-AB7A-21D853AF8152}"/>
              </a:ext>
            </a:extLst>
          </p:cNvPr>
          <p:cNvSpPr>
            <a:spLocks noGrp="1"/>
          </p:cNvSpPr>
          <p:nvPr>
            <p:ph type="dt" sz="half" idx="10"/>
          </p:nvPr>
        </p:nvSpPr>
        <p:spPr/>
        <p:txBody>
          <a:bodyPr/>
          <a:lstStyle>
            <a:lvl1pPr>
              <a:defRPr/>
            </a:lvl1pPr>
          </a:lstStyle>
          <a:p>
            <a:pPr>
              <a:defRPr/>
            </a:pPr>
            <a:fld id="{7721F971-A041-384E-84AC-3BB300BCF2CC}" type="datetimeFigureOut">
              <a:rPr lang="en-US"/>
              <a:pPr>
                <a:defRPr/>
              </a:pPr>
              <a:t>2/16/2019</a:t>
            </a:fld>
            <a:endParaRPr lang="en-US"/>
          </a:p>
        </p:txBody>
      </p:sp>
      <p:sp>
        <p:nvSpPr>
          <p:cNvPr id="8" name="Footer Placeholder 4">
            <a:extLst>
              <a:ext uri="{FF2B5EF4-FFF2-40B4-BE49-F238E27FC236}">
                <a16:creationId xmlns:a16="http://schemas.microsoft.com/office/drawing/2014/main" id="{D4B08F1B-6EA1-DE41-984F-F24C4889B349}"/>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3E529699-635D-4942-A318-22258E057B8B}"/>
              </a:ext>
            </a:extLst>
          </p:cNvPr>
          <p:cNvSpPr>
            <a:spLocks noGrp="1"/>
          </p:cNvSpPr>
          <p:nvPr>
            <p:ph type="sldNum" sz="quarter" idx="12"/>
          </p:nvPr>
        </p:nvSpPr>
        <p:spPr/>
        <p:txBody>
          <a:bodyPr/>
          <a:lstStyle>
            <a:lvl1pPr>
              <a:defRPr/>
            </a:lvl1pPr>
          </a:lstStyle>
          <a:p>
            <a:fld id="{5B81C848-673B-5F45-BC8D-008D789F65F2}" type="slidenum">
              <a:rPr lang="en-US" altLang="en-US"/>
              <a:pPr/>
              <a:t>‹#›</a:t>
            </a:fld>
            <a:endParaRPr lang="en-US" altLang="en-US"/>
          </a:p>
        </p:txBody>
      </p:sp>
    </p:spTree>
    <p:extLst>
      <p:ext uri="{BB962C8B-B14F-4D97-AF65-F5344CB8AC3E}">
        <p14:creationId xmlns:p14="http://schemas.microsoft.com/office/powerpoint/2010/main" val="155573117"/>
      </p:ext>
    </p:extLst>
  </p:cSld>
  <p:clrMapOvr>
    <a:masterClrMapping/>
  </p:clrMapOvr>
  <p:transition>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1B61191A-48A2-124A-8563-F348489E2298}"/>
              </a:ext>
            </a:extLst>
          </p:cNvPr>
          <p:cNvSpPr>
            <a:spLocks noGrp="1"/>
          </p:cNvSpPr>
          <p:nvPr>
            <p:ph type="dt" sz="half" idx="10"/>
          </p:nvPr>
        </p:nvSpPr>
        <p:spPr/>
        <p:txBody>
          <a:bodyPr/>
          <a:lstStyle>
            <a:lvl1pPr>
              <a:defRPr/>
            </a:lvl1pPr>
          </a:lstStyle>
          <a:p>
            <a:pPr>
              <a:defRPr/>
            </a:pPr>
            <a:fld id="{A20A6532-9FA8-124A-B8C0-4E4ADECE7668}" type="datetimeFigureOut">
              <a:rPr lang="en-US"/>
              <a:pPr>
                <a:defRPr/>
              </a:pPr>
              <a:t>2/16/2019</a:t>
            </a:fld>
            <a:endParaRPr lang="en-US"/>
          </a:p>
        </p:txBody>
      </p:sp>
      <p:sp>
        <p:nvSpPr>
          <p:cNvPr id="4" name="Footer Placeholder 4">
            <a:extLst>
              <a:ext uri="{FF2B5EF4-FFF2-40B4-BE49-F238E27FC236}">
                <a16:creationId xmlns:a16="http://schemas.microsoft.com/office/drawing/2014/main" id="{E2015FA1-067D-A649-BDA6-BFC765F486B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E81DFCC-5C66-924A-B80D-25EE2EFB3EE5}"/>
              </a:ext>
            </a:extLst>
          </p:cNvPr>
          <p:cNvSpPr>
            <a:spLocks noGrp="1"/>
          </p:cNvSpPr>
          <p:nvPr>
            <p:ph type="sldNum" sz="quarter" idx="12"/>
          </p:nvPr>
        </p:nvSpPr>
        <p:spPr/>
        <p:txBody>
          <a:bodyPr/>
          <a:lstStyle>
            <a:lvl1pPr>
              <a:defRPr/>
            </a:lvl1pPr>
          </a:lstStyle>
          <a:p>
            <a:fld id="{2375EC94-3694-ED4C-98B7-DD4EC1978D4F}" type="slidenum">
              <a:rPr lang="en-US" altLang="en-US"/>
              <a:pPr/>
              <a:t>‹#›</a:t>
            </a:fld>
            <a:endParaRPr lang="en-US" altLang="en-US"/>
          </a:p>
        </p:txBody>
      </p:sp>
    </p:spTree>
    <p:extLst>
      <p:ext uri="{BB962C8B-B14F-4D97-AF65-F5344CB8AC3E}">
        <p14:creationId xmlns:p14="http://schemas.microsoft.com/office/powerpoint/2010/main" val="1693993669"/>
      </p:ext>
    </p:extLst>
  </p:cSld>
  <p:clrMapOvr>
    <a:masterClrMapping/>
  </p:clrMapOvr>
  <p:transition>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21C7296-550F-814B-A49E-2CBD3C63AEF0}"/>
              </a:ext>
            </a:extLst>
          </p:cNvPr>
          <p:cNvSpPr>
            <a:spLocks noGrp="1"/>
          </p:cNvSpPr>
          <p:nvPr>
            <p:ph type="dt" sz="half" idx="10"/>
          </p:nvPr>
        </p:nvSpPr>
        <p:spPr/>
        <p:txBody>
          <a:bodyPr/>
          <a:lstStyle>
            <a:lvl1pPr>
              <a:defRPr/>
            </a:lvl1pPr>
          </a:lstStyle>
          <a:p>
            <a:pPr>
              <a:defRPr/>
            </a:pPr>
            <a:fld id="{A422E750-D3A8-1042-9737-605B9AC6FC24}" type="datetimeFigureOut">
              <a:rPr lang="en-US"/>
              <a:pPr>
                <a:defRPr/>
              </a:pPr>
              <a:t>2/16/2019</a:t>
            </a:fld>
            <a:endParaRPr lang="en-US"/>
          </a:p>
        </p:txBody>
      </p:sp>
      <p:sp>
        <p:nvSpPr>
          <p:cNvPr id="3" name="Footer Placeholder 4">
            <a:extLst>
              <a:ext uri="{FF2B5EF4-FFF2-40B4-BE49-F238E27FC236}">
                <a16:creationId xmlns:a16="http://schemas.microsoft.com/office/drawing/2014/main" id="{C5B3C2FC-8D91-2247-BBA2-D6ABF4557169}"/>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A29B99E-9C31-FA46-9CBE-322C8171D92D}"/>
              </a:ext>
            </a:extLst>
          </p:cNvPr>
          <p:cNvSpPr>
            <a:spLocks noGrp="1"/>
          </p:cNvSpPr>
          <p:nvPr>
            <p:ph type="sldNum" sz="quarter" idx="12"/>
          </p:nvPr>
        </p:nvSpPr>
        <p:spPr/>
        <p:txBody>
          <a:bodyPr/>
          <a:lstStyle>
            <a:lvl1pPr>
              <a:defRPr/>
            </a:lvl1pPr>
          </a:lstStyle>
          <a:p>
            <a:fld id="{45B0DE0D-010F-E243-A41D-6EF3369C391F}" type="slidenum">
              <a:rPr lang="en-US" altLang="en-US"/>
              <a:pPr/>
              <a:t>‹#›</a:t>
            </a:fld>
            <a:endParaRPr lang="en-US" altLang="en-US"/>
          </a:p>
        </p:txBody>
      </p:sp>
    </p:spTree>
    <p:extLst>
      <p:ext uri="{BB962C8B-B14F-4D97-AF65-F5344CB8AC3E}">
        <p14:creationId xmlns:p14="http://schemas.microsoft.com/office/powerpoint/2010/main" val="3160915063"/>
      </p:ext>
    </p:extLst>
  </p:cSld>
  <p:clrMapOvr>
    <a:masterClrMapping/>
  </p:clrMapOvr>
  <p:transition>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C61AA87-7F28-4A49-B58A-A0C550080C30}"/>
              </a:ext>
            </a:extLst>
          </p:cNvPr>
          <p:cNvSpPr>
            <a:spLocks noGrp="1"/>
          </p:cNvSpPr>
          <p:nvPr>
            <p:ph type="dt" sz="half" idx="10"/>
          </p:nvPr>
        </p:nvSpPr>
        <p:spPr/>
        <p:txBody>
          <a:bodyPr/>
          <a:lstStyle>
            <a:lvl1pPr>
              <a:defRPr/>
            </a:lvl1pPr>
          </a:lstStyle>
          <a:p>
            <a:pPr>
              <a:defRPr/>
            </a:pPr>
            <a:fld id="{72F13C4C-EEB1-0543-A3AE-5B21BF749277}" type="datetimeFigureOut">
              <a:rPr lang="en-US"/>
              <a:pPr>
                <a:defRPr/>
              </a:pPr>
              <a:t>2/16/2019</a:t>
            </a:fld>
            <a:endParaRPr lang="en-US"/>
          </a:p>
        </p:txBody>
      </p:sp>
      <p:sp>
        <p:nvSpPr>
          <p:cNvPr id="6" name="Footer Placeholder 4">
            <a:extLst>
              <a:ext uri="{FF2B5EF4-FFF2-40B4-BE49-F238E27FC236}">
                <a16:creationId xmlns:a16="http://schemas.microsoft.com/office/drawing/2014/main" id="{59F1EC57-9D73-6442-A362-D056518D896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41E3E9B-E6E3-BC40-8718-CFCA475EF08A}"/>
              </a:ext>
            </a:extLst>
          </p:cNvPr>
          <p:cNvSpPr>
            <a:spLocks noGrp="1"/>
          </p:cNvSpPr>
          <p:nvPr>
            <p:ph type="sldNum" sz="quarter" idx="12"/>
          </p:nvPr>
        </p:nvSpPr>
        <p:spPr/>
        <p:txBody>
          <a:bodyPr/>
          <a:lstStyle>
            <a:lvl1pPr>
              <a:defRPr/>
            </a:lvl1pPr>
          </a:lstStyle>
          <a:p>
            <a:fld id="{502D694A-6E3A-FC46-B480-A1CBF266E85D}" type="slidenum">
              <a:rPr lang="en-US" altLang="en-US"/>
              <a:pPr/>
              <a:t>‹#›</a:t>
            </a:fld>
            <a:endParaRPr lang="en-US" altLang="en-US"/>
          </a:p>
        </p:txBody>
      </p:sp>
    </p:spTree>
    <p:extLst>
      <p:ext uri="{BB962C8B-B14F-4D97-AF65-F5344CB8AC3E}">
        <p14:creationId xmlns:p14="http://schemas.microsoft.com/office/powerpoint/2010/main" val="2730174107"/>
      </p:ext>
    </p:extLst>
  </p:cSld>
  <p:clrMapOvr>
    <a:masterClrMapping/>
  </p:clrMapOvr>
  <p:transition>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82DA9567-E0E9-A74E-A2AA-C3DD4237B220}"/>
              </a:ext>
            </a:extLst>
          </p:cNvPr>
          <p:cNvSpPr>
            <a:spLocks noGrp="1"/>
          </p:cNvSpPr>
          <p:nvPr>
            <p:ph type="dt" sz="half" idx="10"/>
          </p:nvPr>
        </p:nvSpPr>
        <p:spPr/>
        <p:txBody>
          <a:bodyPr/>
          <a:lstStyle>
            <a:lvl1pPr>
              <a:defRPr/>
            </a:lvl1pPr>
          </a:lstStyle>
          <a:p>
            <a:pPr>
              <a:defRPr/>
            </a:pPr>
            <a:fld id="{EE4ED83A-B644-2B47-A840-4DA8369017FB}" type="datetimeFigureOut">
              <a:rPr lang="en-US"/>
              <a:pPr>
                <a:defRPr/>
              </a:pPr>
              <a:t>2/16/2019</a:t>
            </a:fld>
            <a:endParaRPr lang="en-US"/>
          </a:p>
        </p:txBody>
      </p:sp>
      <p:sp>
        <p:nvSpPr>
          <p:cNvPr id="6" name="Footer Placeholder 4">
            <a:extLst>
              <a:ext uri="{FF2B5EF4-FFF2-40B4-BE49-F238E27FC236}">
                <a16:creationId xmlns:a16="http://schemas.microsoft.com/office/drawing/2014/main" id="{50FB791B-ED0A-2D44-B8BA-B104F27B4C2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065E11F-6F88-104C-9916-032A8C644F3B}"/>
              </a:ext>
            </a:extLst>
          </p:cNvPr>
          <p:cNvSpPr>
            <a:spLocks noGrp="1"/>
          </p:cNvSpPr>
          <p:nvPr>
            <p:ph type="sldNum" sz="quarter" idx="12"/>
          </p:nvPr>
        </p:nvSpPr>
        <p:spPr/>
        <p:txBody>
          <a:bodyPr/>
          <a:lstStyle>
            <a:lvl1pPr>
              <a:defRPr/>
            </a:lvl1pPr>
          </a:lstStyle>
          <a:p>
            <a:fld id="{D12940FF-A75C-BF48-B27D-2F3F7EB8D004}" type="slidenum">
              <a:rPr lang="en-US" altLang="en-US"/>
              <a:pPr/>
              <a:t>‹#›</a:t>
            </a:fld>
            <a:endParaRPr lang="en-US" altLang="en-US"/>
          </a:p>
        </p:txBody>
      </p:sp>
    </p:spTree>
    <p:extLst>
      <p:ext uri="{BB962C8B-B14F-4D97-AF65-F5344CB8AC3E}">
        <p14:creationId xmlns:p14="http://schemas.microsoft.com/office/powerpoint/2010/main" val="3563425598"/>
      </p:ext>
    </p:extLst>
  </p:cSld>
  <p:clrMapOvr>
    <a:masterClrMapping/>
  </p:clrMapOvr>
  <p:transition>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71B283F-C6EB-F24D-BB72-3BA36FF572B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5BA7890-9AB7-CD46-92B0-E2B6C50563DD}"/>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843E67D-7481-1B41-BC12-F1A222B1CB05}"/>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B02F46DE-96CE-B149-B25D-D8ED4B14E225}" type="datetimeFigureOut">
              <a:rPr lang="en-US"/>
              <a:pPr>
                <a:defRPr/>
              </a:pPr>
              <a:t>2/16/2019</a:t>
            </a:fld>
            <a:endParaRPr lang="en-US"/>
          </a:p>
        </p:txBody>
      </p:sp>
      <p:sp>
        <p:nvSpPr>
          <p:cNvPr id="5" name="Footer Placeholder 4">
            <a:extLst>
              <a:ext uri="{FF2B5EF4-FFF2-40B4-BE49-F238E27FC236}">
                <a16:creationId xmlns:a16="http://schemas.microsoft.com/office/drawing/2014/main" id="{CA58A21E-762B-3A45-B300-50C65D56625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en-US"/>
          </a:p>
        </p:txBody>
      </p:sp>
      <p:sp>
        <p:nvSpPr>
          <p:cNvPr id="6" name="Slide Number Placeholder 5">
            <a:extLst>
              <a:ext uri="{FF2B5EF4-FFF2-40B4-BE49-F238E27FC236}">
                <a16:creationId xmlns:a16="http://schemas.microsoft.com/office/drawing/2014/main" id="{483377BC-7C9D-F24C-A838-3BD040100B4D}"/>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789B61E-4609-B34E-A6C8-0956F5FE058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ut/>
  </p:transition>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mj-cs"/>
        </a:defRPr>
      </a:lvl1pPr>
      <a:lvl2pPr algn="ctr" defTabSz="457200" rtl="0" eaLnBrk="0" fontAlgn="base" hangingPunct="0">
        <a:spcBef>
          <a:spcPct val="0"/>
        </a:spcBef>
        <a:spcAft>
          <a:spcPct val="0"/>
        </a:spcAft>
        <a:defRPr sz="4400">
          <a:solidFill>
            <a:schemeClr val="tx1"/>
          </a:solidFill>
          <a:latin typeface="Book Antiqua" pitchFamily="18" charset="0"/>
          <a:ea typeface="MS PGothic" pitchFamily="34" charset="-128"/>
        </a:defRPr>
      </a:lvl2pPr>
      <a:lvl3pPr algn="ctr" defTabSz="457200" rtl="0" eaLnBrk="0" fontAlgn="base" hangingPunct="0">
        <a:spcBef>
          <a:spcPct val="0"/>
        </a:spcBef>
        <a:spcAft>
          <a:spcPct val="0"/>
        </a:spcAft>
        <a:defRPr sz="4400">
          <a:solidFill>
            <a:schemeClr val="tx1"/>
          </a:solidFill>
          <a:latin typeface="Book Antiqua" pitchFamily="18" charset="0"/>
          <a:ea typeface="MS PGothic" pitchFamily="34" charset="-128"/>
        </a:defRPr>
      </a:lvl3pPr>
      <a:lvl4pPr algn="ctr" defTabSz="457200" rtl="0" eaLnBrk="0" fontAlgn="base" hangingPunct="0">
        <a:spcBef>
          <a:spcPct val="0"/>
        </a:spcBef>
        <a:spcAft>
          <a:spcPct val="0"/>
        </a:spcAft>
        <a:defRPr sz="4400">
          <a:solidFill>
            <a:schemeClr val="tx1"/>
          </a:solidFill>
          <a:latin typeface="Book Antiqua" pitchFamily="18" charset="0"/>
          <a:ea typeface="MS PGothic" pitchFamily="34" charset="-128"/>
        </a:defRPr>
      </a:lvl4pPr>
      <a:lvl5pPr algn="ctr" defTabSz="457200" rtl="0" eaLnBrk="0" fontAlgn="base" hangingPunct="0">
        <a:spcBef>
          <a:spcPct val="0"/>
        </a:spcBef>
        <a:spcAft>
          <a:spcPct val="0"/>
        </a:spcAft>
        <a:defRPr sz="4400">
          <a:solidFill>
            <a:schemeClr val="tx1"/>
          </a:solidFill>
          <a:latin typeface="Book Antiqua" pitchFamily="18" charset="0"/>
          <a:ea typeface="MS PGothic" pitchFamily="34" charset="-128"/>
        </a:defRPr>
      </a:lvl5pPr>
      <a:lvl6pPr marL="457200" algn="ctr" defTabSz="457200" rtl="0" fontAlgn="base">
        <a:spcBef>
          <a:spcPct val="0"/>
        </a:spcBef>
        <a:spcAft>
          <a:spcPct val="0"/>
        </a:spcAft>
        <a:defRPr sz="4400">
          <a:solidFill>
            <a:schemeClr val="tx1"/>
          </a:solidFill>
          <a:latin typeface="Book Antiqua" pitchFamily="18" charset="0"/>
          <a:ea typeface="MS PGothic" pitchFamily="34" charset="-128"/>
        </a:defRPr>
      </a:lvl6pPr>
      <a:lvl7pPr marL="914400" algn="ctr" defTabSz="457200" rtl="0" fontAlgn="base">
        <a:spcBef>
          <a:spcPct val="0"/>
        </a:spcBef>
        <a:spcAft>
          <a:spcPct val="0"/>
        </a:spcAft>
        <a:defRPr sz="4400">
          <a:solidFill>
            <a:schemeClr val="tx1"/>
          </a:solidFill>
          <a:latin typeface="Book Antiqua" pitchFamily="18" charset="0"/>
          <a:ea typeface="MS PGothic" pitchFamily="34" charset="-128"/>
        </a:defRPr>
      </a:lvl7pPr>
      <a:lvl8pPr marL="1371600" algn="ctr" defTabSz="457200" rtl="0" fontAlgn="base">
        <a:spcBef>
          <a:spcPct val="0"/>
        </a:spcBef>
        <a:spcAft>
          <a:spcPct val="0"/>
        </a:spcAft>
        <a:defRPr sz="4400">
          <a:solidFill>
            <a:schemeClr val="tx1"/>
          </a:solidFill>
          <a:latin typeface="Book Antiqua" pitchFamily="18" charset="0"/>
          <a:ea typeface="MS PGothic" pitchFamily="34" charset="-128"/>
        </a:defRPr>
      </a:lvl8pPr>
      <a:lvl9pPr marL="1828800" algn="ctr" defTabSz="457200" rtl="0" fontAlgn="base">
        <a:spcBef>
          <a:spcPct val="0"/>
        </a:spcBef>
        <a:spcAft>
          <a:spcPct val="0"/>
        </a:spcAft>
        <a:defRPr sz="4400">
          <a:solidFill>
            <a:schemeClr val="tx1"/>
          </a:solidFill>
          <a:latin typeface="Book Antiqua" pitchFamily="18" charset="0"/>
          <a:ea typeface="MS PGothic" pitchFamily="3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itchFamily="34" charset="-128"/>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2.svg"/></Relationships>
</file>

<file path=ppt/slides/_rels/slide16.xml.rels><?xml version="1.0" encoding="UTF-8" standalone="yes"?>
<Relationships xmlns="http://schemas.openxmlformats.org/package/2006/relationships"><Relationship Id="rId3" Type="http://schemas.openxmlformats.org/officeDocument/2006/relationships/hyperlink" Target="https://blog.exploratory.io/filter-data-with-dplyr-76cf5f1a258e"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hyperlink" Target="https://www.kaggle.com/russellyates88/suicide-rates-overview-1985-to-2016" TargetMode="External"/><Relationship Id="rId5" Type="http://schemas.openxmlformats.org/officeDocument/2006/relationships/hyperlink" Target="https://www.rdocumentation.org/packages/stats/versions/3.5.2/topics/cor" TargetMode="External"/><Relationship Id="rId4" Type="http://schemas.openxmlformats.org/officeDocument/2006/relationships/hyperlink" Target="https://ourworldindata.org/suicid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5">
            <a:extLst>
              <a:ext uri="{FF2B5EF4-FFF2-40B4-BE49-F238E27FC236}">
                <a16:creationId xmlns:a16="http://schemas.microsoft.com/office/drawing/2014/main" id="{0B5CD3BB-849C-6D4B-8920-E51BA487E91A}"/>
              </a:ext>
            </a:extLst>
          </p:cNvPr>
          <p:cNvGrpSpPr>
            <a:grpSpLocks/>
          </p:cNvGrpSpPr>
          <p:nvPr/>
        </p:nvGrpSpPr>
        <p:grpSpPr bwMode="auto">
          <a:xfrm>
            <a:off x="0" y="3091088"/>
            <a:ext cx="9144000" cy="2347686"/>
            <a:chOff x="0" y="2033727"/>
            <a:chExt cx="9144000" cy="2347974"/>
          </a:xfrm>
        </p:grpSpPr>
        <p:sp>
          <p:nvSpPr>
            <p:cNvPr id="5" name="Rectangle 4">
              <a:extLst>
                <a:ext uri="{FF2B5EF4-FFF2-40B4-BE49-F238E27FC236}">
                  <a16:creationId xmlns:a16="http://schemas.microsoft.com/office/drawing/2014/main" id="{54F0E84C-F3E3-8B41-80CA-BE157D630685}"/>
                </a:ext>
              </a:extLst>
            </p:cNvPr>
            <p:cNvSpPr>
              <a:spLocks noChangeArrowheads="1"/>
            </p:cNvSpPr>
            <p:nvPr/>
          </p:nvSpPr>
          <p:spPr bwMode="auto">
            <a:xfrm>
              <a:off x="0" y="3194106"/>
              <a:ext cx="9144000" cy="1187595"/>
            </a:xfrm>
            <a:prstGeom prst="rect">
              <a:avLst/>
            </a:prstGeom>
            <a:solidFill>
              <a:srgbClr val="F28B16"/>
            </a:solidFill>
            <a:ln w="9525">
              <a:solidFill>
                <a:srgbClr val="9FD62E"/>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pic>
          <p:nvPicPr>
            <p:cNvPr id="2054" name="Picture 3">
              <a:extLst>
                <a:ext uri="{FF2B5EF4-FFF2-40B4-BE49-F238E27FC236}">
                  <a16:creationId xmlns:a16="http://schemas.microsoft.com/office/drawing/2014/main" id="{60E24DFE-68D2-B84F-888A-586B622B58D1}"/>
                </a:ext>
              </a:extLst>
            </p:cNvPr>
            <p:cNvPicPr>
              <a:picLocks noChangeAspect="1"/>
            </p:cNvPicPr>
            <p:nvPr/>
          </p:nvPicPr>
          <p:blipFill>
            <a:blip r:embed="rId3"/>
            <a:stretch>
              <a:fillRect/>
            </a:stretch>
          </p:blipFill>
          <p:spPr bwMode="auto">
            <a:xfrm>
              <a:off x="5515748" y="2033727"/>
              <a:ext cx="3451895" cy="2347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TextBox 6">
            <a:extLst>
              <a:ext uri="{FF2B5EF4-FFF2-40B4-BE49-F238E27FC236}">
                <a16:creationId xmlns:a16="http://schemas.microsoft.com/office/drawing/2014/main" id="{FD7F060A-A3F9-1749-94C9-0BC86B1BEDE4}"/>
              </a:ext>
            </a:extLst>
          </p:cNvPr>
          <p:cNvSpPr txBox="1"/>
          <p:nvPr/>
        </p:nvSpPr>
        <p:spPr>
          <a:xfrm>
            <a:off x="83051" y="1096060"/>
            <a:ext cx="9144000" cy="646331"/>
          </a:xfrm>
          <a:prstGeom prst="rect">
            <a:avLst/>
          </a:prstGeom>
          <a:noFill/>
        </p:spPr>
        <p:txBody>
          <a:bodyPr>
            <a:spAutoFit/>
          </a:bodyPr>
          <a:lstStyle/>
          <a:p>
            <a:pPr fontAlgn="auto">
              <a:spcBef>
                <a:spcPts val="0"/>
              </a:spcBef>
              <a:spcAft>
                <a:spcPts val="0"/>
              </a:spcAft>
              <a:defRPr/>
            </a:pPr>
            <a:r>
              <a:rPr lang="en-US" altLang="en-US" sz="3600" dirty="0">
                <a:latin typeface="+mn-lt"/>
                <a:ea typeface="+mn-ea"/>
              </a:rPr>
              <a:t>Forecasting Suicides using Historical Data</a:t>
            </a:r>
            <a:endParaRPr lang="en-US" sz="3600" spc="-100" dirty="0">
              <a:latin typeface="Book Antiqua"/>
              <a:ea typeface="+mn-ea"/>
              <a:cs typeface="Book Antiqua"/>
            </a:endParaRPr>
          </a:p>
        </p:txBody>
      </p:sp>
      <p:sp>
        <p:nvSpPr>
          <p:cNvPr id="2052" name="TextBox 1">
            <a:extLst>
              <a:ext uri="{FF2B5EF4-FFF2-40B4-BE49-F238E27FC236}">
                <a16:creationId xmlns:a16="http://schemas.microsoft.com/office/drawing/2014/main" id="{C84F2B44-1C8F-BA4C-9D85-67ACBA909599}"/>
              </a:ext>
            </a:extLst>
          </p:cNvPr>
          <p:cNvSpPr txBox="1">
            <a:spLocks noChangeArrowheads="1"/>
          </p:cNvSpPr>
          <p:nvPr/>
        </p:nvSpPr>
        <p:spPr bwMode="auto">
          <a:xfrm>
            <a:off x="223011" y="5735319"/>
            <a:ext cx="811855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lang="en-US" altLang="en-US" sz="1400" b="1" dirty="0"/>
              <a:t>Manvinder Kaur </a:t>
            </a:r>
            <a:r>
              <a:rPr lang="en-US" altLang="en-US" sz="1400" dirty="0"/>
              <a:t>[NUID: 001402192] </a:t>
            </a:r>
          </a:p>
          <a:p>
            <a:pPr eaLnBrk="1" hangingPunct="1"/>
            <a:r>
              <a:rPr lang="en-US" altLang="en-US" sz="1400" b="1" dirty="0"/>
              <a:t>Ai </a:t>
            </a:r>
            <a:r>
              <a:rPr lang="en-US" altLang="en-US" sz="1400" b="1" dirty="0" err="1"/>
              <a:t>Uyen</a:t>
            </a:r>
            <a:r>
              <a:rPr lang="en-US" altLang="en-US" sz="1400" b="1" dirty="0"/>
              <a:t> </a:t>
            </a:r>
            <a:r>
              <a:rPr lang="en-US" altLang="en-US" sz="1400" b="1" dirty="0" err="1"/>
              <a:t>Thi</a:t>
            </a:r>
            <a:r>
              <a:rPr lang="en-US" altLang="en-US" sz="1400" b="1" dirty="0"/>
              <a:t> Huynh </a:t>
            </a:r>
            <a:r>
              <a:rPr lang="en-US" altLang="en-US" sz="1400" dirty="0"/>
              <a:t>[NUID: 001406618]</a:t>
            </a:r>
          </a:p>
          <a:p>
            <a:pPr eaLnBrk="1" hangingPunct="1"/>
            <a:endParaRPr lang="en-US" altLang="en-US" sz="1400" dirty="0"/>
          </a:p>
          <a:p>
            <a:pPr eaLnBrk="1" hangingPunct="1"/>
            <a:r>
              <a:rPr lang="en-US" altLang="en-US" sz="1400" dirty="0"/>
              <a:t>Silicon Valley, Northeastern University, CA. </a:t>
            </a:r>
          </a:p>
        </p:txBody>
      </p:sp>
      <p:sp>
        <p:nvSpPr>
          <p:cNvPr id="2" name="TextBox 1">
            <a:extLst>
              <a:ext uri="{FF2B5EF4-FFF2-40B4-BE49-F238E27FC236}">
                <a16:creationId xmlns:a16="http://schemas.microsoft.com/office/drawing/2014/main" id="{1E7FB389-9CBF-4706-9051-1523FCE4FDBD}"/>
              </a:ext>
            </a:extLst>
          </p:cNvPr>
          <p:cNvSpPr txBox="1"/>
          <p:nvPr/>
        </p:nvSpPr>
        <p:spPr>
          <a:xfrm>
            <a:off x="83051" y="2418100"/>
            <a:ext cx="5356696" cy="1754326"/>
          </a:xfrm>
          <a:prstGeom prst="rect">
            <a:avLst/>
          </a:prstGeom>
          <a:noFill/>
        </p:spPr>
        <p:txBody>
          <a:bodyPr wrap="square" rtlCol="0">
            <a:spAutoFit/>
          </a:bodyPr>
          <a:lstStyle/>
          <a:p>
            <a:pPr algn="ctr"/>
            <a:r>
              <a:rPr lang="en-US" dirty="0"/>
              <a:t>ALY6015- Second Quarter, Term A, Dr. Matthew Goodwin</a:t>
            </a:r>
          </a:p>
          <a:p>
            <a:pPr algn="ctr"/>
            <a:r>
              <a:rPr lang="en-US" dirty="0"/>
              <a:t>Analysis Report of Final Capstone Project</a:t>
            </a:r>
          </a:p>
          <a:p>
            <a:pPr algn="ctr"/>
            <a:endParaRPr lang="en-US" dirty="0"/>
          </a:p>
          <a:p>
            <a:pPr algn="ctr"/>
            <a:r>
              <a:rPr lang="en-US" sz="1400" dirty="0"/>
              <a:t>Assignment Completion Date: 02/16/19</a:t>
            </a:r>
          </a:p>
          <a:p>
            <a:pPr algn="ct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3" name="Group 22">
            <a:extLst>
              <a:ext uri="{FF2B5EF4-FFF2-40B4-BE49-F238E27FC236}">
                <a16:creationId xmlns:a16="http://schemas.microsoft.com/office/drawing/2014/main" id="{49582DFA-5963-6242-86DB-045150C6CD42}"/>
              </a:ext>
            </a:extLst>
          </p:cNvPr>
          <p:cNvGrpSpPr>
            <a:grpSpLocks/>
          </p:cNvGrpSpPr>
          <p:nvPr/>
        </p:nvGrpSpPr>
        <p:grpSpPr bwMode="auto">
          <a:xfrm>
            <a:off x="4235450" y="215900"/>
            <a:ext cx="4953319" cy="1276350"/>
            <a:chOff x="4235019" y="215386"/>
            <a:chExt cx="4953755" cy="1277461"/>
          </a:xfrm>
        </p:grpSpPr>
        <p:grpSp>
          <p:nvGrpSpPr>
            <p:cNvPr id="5124" name="Group 5">
              <a:extLst>
                <a:ext uri="{FF2B5EF4-FFF2-40B4-BE49-F238E27FC236}">
                  <a16:creationId xmlns:a16="http://schemas.microsoft.com/office/drawing/2014/main" id="{BEA46ED7-6969-984E-B37E-68CDAA91C191}"/>
                </a:ext>
              </a:extLst>
            </p:cNvPr>
            <p:cNvGrpSpPr>
              <a:grpSpLocks/>
            </p:cNvGrpSpPr>
            <p:nvPr/>
          </p:nvGrpSpPr>
          <p:grpSpPr bwMode="auto">
            <a:xfrm>
              <a:off x="4235019" y="215386"/>
              <a:ext cx="4908981" cy="1277461"/>
              <a:chOff x="0" y="2220850"/>
              <a:chExt cx="9144000" cy="2762588"/>
            </a:xfrm>
          </p:grpSpPr>
          <p:sp>
            <p:nvSpPr>
              <p:cNvPr id="26" name="Rectangle 25">
                <a:extLst>
                  <a:ext uri="{FF2B5EF4-FFF2-40B4-BE49-F238E27FC236}">
                    <a16:creationId xmlns:a16="http://schemas.microsoft.com/office/drawing/2014/main" id="{F5746603-8130-C04A-A0EC-019B65D28215}"/>
                  </a:ext>
                </a:extLst>
              </p:cNvPr>
              <p:cNvSpPr/>
              <p:nvPr/>
            </p:nvSpPr>
            <p:spPr>
              <a:xfrm>
                <a:off x="0" y="2935253"/>
                <a:ext cx="9144000" cy="1446879"/>
              </a:xfrm>
              <a:prstGeom prst="rect">
                <a:avLst/>
              </a:prstGeom>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5127" name="Picture 26">
                <a:extLst>
                  <a:ext uri="{FF2B5EF4-FFF2-40B4-BE49-F238E27FC236}">
                    <a16:creationId xmlns:a16="http://schemas.microsoft.com/office/drawing/2014/main" id="{4C4A3605-9E07-984C-9616-F8D1983075D3}"/>
                  </a:ext>
                </a:extLst>
              </p:cNvPr>
              <p:cNvPicPr>
                <a:picLocks noChangeAspect="1"/>
              </p:cNvPicPr>
              <p:nvPr/>
            </p:nvPicPr>
            <p:blipFill>
              <a:blip r:embed="rId3"/>
              <a:stretch>
                <a:fillRect/>
              </a:stretch>
            </p:blipFill>
            <p:spPr bwMode="auto">
              <a:xfrm>
                <a:off x="953809" y="2220850"/>
                <a:ext cx="2377677" cy="276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5" name="TextBox 2">
              <a:extLst>
                <a:ext uri="{FF2B5EF4-FFF2-40B4-BE49-F238E27FC236}">
                  <a16:creationId xmlns:a16="http://schemas.microsoft.com/office/drawing/2014/main" id="{48D84CF6-A348-254A-BC57-F599CC6C19FB}"/>
                </a:ext>
              </a:extLst>
            </p:cNvPr>
            <p:cNvSpPr txBox="1">
              <a:spLocks noChangeArrowheads="1"/>
            </p:cNvSpPr>
            <p:nvPr/>
          </p:nvSpPr>
          <p:spPr bwMode="auto">
            <a:xfrm>
              <a:off x="5978762" y="544018"/>
              <a:ext cx="3210012" cy="70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lang="en-US" altLang="en-US" sz="2000" dirty="0"/>
                <a:t>Top Ten countries with highest suicide number </a:t>
              </a:r>
              <a:endParaRPr lang="en-US" altLang="en-US" dirty="0"/>
            </a:p>
          </p:txBody>
        </p:sp>
      </p:grpSp>
      <p:pic>
        <p:nvPicPr>
          <p:cNvPr id="7" name="Picture 6">
            <a:extLst>
              <a:ext uri="{FF2B5EF4-FFF2-40B4-BE49-F238E27FC236}">
                <a16:creationId xmlns:a16="http://schemas.microsoft.com/office/drawing/2014/main" id="{E7CEFFDA-9281-43D4-B7C0-88CC2168198C}"/>
              </a:ext>
            </a:extLst>
          </p:cNvPr>
          <p:cNvPicPr>
            <a:picLocks noChangeAspect="1"/>
          </p:cNvPicPr>
          <p:nvPr/>
        </p:nvPicPr>
        <p:blipFill>
          <a:blip r:embed="rId4"/>
          <a:stretch>
            <a:fillRect/>
          </a:stretch>
        </p:blipFill>
        <p:spPr>
          <a:xfrm>
            <a:off x="3941706" y="1820596"/>
            <a:ext cx="4995696" cy="2351734"/>
          </a:xfrm>
          <a:prstGeom prst="rect">
            <a:avLst/>
          </a:prstGeom>
        </p:spPr>
      </p:pic>
      <p:pic>
        <p:nvPicPr>
          <p:cNvPr id="9" name="Picture 8">
            <a:extLst>
              <a:ext uri="{FF2B5EF4-FFF2-40B4-BE49-F238E27FC236}">
                <a16:creationId xmlns:a16="http://schemas.microsoft.com/office/drawing/2014/main" id="{634AD75A-B586-4BF1-871D-1688BB3EBE89}"/>
              </a:ext>
            </a:extLst>
          </p:cNvPr>
          <p:cNvPicPr>
            <a:picLocks noChangeAspect="1"/>
          </p:cNvPicPr>
          <p:nvPr/>
        </p:nvPicPr>
        <p:blipFill>
          <a:blip r:embed="rId5"/>
          <a:stretch>
            <a:fillRect/>
          </a:stretch>
        </p:blipFill>
        <p:spPr>
          <a:xfrm>
            <a:off x="2309717" y="4937838"/>
            <a:ext cx="6610350" cy="1181100"/>
          </a:xfrm>
          <a:prstGeom prst="rect">
            <a:avLst/>
          </a:prstGeom>
        </p:spPr>
      </p:pic>
      <p:sp>
        <p:nvSpPr>
          <p:cNvPr id="15" name="TextBox 5">
            <a:extLst>
              <a:ext uri="{FF2B5EF4-FFF2-40B4-BE49-F238E27FC236}">
                <a16:creationId xmlns:a16="http://schemas.microsoft.com/office/drawing/2014/main" id="{021FB88E-11BB-4A21-9027-847DD14F072F}"/>
              </a:ext>
            </a:extLst>
          </p:cNvPr>
          <p:cNvSpPr txBox="1">
            <a:spLocks noChangeArrowheads="1"/>
          </p:cNvSpPr>
          <p:nvPr/>
        </p:nvSpPr>
        <p:spPr bwMode="auto">
          <a:xfrm>
            <a:off x="186613" y="1492250"/>
            <a:ext cx="2967136" cy="35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Book Antiqua" panose="02040602050305030304" pitchFamily="18" charset="0"/>
                <a:ea typeface="MS PGothic" panose="020B0600070205080204" pitchFamily="34" charset="-128"/>
              </a:defRPr>
            </a:lvl1pPr>
            <a:lvl2pPr eaLnBrk="0" hangingPunct="0">
              <a:defRPr>
                <a:solidFill>
                  <a:schemeClr val="tx1"/>
                </a:solidFill>
                <a:latin typeface="Book Antiqua" panose="02040602050305030304" pitchFamily="18" charset="0"/>
                <a:ea typeface="MS PGothic" panose="020B0600070205080204" pitchFamily="34" charset="-128"/>
              </a:defRPr>
            </a:lvl2pPr>
            <a:lvl3pPr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lang="en-US" altLang="en-US" sz="2400" b="1" dirty="0">
                <a:latin typeface="Optima" panose="02000503060000020004" pitchFamily="2" charset="0"/>
              </a:rPr>
              <a:t>Inference: </a:t>
            </a:r>
          </a:p>
          <a:p>
            <a:pPr lvl="1" eaLnBrk="1" hangingPunct="1"/>
            <a:r>
              <a:rPr lang="en-US" altLang="en-US" dirty="0">
                <a:latin typeface="Optima" panose="02000503060000020004" pitchFamily="2" charset="0"/>
              </a:rPr>
              <a:t>Looking at the box plot, we see that baby boomer generation has the highest rate of suicide (34%) compare to 26% of silent generation and 23% of generation X. Generation Z holds the lowest share, with only 0.24%.</a:t>
            </a:r>
          </a:p>
        </p:txBody>
      </p:sp>
    </p:spTree>
    <p:extLst>
      <p:ext uri="{BB962C8B-B14F-4D97-AF65-F5344CB8AC3E}">
        <p14:creationId xmlns:p14="http://schemas.microsoft.com/office/powerpoint/2010/main" val="266250637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3" name="Group 22">
            <a:extLst>
              <a:ext uri="{FF2B5EF4-FFF2-40B4-BE49-F238E27FC236}">
                <a16:creationId xmlns:a16="http://schemas.microsoft.com/office/drawing/2014/main" id="{49582DFA-5963-6242-86DB-045150C6CD42}"/>
              </a:ext>
            </a:extLst>
          </p:cNvPr>
          <p:cNvGrpSpPr>
            <a:grpSpLocks/>
          </p:cNvGrpSpPr>
          <p:nvPr/>
        </p:nvGrpSpPr>
        <p:grpSpPr bwMode="auto">
          <a:xfrm>
            <a:off x="4235450" y="215900"/>
            <a:ext cx="4953319" cy="1276350"/>
            <a:chOff x="4235019" y="215386"/>
            <a:chExt cx="4953755" cy="1277461"/>
          </a:xfrm>
        </p:grpSpPr>
        <p:grpSp>
          <p:nvGrpSpPr>
            <p:cNvPr id="5124" name="Group 5">
              <a:extLst>
                <a:ext uri="{FF2B5EF4-FFF2-40B4-BE49-F238E27FC236}">
                  <a16:creationId xmlns:a16="http://schemas.microsoft.com/office/drawing/2014/main" id="{BEA46ED7-6969-984E-B37E-68CDAA91C191}"/>
                </a:ext>
              </a:extLst>
            </p:cNvPr>
            <p:cNvGrpSpPr>
              <a:grpSpLocks/>
            </p:cNvGrpSpPr>
            <p:nvPr/>
          </p:nvGrpSpPr>
          <p:grpSpPr bwMode="auto">
            <a:xfrm>
              <a:off x="4235019" y="215386"/>
              <a:ext cx="4908981" cy="1277461"/>
              <a:chOff x="0" y="2220850"/>
              <a:chExt cx="9144000" cy="2762588"/>
            </a:xfrm>
          </p:grpSpPr>
          <p:sp>
            <p:nvSpPr>
              <p:cNvPr id="26" name="Rectangle 25">
                <a:extLst>
                  <a:ext uri="{FF2B5EF4-FFF2-40B4-BE49-F238E27FC236}">
                    <a16:creationId xmlns:a16="http://schemas.microsoft.com/office/drawing/2014/main" id="{F5746603-8130-C04A-A0EC-019B65D28215}"/>
                  </a:ext>
                </a:extLst>
              </p:cNvPr>
              <p:cNvSpPr/>
              <p:nvPr/>
            </p:nvSpPr>
            <p:spPr>
              <a:xfrm>
                <a:off x="0" y="2935253"/>
                <a:ext cx="9144000" cy="1446879"/>
              </a:xfrm>
              <a:prstGeom prst="rect">
                <a:avLst/>
              </a:prstGeom>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5127" name="Picture 26">
                <a:extLst>
                  <a:ext uri="{FF2B5EF4-FFF2-40B4-BE49-F238E27FC236}">
                    <a16:creationId xmlns:a16="http://schemas.microsoft.com/office/drawing/2014/main" id="{4C4A3605-9E07-984C-9616-F8D1983075D3}"/>
                  </a:ext>
                </a:extLst>
              </p:cNvPr>
              <p:cNvPicPr>
                <a:picLocks noChangeAspect="1"/>
              </p:cNvPicPr>
              <p:nvPr/>
            </p:nvPicPr>
            <p:blipFill>
              <a:blip r:embed="rId3"/>
              <a:stretch>
                <a:fillRect/>
              </a:stretch>
            </p:blipFill>
            <p:spPr bwMode="auto">
              <a:xfrm>
                <a:off x="953809" y="2220850"/>
                <a:ext cx="2377677" cy="276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5" name="TextBox 2">
              <a:extLst>
                <a:ext uri="{FF2B5EF4-FFF2-40B4-BE49-F238E27FC236}">
                  <a16:creationId xmlns:a16="http://schemas.microsoft.com/office/drawing/2014/main" id="{48D84CF6-A348-254A-BC57-F599CC6C19FB}"/>
                </a:ext>
              </a:extLst>
            </p:cNvPr>
            <p:cNvSpPr txBox="1">
              <a:spLocks noChangeArrowheads="1"/>
            </p:cNvSpPr>
            <p:nvPr/>
          </p:nvSpPr>
          <p:spPr bwMode="auto">
            <a:xfrm>
              <a:off x="5978762" y="544018"/>
              <a:ext cx="3210012" cy="70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lang="en-US" altLang="en-US" sz="2000" dirty="0"/>
                <a:t>Top Ten countries with highest suicide number </a:t>
              </a:r>
              <a:endParaRPr lang="en-US" altLang="en-US" dirty="0"/>
            </a:p>
          </p:txBody>
        </p:sp>
      </p:grpSp>
      <p:pic>
        <p:nvPicPr>
          <p:cNvPr id="3" name="Picture 2" descr="A close up of a white wall&#10;&#10;Description generated with high confidence">
            <a:extLst>
              <a:ext uri="{FF2B5EF4-FFF2-40B4-BE49-F238E27FC236}">
                <a16:creationId xmlns:a16="http://schemas.microsoft.com/office/drawing/2014/main" id="{8CD53402-5D52-41C1-83C5-D2BDFA998EC2}"/>
              </a:ext>
            </a:extLst>
          </p:cNvPr>
          <p:cNvPicPr>
            <a:picLocks noChangeAspect="1"/>
          </p:cNvPicPr>
          <p:nvPr/>
        </p:nvPicPr>
        <p:blipFill>
          <a:blip r:embed="rId4"/>
          <a:stretch>
            <a:fillRect/>
          </a:stretch>
        </p:blipFill>
        <p:spPr>
          <a:xfrm>
            <a:off x="3576886" y="1668306"/>
            <a:ext cx="5377305" cy="2531377"/>
          </a:xfrm>
          <a:prstGeom prst="rect">
            <a:avLst/>
          </a:prstGeom>
        </p:spPr>
      </p:pic>
      <p:pic>
        <p:nvPicPr>
          <p:cNvPr id="4" name="Picture 3">
            <a:extLst>
              <a:ext uri="{FF2B5EF4-FFF2-40B4-BE49-F238E27FC236}">
                <a16:creationId xmlns:a16="http://schemas.microsoft.com/office/drawing/2014/main" id="{4E312688-4C55-44B0-8F77-1A2264FA9633}"/>
              </a:ext>
            </a:extLst>
          </p:cNvPr>
          <p:cNvPicPr>
            <a:picLocks noChangeAspect="1"/>
          </p:cNvPicPr>
          <p:nvPr/>
        </p:nvPicPr>
        <p:blipFill>
          <a:blip r:embed="rId5"/>
          <a:stretch>
            <a:fillRect/>
          </a:stretch>
        </p:blipFill>
        <p:spPr>
          <a:xfrm>
            <a:off x="3343966" y="4748504"/>
            <a:ext cx="5610225" cy="1447800"/>
          </a:xfrm>
          <a:prstGeom prst="rect">
            <a:avLst/>
          </a:prstGeom>
        </p:spPr>
      </p:pic>
      <p:sp>
        <p:nvSpPr>
          <p:cNvPr id="14" name="TextBox 5">
            <a:extLst>
              <a:ext uri="{FF2B5EF4-FFF2-40B4-BE49-F238E27FC236}">
                <a16:creationId xmlns:a16="http://schemas.microsoft.com/office/drawing/2014/main" id="{0A92B258-725C-466C-B7A4-82FC5C612CF8}"/>
              </a:ext>
            </a:extLst>
          </p:cNvPr>
          <p:cNvSpPr txBox="1">
            <a:spLocks noChangeArrowheads="1"/>
          </p:cNvSpPr>
          <p:nvPr/>
        </p:nvSpPr>
        <p:spPr bwMode="auto">
          <a:xfrm>
            <a:off x="186612" y="1492250"/>
            <a:ext cx="3157353"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Book Antiqua" panose="02040602050305030304" pitchFamily="18" charset="0"/>
                <a:ea typeface="MS PGothic" panose="020B0600070205080204" pitchFamily="34" charset="-128"/>
              </a:defRPr>
            </a:lvl1pPr>
            <a:lvl2pPr eaLnBrk="0" hangingPunct="0">
              <a:defRPr>
                <a:solidFill>
                  <a:schemeClr val="tx1"/>
                </a:solidFill>
                <a:latin typeface="Book Antiqua" panose="02040602050305030304" pitchFamily="18" charset="0"/>
                <a:ea typeface="MS PGothic" panose="020B0600070205080204" pitchFamily="34" charset="-128"/>
              </a:defRPr>
            </a:lvl2pPr>
            <a:lvl3pPr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lang="en-US" altLang="en-US" sz="2400" b="1" dirty="0">
                <a:latin typeface="Optima" panose="02000503060000020004" pitchFamily="2" charset="0"/>
              </a:rPr>
              <a:t>Inference: </a:t>
            </a:r>
          </a:p>
          <a:p>
            <a:pPr lvl="1" eaLnBrk="1" hangingPunct="1"/>
            <a:r>
              <a:rPr lang="en-US" altLang="en-US" dirty="0">
                <a:latin typeface="Optima" panose="02000503060000020004" pitchFamily="2" charset="0"/>
              </a:rPr>
              <a:t>Looking at the graph we see a positive correlation between number of suicides and GDP for year, effect size on the correlation is -0.4335046. It's considering to be small effect size. Therefore, we can firmly say that there is slightly positive correlation and yet significant between </a:t>
            </a:r>
            <a:r>
              <a:rPr lang="en-US" altLang="en-US" dirty="0" err="1">
                <a:latin typeface="Optima" panose="02000503060000020004" pitchFamily="2" charset="0"/>
              </a:rPr>
              <a:t>suicides_no</a:t>
            </a:r>
            <a:r>
              <a:rPr lang="en-US" altLang="en-US" dirty="0">
                <a:latin typeface="Optima" panose="02000503060000020004" pitchFamily="2" charset="0"/>
              </a:rPr>
              <a:t> and </a:t>
            </a:r>
            <a:r>
              <a:rPr lang="en-US" altLang="en-US" dirty="0" err="1">
                <a:latin typeface="Optima" panose="02000503060000020004" pitchFamily="2" charset="0"/>
              </a:rPr>
              <a:t>gdp_for_year</a:t>
            </a:r>
            <a:r>
              <a:rPr lang="en-US" altLang="en-US" dirty="0">
                <a:latin typeface="Optima" panose="02000503060000020004" pitchFamily="2" charset="0"/>
              </a:rPr>
              <a:t>.</a:t>
            </a:r>
          </a:p>
        </p:txBody>
      </p:sp>
    </p:spTree>
    <p:extLst>
      <p:ext uri="{BB962C8B-B14F-4D97-AF65-F5344CB8AC3E}">
        <p14:creationId xmlns:p14="http://schemas.microsoft.com/office/powerpoint/2010/main" val="325440516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3" name="Group 22">
            <a:extLst>
              <a:ext uri="{FF2B5EF4-FFF2-40B4-BE49-F238E27FC236}">
                <a16:creationId xmlns:a16="http://schemas.microsoft.com/office/drawing/2014/main" id="{49582DFA-5963-6242-86DB-045150C6CD42}"/>
              </a:ext>
            </a:extLst>
          </p:cNvPr>
          <p:cNvGrpSpPr>
            <a:grpSpLocks/>
          </p:cNvGrpSpPr>
          <p:nvPr/>
        </p:nvGrpSpPr>
        <p:grpSpPr bwMode="auto">
          <a:xfrm>
            <a:off x="4235450" y="215900"/>
            <a:ext cx="4953319" cy="1276350"/>
            <a:chOff x="4235019" y="215386"/>
            <a:chExt cx="4953755" cy="1277461"/>
          </a:xfrm>
        </p:grpSpPr>
        <p:grpSp>
          <p:nvGrpSpPr>
            <p:cNvPr id="5124" name="Group 5">
              <a:extLst>
                <a:ext uri="{FF2B5EF4-FFF2-40B4-BE49-F238E27FC236}">
                  <a16:creationId xmlns:a16="http://schemas.microsoft.com/office/drawing/2014/main" id="{BEA46ED7-6969-984E-B37E-68CDAA91C191}"/>
                </a:ext>
              </a:extLst>
            </p:cNvPr>
            <p:cNvGrpSpPr>
              <a:grpSpLocks/>
            </p:cNvGrpSpPr>
            <p:nvPr/>
          </p:nvGrpSpPr>
          <p:grpSpPr bwMode="auto">
            <a:xfrm>
              <a:off x="4235019" y="215386"/>
              <a:ext cx="4908981" cy="1277461"/>
              <a:chOff x="0" y="2220850"/>
              <a:chExt cx="9144000" cy="2762588"/>
            </a:xfrm>
          </p:grpSpPr>
          <p:sp>
            <p:nvSpPr>
              <p:cNvPr id="26" name="Rectangle 25">
                <a:extLst>
                  <a:ext uri="{FF2B5EF4-FFF2-40B4-BE49-F238E27FC236}">
                    <a16:creationId xmlns:a16="http://schemas.microsoft.com/office/drawing/2014/main" id="{F5746603-8130-C04A-A0EC-019B65D28215}"/>
                  </a:ext>
                </a:extLst>
              </p:cNvPr>
              <p:cNvSpPr/>
              <p:nvPr/>
            </p:nvSpPr>
            <p:spPr>
              <a:xfrm>
                <a:off x="0" y="2935253"/>
                <a:ext cx="9144000" cy="1446879"/>
              </a:xfrm>
              <a:prstGeom prst="rect">
                <a:avLst/>
              </a:prstGeom>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5127" name="Picture 26">
                <a:extLst>
                  <a:ext uri="{FF2B5EF4-FFF2-40B4-BE49-F238E27FC236}">
                    <a16:creationId xmlns:a16="http://schemas.microsoft.com/office/drawing/2014/main" id="{4C4A3605-9E07-984C-9616-F8D1983075D3}"/>
                  </a:ext>
                </a:extLst>
              </p:cNvPr>
              <p:cNvPicPr>
                <a:picLocks noChangeAspect="1"/>
              </p:cNvPicPr>
              <p:nvPr/>
            </p:nvPicPr>
            <p:blipFill>
              <a:blip r:embed="rId3"/>
              <a:stretch>
                <a:fillRect/>
              </a:stretch>
            </p:blipFill>
            <p:spPr bwMode="auto">
              <a:xfrm>
                <a:off x="953809" y="2220850"/>
                <a:ext cx="2377677" cy="276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5" name="TextBox 2">
              <a:extLst>
                <a:ext uri="{FF2B5EF4-FFF2-40B4-BE49-F238E27FC236}">
                  <a16:creationId xmlns:a16="http://schemas.microsoft.com/office/drawing/2014/main" id="{48D84CF6-A348-254A-BC57-F599CC6C19FB}"/>
                </a:ext>
              </a:extLst>
            </p:cNvPr>
            <p:cNvSpPr txBox="1">
              <a:spLocks noChangeArrowheads="1"/>
            </p:cNvSpPr>
            <p:nvPr/>
          </p:nvSpPr>
          <p:spPr bwMode="auto">
            <a:xfrm>
              <a:off x="5978762" y="544018"/>
              <a:ext cx="3210012" cy="70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lang="en-US" altLang="en-US" sz="2000" dirty="0"/>
                <a:t>Top Ten countries with highest suicide number </a:t>
              </a:r>
              <a:endParaRPr lang="en-US" altLang="en-US" dirty="0"/>
            </a:p>
          </p:txBody>
        </p:sp>
      </p:grpSp>
      <p:pic>
        <p:nvPicPr>
          <p:cNvPr id="5" name="Picture 4" descr="A screenshot of a cell phone&#10;&#10;Description generated with high confidence">
            <a:extLst>
              <a:ext uri="{FF2B5EF4-FFF2-40B4-BE49-F238E27FC236}">
                <a16:creationId xmlns:a16="http://schemas.microsoft.com/office/drawing/2014/main" id="{5DCACC01-1805-444B-B39C-D1E8D0F418C0}"/>
              </a:ext>
            </a:extLst>
          </p:cNvPr>
          <p:cNvPicPr>
            <a:picLocks noChangeAspect="1"/>
          </p:cNvPicPr>
          <p:nvPr/>
        </p:nvPicPr>
        <p:blipFill>
          <a:blip r:embed="rId4"/>
          <a:stretch>
            <a:fillRect/>
          </a:stretch>
        </p:blipFill>
        <p:spPr>
          <a:xfrm>
            <a:off x="3658926" y="1753901"/>
            <a:ext cx="5473128" cy="2576486"/>
          </a:xfrm>
          <a:prstGeom prst="rect">
            <a:avLst/>
          </a:prstGeom>
        </p:spPr>
      </p:pic>
      <p:pic>
        <p:nvPicPr>
          <p:cNvPr id="6" name="Picture 5">
            <a:extLst>
              <a:ext uri="{FF2B5EF4-FFF2-40B4-BE49-F238E27FC236}">
                <a16:creationId xmlns:a16="http://schemas.microsoft.com/office/drawing/2014/main" id="{F32BDF9A-2F35-4347-BE95-F13D355F734E}"/>
              </a:ext>
            </a:extLst>
          </p:cNvPr>
          <p:cNvPicPr>
            <a:picLocks noChangeAspect="1"/>
          </p:cNvPicPr>
          <p:nvPr/>
        </p:nvPicPr>
        <p:blipFill>
          <a:blip r:embed="rId5"/>
          <a:stretch>
            <a:fillRect/>
          </a:stretch>
        </p:blipFill>
        <p:spPr>
          <a:xfrm>
            <a:off x="3658926" y="4265266"/>
            <a:ext cx="5244379" cy="2434326"/>
          </a:xfrm>
          <a:prstGeom prst="rect">
            <a:avLst/>
          </a:prstGeom>
        </p:spPr>
      </p:pic>
      <p:sp>
        <p:nvSpPr>
          <p:cNvPr id="14" name="TextBox 5">
            <a:extLst>
              <a:ext uri="{FF2B5EF4-FFF2-40B4-BE49-F238E27FC236}">
                <a16:creationId xmlns:a16="http://schemas.microsoft.com/office/drawing/2014/main" id="{17E2A08C-BE5B-4BD7-8E0E-B74088575673}"/>
              </a:ext>
            </a:extLst>
          </p:cNvPr>
          <p:cNvSpPr txBox="1">
            <a:spLocks noChangeArrowheads="1"/>
          </p:cNvSpPr>
          <p:nvPr/>
        </p:nvSpPr>
        <p:spPr bwMode="auto">
          <a:xfrm>
            <a:off x="186613" y="1247354"/>
            <a:ext cx="2967136"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Book Antiqua" panose="02040602050305030304" pitchFamily="18" charset="0"/>
                <a:ea typeface="MS PGothic" panose="020B0600070205080204" pitchFamily="34" charset="-128"/>
              </a:defRPr>
            </a:lvl1pPr>
            <a:lvl2pPr eaLnBrk="0" hangingPunct="0">
              <a:defRPr>
                <a:solidFill>
                  <a:schemeClr val="tx1"/>
                </a:solidFill>
                <a:latin typeface="Book Antiqua" panose="02040602050305030304" pitchFamily="18" charset="0"/>
                <a:ea typeface="MS PGothic" panose="020B0600070205080204" pitchFamily="34" charset="-128"/>
              </a:defRPr>
            </a:lvl2pPr>
            <a:lvl3pPr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lang="en-US" altLang="en-US" sz="2400" b="1" dirty="0">
                <a:latin typeface="Optima" panose="02000503060000020004" pitchFamily="2" charset="0"/>
              </a:rPr>
              <a:t>Inference: </a:t>
            </a:r>
          </a:p>
          <a:p>
            <a:pPr lvl="1" eaLnBrk="1" hangingPunct="1"/>
            <a:r>
              <a:rPr lang="en-US" altLang="en-US" dirty="0">
                <a:latin typeface="Optima" panose="02000503060000020004" pitchFamily="2" charset="0"/>
              </a:rPr>
              <a:t>We want to understand if there is a correlation between suicide and GDP of a country. However, we found a weak positive association between suicide number and GDP for year, 0.43, which is very close to 0, so we cannot say anything about this relation. Other variables, such as population or year, do not reasonably associated with the decrease or increase in rate of suicide.</a:t>
            </a:r>
          </a:p>
        </p:txBody>
      </p:sp>
    </p:spTree>
    <p:extLst>
      <p:ext uri="{BB962C8B-B14F-4D97-AF65-F5344CB8AC3E}">
        <p14:creationId xmlns:p14="http://schemas.microsoft.com/office/powerpoint/2010/main" val="367445845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575D53-BB82-4A48-BD59-CFABD415041F}"/>
              </a:ext>
            </a:extLst>
          </p:cNvPr>
          <p:cNvPicPr>
            <a:picLocks noChangeAspect="1"/>
          </p:cNvPicPr>
          <p:nvPr/>
        </p:nvPicPr>
        <p:blipFill>
          <a:blip r:embed="rId3"/>
          <a:stretch>
            <a:fillRect/>
          </a:stretch>
        </p:blipFill>
        <p:spPr>
          <a:xfrm>
            <a:off x="1" y="1631114"/>
            <a:ext cx="4410734" cy="3143493"/>
          </a:xfrm>
          <a:prstGeom prst="rect">
            <a:avLst/>
          </a:prstGeom>
        </p:spPr>
      </p:pic>
      <p:pic>
        <p:nvPicPr>
          <p:cNvPr id="2" name="Picture 1">
            <a:extLst>
              <a:ext uri="{FF2B5EF4-FFF2-40B4-BE49-F238E27FC236}">
                <a16:creationId xmlns:a16="http://schemas.microsoft.com/office/drawing/2014/main" id="{EB95EC3A-945E-4082-897A-FFDD6F532B04}"/>
              </a:ext>
            </a:extLst>
          </p:cNvPr>
          <p:cNvPicPr>
            <a:picLocks noChangeAspect="1"/>
          </p:cNvPicPr>
          <p:nvPr/>
        </p:nvPicPr>
        <p:blipFill>
          <a:blip r:embed="rId4"/>
          <a:stretch>
            <a:fillRect/>
          </a:stretch>
        </p:blipFill>
        <p:spPr>
          <a:xfrm>
            <a:off x="4410734" y="1380617"/>
            <a:ext cx="4626313" cy="2966211"/>
          </a:xfrm>
          <a:prstGeom prst="rect">
            <a:avLst/>
          </a:prstGeom>
        </p:spPr>
      </p:pic>
      <p:sp>
        <p:nvSpPr>
          <p:cNvPr id="3" name="TextBox 2">
            <a:extLst>
              <a:ext uri="{FF2B5EF4-FFF2-40B4-BE49-F238E27FC236}">
                <a16:creationId xmlns:a16="http://schemas.microsoft.com/office/drawing/2014/main" id="{C7F27D77-C830-49DD-BB0A-6BE0A626DB45}"/>
              </a:ext>
            </a:extLst>
          </p:cNvPr>
          <p:cNvSpPr txBox="1"/>
          <p:nvPr/>
        </p:nvSpPr>
        <p:spPr>
          <a:xfrm>
            <a:off x="139959" y="665163"/>
            <a:ext cx="4130815" cy="769441"/>
          </a:xfrm>
          <a:prstGeom prst="rect">
            <a:avLst/>
          </a:prstGeom>
          <a:noFill/>
        </p:spPr>
        <p:txBody>
          <a:bodyPr wrap="square" rtlCol="0">
            <a:spAutoFit/>
          </a:bodyPr>
          <a:lstStyle/>
          <a:p>
            <a:r>
              <a:rPr lang="en-US" sz="1600" b="1" u="sng" dirty="0"/>
              <a:t>R-code and console out-put: </a:t>
            </a:r>
            <a:r>
              <a:rPr lang="en-US" sz="1400" dirty="0"/>
              <a:t>The model is run on the Country with highest suicides i.e. Russian Federation </a:t>
            </a:r>
          </a:p>
        </p:txBody>
      </p:sp>
      <p:pic>
        <p:nvPicPr>
          <p:cNvPr id="4" name="Picture 3">
            <a:extLst>
              <a:ext uri="{FF2B5EF4-FFF2-40B4-BE49-F238E27FC236}">
                <a16:creationId xmlns:a16="http://schemas.microsoft.com/office/drawing/2014/main" id="{5EC4CDE4-73E6-42F6-AF87-F1A307F65EFD}"/>
              </a:ext>
            </a:extLst>
          </p:cNvPr>
          <p:cNvPicPr>
            <a:picLocks noChangeAspect="1"/>
          </p:cNvPicPr>
          <p:nvPr/>
        </p:nvPicPr>
        <p:blipFill>
          <a:blip r:embed="rId5"/>
          <a:stretch>
            <a:fillRect/>
          </a:stretch>
        </p:blipFill>
        <p:spPr>
          <a:xfrm>
            <a:off x="1" y="4871663"/>
            <a:ext cx="4721290" cy="1956367"/>
          </a:xfrm>
          <a:prstGeom prst="rect">
            <a:avLst/>
          </a:prstGeom>
        </p:spPr>
      </p:pic>
      <p:pic>
        <p:nvPicPr>
          <p:cNvPr id="5" name="Picture 4">
            <a:extLst>
              <a:ext uri="{FF2B5EF4-FFF2-40B4-BE49-F238E27FC236}">
                <a16:creationId xmlns:a16="http://schemas.microsoft.com/office/drawing/2014/main" id="{CB4423AE-4365-418E-8682-1E6202FA9EAE}"/>
              </a:ext>
            </a:extLst>
          </p:cNvPr>
          <p:cNvPicPr>
            <a:picLocks noChangeAspect="1"/>
          </p:cNvPicPr>
          <p:nvPr/>
        </p:nvPicPr>
        <p:blipFill>
          <a:blip r:embed="rId6"/>
          <a:stretch>
            <a:fillRect/>
          </a:stretch>
        </p:blipFill>
        <p:spPr>
          <a:xfrm>
            <a:off x="4861249" y="5010911"/>
            <a:ext cx="4064258" cy="1548758"/>
          </a:xfrm>
          <a:prstGeom prst="rect">
            <a:avLst/>
          </a:prstGeom>
        </p:spPr>
      </p:pic>
      <p:grpSp>
        <p:nvGrpSpPr>
          <p:cNvPr id="16" name="Group 8">
            <a:extLst>
              <a:ext uri="{FF2B5EF4-FFF2-40B4-BE49-F238E27FC236}">
                <a16:creationId xmlns:a16="http://schemas.microsoft.com/office/drawing/2014/main" id="{5C977F25-71B3-4EFD-A3AA-F83008DA8896}"/>
              </a:ext>
            </a:extLst>
          </p:cNvPr>
          <p:cNvGrpSpPr>
            <a:grpSpLocks/>
          </p:cNvGrpSpPr>
          <p:nvPr/>
        </p:nvGrpSpPr>
        <p:grpSpPr bwMode="auto">
          <a:xfrm>
            <a:off x="4235450" y="665163"/>
            <a:ext cx="4908550" cy="549275"/>
            <a:chOff x="4235019" y="665040"/>
            <a:chExt cx="4908981" cy="549753"/>
          </a:xfrm>
        </p:grpSpPr>
        <p:sp>
          <p:nvSpPr>
            <p:cNvPr id="17" name="Rectangle 16">
              <a:extLst>
                <a:ext uri="{FF2B5EF4-FFF2-40B4-BE49-F238E27FC236}">
                  <a16:creationId xmlns:a16="http://schemas.microsoft.com/office/drawing/2014/main" id="{D5CAC16E-4EAE-4C4F-8001-BCC38A27D3AB}"/>
                </a:ext>
              </a:extLst>
            </p:cNvPr>
            <p:cNvSpPr/>
            <p:nvPr/>
          </p:nvSpPr>
          <p:spPr bwMode="auto">
            <a:xfrm>
              <a:off x="4235019" y="665040"/>
              <a:ext cx="4908981" cy="549753"/>
            </a:xfrm>
            <a:prstGeom prst="rect">
              <a:avLst/>
            </a:prstGeom>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 name="TextBox 2">
              <a:extLst>
                <a:ext uri="{FF2B5EF4-FFF2-40B4-BE49-F238E27FC236}">
                  <a16:creationId xmlns:a16="http://schemas.microsoft.com/office/drawing/2014/main" id="{02C1891E-E4BD-4C2D-A636-0F3DC5D02F42}"/>
                </a:ext>
              </a:extLst>
            </p:cNvPr>
            <p:cNvSpPr txBox="1">
              <a:spLocks noChangeArrowheads="1"/>
            </p:cNvSpPr>
            <p:nvPr/>
          </p:nvSpPr>
          <p:spPr bwMode="auto">
            <a:xfrm>
              <a:off x="5448753" y="746373"/>
              <a:ext cx="3555275" cy="400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lang="en-US" altLang="en-US" sz="2000" dirty="0"/>
                <a:t>Results- Time series ARIMA</a:t>
              </a:r>
              <a:endParaRPr lang="en-US" altLang="en-US" dirty="0"/>
            </a:p>
          </p:txBody>
        </p:sp>
      </p:grpSp>
    </p:spTree>
    <p:extLst>
      <p:ext uri="{BB962C8B-B14F-4D97-AF65-F5344CB8AC3E}">
        <p14:creationId xmlns:p14="http://schemas.microsoft.com/office/powerpoint/2010/main" val="398127918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21" name="Group 8">
            <a:extLst>
              <a:ext uri="{FF2B5EF4-FFF2-40B4-BE49-F238E27FC236}">
                <a16:creationId xmlns:a16="http://schemas.microsoft.com/office/drawing/2014/main" id="{071A05EA-D4CE-9240-A144-0C1AF1D00D97}"/>
              </a:ext>
            </a:extLst>
          </p:cNvPr>
          <p:cNvGrpSpPr>
            <a:grpSpLocks/>
          </p:cNvGrpSpPr>
          <p:nvPr/>
        </p:nvGrpSpPr>
        <p:grpSpPr bwMode="auto">
          <a:xfrm>
            <a:off x="4235450" y="665163"/>
            <a:ext cx="4908550" cy="549275"/>
            <a:chOff x="4235019" y="665040"/>
            <a:chExt cx="4908981" cy="549753"/>
          </a:xfrm>
        </p:grpSpPr>
        <p:sp>
          <p:nvSpPr>
            <p:cNvPr id="14" name="Rectangle 13">
              <a:extLst>
                <a:ext uri="{FF2B5EF4-FFF2-40B4-BE49-F238E27FC236}">
                  <a16:creationId xmlns:a16="http://schemas.microsoft.com/office/drawing/2014/main" id="{4F6D1369-7A8E-704A-AB2B-95CD1FAEE4E9}"/>
                </a:ext>
              </a:extLst>
            </p:cNvPr>
            <p:cNvSpPr/>
            <p:nvPr/>
          </p:nvSpPr>
          <p:spPr bwMode="auto">
            <a:xfrm>
              <a:off x="4235019" y="665040"/>
              <a:ext cx="4908981" cy="549753"/>
            </a:xfrm>
            <a:prstGeom prst="rect">
              <a:avLst/>
            </a:prstGeom>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323" name="TextBox 2">
              <a:extLst>
                <a:ext uri="{FF2B5EF4-FFF2-40B4-BE49-F238E27FC236}">
                  <a16:creationId xmlns:a16="http://schemas.microsoft.com/office/drawing/2014/main" id="{405B6004-CCA5-5749-B8F5-FA229CF49853}"/>
                </a:ext>
              </a:extLst>
            </p:cNvPr>
            <p:cNvSpPr txBox="1">
              <a:spLocks noChangeArrowheads="1"/>
            </p:cNvSpPr>
            <p:nvPr/>
          </p:nvSpPr>
          <p:spPr bwMode="auto">
            <a:xfrm>
              <a:off x="5448753" y="746373"/>
              <a:ext cx="3555275" cy="400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lang="en-US" altLang="en-US" sz="2000" dirty="0"/>
                <a:t>Results- Linear Regression </a:t>
              </a:r>
              <a:endParaRPr lang="en-US" altLang="en-US" dirty="0"/>
            </a:p>
          </p:txBody>
        </p:sp>
      </p:grpSp>
      <p:sp>
        <p:nvSpPr>
          <p:cNvPr id="3" name="TextBox 2">
            <a:extLst>
              <a:ext uri="{FF2B5EF4-FFF2-40B4-BE49-F238E27FC236}">
                <a16:creationId xmlns:a16="http://schemas.microsoft.com/office/drawing/2014/main" id="{C7F27D77-C830-49DD-BB0A-6BE0A626DB45}"/>
              </a:ext>
            </a:extLst>
          </p:cNvPr>
          <p:cNvSpPr txBox="1"/>
          <p:nvPr/>
        </p:nvSpPr>
        <p:spPr>
          <a:xfrm>
            <a:off x="139959" y="993134"/>
            <a:ext cx="2999539" cy="369332"/>
          </a:xfrm>
          <a:prstGeom prst="rect">
            <a:avLst/>
          </a:prstGeom>
          <a:noFill/>
        </p:spPr>
        <p:txBody>
          <a:bodyPr wrap="none" rtlCol="0">
            <a:spAutoFit/>
          </a:bodyPr>
          <a:lstStyle/>
          <a:p>
            <a:r>
              <a:rPr lang="en-US" dirty="0"/>
              <a:t>R-code and console out-put</a:t>
            </a:r>
          </a:p>
        </p:txBody>
      </p:sp>
      <p:pic>
        <p:nvPicPr>
          <p:cNvPr id="6" name="Picture 5">
            <a:extLst>
              <a:ext uri="{FF2B5EF4-FFF2-40B4-BE49-F238E27FC236}">
                <a16:creationId xmlns:a16="http://schemas.microsoft.com/office/drawing/2014/main" id="{675BC296-10FB-421A-9EE1-C5D5766C34E8}"/>
              </a:ext>
            </a:extLst>
          </p:cNvPr>
          <p:cNvPicPr>
            <a:picLocks noChangeAspect="1"/>
          </p:cNvPicPr>
          <p:nvPr/>
        </p:nvPicPr>
        <p:blipFill>
          <a:blip r:embed="rId3"/>
          <a:stretch>
            <a:fillRect/>
          </a:stretch>
        </p:blipFill>
        <p:spPr>
          <a:xfrm>
            <a:off x="0" y="4406701"/>
            <a:ext cx="4826939" cy="2273847"/>
          </a:xfrm>
          <a:prstGeom prst="rect">
            <a:avLst/>
          </a:prstGeom>
        </p:spPr>
      </p:pic>
      <p:pic>
        <p:nvPicPr>
          <p:cNvPr id="8" name="Picture 7">
            <a:extLst>
              <a:ext uri="{FF2B5EF4-FFF2-40B4-BE49-F238E27FC236}">
                <a16:creationId xmlns:a16="http://schemas.microsoft.com/office/drawing/2014/main" id="{13194854-DA48-4455-A9F1-C8DCCCD6331F}"/>
              </a:ext>
            </a:extLst>
          </p:cNvPr>
          <p:cNvPicPr>
            <a:picLocks noChangeAspect="1"/>
          </p:cNvPicPr>
          <p:nvPr/>
        </p:nvPicPr>
        <p:blipFill>
          <a:blip r:embed="rId4"/>
          <a:stretch>
            <a:fillRect/>
          </a:stretch>
        </p:blipFill>
        <p:spPr>
          <a:xfrm>
            <a:off x="5218824" y="5028940"/>
            <a:ext cx="3549265" cy="1555783"/>
          </a:xfrm>
          <a:prstGeom prst="rect">
            <a:avLst/>
          </a:prstGeom>
        </p:spPr>
      </p:pic>
      <p:pic>
        <p:nvPicPr>
          <p:cNvPr id="9" name="Picture 8">
            <a:extLst>
              <a:ext uri="{FF2B5EF4-FFF2-40B4-BE49-F238E27FC236}">
                <a16:creationId xmlns:a16="http://schemas.microsoft.com/office/drawing/2014/main" id="{852B3F97-234E-42D2-B045-CD8A05ED3DE6}"/>
              </a:ext>
            </a:extLst>
          </p:cNvPr>
          <p:cNvPicPr>
            <a:picLocks noChangeAspect="1"/>
          </p:cNvPicPr>
          <p:nvPr/>
        </p:nvPicPr>
        <p:blipFill>
          <a:blip r:embed="rId5"/>
          <a:stretch>
            <a:fillRect/>
          </a:stretch>
        </p:blipFill>
        <p:spPr>
          <a:xfrm>
            <a:off x="165949" y="1530306"/>
            <a:ext cx="4069501" cy="2329168"/>
          </a:xfrm>
          <a:prstGeom prst="rect">
            <a:avLst/>
          </a:prstGeom>
        </p:spPr>
      </p:pic>
      <p:pic>
        <p:nvPicPr>
          <p:cNvPr id="10" name="Picture 9">
            <a:extLst>
              <a:ext uri="{FF2B5EF4-FFF2-40B4-BE49-F238E27FC236}">
                <a16:creationId xmlns:a16="http://schemas.microsoft.com/office/drawing/2014/main" id="{CA79BCEC-C737-4FBB-9857-EE873E0C7B0E}"/>
              </a:ext>
            </a:extLst>
          </p:cNvPr>
          <p:cNvPicPr>
            <a:picLocks noChangeAspect="1"/>
          </p:cNvPicPr>
          <p:nvPr/>
        </p:nvPicPr>
        <p:blipFill>
          <a:blip r:embed="rId6"/>
          <a:stretch>
            <a:fillRect/>
          </a:stretch>
        </p:blipFill>
        <p:spPr>
          <a:xfrm>
            <a:off x="4965682" y="1296964"/>
            <a:ext cx="3325414" cy="828286"/>
          </a:xfrm>
          <a:prstGeom prst="rect">
            <a:avLst/>
          </a:prstGeom>
        </p:spPr>
      </p:pic>
      <p:pic>
        <p:nvPicPr>
          <p:cNvPr id="11" name="Picture 10">
            <a:extLst>
              <a:ext uri="{FF2B5EF4-FFF2-40B4-BE49-F238E27FC236}">
                <a16:creationId xmlns:a16="http://schemas.microsoft.com/office/drawing/2014/main" id="{99783564-FB76-4307-9297-B1BEC1B8D952}"/>
              </a:ext>
            </a:extLst>
          </p:cNvPr>
          <p:cNvPicPr>
            <a:picLocks noChangeAspect="1"/>
          </p:cNvPicPr>
          <p:nvPr/>
        </p:nvPicPr>
        <p:blipFill>
          <a:blip r:embed="rId7"/>
          <a:stretch>
            <a:fillRect/>
          </a:stretch>
        </p:blipFill>
        <p:spPr>
          <a:xfrm>
            <a:off x="4965682" y="2193153"/>
            <a:ext cx="3802407" cy="2754500"/>
          </a:xfrm>
          <a:prstGeom prst="rect">
            <a:avLst/>
          </a:prstGeom>
        </p:spPr>
      </p:pic>
    </p:spTree>
    <p:extLst>
      <p:ext uri="{BB962C8B-B14F-4D97-AF65-F5344CB8AC3E}">
        <p14:creationId xmlns:p14="http://schemas.microsoft.com/office/powerpoint/2010/main" val="161295430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ounded Rectangular Callout 9">
            <a:extLst>
              <a:ext uri="{FF2B5EF4-FFF2-40B4-BE49-F238E27FC236}">
                <a16:creationId xmlns:a16="http://schemas.microsoft.com/office/drawing/2014/main" id="{2F5847D2-2B9D-F046-A635-A20499FA600B}"/>
              </a:ext>
            </a:extLst>
          </p:cNvPr>
          <p:cNvSpPr/>
          <p:nvPr/>
        </p:nvSpPr>
        <p:spPr bwMode="auto">
          <a:xfrm>
            <a:off x="533400" y="900405"/>
            <a:ext cx="3352800" cy="2701212"/>
          </a:xfrm>
          <a:prstGeom prst="wedgeRoundRectCallout">
            <a:avLst>
              <a:gd name="adj1" fmla="val 102810"/>
              <a:gd name="adj2" fmla="val -3776"/>
              <a:gd name="adj3" fmla="val 16667"/>
            </a:avLst>
          </a:prstGeom>
          <a:ln w="9525" cap="flat" cmpd="sng" algn="ct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prstDash val="solid"/>
            <a:round/>
            <a:headEnd type="none" w="med" len="med"/>
            <a:tailEnd type="none" w="med" len="med"/>
          </a:ln>
          <a:effectLst/>
        </p:spPr>
        <p:txBody>
          <a:bodyPr/>
          <a:lstStyle/>
          <a:p>
            <a:pPr algn="ctr" eaLnBrk="0" hangingPunct="0">
              <a:defRPr/>
            </a:pPr>
            <a:r>
              <a:rPr lang="en-US" altLang="en-US" sz="2400" dirty="0">
                <a:latin typeface="Optima"/>
              </a:rPr>
              <a:t>Time series model:  ARIMA Model include </a:t>
            </a:r>
            <a:r>
              <a:rPr lang="ja-JP" altLang="en-US" sz="2400" dirty="0">
                <a:latin typeface="Optima"/>
              </a:rPr>
              <a:t>“</a:t>
            </a:r>
            <a:r>
              <a:rPr lang="en-US" altLang="ja-JP" sz="2400" dirty="0">
                <a:latin typeface="Optima"/>
              </a:rPr>
              <a:t>Running the model, validating and predicting the model</a:t>
            </a:r>
            <a:r>
              <a:rPr lang="ja-JP" altLang="en-US" sz="2400" dirty="0">
                <a:latin typeface="Optima"/>
              </a:rPr>
              <a:t>”</a:t>
            </a:r>
            <a:endParaRPr lang="en-US" altLang="ja-JP" sz="2400" dirty="0">
              <a:latin typeface="Optima"/>
            </a:endParaRPr>
          </a:p>
          <a:p>
            <a:pPr algn="ctr" eaLnBrk="0" hangingPunct="0">
              <a:defRPr/>
            </a:pPr>
            <a:endParaRPr lang="en-US" altLang="ja-JP" sz="1100" dirty="0">
              <a:latin typeface="Optima"/>
            </a:endParaRPr>
          </a:p>
          <a:p>
            <a:pPr algn="ctr" eaLnBrk="0" hangingPunct="0">
              <a:defRPr/>
            </a:pPr>
            <a:r>
              <a:rPr lang="en-US" altLang="en-US" sz="1600" dirty="0">
                <a:latin typeface="Optima"/>
              </a:rPr>
              <a:t>Not ideal: The data set don’t have enough frequency data </a:t>
            </a:r>
          </a:p>
        </p:txBody>
      </p:sp>
      <p:sp useBgFill="1">
        <p:nvSpPr>
          <p:cNvPr id="11" name="Rounded Rectangular Callout 10">
            <a:extLst>
              <a:ext uri="{FF2B5EF4-FFF2-40B4-BE49-F238E27FC236}">
                <a16:creationId xmlns:a16="http://schemas.microsoft.com/office/drawing/2014/main" id="{0ABB48B5-7DB3-DB47-B720-90E77E1666A0}"/>
              </a:ext>
            </a:extLst>
          </p:cNvPr>
          <p:cNvSpPr/>
          <p:nvPr/>
        </p:nvSpPr>
        <p:spPr bwMode="auto">
          <a:xfrm>
            <a:off x="533400" y="3988836"/>
            <a:ext cx="3505200" cy="2869163"/>
          </a:xfrm>
          <a:prstGeom prst="wedgeRoundRectCallout">
            <a:avLst>
              <a:gd name="adj1" fmla="val 95218"/>
              <a:gd name="adj2" fmla="val -86490"/>
              <a:gd name="adj3" fmla="val 16667"/>
            </a:avLst>
          </a:prstGeom>
          <a:ln w="9525" cap="flat" cmpd="sng" algn="ct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prstDash val="solid"/>
            <a:round/>
            <a:headEnd type="none" w="med" len="med"/>
            <a:tailEnd type="none" w="med" len="med"/>
          </a:ln>
          <a:effectLst/>
        </p:spPr>
        <p:txBody>
          <a:bodyPr/>
          <a:lstStyle>
            <a:lvl1pPr eaLnBrk="0" hangingPunct="0">
              <a:defRPr sz="2400" b="1">
                <a:solidFill>
                  <a:schemeClr val="tx1"/>
                </a:solidFill>
                <a:latin typeface="Arial" charset="0"/>
                <a:ea typeface="ＭＳ Ｐゴシック" charset="0"/>
                <a:cs typeface="Arial" charset="0"/>
              </a:defRPr>
            </a:lvl1pPr>
            <a:lvl2pPr marL="37931725" indent="-37474525" eaLnBrk="0" hangingPunct="0">
              <a:defRPr sz="2400" b="1">
                <a:solidFill>
                  <a:schemeClr val="tx1"/>
                </a:solidFill>
                <a:latin typeface="Arial" charset="0"/>
                <a:ea typeface="Arial" charset="0"/>
                <a:cs typeface="Arial" charset="0"/>
              </a:defRPr>
            </a:lvl2pPr>
            <a:lvl3pPr eaLnBrk="0" hangingPunct="0">
              <a:defRPr sz="2400" b="1">
                <a:solidFill>
                  <a:schemeClr val="tx1"/>
                </a:solidFill>
                <a:latin typeface="Arial" charset="0"/>
                <a:ea typeface="Arial" charset="0"/>
                <a:cs typeface="Arial" charset="0"/>
              </a:defRPr>
            </a:lvl3pPr>
            <a:lvl4pPr eaLnBrk="0" hangingPunct="0">
              <a:defRPr sz="2400" b="1">
                <a:solidFill>
                  <a:schemeClr val="tx1"/>
                </a:solidFill>
                <a:latin typeface="Arial" charset="0"/>
                <a:ea typeface="Arial" charset="0"/>
                <a:cs typeface="Arial" charset="0"/>
              </a:defRPr>
            </a:lvl4pPr>
            <a:lvl5pPr eaLnBrk="0" hangingPunct="0">
              <a:defRPr sz="2400" b="1">
                <a:solidFill>
                  <a:schemeClr val="tx1"/>
                </a:solidFill>
                <a:latin typeface="Arial" charset="0"/>
                <a:ea typeface="Arial" charset="0"/>
                <a:cs typeface="Arial" charset="0"/>
              </a:defRPr>
            </a:lvl5pPr>
            <a:lvl6pPr marL="457200" eaLnBrk="0" fontAlgn="base" hangingPunct="0">
              <a:spcBef>
                <a:spcPct val="0"/>
              </a:spcBef>
              <a:spcAft>
                <a:spcPct val="0"/>
              </a:spcAft>
              <a:defRPr sz="2400" b="1">
                <a:solidFill>
                  <a:schemeClr val="tx1"/>
                </a:solidFill>
                <a:latin typeface="Arial" charset="0"/>
                <a:ea typeface="Arial" charset="0"/>
                <a:cs typeface="Arial" charset="0"/>
              </a:defRPr>
            </a:lvl6pPr>
            <a:lvl7pPr marL="914400" eaLnBrk="0" fontAlgn="base" hangingPunct="0">
              <a:spcBef>
                <a:spcPct val="0"/>
              </a:spcBef>
              <a:spcAft>
                <a:spcPct val="0"/>
              </a:spcAft>
              <a:defRPr sz="2400" b="1">
                <a:solidFill>
                  <a:schemeClr val="tx1"/>
                </a:solidFill>
                <a:latin typeface="Arial" charset="0"/>
                <a:ea typeface="Arial" charset="0"/>
                <a:cs typeface="Arial" charset="0"/>
              </a:defRPr>
            </a:lvl7pPr>
            <a:lvl8pPr marL="1371600" eaLnBrk="0" fontAlgn="base" hangingPunct="0">
              <a:spcBef>
                <a:spcPct val="0"/>
              </a:spcBef>
              <a:spcAft>
                <a:spcPct val="0"/>
              </a:spcAft>
              <a:defRPr sz="2400" b="1">
                <a:solidFill>
                  <a:schemeClr val="tx1"/>
                </a:solidFill>
                <a:latin typeface="Arial" charset="0"/>
                <a:ea typeface="Arial" charset="0"/>
                <a:cs typeface="Arial" charset="0"/>
              </a:defRPr>
            </a:lvl8pPr>
            <a:lvl9pPr marL="1828800" eaLnBrk="0" fontAlgn="base" hangingPunct="0">
              <a:spcBef>
                <a:spcPct val="0"/>
              </a:spcBef>
              <a:spcAft>
                <a:spcPct val="0"/>
              </a:spcAft>
              <a:defRPr sz="2400" b="1">
                <a:solidFill>
                  <a:schemeClr val="tx1"/>
                </a:solidFill>
                <a:latin typeface="Arial" charset="0"/>
                <a:ea typeface="Arial" charset="0"/>
                <a:cs typeface="Arial" charset="0"/>
              </a:defRPr>
            </a:lvl9pPr>
          </a:lstStyle>
          <a:p>
            <a:pPr algn="ctr">
              <a:defRPr/>
            </a:pPr>
            <a:r>
              <a:rPr lang="en-US" altLang="en-US" b="0" dirty="0">
                <a:latin typeface="Optima"/>
              </a:rPr>
              <a:t>Regression model:  Linear regression Model include </a:t>
            </a:r>
            <a:r>
              <a:rPr lang="ja-JP" altLang="en-US" b="0" dirty="0">
                <a:latin typeface="Optima"/>
              </a:rPr>
              <a:t>“</a:t>
            </a:r>
            <a:r>
              <a:rPr lang="en-US" altLang="ja-JP" b="0" dirty="0">
                <a:latin typeface="Optima"/>
              </a:rPr>
              <a:t>Running the model, validating and predicting the model</a:t>
            </a:r>
            <a:r>
              <a:rPr lang="ja-JP" altLang="en-US" b="0" dirty="0">
                <a:latin typeface="Optima"/>
              </a:rPr>
              <a:t>”</a:t>
            </a:r>
            <a:endParaRPr lang="en-US" altLang="ja-JP" b="0" dirty="0">
              <a:latin typeface="Optima"/>
            </a:endParaRPr>
          </a:p>
          <a:p>
            <a:pPr algn="ctr">
              <a:defRPr/>
            </a:pPr>
            <a:endParaRPr lang="en-US" altLang="ja-JP" sz="1400" b="0" dirty="0">
              <a:latin typeface="Optima"/>
            </a:endParaRPr>
          </a:p>
          <a:p>
            <a:pPr algn="ctr">
              <a:defRPr/>
            </a:pPr>
            <a:r>
              <a:rPr lang="en-US" altLang="en-US" sz="1600" b="0" dirty="0">
                <a:latin typeface="Optima"/>
              </a:rPr>
              <a:t>Ideal: The data set has the linear decreasing trend</a:t>
            </a:r>
          </a:p>
        </p:txBody>
      </p:sp>
      <p:grpSp>
        <p:nvGrpSpPr>
          <p:cNvPr id="13321" name="Group 8">
            <a:extLst>
              <a:ext uri="{FF2B5EF4-FFF2-40B4-BE49-F238E27FC236}">
                <a16:creationId xmlns:a16="http://schemas.microsoft.com/office/drawing/2014/main" id="{071A05EA-D4CE-9240-A144-0C1AF1D00D97}"/>
              </a:ext>
            </a:extLst>
          </p:cNvPr>
          <p:cNvGrpSpPr>
            <a:grpSpLocks/>
          </p:cNvGrpSpPr>
          <p:nvPr/>
        </p:nvGrpSpPr>
        <p:grpSpPr bwMode="auto">
          <a:xfrm>
            <a:off x="4235450" y="665163"/>
            <a:ext cx="4908550" cy="549275"/>
            <a:chOff x="4235019" y="665040"/>
            <a:chExt cx="4908981" cy="549753"/>
          </a:xfrm>
        </p:grpSpPr>
        <p:sp>
          <p:nvSpPr>
            <p:cNvPr id="14" name="Rectangle 13">
              <a:extLst>
                <a:ext uri="{FF2B5EF4-FFF2-40B4-BE49-F238E27FC236}">
                  <a16:creationId xmlns:a16="http://schemas.microsoft.com/office/drawing/2014/main" id="{4F6D1369-7A8E-704A-AB2B-95CD1FAEE4E9}"/>
                </a:ext>
              </a:extLst>
            </p:cNvPr>
            <p:cNvSpPr/>
            <p:nvPr/>
          </p:nvSpPr>
          <p:spPr bwMode="auto">
            <a:xfrm>
              <a:off x="4235019" y="665040"/>
              <a:ext cx="4908981" cy="549753"/>
            </a:xfrm>
            <a:prstGeom prst="rect">
              <a:avLst/>
            </a:prstGeom>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323" name="TextBox 2">
              <a:extLst>
                <a:ext uri="{FF2B5EF4-FFF2-40B4-BE49-F238E27FC236}">
                  <a16:creationId xmlns:a16="http://schemas.microsoft.com/office/drawing/2014/main" id="{405B6004-CCA5-5749-B8F5-FA229CF49853}"/>
                </a:ext>
              </a:extLst>
            </p:cNvPr>
            <p:cNvSpPr txBox="1">
              <a:spLocks noChangeArrowheads="1"/>
            </p:cNvSpPr>
            <p:nvPr/>
          </p:nvSpPr>
          <p:spPr bwMode="auto">
            <a:xfrm>
              <a:off x="7063413" y="746373"/>
              <a:ext cx="1010302" cy="400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lang="en-US" altLang="en-US" sz="2000" dirty="0"/>
                <a:t>Results</a:t>
              </a:r>
              <a:endParaRPr lang="en-US" altLang="en-US" dirty="0"/>
            </a:p>
          </p:txBody>
        </p:sp>
      </p:grpSp>
      <p:pic>
        <p:nvPicPr>
          <p:cNvPr id="3" name="Graphic 2" descr="Downward trend">
            <a:extLst>
              <a:ext uri="{FF2B5EF4-FFF2-40B4-BE49-F238E27FC236}">
                <a16:creationId xmlns:a16="http://schemas.microsoft.com/office/drawing/2014/main" id="{FC226B57-231A-4A4E-93A6-976DFE9C75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72000" y="489280"/>
            <a:ext cx="914400" cy="914400"/>
          </a:xfrm>
          <a:prstGeom prst="rect">
            <a:avLst/>
          </a:prstGeom>
        </p:spPr>
      </p:pic>
      <p:sp>
        <p:nvSpPr>
          <p:cNvPr id="5" name="TextBox 4">
            <a:extLst>
              <a:ext uri="{FF2B5EF4-FFF2-40B4-BE49-F238E27FC236}">
                <a16:creationId xmlns:a16="http://schemas.microsoft.com/office/drawing/2014/main" id="{E51E5999-E136-4934-98BA-D8EE6C8E80F0}"/>
              </a:ext>
            </a:extLst>
          </p:cNvPr>
          <p:cNvSpPr txBox="1"/>
          <p:nvPr/>
        </p:nvSpPr>
        <p:spPr>
          <a:xfrm>
            <a:off x="5962261" y="1856792"/>
            <a:ext cx="3004457" cy="2554545"/>
          </a:xfrm>
          <a:prstGeom prst="rect">
            <a:avLst/>
          </a:prstGeom>
          <a:noFill/>
        </p:spPr>
        <p:txBody>
          <a:bodyPr wrap="square" rtlCol="0">
            <a:spAutoFit/>
          </a:bodyPr>
          <a:lstStyle/>
          <a:p>
            <a:r>
              <a:rPr lang="en-US" sz="2000" dirty="0">
                <a:latin typeface="Optima"/>
              </a:rPr>
              <a:t>The suicide number has started to decrease from year 2000 and it is projected that the number will further fall. As the correlation coefficient in negative for number of suicides.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4" name="Group 7">
            <a:extLst>
              <a:ext uri="{FF2B5EF4-FFF2-40B4-BE49-F238E27FC236}">
                <a16:creationId xmlns:a16="http://schemas.microsoft.com/office/drawing/2014/main" id="{E1518C98-1448-EA4D-A4BE-AB3AE8FB82B7}"/>
              </a:ext>
            </a:extLst>
          </p:cNvPr>
          <p:cNvGrpSpPr>
            <a:grpSpLocks/>
          </p:cNvGrpSpPr>
          <p:nvPr/>
        </p:nvGrpSpPr>
        <p:grpSpPr bwMode="auto">
          <a:xfrm>
            <a:off x="4235450" y="665163"/>
            <a:ext cx="4908550" cy="549275"/>
            <a:chOff x="4235019" y="665040"/>
            <a:chExt cx="4908981" cy="549753"/>
          </a:xfrm>
        </p:grpSpPr>
        <p:sp>
          <p:nvSpPr>
            <p:cNvPr id="11" name="Rectangle 10">
              <a:extLst>
                <a:ext uri="{FF2B5EF4-FFF2-40B4-BE49-F238E27FC236}">
                  <a16:creationId xmlns:a16="http://schemas.microsoft.com/office/drawing/2014/main" id="{A789965D-BC62-5947-AC4E-997EDDD476F8}"/>
                </a:ext>
              </a:extLst>
            </p:cNvPr>
            <p:cNvSpPr/>
            <p:nvPr/>
          </p:nvSpPr>
          <p:spPr bwMode="auto">
            <a:xfrm>
              <a:off x="4235019" y="665040"/>
              <a:ext cx="4908981" cy="549753"/>
            </a:xfrm>
            <a:prstGeom prst="rect">
              <a:avLst/>
            </a:prstGeom>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366" name="TextBox 2">
              <a:extLst>
                <a:ext uri="{FF2B5EF4-FFF2-40B4-BE49-F238E27FC236}">
                  <a16:creationId xmlns:a16="http://schemas.microsoft.com/office/drawing/2014/main" id="{D3B0A420-0599-B44B-B806-E07309029313}"/>
                </a:ext>
              </a:extLst>
            </p:cNvPr>
            <p:cNvSpPr txBox="1">
              <a:spLocks noChangeArrowheads="1"/>
            </p:cNvSpPr>
            <p:nvPr/>
          </p:nvSpPr>
          <p:spPr bwMode="auto">
            <a:xfrm>
              <a:off x="7063413" y="746373"/>
              <a:ext cx="19127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lang="en-US" altLang="en-US" sz="2000"/>
                <a:t>Reference Page</a:t>
              </a:r>
              <a:endParaRPr lang="en-US" altLang="en-US"/>
            </a:p>
          </p:txBody>
        </p:sp>
      </p:grpSp>
      <p:sp>
        <p:nvSpPr>
          <p:cNvPr id="3" name="Rectangle 2">
            <a:extLst>
              <a:ext uri="{FF2B5EF4-FFF2-40B4-BE49-F238E27FC236}">
                <a16:creationId xmlns:a16="http://schemas.microsoft.com/office/drawing/2014/main" id="{AC777903-B4B0-443F-BEBD-A41F97F1ADDD}"/>
              </a:ext>
            </a:extLst>
          </p:cNvPr>
          <p:cNvSpPr/>
          <p:nvPr/>
        </p:nvSpPr>
        <p:spPr>
          <a:xfrm>
            <a:off x="289248" y="1549398"/>
            <a:ext cx="8248261" cy="3416320"/>
          </a:xfrm>
          <a:prstGeom prst="rect">
            <a:avLst/>
          </a:prstGeom>
        </p:spPr>
        <p:txBody>
          <a:bodyPr wrap="square">
            <a:spAutoFit/>
          </a:bodyPr>
          <a:lstStyle/>
          <a:p>
            <a:pPr marL="285750" indent="-285750">
              <a:buFont typeface="Wingdings" panose="05000000000000000000" pitchFamily="2" charset="2"/>
              <a:buChar char="Ø"/>
            </a:pPr>
            <a:r>
              <a:rPr lang="en-US" dirty="0"/>
              <a:t>Kan Nishida (2016). Filtering Data with </a:t>
            </a:r>
            <a:r>
              <a:rPr lang="en-US" dirty="0" err="1"/>
              <a:t>dplyr</a:t>
            </a:r>
            <a:r>
              <a:rPr lang="en-US" dirty="0"/>
              <a:t>. Medium blog. Retrieved from </a:t>
            </a:r>
            <a:r>
              <a:rPr lang="en-US" dirty="0">
                <a:hlinkClick r:id="rId3"/>
              </a:rPr>
              <a:t>https://blog.exploratory.io/filter-data-with-dplyr-76cf5f1a258e</a:t>
            </a:r>
            <a:endParaRPr lang="en-US" dirty="0"/>
          </a:p>
          <a:p>
            <a:pPr marL="285750" indent="-285750">
              <a:buFont typeface="Wingdings" panose="05000000000000000000" pitchFamily="2" charset="2"/>
              <a:buChar char="Ø"/>
            </a:pPr>
            <a:r>
              <a:rPr lang="en-US" dirty="0"/>
              <a:t>Lindsay Lee, Max </a:t>
            </a:r>
            <a:r>
              <a:rPr lang="en-US" dirty="0" err="1"/>
              <a:t>Roser</a:t>
            </a:r>
            <a:r>
              <a:rPr lang="en-US" dirty="0"/>
              <a:t> and Esteban Ortiz-Ospina (2016). Suicide. Our World in Data. Retrieved from </a:t>
            </a:r>
            <a:r>
              <a:rPr lang="en-US" dirty="0">
                <a:hlinkClick r:id="rId4"/>
              </a:rPr>
              <a:t>https://ourworldindata.org/suicide</a:t>
            </a:r>
            <a:endParaRPr lang="en-US" dirty="0"/>
          </a:p>
          <a:p>
            <a:pPr marL="285750" indent="-285750">
              <a:buFont typeface="Wingdings" panose="05000000000000000000" pitchFamily="2" charset="2"/>
              <a:buChar char="Ø"/>
            </a:pPr>
            <a:r>
              <a:rPr lang="en-US" dirty="0" err="1"/>
              <a:t>RDocumentation</a:t>
            </a:r>
            <a:r>
              <a:rPr lang="en-US" dirty="0"/>
              <a:t>. Correlation, Variance and Covariance (Matrices). Retrieved from </a:t>
            </a:r>
            <a:r>
              <a:rPr lang="en-US" dirty="0">
                <a:hlinkClick r:id="rId5"/>
              </a:rPr>
              <a:t>https://www.rdocumentation.org/packages/stats/versions/3.5.2/topics/cor</a:t>
            </a:r>
            <a:endParaRPr lang="en-US" dirty="0"/>
          </a:p>
          <a:p>
            <a:pPr marL="285750" indent="-285750">
              <a:buFont typeface="Wingdings" panose="05000000000000000000" pitchFamily="2" charset="2"/>
              <a:buChar char="Ø"/>
            </a:pPr>
            <a:r>
              <a:rPr lang="en-US" dirty="0"/>
              <a:t>World Bank Dataset. Suicide Rates Overview 1985 to 2016. Kaggle. Retrieved from </a:t>
            </a:r>
            <a:r>
              <a:rPr lang="en-US" dirty="0">
                <a:hlinkClick r:id="rId6"/>
              </a:rPr>
              <a:t>https://www.kaggle.com/russellyates88/suicide-rates-overview-1985-to-2016</a:t>
            </a:r>
            <a:endParaRPr lang="en-US" dirty="0"/>
          </a:p>
          <a:p>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20E537-4586-DE44-BE87-AE8C6C154F81}"/>
              </a:ext>
            </a:extLst>
          </p:cNvPr>
          <p:cNvSpPr>
            <a:spLocks noChangeArrowheads="1"/>
          </p:cNvSpPr>
          <p:nvPr/>
        </p:nvSpPr>
        <p:spPr bwMode="auto">
          <a:xfrm>
            <a:off x="0" y="973138"/>
            <a:ext cx="9144000" cy="1187450"/>
          </a:xfrm>
          <a:prstGeom prst="rect">
            <a:avLst/>
          </a:prstGeom>
          <a:solidFill>
            <a:srgbClr val="F28B16"/>
          </a:solidFill>
          <a:ln w="9525">
            <a:solidFill>
              <a:srgbClr val="9FD62E"/>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7" name="TextBox 6">
            <a:extLst>
              <a:ext uri="{FF2B5EF4-FFF2-40B4-BE49-F238E27FC236}">
                <a16:creationId xmlns:a16="http://schemas.microsoft.com/office/drawing/2014/main" id="{73D66903-C0A8-CA4B-AC82-50D8A7AAF1B6}"/>
              </a:ext>
            </a:extLst>
          </p:cNvPr>
          <p:cNvSpPr txBox="1"/>
          <p:nvPr/>
        </p:nvSpPr>
        <p:spPr>
          <a:xfrm>
            <a:off x="4284663" y="1236663"/>
            <a:ext cx="4859337" cy="646112"/>
          </a:xfrm>
          <a:prstGeom prst="rect">
            <a:avLst/>
          </a:prstGeom>
          <a:noFill/>
        </p:spPr>
        <p:txBody>
          <a:bodyPr>
            <a:spAutoFit/>
          </a:bodyPr>
          <a:lstStyle/>
          <a:p>
            <a:pPr algn="ctr" fontAlgn="auto">
              <a:spcBef>
                <a:spcPts val="0"/>
              </a:spcBef>
              <a:spcAft>
                <a:spcPts val="0"/>
              </a:spcAft>
              <a:defRPr/>
            </a:pPr>
            <a:r>
              <a:rPr lang="en-US" sz="3600" spc="-100" dirty="0">
                <a:latin typeface="Book Antiqua"/>
                <a:ea typeface="+mn-ea"/>
                <a:cs typeface="Book Antiqua"/>
              </a:rPr>
              <a:t>The End</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28383A8-B328-B746-A751-A32549295C2E}"/>
              </a:ext>
            </a:extLst>
          </p:cNvPr>
          <p:cNvSpPr txBox="1"/>
          <p:nvPr/>
        </p:nvSpPr>
        <p:spPr>
          <a:xfrm>
            <a:off x="393700" y="2088118"/>
            <a:ext cx="8265107" cy="1200329"/>
          </a:xfrm>
          <a:prstGeom prst="rect">
            <a:avLst/>
          </a:prstGeom>
          <a:noFill/>
        </p:spPr>
        <p:txBody>
          <a:bodyPr wrap="square">
            <a:spAutoFit/>
          </a:bodyPr>
          <a:lstStyle/>
          <a:p>
            <a:pPr fontAlgn="auto">
              <a:spcAft>
                <a:spcPts val="0"/>
              </a:spcAft>
              <a:defRPr/>
            </a:pPr>
            <a:r>
              <a:rPr lang="en-US" altLang="en-US" sz="2400" dirty="0">
                <a:latin typeface="Optima"/>
                <a:ea typeface="+mn-ea"/>
              </a:rPr>
              <a:t>The Dataset contains number of suicides in different countries over 1985 to 2016. It covers data for 101 countries in the form of categorical fields and </a:t>
            </a:r>
            <a:r>
              <a:rPr lang="en-US" altLang="en-US" sz="2400" dirty="0">
                <a:latin typeface="Optima"/>
              </a:rPr>
              <a:t>continuous</a:t>
            </a:r>
            <a:r>
              <a:rPr lang="en-US" altLang="en-US" sz="2400" dirty="0">
                <a:latin typeface="Optima"/>
                <a:ea typeface="+mn-ea"/>
              </a:rPr>
              <a:t> numerical fields      </a:t>
            </a:r>
          </a:p>
        </p:txBody>
      </p:sp>
      <p:grpSp>
        <p:nvGrpSpPr>
          <p:cNvPr id="3075" name="Group 20">
            <a:extLst>
              <a:ext uri="{FF2B5EF4-FFF2-40B4-BE49-F238E27FC236}">
                <a16:creationId xmlns:a16="http://schemas.microsoft.com/office/drawing/2014/main" id="{F465AA95-A697-9849-935B-AADF3E213DBF}"/>
              </a:ext>
            </a:extLst>
          </p:cNvPr>
          <p:cNvGrpSpPr>
            <a:grpSpLocks/>
          </p:cNvGrpSpPr>
          <p:nvPr/>
        </p:nvGrpSpPr>
        <p:grpSpPr bwMode="auto">
          <a:xfrm>
            <a:off x="765110" y="0"/>
            <a:ext cx="7567127" cy="2022475"/>
            <a:chOff x="0" y="0"/>
            <a:chExt cx="9144000" cy="2762588"/>
          </a:xfrm>
        </p:grpSpPr>
        <p:grpSp>
          <p:nvGrpSpPr>
            <p:cNvPr id="3077" name="Group 1">
              <a:extLst>
                <a:ext uri="{FF2B5EF4-FFF2-40B4-BE49-F238E27FC236}">
                  <a16:creationId xmlns:a16="http://schemas.microsoft.com/office/drawing/2014/main" id="{8F9A7B9F-BA06-3F41-AA09-CCA23F94E153}"/>
                </a:ext>
              </a:extLst>
            </p:cNvPr>
            <p:cNvGrpSpPr>
              <a:grpSpLocks/>
            </p:cNvGrpSpPr>
            <p:nvPr/>
          </p:nvGrpSpPr>
          <p:grpSpPr bwMode="auto">
            <a:xfrm>
              <a:off x="0" y="0"/>
              <a:ext cx="9144000" cy="2762588"/>
              <a:chOff x="0" y="2220850"/>
              <a:chExt cx="9144000" cy="2762588"/>
            </a:xfrm>
          </p:grpSpPr>
          <p:sp>
            <p:nvSpPr>
              <p:cNvPr id="24" name="Rectangle 2">
                <a:extLst>
                  <a:ext uri="{FF2B5EF4-FFF2-40B4-BE49-F238E27FC236}">
                    <a16:creationId xmlns:a16="http://schemas.microsoft.com/office/drawing/2014/main" id="{C805A8DC-2A0F-A845-9C2D-DDF181A80DC1}"/>
                  </a:ext>
                </a:extLst>
              </p:cNvPr>
              <p:cNvSpPr/>
              <p:nvPr/>
            </p:nvSpPr>
            <p:spPr>
              <a:xfrm>
                <a:off x="0" y="3194479"/>
                <a:ext cx="9144000" cy="1188303"/>
              </a:xfrm>
              <a:prstGeom prst="rect">
                <a:avLst/>
              </a:prstGeom>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3080" name="Picture 24">
                <a:extLst>
                  <a:ext uri="{FF2B5EF4-FFF2-40B4-BE49-F238E27FC236}">
                    <a16:creationId xmlns:a16="http://schemas.microsoft.com/office/drawing/2014/main" id="{48C31BD8-A0D5-4B4B-BF07-60D957DDAC4C}"/>
                  </a:ext>
                </a:extLst>
              </p:cNvPr>
              <p:cNvPicPr>
                <a:picLocks noChangeAspect="1"/>
              </p:cNvPicPr>
              <p:nvPr/>
            </p:nvPicPr>
            <p:blipFill>
              <a:blip r:embed="rId3"/>
              <a:stretch>
                <a:fillRect/>
              </a:stretch>
            </p:blipFill>
            <p:spPr bwMode="auto">
              <a:xfrm>
                <a:off x="777584" y="2220850"/>
                <a:ext cx="2730128" cy="276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8" name="TextBox 22">
              <a:extLst>
                <a:ext uri="{FF2B5EF4-FFF2-40B4-BE49-F238E27FC236}">
                  <a16:creationId xmlns:a16="http://schemas.microsoft.com/office/drawing/2014/main" id="{3D773B83-0666-DB4E-96F0-B7F82F6AA09C}"/>
                </a:ext>
              </a:extLst>
            </p:cNvPr>
            <p:cNvSpPr txBox="1">
              <a:spLocks noChangeArrowheads="1"/>
            </p:cNvSpPr>
            <p:nvPr/>
          </p:nvSpPr>
          <p:spPr bwMode="auto">
            <a:xfrm>
              <a:off x="4149189" y="1063293"/>
              <a:ext cx="4994811" cy="100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lang="en-US" altLang="en-US" sz="2400" dirty="0"/>
                <a:t>Introducing Dataset:</a:t>
              </a:r>
            </a:p>
            <a:p>
              <a:pPr eaLnBrk="1" hangingPunct="1"/>
              <a:r>
                <a:rPr lang="en-US" altLang="en-US" dirty="0"/>
                <a:t>Suicide Rates Over 1985 to 2016</a:t>
              </a:r>
            </a:p>
          </p:txBody>
        </p:sp>
      </p:grpSp>
      <p:sp>
        <p:nvSpPr>
          <p:cNvPr id="2" name="TextBox 1">
            <a:extLst>
              <a:ext uri="{FF2B5EF4-FFF2-40B4-BE49-F238E27FC236}">
                <a16:creationId xmlns:a16="http://schemas.microsoft.com/office/drawing/2014/main" id="{AFDAD452-1DF6-4471-8971-473658A7A4E7}"/>
              </a:ext>
            </a:extLst>
          </p:cNvPr>
          <p:cNvSpPr txBox="1"/>
          <p:nvPr/>
        </p:nvSpPr>
        <p:spPr>
          <a:xfrm>
            <a:off x="932984" y="3643604"/>
            <a:ext cx="3639016" cy="2308324"/>
          </a:xfrm>
          <a:prstGeom prst="rect">
            <a:avLst/>
          </a:prstGeom>
          <a:noFill/>
        </p:spPr>
        <p:txBody>
          <a:bodyPr wrap="square">
            <a:spAutoFit/>
          </a:bodyPr>
          <a:lstStyle>
            <a:defPPr>
              <a:defRPr lang="en-US"/>
            </a:defPPr>
            <a:lvl1pPr fontAlgn="auto">
              <a:spcAft>
                <a:spcPts val="0"/>
              </a:spcAft>
              <a:defRPr sz="2400">
                <a:latin typeface="Optima"/>
                <a:ea typeface="+mn-ea"/>
              </a:defRPr>
            </a:lvl1pPr>
            <a:lvl2pPr lvl="1" fontAlgn="auto">
              <a:spcAft>
                <a:spcPts val="0"/>
              </a:spcAft>
              <a:buFont typeface="Arial" pitchFamily="34" charset="0"/>
              <a:buChar char="•"/>
              <a:defRPr sz="1600">
                <a:latin typeface="Optima"/>
                <a:ea typeface="+mn-ea"/>
              </a:defRPr>
            </a:lvl2pPr>
          </a:lstStyle>
          <a:p>
            <a:pPr>
              <a:defRPr/>
            </a:pPr>
            <a:r>
              <a:rPr lang="en-US" altLang="en-US" u="sng" dirty="0"/>
              <a:t>Categorical Data :</a:t>
            </a:r>
          </a:p>
          <a:p>
            <a:pPr lvl="1">
              <a:defRPr/>
            </a:pPr>
            <a:r>
              <a:rPr lang="en-US" altLang="en-US" sz="2400" dirty="0"/>
              <a:t> Age</a:t>
            </a:r>
          </a:p>
          <a:p>
            <a:pPr lvl="1">
              <a:defRPr/>
            </a:pPr>
            <a:r>
              <a:rPr lang="en-US" altLang="en-US" sz="2400" dirty="0"/>
              <a:t> Gender</a:t>
            </a:r>
          </a:p>
          <a:p>
            <a:pPr lvl="1">
              <a:defRPr/>
            </a:pPr>
            <a:r>
              <a:rPr lang="en-US" altLang="en-US" sz="2400" dirty="0"/>
              <a:t> Generation </a:t>
            </a:r>
          </a:p>
          <a:p>
            <a:endParaRPr lang="en-US" dirty="0"/>
          </a:p>
          <a:p>
            <a:endParaRPr lang="en-US" dirty="0"/>
          </a:p>
        </p:txBody>
      </p:sp>
      <p:sp>
        <p:nvSpPr>
          <p:cNvPr id="10" name="TextBox 9">
            <a:extLst>
              <a:ext uri="{FF2B5EF4-FFF2-40B4-BE49-F238E27FC236}">
                <a16:creationId xmlns:a16="http://schemas.microsoft.com/office/drawing/2014/main" id="{A6FF5E20-8A7E-405D-83D2-DEEBCD7E3CC0}"/>
              </a:ext>
            </a:extLst>
          </p:cNvPr>
          <p:cNvSpPr txBox="1"/>
          <p:nvPr/>
        </p:nvSpPr>
        <p:spPr>
          <a:xfrm>
            <a:off x="5019791" y="3569554"/>
            <a:ext cx="3639016" cy="3046988"/>
          </a:xfrm>
          <a:prstGeom prst="rect">
            <a:avLst/>
          </a:prstGeom>
          <a:noFill/>
        </p:spPr>
        <p:txBody>
          <a:bodyPr wrap="square">
            <a:spAutoFit/>
          </a:bodyPr>
          <a:lstStyle>
            <a:defPPr>
              <a:defRPr lang="en-US"/>
            </a:defPPr>
            <a:lvl1pPr fontAlgn="auto">
              <a:spcAft>
                <a:spcPts val="0"/>
              </a:spcAft>
              <a:defRPr sz="2400">
                <a:latin typeface="Optima"/>
                <a:ea typeface="+mn-ea"/>
              </a:defRPr>
            </a:lvl1pPr>
            <a:lvl2pPr lvl="1" fontAlgn="auto">
              <a:spcAft>
                <a:spcPts val="0"/>
              </a:spcAft>
              <a:buFont typeface="Arial" pitchFamily="34" charset="0"/>
              <a:buChar char="•"/>
              <a:defRPr sz="1600">
                <a:latin typeface="Optima"/>
                <a:ea typeface="+mn-ea"/>
              </a:defRPr>
            </a:lvl2pPr>
          </a:lstStyle>
          <a:p>
            <a:pPr>
              <a:defRPr/>
            </a:pPr>
            <a:r>
              <a:rPr lang="en-US" altLang="en-US" u="sng" dirty="0"/>
              <a:t>Numerical Data :</a:t>
            </a:r>
          </a:p>
          <a:p>
            <a:pPr lvl="1">
              <a:defRPr/>
            </a:pPr>
            <a:r>
              <a:rPr lang="en-US" altLang="en-US" sz="2400" dirty="0"/>
              <a:t> Number of suicide</a:t>
            </a:r>
          </a:p>
          <a:p>
            <a:pPr lvl="1">
              <a:defRPr/>
            </a:pPr>
            <a:r>
              <a:rPr lang="en-US" altLang="en-US" sz="2400" dirty="0"/>
              <a:t> Suicide Rate</a:t>
            </a:r>
          </a:p>
          <a:p>
            <a:pPr lvl="1">
              <a:defRPr/>
            </a:pPr>
            <a:r>
              <a:rPr lang="en-US" altLang="en-US" sz="2400" dirty="0"/>
              <a:t> Population </a:t>
            </a:r>
          </a:p>
          <a:p>
            <a:pPr lvl="1">
              <a:defRPr/>
            </a:pPr>
            <a:r>
              <a:rPr lang="en-US" altLang="en-US" sz="2400" dirty="0"/>
              <a:t> GDP for year</a:t>
            </a:r>
          </a:p>
          <a:p>
            <a:pPr lvl="1">
              <a:defRPr/>
            </a:pPr>
            <a:r>
              <a:rPr lang="en-US" altLang="en-US" sz="2400" dirty="0"/>
              <a:t> GDP per capita</a:t>
            </a:r>
          </a:p>
          <a:p>
            <a:endParaRPr lang="en-US" dirty="0"/>
          </a:p>
          <a:p>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5">
            <a:extLst>
              <a:ext uri="{FF2B5EF4-FFF2-40B4-BE49-F238E27FC236}">
                <a16:creationId xmlns:a16="http://schemas.microsoft.com/office/drawing/2014/main" id="{6016D8C5-4F2C-F941-9035-8CA874EE58B0}"/>
              </a:ext>
            </a:extLst>
          </p:cNvPr>
          <p:cNvSpPr txBox="1">
            <a:spLocks noChangeArrowheads="1"/>
          </p:cNvSpPr>
          <p:nvPr/>
        </p:nvSpPr>
        <p:spPr bwMode="auto">
          <a:xfrm>
            <a:off x="432318" y="1876748"/>
            <a:ext cx="828247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Book Antiqua" panose="02040602050305030304" pitchFamily="18" charset="0"/>
                <a:ea typeface="MS PGothic" panose="020B0600070205080204" pitchFamily="34" charset="-128"/>
              </a:defRPr>
            </a:lvl1pPr>
            <a:lvl2pPr eaLnBrk="0" hangingPunct="0">
              <a:defRPr>
                <a:solidFill>
                  <a:schemeClr val="tx1"/>
                </a:solidFill>
                <a:latin typeface="Book Antiqua" panose="02040602050305030304" pitchFamily="18" charset="0"/>
                <a:ea typeface="MS PGothic" panose="020B0600070205080204" pitchFamily="34" charset="-128"/>
              </a:defRPr>
            </a:lvl2pPr>
            <a:lvl3pPr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marL="800100" lvl="1" indent="-342900" eaLnBrk="1" hangingPunct="1">
              <a:buFont typeface="Wingdings" panose="05000000000000000000" pitchFamily="2" charset="2"/>
              <a:buChar char="Ø"/>
            </a:pPr>
            <a:r>
              <a:rPr lang="en-US" altLang="en-US" sz="2400" dirty="0">
                <a:latin typeface="Optima" panose="02000503060000020004" pitchFamily="2" charset="0"/>
              </a:rPr>
              <a:t>Forecasting the number of suicides in year 2019. </a:t>
            </a:r>
          </a:p>
          <a:p>
            <a:pPr marL="800100" lvl="1" indent="-342900" eaLnBrk="1" hangingPunct="1">
              <a:buFont typeface="Wingdings" panose="05000000000000000000" pitchFamily="2" charset="2"/>
              <a:buChar char="Ø"/>
            </a:pPr>
            <a:r>
              <a:rPr lang="en-US" altLang="en-US" sz="2400" dirty="0">
                <a:latin typeface="Optima" panose="02000503060000020004" pitchFamily="2" charset="0"/>
              </a:rPr>
              <a:t>Country with maximum number of suicides in 2019. </a:t>
            </a:r>
          </a:p>
          <a:p>
            <a:pPr lvl="1" eaLnBrk="1" hangingPunct="1"/>
            <a:r>
              <a:rPr lang="en-US" altLang="en-US" dirty="0">
                <a:latin typeface="Optima" panose="02000503060000020004" pitchFamily="2" charset="0"/>
              </a:rPr>
              <a:t>– </a:t>
            </a:r>
            <a:r>
              <a:rPr lang="en-US" altLang="en-US" i="1" dirty="0">
                <a:latin typeface="Optima" panose="02000503060000020004" pitchFamily="2" charset="0"/>
              </a:rPr>
              <a:t>Currently its Russia  </a:t>
            </a:r>
          </a:p>
          <a:p>
            <a:pPr lvl="1" eaLnBrk="1" hangingPunct="1"/>
            <a:endParaRPr lang="en-US" altLang="en-US" sz="2400" dirty="0">
              <a:latin typeface="Optima" panose="02000503060000020004" pitchFamily="2" charset="0"/>
            </a:endParaRPr>
          </a:p>
        </p:txBody>
      </p:sp>
      <p:grpSp>
        <p:nvGrpSpPr>
          <p:cNvPr id="4099" name="Group 15">
            <a:extLst>
              <a:ext uri="{FF2B5EF4-FFF2-40B4-BE49-F238E27FC236}">
                <a16:creationId xmlns:a16="http://schemas.microsoft.com/office/drawing/2014/main" id="{ACD1D0BD-131A-C844-975B-CC9C90C55C1F}"/>
              </a:ext>
            </a:extLst>
          </p:cNvPr>
          <p:cNvGrpSpPr>
            <a:grpSpLocks/>
          </p:cNvGrpSpPr>
          <p:nvPr/>
        </p:nvGrpSpPr>
        <p:grpSpPr bwMode="auto">
          <a:xfrm>
            <a:off x="4235450" y="215899"/>
            <a:ext cx="4938713" cy="1660849"/>
            <a:chOff x="4235019" y="215385"/>
            <a:chExt cx="4939437" cy="1662295"/>
          </a:xfrm>
        </p:grpSpPr>
        <p:grpSp>
          <p:nvGrpSpPr>
            <p:cNvPr id="4100" name="Group 5">
              <a:extLst>
                <a:ext uri="{FF2B5EF4-FFF2-40B4-BE49-F238E27FC236}">
                  <a16:creationId xmlns:a16="http://schemas.microsoft.com/office/drawing/2014/main" id="{73DF96EC-7824-304B-8AFA-751D8A71D6EC}"/>
                </a:ext>
              </a:extLst>
            </p:cNvPr>
            <p:cNvGrpSpPr>
              <a:grpSpLocks/>
            </p:cNvGrpSpPr>
            <p:nvPr/>
          </p:nvGrpSpPr>
          <p:grpSpPr bwMode="auto">
            <a:xfrm>
              <a:off x="4235019" y="215385"/>
              <a:ext cx="4909270" cy="1662295"/>
              <a:chOff x="0" y="2220848"/>
              <a:chExt cx="9144538" cy="3594814"/>
            </a:xfrm>
          </p:grpSpPr>
          <p:sp>
            <p:nvSpPr>
              <p:cNvPr id="19" name="Rectangle 18">
                <a:extLst>
                  <a:ext uri="{FF2B5EF4-FFF2-40B4-BE49-F238E27FC236}">
                    <a16:creationId xmlns:a16="http://schemas.microsoft.com/office/drawing/2014/main" id="{798234C0-39EB-4D42-BF70-D7DC1AD80FFF}"/>
                  </a:ext>
                </a:extLst>
              </p:cNvPr>
              <p:cNvSpPr/>
              <p:nvPr/>
            </p:nvSpPr>
            <p:spPr>
              <a:xfrm>
                <a:off x="0" y="3193255"/>
                <a:ext cx="9144538" cy="1188875"/>
              </a:xfrm>
              <a:prstGeom prst="rect">
                <a:avLst/>
              </a:prstGeom>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4103" name="Picture 19">
                <a:extLst>
                  <a:ext uri="{FF2B5EF4-FFF2-40B4-BE49-F238E27FC236}">
                    <a16:creationId xmlns:a16="http://schemas.microsoft.com/office/drawing/2014/main" id="{26CB7E96-2C50-7546-8DBE-573C1A87E7D2}"/>
                  </a:ext>
                </a:extLst>
              </p:cNvPr>
              <p:cNvPicPr>
                <a:picLocks noChangeAspect="1"/>
              </p:cNvPicPr>
              <p:nvPr/>
            </p:nvPicPr>
            <p:blipFill>
              <a:blip r:embed="rId3"/>
              <a:stretch>
                <a:fillRect/>
              </a:stretch>
            </p:blipFill>
            <p:spPr bwMode="auto">
              <a:xfrm>
                <a:off x="626986" y="2220848"/>
                <a:ext cx="3094131" cy="3594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01" name="TextBox 2">
              <a:extLst>
                <a:ext uri="{FF2B5EF4-FFF2-40B4-BE49-F238E27FC236}">
                  <a16:creationId xmlns:a16="http://schemas.microsoft.com/office/drawing/2014/main" id="{A2BE9F2E-2CF5-E044-AD73-3249EE530EC1}"/>
                </a:ext>
              </a:extLst>
            </p:cNvPr>
            <p:cNvSpPr txBox="1">
              <a:spLocks noChangeArrowheads="1"/>
            </p:cNvSpPr>
            <p:nvPr/>
          </p:nvSpPr>
          <p:spPr bwMode="auto">
            <a:xfrm>
              <a:off x="6697133" y="746373"/>
              <a:ext cx="2477323" cy="400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algn="r" eaLnBrk="1" hangingPunct="1"/>
              <a:r>
                <a:rPr lang="en-US" altLang="en-US" sz="2000" dirty="0"/>
                <a:t>Research Questions </a:t>
              </a:r>
              <a:endParaRPr lang="en-US" altLang="en-US" dirty="0"/>
            </a:p>
          </p:txBody>
        </p:sp>
      </p:grpSp>
      <p:pic>
        <p:nvPicPr>
          <p:cNvPr id="2" name="Picture 1">
            <a:extLst>
              <a:ext uri="{FF2B5EF4-FFF2-40B4-BE49-F238E27FC236}">
                <a16:creationId xmlns:a16="http://schemas.microsoft.com/office/drawing/2014/main" id="{1C2F1CCD-5BB1-4B94-A21D-C45E419532BB}"/>
              </a:ext>
            </a:extLst>
          </p:cNvPr>
          <p:cNvPicPr>
            <a:picLocks noChangeAspect="1"/>
          </p:cNvPicPr>
          <p:nvPr/>
        </p:nvPicPr>
        <p:blipFill>
          <a:blip r:embed="rId4"/>
          <a:stretch>
            <a:fillRect/>
          </a:stretch>
        </p:blipFill>
        <p:spPr>
          <a:xfrm>
            <a:off x="1725337" y="3235403"/>
            <a:ext cx="5693325" cy="3491700"/>
          </a:xfrm>
          <a:prstGeom prst="rect">
            <a:avLst/>
          </a:prstGeom>
        </p:spPr>
      </p:pic>
      <p:sp>
        <p:nvSpPr>
          <p:cNvPr id="3" name="TextBox 2">
            <a:extLst>
              <a:ext uri="{FF2B5EF4-FFF2-40B4-BE49-F238E27FC236}">
                <a16:creationId xmlns:a16="http://schemas.microsoft.com/office/drawing/2014/main" id="{DFBACAC2-5E93-4A03-9166-D9C375676E23}"/>
              </a:ext>
            </a:extLst>
          </p:cNvPr>
          <p:cNvSpPr txBox="1"/>
          <p:nvPr/>
        </p:nvSpPr>
        <p:spPr>
          <a:xfrm>
            <a:off x="7623110" y="6296216"/>
            <a:ext cx="1252473" cy="430887"/>
          </a:xfrm>
          <a:prstGeom prst="rect">
            <a:avLst/>
          </a:prstGeom>
          <a:noFill/>
        </p:spPr>
        <p:txBody>
          <a:bodyPr wrap="square" rtlCol="0">
            <a:spAutoFit/>
          </a:bodyPr>
          <a:lstStyle/>
          <a:p>
            <a:r>
              <a:rPr lang="en-US" sz="1100" dirty="0"/>
              <a:t>Visualization done in Tableau</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3" name="Group 22">
            <a:extLst>
              <a:ext uri="{FF2B5EF4-FFF2-40B4-BE49-F238E27FC236}">
                <a16:creationId xmlns:a16="http://schemas.microsoft.com/office/drawing/2014/main" id="{49582DFA-5963-6242-86DB-045150C6CD42}"/>
              </a:ext>
            </a:extLst>
          </p:cNvPr>
          <p:cNvGrpSpPr>
            <a:grpSpLocks/>
          </p:cNvGrpSpPr>
          <p:nvPr/>
        </p:nvGrpSpPr>
        <p:grpSpPr bwMode="auto">
          <a:xfrm>
            <a:off x="4235450" y="215900"/>
            <a:ext cx="4908549" cy="1276350"/>
            <a:chOff x="4235019" y="215386"/>
            <a:chExt cx="4908981" cy="1277461"/>
          </a:xfrm>
        </p:grpSpPr>
        <p:grpSp>
          <p:nvGrpSpPr>
            <p:cNvPr id="5124" name="Group 5">
              <a:extLst>
                <a:ext uri="{FF2B5EF4-FFF2-40B4-BE49-F238E27FC236}">
                  <a16:creationId xmlns:a16="http://schemas.microsoft.com/office/drawing/2014/main" id="{BEA46ED7-6969-984E-B37E-68CDAA91C191}"/>
                </a:ext>
              </a:extLst>
            </p:cNvPr>
            <p:cNvGrpSpPr>
              <a:grpSpLocks/>
            </p:cNvGrpSpPr>
            <p:nvPr/>
          </p:nvGrpSpPr>
          <p:grpSpPr bwMode="auto">
            <a:xfrm>
              <a:off x="4235019" y="215386"/>
              <a:ext cx="4908981" cy="1277461"/>
              <a:chOff x="0" y="2220850"/>
              <a:chExt cx="9144000" cy="2762588"/>
            </a:xfrm>
          </p:grpSpPr>
          <p:sp>
            <p:nvSpPr>
              <p:cNvPr id="26" name="Rectangle 25">
                <a:extLst>
                  <a:ext uri="{FF2B5EF4-FFF2-40B4-BE49-F238E27FC236}">
                    <a16:creationId xmlns:a16="http://schemas.microsoft.com/office/drawing/2014/main" id="{F5746603-8130-C04A-A0EC-019B65D28215}"/>
                  </a:ext>
                </a:extLst>
              </p:cNvPr>
              <p:cNvSpPr/>
              <p:nvPr/>
            </p:nvSpPr>
            <p:spPr>
              <a:xfrm>
                <a:off x="0" y="3193255"/>
                <a:ext cx="9144000" cy="1188875"/>
              </a:xfrm>
              <a:prstGeom prst="rect">
                <a:avLst/>
              </a:prstGeom>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5127" name="Picture 26">
                <a:extLst>
                  <a:ext uri="{FF2B5EF4-FFF2-40B4-BE49-F238E27FC236}">
                    <a16:creationId xmlns:a16="http://schemas.microsoft.com/office/drawing/2014/main" id="{4C4A3605-9E07-984C-9616-F8D1983075D3}"/>
                  </a:ext>
                </a:extLst>
              </p:cNvPr>
              <p:cNvPicPr>
                <a:picLocks noChangeAspect="1"/>
              </p:cNvPicPr>
              <p:nvPr/>
            </p:nvPicPr>
            <p:blipFill>
              <a:blip r:embed="rId3"/>
              <a:stretch>
                <a:fillRect/>
              </a:stretch>
            </p:blipFill>
            <p:spPr bwMode="auto">
              <a:xfrm>
                <a:off x="953809" y="2220850"/>
                <a:ext cx="2377677" cy="276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5" name="TextBox 2">
              <a:extLst>
                <a:ext uri="{FF2B5EF4-FFF2-40B4-BE49-F238E27FC236}">
                  <a16:creationId xmlns:a16="http://schemas.microsoft.com/office/drawing/2014/main" id="{48D84CF6-A348-254A-BC57-F599CC6C19FB}"/>
                </a:ext>
              </a:extLst>
            </p:cNvPr>
            <p:cNvSpPr txBox="1">
              <a:spLocks noChangeArrowheads="1"/>
            </p:cNvSpPr>
            <p:nvPr/>
          </p:nvSpPr>
          <p:spPr bwMode="auto">
            <a:xfrm>
              <a:off x="6409891" y="746373"/>
              <a:ext cx="2734109" cy="400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lang="en-US" altLang="en-US" sz="2000" dirty="0"/>
                <a:t>Model Implemented</a:t>
              </a:r>
              <a:endParaRPr lang="en-US" altLang="en-US" dirty="0"/>
            </a:p>
          </p:txBody>
        </p:sp>
      </p:grpSp>
      <p:sp>
        <p:nvSpPr>
          <p:cNvPr id="8" name="TextBox 5">
            <a:extLst>
              <a:ext uri="{FF2B5EF4-FFF2-40B4-BE49-F238E27FC236}">
                <a16:creationId xmlns:a16="http://schemas.microsoft.com/office/drawing/2014/main" id="{F9D431DF-0B93-4CA7-A895-23C0B07F973B}"/>
              </a:ext>
            </a:extLst>
          </p:cNvPr>
          <p:cNvSpPr txBox="1">
            <a:spLocks noChangeArrowheads="1"/>
          </p:cNvSpPr>
          <p:nvPr/>
        </p:nvSpPr>
        <p:spPr bwMode="auto">
          <a:xfrm>
            <a:off x="176148" y="1422563"/>
            <a:ext cx="85344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Book Antiqua" panose="02040602050305030304" pitchFamily="18" charset="0"/>
                <a:ea typeface="MS PGothic" panose="020B0600070205080204" pitchFamily="34" charset="-128"/>
              </a:defRPr>
            </a:lvl1pPr>
            <a:lvl2pPr eaLnBrk="0" hangingPunct="0">
              <a:defRPr>
                <a:solidFill>
                  <a:schemeClr val="tx1"/>
                </a:solidFill>
                <a:latin typeface="Book Antiqua" panose="02040602050305030304" pitchFamily="18" charset="0"/>
                <a:ea typeface="MS PGothic" panose="020B0600070205080204" pitchFamily="34" charset="-128"/>
              </a:defRPr>
            </a:lvl2pPr>
            <a:lvl3pPr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lvl="1" eaLnBrk="1" hangingPunct="1"/>
            <a:r>
              <a:rPr lang="en-US" altLang="en-US" sz="2400" dirty="0">
                <a:latin typeface="Optima" panose="02000503060000020004" pitchFamily="2" charset="0"/>
              </a:rPr>
              <a:t>Methods/Models tried and implemented</a:t>
            </a:r>
          </a:p>
          <a:p>
            <a:pPr lvl="1" eaLnBrk="1" hangingPunct="1"/>
            <a:endParaRPr lang="en-US" altLang="en-US" sz="2400" dirty="0">
              <a:latin typeface="Optima" panose="02000503060000020004" pitchFamily="2" charset="0"/>
            </a:endParaRPr>
          </a:p>
          <a:p>
            <a:pPr lvl="2" eaLnBrk="1" hangingPunct="1">
              <a:buFont typeface="Arial" panose="020B0604020202020204" pitchFamily="34" charset="0"/>
              <a:buChar char="•"/>
            </a:pPr>
            <a:r>
              <a:rPr lang="en-US" altLang="en-US" sz="2000" dirty="0">
                <a:solidFill>
                  <a:srgbClr val="0070C0"/>
                </a:solidFill>
                <a:latin typeface="Optima" panose="02000503060000020004" pitchFamily="2" charset="0"/>
                <a:sym typeface="Wingdings" pitchFamily="2" charset="2"/>
              </a:rPr>
              <a:t></a:t>
            </a:r>
            <a:r>
              <a:rPr lang="en-US" altLang="en-US" sz="2000" dirty="0">
                <a:latin typeface="Optima" panose="02000503060000020004" pitchFamily="2" charset="0"/>
              </a:rPr>
              <a:t>: </a:t>
            </a:r>
            <a:r>
              <a:rPr lang="en-US" altLang="en-US" sz="2000" b="1" dirty="0">
                <a:latin typeface="Optima" panose="02000503060000020004" pitchFamily="2" charset="0"/>
              </a:rPr>
              <a:t>We</a:t>
            </a:r>
            <a:r>
              <a:rPr lang="en-US" altLang="en-US" sz="2000" dirty="0">
                <a:latin typeface="Optima" panose="02000503060000020004" pitchFamily="2" charset="0"/>
              </a:rPr>
              <a:t> developed the R-code to find top 10 countries with highest suicide over the period of time.</a:t>
            </a:r>
          </a:p>
          <a:p>
            <a:pPr lvl="2" eaLnBrk="1" hangingPunct="1">
              <a:buFont typeface="Arial" panose="020B0604020202020204" pitchFamily="34" charset="0"/>
              <a:buChar char="•"/>
            </a:pPr>
            <a:r>
              <a:rPr lang="en-US" altLang="en-US" sz="2000" dirty="0">
                <a:solidFill>
                  <a:srgbClr val="0070C0"/>
                </a:solidFill>
                <a:latin typeface="Optima" panose="02000503060000020004" pitchFamily="2" charset="0"/>
                <a:sym typeface="Wingdings" pitchFamily="2" charset="2"/>
              </a:rPr>
              <a:t></a:t>
            </a:r>
            <a:r>
              <a:rPr lang="en-US" altLang="en-US" sz="2000" dirty="0">
                <a:latin typeface="Optima" panose="02000503060000020004" pitchFamily="2" charset="0"/>
              </a:rPr>
              <a:t>: We </a:t>
            </a:r>
            <a:r>
              <a:rPr lang="en-US" altLang="en-US" sz="2000" b="1" dirty="0">
                <a:latin typeface="Optima" panose="02000503060000020004" pitchFamily="2" charset="0"/>
              </a:rPr>
              <a:t>answered</a:t>
            </a:r>
            <a:r>
              <a:rPr lang="en-US" altLang="en-US" sz="2000" dirty="0">
                <a:latin typeface="Optima" panose="02000503060000020004" pitchFamily="2" charset="0"/>
              </a:rPr>
              <a:t> questions like “ The female commit more suicide or the males and visualize it for all the age groups“ using the graphical representations.</a:t>
            </a:r>
          </a:p>
          <a:p>
            <a:pPr lvl="2" eaLnBrk="1" hangingPunct="1">
              <a:buFont typeface="Arial" panose="020B0604020202020204" pitchFamily="34" charset="0"/>
              <a:buChar char="•"/>
            </a:pPr>
            <a:r>
              <a:rPr lang="en-US" altLang="en-US" sz="2000" dirty="0">
                <a:solidFill>
                  <a:srgbClr val="0070C0"/>
                </a:solidFill>
                <a:latin typeface="Optima" panose="02000503060000020004" pitchFamily="2" charset="0"/>
                <a:sym typeface="Wingdings" pitchFamily="2" charset="2"/>
              </a:rPr>
              <a:t></a:t>
            </a:r>
            <a:r>
              <a:rPr lang="en-US" altLang="en-US" sz="2000" dirty="0">
                <a:latin typeface="Optima" panose="02000503060000020004" pitchFamily="2" charset="0"/>
              </a:rPr>
              <a:t>: </a:t>
            </a:r>
            <a:r>
              <a:rPr lang="en-US" altLang="en-US" sz="2000" b="1" dirty="0">
                <a:latin typeface="Optima" panose="02000503060000020004" pitchFamily="2" charset="0"/>
              </a:rPr>
              <a:t>We</a:t>
            </a:r>
            <a:r>
              <a:rPr lang="en-US" altLang="en-US" sz="2000" dirty="0">
                <a:latin typeface="Optima" panose="02000503060000020004" pitchFamily="2" charset="0"/>
              </a:rPr>
              <a:t> conducted an experiment to finding the suicide rate and number of suicides among different age groups.</a:t>
            </a:r>
          </a:p>
          <a:p>
            <a:pPr lvl="2" eaLnBrk="1" hangingPunct="1">
              <a:buFont typeface="Arial" panose="020B0604020202020204" pitchFamily="34" charset="0"/>
              <a:buChar char="•"/>
            </a:pPr>
            <a:r>
              <a:rPr lang="en-US" altLang="en-US" sz="2000" dirty="0">
                <a:solidFill>
                  <a:srgbClr val="0070C0"/>
                </a:solidFill>
                <a:latin typeface="Optima" panose="02000503060000020004" pitchFamily="2" charset="0"/>
                <a:sym typeface="Wingdings" pitchFamily="2" charset="2"/>
              </a:rPr>
              <a:t></a:t>
            </a:r>
            <a:r>
              <a:rPr lang="en-US" altLang="en-US" sz="2000" dirty="0">
                <a:latin typeface="Optima" panose="02000503060000020004" pitchFamily="2" charset="0"/>
              </a:rPr>
              <a:t>: We </a:t>
            </a:r>
            <a:r>
              <a:rPr lang="en-US" altLang="en-US" sz="2000" b="1" dirty="0">
                <a:latin typeface="Optima" panose="02000503060000020004" pitchFamily="2" charset="0"/>
              </a:rPr>
              <a:t>worked</a:t>
            </a:r>
            <a:r>
              <a:rPr lang="en-US" altLang="en-US" sz="2000" dirty="0">
                <a:latin typeface="Optima" panose="02000503060000020004" pitchFamily="2" charset="0"/>
              </a:rPr>
              <a:t> on finding the correlation of suicide with all the “dimensions“</a:t>
            </a:r>
          </a:p>
          <a:p>
            <a:pPr lvl="2" eaLnBrk="1" hangingPunct="1">
              <a:buFont typeface="Arial" panose="020B0604020202020204" pitchFamily="34" charset="0"/>
              <a:buChar char="•"/>
            </a:pPr>
            <a:r>
              <a:rPr lang="en-US" altLang="en-US" sz="2000" dirty="0">
                <a:solidFill>
                  <a:srgbClr val="0070C0"/>
                </a:solidFill>
                <a:latin typeface="Optima" panose="02000503060000020004" pitchFamily="2" charset="0"/>
                <a:sym typeface="Wingdings" pitchFamily="2" charset="2"/>
              </a:rPr>
              <a:t></a:t>
            </a:r>
            <a:r>
              <a:rPr lang="en-US" altLang="en-US" sz="2000" dirty="0">
                <a:latin typeface="Optima" panose="02000503060000020004" pitchFamily="2" charset="0"/>
              </a:rPr>
              <a:t>: “We answered question by preforming “</a:t>
            </a:r>
            <a:r>
              <a:rPr lang="en-US" altLang="en-US" sz="2000" b="1" dirty="0">
                <a:latin typeface="Optima" panose="02000503060000020004" pitchFamily="2" charset="0"/>
              </a:rPr>
              <a:t>Time series using ARIMA prediction model</a:t>
            </a:r>
            <a:r>
              <a:rPr lang="en-US" altLang="en-US" sz="2000" dirty="0">
                <a:latin typeface="Optima" panose="02000503060000020004" pitchFamily="2" charset="0"/>
              </a:rPr>
              <a:t>“ and preforming “</a:t>
            </a:r>
            <a:r>
              <a:rPr lang="en-US" altLang="en-US" sz="2000" b="1" dirty="0">
                <a:latin typeface="Optima" panose="02000503060000020004" pitchFamily="2" charset="0"/>
              </a:rPr>
              <a:t>Linear regression model</a:t>
            </a:r>
            <a:r>
              <a:rPr lang="en-US" altLang="en-US" sz="2000" dirty="0">
                <a:latin typeface="Optima" panose="02000503060000020004" pitchFamily="2" charset="0"/>
              </a:rPr>
              <a:t>” for better results.  </a:t>
            </a:r>
          </a:p>
          <a:p>
            <a:pPr lvl="2" eaLnBrk="1" hangingPunct="1"/>
            <a:endParaRPr lang="en-US" altLang="en-US" sz="2400" dirty="0">
              <a:latin typeface="Optima" panose="02000503060000020004" pitchFamily="2"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6FB1E5-6C38-4472-853F-1A661AFD6CB2}"/>
              </a:ext>
            </a:extLst>
          </p:cNvPr>
          <p:cNvPicPr>
            <a:picLocks noChangeAspect="1"/>
          </p:cNvPicPr>
          <p:nvPr/>
        </p:nvPicPr>
        <p:blipFill>
          <a:blip r:embed="rId3"/>
          <a:stretch>
            <a:fillRect/>
          </a:stretch>
        </p:blipFill>
        <p:spPr>
          <a:xfrm>
            <a:off x="3658926" y="1714520"/>
            <a:ext cx="5278476" cy="2524489"/>
          </a:xfrm>
          <a:prstGeom prst="rect">
            <a:avLst/>
          </a:prstGeom>
        </p:spPr>
      </p:pic>
      <p:pic>
        <p:nvPicPr>
          <p:cNvPr id="3" name="Picture 2">
            <a:extLst>
              <a:ext uri="{FF2B5EF4-FFF2-40B4-BE49-F238E27FC236}">
                <a16:creationId xmlns:a16="http://schemas.microsoft.com/office/drawing/2014/main" id="{1C90BAD4-BA7E-4B1F-B4CD-A621A6CE31A2}"/>
              </a:ext>
            </a:extLst>
          </p:cNvPr>
          <p:cNvPicPr>
            <a:picLocks noChangeAspect="1"/>
          </p:cNvPicPr>
          <p:nvPr/>
        </p:nvPicPr>
        <p:blipFill>
          <a:blip r:embed="rId4"/>
          <a:stretch>
            <a:fillRect/>
          </a:stretch>
        </p:blipFill>
        <p:spPr>
          <a:xfrm>
            <a:off x="3810939" y="4461279"/>
            <a:ext cx="5231036" cy="2069043"/>
          </a:xfrm>
          <a:prstGeom prst="rect">
            <a:avLst/>
          </a:prstGeom>
        </p:spPr>
      </p:pic>
      <p:grpSp>
        <p:nvGrpSpPr>
          <p:cNvPr id="10" name="Group 22">
            <a:extLst>
              <a:ext uri="{FF2B5EF4-FFF2-40B4-BE49-F238E27FC236}">
                <a16:creationId xmlns:a16="http://schemas.microsoft.com/office/drawing/2014/main" id="{63D6711C-478A-4898-97C4-44F8639599B1}"/>
              </a:ext>
            </a:extLst>
          </p:cNvPr>
          <p:cNvGrpSpPr>
            <a:grpSpLocks/>
          </p:cNvGrpSpPr>
          <p:nvPr/>
        </p:nvGrpSpPr>
        <p:grpSpPr bwMode="auto">
          <a:xfrm>
            <a:off x="4235450" y="215900"/>
            <a:ext cx="4953319" cy="1276350"/>
            <a:chOff x="4235019" y="215386"/>
            <a:chExt cx="4953755" cy="1277461"/>
          </a:xfrm>
        </p:grpSpPr>
        <p:grpSp>
          <p:nvGrpSpPr>
            <p:cNvPr id="11" name="Group 5">
              <a:extLst>
                <a:ext uri="{FF2B5EF4-FFF2-40B4-BE49-F238E27FC236}">
                  <a16:creationId xmlns:a16="http://schemas.microsoft.com/office/drawing/2014/main" id="{A68B5114-C5CC-4D9F-8EC6-CDD335D0ED30}"/>
                </a:ext>
              </a:extLst>
            </p:cNvPr>
            <p:cNvGrpSpPr>
              <a:grpSpLocks/>
            </p:cNvGrpSpPr>
            <p:nvPr/>
          </p:nvGrpSpPr>
          <p:grpSpPr bwMode="auto">
            <a:xfrm>
              <a:off x="4235019" y="215386"/>
              <a:ext cx="4908981" cy="1277461"/>
              <a:chOff x="0" y="2220850"/>
              <a:chExt cx="9144000" cy="2762588"/>
            </a:xfrm>
          </p:grpSpPr>
          <p:sp>
            <p:nvSpPr>
              <p:cNvPr id="13" name="Rectangle 12">
                <a:extLst>
                  <a:ext uri="{FF2B5EF4-FFF2-40B4-BE49-F238E27FC236}">
                    <a16:creationId xmlns:a16="http://schemas.microsoft.com/office/drawing/2014/main" id="{5B2BB9BC-50D2-4047-A6D5-5EF0E595BB79}"/>
                  </a:ext>
                </a:extLst>
              </p:cNvPr>
              <p:cNvSpPr/>
              <p:nvPr/>
            </p:nvSpPr>
            <p:spPr>
              <a:xfrm>
                <a:off x="0" y="2935253"/>
                <a:ext cx="9144000" cy="1446879"/>
              </a:xfrm>
              <a:prstGeom prst="rect">
                <a:avLst/>
              </a:prstGeom>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4" name="Picture 26">
                <a:extLst>
                  <a:ext uri="{FF2B5EF4-FFF2-40B4-BE49-F238E27FC236}">
                    <a16:creationId xmlns:a16="http://schemas.microsoft.com/office/drawing/2014/main" id="{4234377D-6077-434A-8B48-06F21B0309CD}"/>
                  </a:ext>
                </a:extLst>
              </p:cNvPr>
              <p:cNvPicPr>
                <a:picLocks noChangeAspect="1"/>
              </p:cNvPicPr>
              <p:nvPr/>
            </p:nvPicPr>
            <p:blipFill>
              <a:blip r:embed="rId5"/>
              <a:stretch>
                <a:fillRect/>
              </a:stretch>
            </p:blipFill>
            <p:spPr bwMode="auto">
              <a:xfrm>
                <a:off x="953809" y="2220850"/>
                <a:ext cx="2377677" cy="276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TextBox 2">
              <a:extLst>
                <a:ext uri="{FF2B5EF4-FFF2-40B4-BE49-F238E27FC236}">
                  <a16:creationId xmlns:a16="http://schemas.microsoft.com/office/drawing/2014/main" id="{9A46FD93-9EB4-400A-A701-0411E37F0CC7}"/>
                </a:ext>
              </a:extLst>
            </p:cNvPr>
            <p:cNvSpPr txBox="1">
              <a:spLocks noChangeArrowheads="1"/>
            </p:cNvSpPr>
            <p:nvPr/>
          </p:nvSpPr>
          <p:spPr bwMode="auto">
            <a:xfrm>
              <a:off x="5978762" y="544018"/>
              <a:ext cx="3210012" cy="70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lang="en-US" altLang="en-US" sz="2000" dirty="0"/>
                <a:t>Top Ten countries with highest suicide number </a:t>
              </a:r>
              <a:endParaRPr lang="en-US" altLang="en-US" dirty="0"/>
            </a:p>
          </p:txBody>
        </p:sp>
      </p:grpSp>
      <p:sp>
        <p:nvSpPr>
          <p:cNvPr id="16" name="TextBox 5">
            <a:extLst>
              <a:ext uri="{FF2B5EF4-FFF2-40B4-BE49-F238E27FC236}">
                <a16:creationId xmlns:a16="http://schemas.microsoft.com/office/drawing/2014/main" id="{6945F455-7AF7-45E8-99DC-6D1B0BFBAA99}"/>
              </a:ext>
            </a:extLst>
          </p:cNvPr>
          <p:cNvSpPr txBox="1">
            <a:spLocks noChangeArrowheads="1"/>
          </p:cNvSpPr>
          <p:nvPr/>
        </p:nvSpPr>
        <p:spPr bwMode="auto">
          <a:xfrm>
            <a:off x="186613" y="1843054"/>
            <a:ext cx="2967136" cy="35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Book Antiqua" panose="02040602050305030304" pitchFamily="18" charset="0"/>
                <a:ea typeface="MS PGothic" panose="020B0600070205080204" pitchFamily="34" charset="-128"/>
              </a:defRPr>
            </a:lvl1pPr>
            <a:lvl2pPr eaLnBrk="0" hangingPunct="0">
              <a:defRPr>
                <a:solidFill>
                  <a:schemeClr val="tx1"/>
                </a:solidFill>
                <a:latin typeface="Book Antiqua" panose="02040602050305030304" pitchFamily="18" charset="0"/>
                <a:ea typeface="MS PGothic" panose="020B0600070205080204" pitchFamily="34" charset="-128"/>
              </a:defRPr>
            </a:lvl2pPr>
            <a:lvl3pPr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lang="en-US" altLang="en-US" sz="2400" b="1" dirty="0">
                <a:latin typeface="Optima" panose="02000503060000020004" pitchFamily="2" charset="0"/>
              </a:rPr>
              <a:t>Inference: </a:t>
            </a:r>
          </a:p>
          <a:p>
            <a:pPr lvl="1" eaLnBrk="1" hangingPunct="1"/>
            <a:r>
              <a:rPr lang="en-US" altLang="en-US" dirty="0">
                <a:latin typeface="Optima" panose="02000503060000020004" pitchFamily="2" charset="0"/>
              </a:rPr>
              <a:t>We can see from this graph that Russia has the highest number of deaths by suicide, following by United States and Japan – the top three countries dominate the list, accounting for 64% of the total number of the top 10.</a:t>
            </a:r>
          </a:p>
        </p:txBody>
      </p:sp>
    </p:spTree>
    <p:extLst>
      <p:ext uri="{BB962C8B-B14F-4D97-AF65-F5344CB8AC3E}">
        <p14:creationId xmlns:p14="http://schemas.microsoft.com/office/powerpoint/2010/main" val="57337855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3" name="Group 22">
            <a:extLst>
              <a:ext uri="{FF2B5EF4-FFF2-40B4-BE49-F238E27FC236}">
                <a16:creationId xmlns:a16="http://schemas.microsoft.com/office/drawing/2014/main" id="{49582DFA-5963-6242-86DB-045150C6CD42}"/>
              </a:ext>
            </a:extLst>
          </p:cNvPr>
          <p:cNvGrpSpPr>
            <a:grpSpLocks/>
          </p:cNvGrpSpPr>
          <p:nvPr/>
        </p:nvGrpSpPr>
        <p:grpSpPr bwMode="auto">
          <a:xfrm>
            <a:off x="4235450" y="215900"/>
            <a:ext cx="4953319" cy="1276350"/>
            <a:chOff x="4235019" y="215386"/>
            <a:chExt cx="4953755" cy="1277461"/>
          </a:xfrm>
        </p:grpSpPr>
        <p:grpSp>
          <p:nvGrpSpPr>
            <p:cNvPr id="5124" name="Group 5">
              <a:extLst>
                <a:ext uri="{FF2B5EF4-FFF2-40B4-BE49-F238E27FC236}">
                  <a16:creationId xmlns:a16="http://schemas.microsoft.com/office/drawing/2014/main" id="{BEA46ED7-6969-984E-B37E-68CDAA91C191}"/>
                </a:ext>
              </a:extLst>
            </p:cNvPr>
            <p:cNvGrpSpPr>
              <a:grpSpLocks/>
            </p:cNvGrpSpPr>
            <p:nvPr/>
          </p:nvGrpSpPr>
          <p:grpSpPr bwMode="auto">
            <a:xfrm>
              <a:off x="4235019" y="215386"/>
              <a:ext cx="4908981" cy="1277461"/>
              <a:chOff x="0" y="2220850"/>
              <a:chExt cx="9144000" cy="2762588"/>
            </a:xfrm>
          </p:grpSpPr>
          <p:sp>
            <p:nvSpPr>
              <p:cNvPr id="26" name="Rectangle 25">
                <a:extLst>
                  <a:ext uri="{FF2B5EF4-FFF2-40B4-BE49-F238E27FC236}">
                    <a16:creationId xmlns:a16="http://schemas.microsoft.com/office/drawing/2014/main" id="{F5746603-8130-C04A-A0EC-019B65D28215}"/>
                  </a:ext>
                </a:extLst>
              </p:cNvPr>
              <p:cNvSpPr/>
              <p:nvPr/>
            </p:nvSpPr>
            <p:spPr>
              <a:xfrm>
                <a:off x="0" y="2935253"/>
                <a:ext cx="9144000" cy="1446879"/>
              </a:xfrm>
              <a:prstGeom prst="rect">
                <a:avLst/>
              </a:prstGeom>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5127" name="Picture 26">
                <a:extLst>
                  <a:ext uri="{FF2B5EF4-FFF2-40B4-BE49-F238E27FC236}">
                    <a16:creationId xmlns:a16="http://schemas.microsoft.com/office/drawing/2014/main" id="{4C4A3605-9E07-984C-9616-F8D1983075D3}"/>
                  </a:ext>
                </a:extLst>
              </p:cNvPr>
              <p:cNvPicPr>
                <a:picLocks noChangeAspect="1"/>
              </p:cNvPicPr>
              <p:nvPr/>
            </p:nvPicPr>
            <p:blipFill>
              <a:blip r:embed="rId3"/>
              <a:stretch>
                <a:fillRect/>
              </a:stretch>
            </p:blipFill>
            <p:spPr bwMode="auto">
              <a:xfrm>
                <a:off x="953809" y="2220850"/>
                <a:ext cx="2377677" cy="276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5" name="TextBox 2">
              <a:extLst>
                <a:ext uri="{FF2B5EF4-FFF2-40B4-BE49-F238E27FC236}">
                  <a16:creationId xmlns:a16="http://schemas.microsoft.com/office/drawing/2014/main" id="{48D84CF6-A348-254A-BC57-F599CC6C19FB}"/>
                </a:ext>
              </a:extLst>
            </p:cNvPr>
            <p:cNvSpPr txBox="1">
              <a:spLocks noChangeArrowheads="1"/>
            </p:cNvSpPr>
            <p:nvPr/>
          </p:nvSpPr>
          <p:spPr bwMode="auto">
            <a:xfrm>
              <a:off x="5978762" y="544018"/>
              <a:ext cx="3210012" cy="70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lang="en-US" altLang="en-US" sz="2000" dirty="0"/>
                <a:t>Top Ten countries with highest suicide number </a:t>
              </a:r>
              <a:endParaRPr lang="en-US" altLang="en-US" dirty="0"/>
            </a:p>
          </p:txBody>
        </p:sp>
      </p:grpSp>
      <p:pic>
        <p:nvPicPr>
          <p:cNvPr id="16" name="Picture 15" descr="A close up of a map&#10;&#10;Description generated with very high confidence">
            <a:extLst>
              <a:ext uri="{FF2B5EF4-FFF2-40B4-BE49-F238E27FC236}">
                <a16:creationId xmlns:a16="http://schemas.microsoft.com/office/drawing/2014/main" id="{8E49C0EF-F77B-4B60-9D29-F635F5A97691}"/>
              </a:ext>
            </a:extLst>
          </p:cNvPr>
          <p:cNvPicPr>
            <a:picLocks noChangeAspect="1"/>
          </p:cNvPicPr>
          <p:nvPr/>
        </p:nvPicPr>
        <p:blipFill>
          <a:blip r:embed="rId4"/>
          <a:stretch>
            <a:fillRect/>
          </a:stretch>
        </p:blipFill>
        <p:spPr>
          <a:xfrm>
            <a:off x="3643724" y="1582195"/>
            <a:ext cx="5398251" cy="2638966"/>
          </a:xfrm>
          <a:prstGeom prst="rect">
            <a:avLst/>
          </a:prstGeom>
        </p:spPr>
      </p:pic>
      <p:pic>
        <p:nvPicPr>
          <p:cNvPr id="11" name="Picture 10">
            <a:extLst>
              <a:ext uri="{FF2B5EF4-FFF2-40B4-BE49-F238E27FC236}">
                <a16:creationId xmlns:a16="http://schemas.microsoft.com/office/drawing/2014/main" id="{8482FE7B-3E6F-4089-9FC8-5BDA59C26926}"/>
              </a:ext>
            </a:extLst>
          </p:cNvPr>
          <p:cNvPicPr>
            <a:picLocks noChangeAspect="1"/>
          </p:cNvPicPr>
          <p:nvPr/>
        </p:nvPicPr>
        <p:blipFill>
          <a:blip r:embed="rId5"/>
          <a:stretch>
            <a:fillRect/>
          </a:stretch>
        </p:blipFill>
        <p:spPr>
          <a:xfrm>
            <a:off x="3782965" y="4297616"/>
            <a:ext cx="5119768" cy="2503499"/>
          </a:xfrm>
          <a:prstGeom prst="rect">
            <a:avLst/>
          </a:prstGeom>
        </p:spPr>
      </p:pic>
      <p:sp>
        <p:nvSpPr>
          <p:cNvPr id="18" name="TextBox 5">
            <a:extLst>
              <a:ext uri="{FF2B5EF4-FFF2-40B4-BE49-F238E27FC236}">
                <a16:creationId xmlns:a16="http://schemas.microsoft.com/office/drawing/2014/main" id="{EB4749E0-5425-4D72-94C2-F130A452B464}"/>
              </a:ext>
            </a:extLst>
          </p:cNvPr>
          <p:cNvSpPr txBox="1">
            <a:spLocks noChangeArrowheads="1"/>
          </p:cNvSpPr>
          <p:nvPr/>
        </p:nvSpPr>
        <p:spPr bwMode="auto">
          <a:xfrm>
            <a:off x="186613" y="1843054"/>
            <a:ext cx="2967136" cy="35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Book Antiqua" panose="02040602050305030304" pitchFamily="18" charset="0"/>
                <a:ea typeface="MS PGothic" panose="020B0600070205080204" pitchFamily="34" charset="-128"/>
              </a:defRPr>
            </a:lvl1pPr>
            <a:lvl2pPr eaLnBrk="0" hangingPunct="0">
              <a:defRPr>
                <a:solidFill>
                  <a:schemeClr val="tx1"/>
                </a:solidFill>
                <a:latin typeface="Book Antiqua" panose="02040602050305030304" pitchFamily="18" charset="0"/>
                <a:ea typeface="MS PGothic" panose="020B0600070205080204" pitchFamily="34" charset="-128"/>
              </a:defRPr>
            </a:lvl2pPr>
            <a:lvl3pPr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lang="en-US" altLang="en-US" sz="2400" b="1" dirty="0">
                <a:latin typeface="Optima" panose="02000503060000020004" pitchFamily="2" charset="0"/>
              </a:rPr>
              <a:t>Inference: </a:t>
            </a:r>
          </a:p>
          <a:p>
            <a:pPr lvl="1" eaLnBrk="1" hangingPunct="1"/>
            <a:r>
              <a:rPr lang="en-US" altLang="en-US" dirty="0">
                <a:latin typeface="Optima" panose="02000503060000020004" pitchFamily="2" charset="0"/>
              </a:rPr>
              <a:t>There is an overall decline in suicide rates (measured per 100,000 people) across various age categories. The oldest age group had decreasing rates since 1990, while the younger ones saw the decreasing trend 10 years later, since 2000.</a:t>
            </a:r>
          </a:p>
        </p:txBody>
      </p:sp>
    </p:spTree>
    <p:extLst>
      <p:ext uri="{BB962C8B-B14F-4D97-AF65-F5344CB8AC3E}">
        <p14:creationId xmlns:p14="http://schemas.microsoft.com/office/powerpoint/2010/main" val="422508738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3" name="Group 22">
            <a:extLst>
              <a:ext uri="{FF2B5EF4-FFF2-40B4-BE49-F238E27FC236}">
                <a16:creationId xmlns:a16="http://schemas.microsoft.com/office/drawing/2014/main" id="{49582DFA-5963-6242-86DB-045150C6CD42}"/>
              </a:ext>
            </a:extLst>
          </p:cNvPr>
          <p:cNvGrpSpPr>
            <a:grpSpLocks/>
          </p:cNvGrpSpPr>
          <p:nvPr/>
        </p:nvGrpSpPr>
        <p:grpSpPr bwMode="auto">
          <a:xfrm>
            <a:off x="4235450" y="215900"/>
            <a:ext cx="4953319" cy="1276350"/>
            <a:chOff x="4235019" y="215386"/>
            <a:chExt cx="4953755" cy="1277461"/>
          </a:xfrm>
        </p:grpSpPr>
        <p:grpSp>
          <p:nvGrpSpPr>
            <p:cNvPr id="5124" name="Group 5">
              <a:extLst>
                <a:ext uri="{FF2B5EF4-FFF2-40B4-BE49-F238E27FC236}">
                  <a16:creationId xmlns:a16="http://schemas.microsoft.com/office/drawing/2014/main" id="{BEA46ED7-6969-984E-B37E-68CDAA91C191}"/>
                </a:ext>
              </a:extLst>
            </p:cNvPr>
            <p:cNvGrpSpPr>
              <a:grpSpLocks/>
            </p:cNvGrpSpPr>
            <p:nvPr/>
          </p:nvGrpSpPr>
          <p:grpSpPr bwMode="auto">
            <a:xfrm>
              <a:off x="4235019" y="215386"/>
              <a:ext cx="4908981" cy="1277461"/>
              <a:chOff x="0" y="2220850"/>
              <a:chExt cx="9144000" cy="2762588"/>
            </a:xfrm>
          </p:grpSpPr>
          <p:sp>
            <p:nvSpPr>
              <p:cNvPr id="26" name="Rectangle 25">
                <a:extLst>
                  <a:ext uri="{FF2B5EF4-FFF2-40B4-BE49-F238E27FC236}">
                    <a16:creationId xmlns:a16="http://schemas.microsoft.com/office/drawing/2014/main" id="{F5746603-8130-C04A-A0EC-019B65D28215}"/>
                  </a:ext>
                </a:extLst>
              </p:cNvPr>
              <p:cNvSpPr/>
              <p:nvPr/>
            </p:nvSpPr>
            <p:spPr>
              <a:xfrm>
                <a:off x="0" y="2935253"/>
                <a:ext cx="9144000" cy="1446879"/>
              </a:xfrm>
              <a:prstGeom prst="rect">
                <a:avLst/>
              </a:prstGeom>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5127" name="Picture 26">
                <a:extLst>
                  <a:ext uri="{FF2B5EF4-FFF2-40B4-BE49-F238E27FC236}">
                    <a16:creationId xmlns:a16="http://schemas.microsoft.com/office/drawing/2014/main" id="{4C4A3605-9E07-984C-9616-F8D1983075D3}"/>
                  </a:ext>
                </a:extLst>
              </p:cNvPr>
              <p:cNvPicPr>
                <a:picLocks noChangeAspect="1"/>
              </p:cNvPicPr>
              <p:nvPr/>
            </p:nvPicPr>
            <p:blipFill>
              <a:blip r:embed="rId3"/>
              <a:stretch>
                <a:fillRect/>
              </a:stretch>
            </p:blipFill>
            <p:spPr bwMode="auto">
              <a:xfrm>
                <a:off x="953809" y="2220850"/>
                <a:ext cx="2377677" cy="276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5" name="TextBox 2">
              <a:extLst>
                <a:ext uri="{FF2B5EF4-FFF2-40B4-BE49-F238E27FC236}">
                  <a16:creationId xmlns:a16="http://schemas.microsoft.com/office/drawing/2014/main" id="{48D84CF6-A348-254A-BC57-F599CC6C19FB}"/>
                </a:ext>
              </a:extLst>
            </p:cNvPr>
            <p:cNvSpPr txBox="1">
              <a:spLocks noChangeArrowheads="1"/>
            </p:cNvSpPr>
            <p:nvPr/>
          </p:nvSpPr>
          <p:spPr bwMode="auto">
            <a:xfrm>
              <a:off x="5978762" y="544018"/>
              <a:ext cx="3210012" cy="70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lang="en-US" altLang="en-US" sz="2000" dirty="0"/>
                <a:t>Top Ten countries with highest suicide number </a:t>
              </a:r>
              <a:endParaRPr lang="en-US" altLang="en-US" dirty="0"/>
            </a:p>
          </p:txBody>
        </p:sp>
      </p:grpSp>
      <p:pic>
        <p:nvPicPr>
          <p:cNvPr id="11" name="Picture 10" descr="A close up of a map&#10;&#10;Description generated with very high confidence">
            <a:extLst>
              <a:ext uri="{FF2B5EF4-FFF2-40B4-BE49-F238E27FC236}">
                <a16:creationId xmlns:a16="http://schemas.microsoft.com/office/drawing/2014/main" id="{8DA2EC3F-CAA6-4DE5-ADEF-CD32B642457E}"/>
              </a:ext>
            </a:extLst>
          </p:cNvPr>
          <p:cNvPicPr>
            <a:picLocks noChangeAspect="1"/>
          </p:cNvPicPr>
          <p:nvPr/>
        </p:nvPicPr>
        <p:blipFill>
          <a:blip r:embed="rId4"/>
          <a:stretch>
            <a:fillRect/>
          </a:stretch>
        </p:blipFill>
        <p:spPr>
          <a:xfrm>
            <a:off x="3810938" y="1670113"/>
            <a:ext cx="5146449" cy="2588963"/>
          </a:xfrm>
          <a:prstGeom prst="rect">
            <a:avLst/>
          </a:prstGeom>
        </p:spPr>
      </p:pic>
      <p:pic>
        <p:nvPicPr>
          <p:cNvPr id="5" name="Picture 4">
            <a:extLst>
              <a:ext uri="{FF2B5EF4-FFF2-40B4-BE49-F238E27FC236}">
                <a16:creationId xmlns:a16="http://schemas.microsoft.com/office/drawing/2014/main" id="{77BC00EE-DE69-4EA7-BAC7-2F0E8CD40337}"/>
              </a:ext>
            </a:extLst>
          </p:cNvPr>
          <p:cNvPicPr>
            <a:picLocks noChangeAspect="1"/>
          </p:cNvPicPr>
          <p:nvPr/>
        </p:nvPicPr>
        <p:blipFill>
          <a:blip r:embed="rId5"/>
          <a:stretch>
            <a:fillRect/>
          </a:stretch>
        </p:blipFill>
        <p:spPr>
          <a:xfrm>
            <a:off x="3403608" y="4677057"/>
            <a:ext cx="5654214" cy="1730596"/>
          </a:xfrm>
          <a:prstGeom prst="rect">
            <a:avLst/>
          </a:prstGeom>
        </p:spPr>
      </p:pic>
      <p:sp>
        <p:nvSpPr>
          <p:cNvPr id="14" name="TextBox 5">
            <a:extLst>
              <a:ext uri="{FF2B5EF4-FFF2-40B4-BE49-F238E27FC236}">
                <a16:creationId xmlns:a16="http://schemas.microsoft.com/office/drawing/2014/main" id="{EC8BB9D1-88D0-4348-8950-38D4CB5B7EC6}"/>
              </a:ext>
            </a:extLst>
          </p:cNvPr>
          <p:cNvSpPr txBox="1">
            <a:spLocks noChangeArrowheads="1"/>
          </p:cNvSpPr>
          <p:nvPr/>
        </p:nvSpPr>
        <p:spPr bwMode="auto">
          <a:xfrm>
            <a:off x="186613" y="1843054"/>
            <a:ext cx="2967136"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Book Antiqua" panose="02040602050305030304" pitchFamily="18" charset="0"/>
                <a:ea typeface="MS PGothic" panose="020B0600070205080204" pitchFamily="34" charset="-128"/>
              </a:defRPr>
            </a:lvl1pPr>
            <a:lvl2pPr eaLnBrk="0" hangingPunct="0">
              <a:defRPr>
                <a:solidFill>
                  <a:schemeClr val="tx1"/>
                </a:solidFill>
                <a:latin typeface="Book Antiqua" panose="02040602050305030304" pitchFamily="18" charset="0"/>
                <a:ea typeface="MS PGothic" panose="020B0600070205080204" pitchFamily="34" charset="-128"/>
              </a:defRPr>
            </a:lvl2pPr>
            <a:lvl3pPr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lang="en-US" altLang="en-US" sz="2400" b="1" dirty="0">
                <a:latin typeface="Optima" panose="02000503060000020004" pitchFamily="2" charset="0"/>
              </a:rPr>
              <a:t>Inference: </a:t>
            </a:r>
          </a:p>
          <a:p>
            <a:pPr lvl="1" eaLnBrk="1" hangingPunct="1"/>
            <a:r>
              <a:rPr lang="en-US" altLang="en-US" dirty="0">
                <a:latin typeface="Optima" panose="02000503060000020004" pitchFamily="2" charset="0"/>
              </a:rPr>
              <a:t>The gap between male and female rate for suicide is also different and not constant by age. There is almost no difference in the youngest group (05-14 years old), then the difference is getting bigger when the age increases, and it is biggest in the eldest group (&gt; 75 years old) and middle-age group (55-74 years old</a:t>
            </a:r>
          </a:p>
        </p:txBody>
      </p:sp>
    </p:spTree>
    <p:extLst>
      <p:ext uri="{BB962C8B-B14F-4D97-AF65-F5344CB8AC3E}">
        <p14:creationId xmlns:p14="http://schemas.microsoft.com/office/powerpoint/2010/main" val="133027975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3" name="Group 22">
            <a:extLst>
              <a:ext uri="{FF2B5EF4-FFF2-40B4-BE49-F238E27FC236}">
                <a16:creationId xmlns:a16="http://schemas.microsoft.com/office/drawing/2014/main" id="{49582DFA-5963-6242-86DB-045150C6CD42}"/>
              </a:ext>
            </a:extLst>
          </p:cNvPr>
          <p:cNvGrpSpPr>
            <a:grpSpLocks/>
          </p:cNvGrpSpPr>
          <p:nvPr/>
        </p:nvGrpSpPr>
        <p:grpSpPr bwMode="auto">
          <a:xfrm>
            <a:off x="4235450" y="215900"/>
            <a:ext cx="4953319" cy="1276350"/>
            <a:chOff x="4235019" y="215386"/>
            <a:chExt cx="4953755" cy="1277461"/>
          </a:xfrm>
        </p:grpSpPr>
        <p:grpSp>
          <p:nvGrpSpPr>
            <p:cNvPr id="5124" name="Group 5">
              <a:extLst>
                <a:ext uri="{FF2B5EF4-FFF2-40B4-BE49-F238E27FC236}">
                  <a16:creationId xmlns:a16="http://schemas.microsoft.com/office/drawing/2014/main" id="{BEA46ED7-6969-984E-B37E-68CDAA91C191}"/>
                </a:ext>
              </a:extLst>
            </p:cNvPr>
            <p:cNvGrpSpPr>
              <a:grpSpLocks/>
            </p:cNvGrpSpPr>
            <p:nvPr/>
          </p:nvGrpSpPr>
          <p:grpSpPr bwMode="auto">
            <a:xfrm>
              <a:off x="4235019" y="215386"/>
              <a:ext cx="4908981" cy="1277461"/>
              <a:chOff x="0" y="2220850"/>
              <a:chExt cx="9144000" cy="2762588"/>
            </a:xfrm>
          </p:grpSpPr>
          <p:sp>
            <p:nvSpPr>
              <p:cNvPr id="26" name="Rectangle 25">
                <a:extLst>
                  <a:ext uri="{FF2B5EF4-FFF2-40B4-BE49-F238E27FC236}">
                    <a16:creationId xmlns:a16="http://schemas.microsoft.com/office/drawing/2014/main" id="{F5746603-8130-C04A-A0EC-019B65D28215}"/>
                  </a:ext>
                </a:extLst>
              </p:cNvPr>
              <p:cNvSpPr/>
              <p:nvPr/>
            </p:nvSpPr>
            <p:spPr>
              <a:xfrm>
                <a:off x="0" y="2935253"/>
                <a:ext cx="9144000" cy="1446879"/>
              </a:xfrm>
              <a:prstGeom prst="rect">
                <a:avLst/>
              </a:prstGeom>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5127" name="Picture 26">
                <a:extLst>
                  <a:ext uri="{FF2B5EF4-FFF2-40B4-BE49-F238E27FC236}">
                    <a16:creationId xmlns:a16="http://schemas.microsoft.com/office/drawing/2014/main" id="{4C4A3605-9E07-984C-9616-F8D1983075D3}"/>
                  </a:ext>
                </a:extLst>
              </p:cNvPr>
              <p:cNvPicPr>
                <a:picLocks noChangeAspect="1"/>
              </p:cNvPicPr>
              <p:nvPr/>
            </p:nvPicPr>
            <p:blipFill>
              <a:blip r:embed="rId3"/>
              <a:stretch>
                <a:fillRect/>
              </a:stretch>
            </p:blipFill>
            <p:spPr bwMode="auto">
              <a:xfrm>
                <a:off x="953809" y="2220850"/>
                <a:ext cx="2377677" cy="276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5" name="TextBox 2">
              <a:extLst>
                <a:ext uri="{FF2B5EF4-FFF2-40B4-BE49-F238E27FC236}">
                  <a16:creationId xmlns:a16="http://schemas.microsoft.com/office/drawing/2014/main" id="{48D84CF6-A348-254A-BC57-F599CC6C19FB}"/>
                </a:ext>
              </a:extLst>
            </p:cNvPr>
            <p:cNvSpPr txBox="1">
              <a:spLocks noChangeArrowheads="1"/>
            </p:cNvSpPr>
            <p:nvPr/>
          </p:nvSpPr>
          <p:spPr bwMode="auto">
            <a:xfrm>
              <a:off x="5978762" y="544018"/>
              <a:ext cx="3210012" cy="70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lang="en-US" altLang="en-US" sz="2000" dirty="0"/>
                <a:t>Top Ten countries with highest suicide number </a:t>
              </a:r>
              <a:endParaRPr lang="en-US" altLang="en-US" dirty="0"/>
            </a:p>
          </p:txBody>
        </p:sp>
      </p:grpSp>
      <p:sp>
        <p:nvSpPr>
          <p:cNvPr id="8" name="TextBox 5">
            <a:extLst>
              <a:ext uri="{FF2B5EF4-FFF2-40B4-BE49-F238E27FC236}">
                <a16:creationId xmlns:a16="http://schemas.microsoft.com/office/drawing/2014/main" id="{F9D431DF-0B93-4CA7-A895-23C0B07F973B}"/>
              </a:ext>
            </a:extLst>
          </p:cNvPr>
          <p:cNvSpPr txBox="1">
            <a:spLocks noChangeArrowheads="1"/>
          </p:cNvSpPr>
          <p:nvPr/>
        </p:nvSpPr>
        <p:spPr bwMode="auto">
          <a:xfrm>
            <a:off x="186613" y="1843054"/>
            <a:ext cx="296713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Book Antiqua" panose="02040602050305030304" pitchFamily="18" charset="0"/>
                <a:ea typeface="MS PGothic" panose="020B0600070205080204" pitchFamily="34" charset="-128"/>
              </a:defRPr>
            </a:lvl1pPr>
            <a:lvl2pPr eaLnBrk="0" hangingPunct="0">
              <a:defRPr>
                <a:solidFill>
                  <a:schemeClr val="tx1"/>
                </a:solidFill>
                <a:latin typeface="Book Antiqua" panose="02040602050305030304" pitchFamily="18" charset="0"/>
                <a:ea typeface="MS PGothic" panose="020B0600070205080204" pitchFamily="34" charset="-128"/>
              </a:defRPr>
            </a:lvl2pPr>
            <a:lvl3pPr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lang="en-US" altLang="en-US" sz="2400" b="1" dirty="0">
                <a:latin typeface="Optima" panose="02000503060000020004" pitchFamily="2" charset="0"/>
              </a:rPr>
              <a:t>Inference: </a:t>
            </a:r>
          </a:p>
          <a:p>
            <a:pPr lvl="1" eaLnBrk="1" hangingPunct="1"/>
            <a:r>
              <a:rPr lang="en-US" altLang="en-US" dirty="0">
                <a:latin typeface="Optima" panose="02000503060000020004" pitchFamily="2" charset="0"/>
              </a:rPr>
              <a:t>The 35-54 year old group takes up the largest share of number of suicide deaths, roughly 36.3% of deaths. The younger groups, aged 15-34, are at lower risks of taking their own lives, with 28.6%. As age increases (55 and above), the number of suicides decrease.</a:t>
            </a:r>
          </a:p>
        </p:txBody>
      </p:sp>
      <p:pic>
        <p:nvPicPr>
          <p:cNvPr id="10" name="Picture 9" descr="A close up of a map&#10;&#10;Description generated with high confidence">
            <a:extLst>
              <a:ext uri="{FF2B5EF4-FFF2-40B4-BE49-F238E27FC236}">
                <a16:creationId xmlns:a16="http://schemas.microsoft.com/office/drawing/2014/main" id="{5A1EB4F9-834C-45B2-B477-918C612CDF7D}"/>
              </a:ext>
            </a:extLst>
          </p:cNvPr>
          <p:cNvPicPr>
            <a:picLocks noChangeAspect="1"/>
          </p:cNvPicPr>
          <p:nvPr/>
        </p:nvPicPr>
        <p:blipFill>
          <a:blip r:embed="rId4"/>
          <a:stretch>
            <a:fillRect/>
          </a:stretch>
        </p:blipFill>
        <p:spPr>
          <a:xfrm>
            <a:off x="3810939" y="1749002"/>
            <a:ext cx="5113100" cy="2499568"/>
          </a:xfrm>
          <a:prstGeom prst="rect">
            <a:avLst/>
          </a:prstGeom>
        </p:spPr>
      </p:pic>
      <p:pic>
        <p:nvPicPr>
          <p:cNvPr id="12" name="Picture 11">
            <a:extLst>
              <a:ext uri="{FF2B5EF4-FFF2-40B4-BE49-F238E27FC236}">
                <a16:creationId xmlns:a16="http://schemas.microsoft.com/office/drawing/2014/main" id="{2499B6E4-4AC2-4ABD-AA7A-E039351A1D2D}"/>
              </a:ext>
            </a:extLst>
          </p:cNvPr>
          <p:cNvPicPr>
            <a:picLocks noChangeAspect="1"/>
          </p:cNvPicPr>
          <p:nvPr/>
        </p:nvPicPr>
        <p:blipFill>
          <a:blip r:embed="rId5"/>
          <a:stretch>
            <a:fillRect/>
          </a:stretch>
        </p:blipFill>
        <p:spPr>
          <a:xfrm>
            <a:off x="3155199" y="4738944"/>
            <a:ext cx="5802188" cy="1755162"/>
          </a:xfrm>
          <a:prstGeom prst="rect">
            <a:avLst/>
          </a:prstGeom>
        </p:spPr>
      </p:pic>
    </p:spTree>
    <p:extLst>
      <p:ext uri="{BB962C8B-B14F-4D97-AF65-F5344CB8AC3E}">
        <p14:creationId xmlns:p14="http://schemas.microsoft.com/office/powerpoint/2010/main" val="334640563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3" name="Group 22">
            <a:extLst>
              <a:ext uri="{FF2B5EF4-FFF2-40B4-BE49-F238E27FC236}">
                <a16:creationId xmlns:a16="http://schemas.microsoft.com/office/drawing/2014/main" id="{49582DFA-5963-6242-86DB-045150C6CD42}"/>
              </a:ext>
            </a:extLst>
          </p:cNvPr>
          <p:cNvGrpSpPr>
            <a:grpSpLocks/>
          </p:cNvGrpSpPr>
          <p:nvPr/>
        </p:nvGrpSpPr>
        <p:grpSpPr bwMode="auto">
          <a:xfrm>
            <a:off x="4235450" y="215900"/>
            <a:ext cx="4953319" cy="1276350"/>
            <a:chOff x="4235019" y="215386"/>
            <a:chExt cx="4953755" cy="1277461"/>
          </a:xfrm>
        </p:grpSpPr>
        <p:grpSp>
          <p:nvGrpSpPr>
            <p:cNvPr id="5124" name="Group 5">
              <a:extLst>
                <a:ext uri="{FF2B5EF4-FFF2-40B4-BE49-F238E27FC236}">
                  <a16:creationId xmlns:a16="http://schemas.microsoft.com/office/drawing/2014/main" id="{BEA46ED7-6969-984E-B37E-68CDAA91C191}"/>
                </a:ext>
              </a:extLst>
            </p:cNvPr>
            <p:cNvGrpSpPr>
              <a:grpSpLocks/>
            </p:cNvGrpSpPr>
            <p:nvPr/>
          </p:nvGrpSpPr>
          <p:grpSpPr bwMode="auto">
            <a:xfrm>
              <a:off x="4235019" y="215386"/>
              <a:ext cx="4908981" cy="1277461"/>
              <a:chOff x="0" y="2220850"/>
              <a:chExt cx="9144000" cy="2762588"/>
            </a:xfrm>
          </p:grpSpPr>
          <p:sp>
            <p:nvSpPr>
              <p:cNvPr id="26" name="Rectangle 25">
                <a:extLst>
                  <a:ext uri="{FF2B5EF4-FFF2-40B4-BE49-F238E27FC236}">
                    <a16:creationId xmlns:a16="http://schemas.microsoft.com/office/drawing/2014/main" id="{F5746603-8130-C04A-A0EC-019B65D28215}"/>
                  </a:ext>
                </a:extLst>
              </p:cNvPr>
              <p:cNvSpPr/>
              <p:nvPr/>
            </p:nvSpPr>
            <p:spPr>
              <a:xfrm>
                <a:off x="0" y="2935253"/>
                <a:ext cx="9144000" cy="1446879"/>
              </a:xfrm>
              <a:prstGeom prst="rect">
                <a:avLst/>
              </a:prstGeom>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5127" name="Picture 26">
                <a:extLst>
                  <a:ext uri="{FF2B5EF4-FFF2-40B4-BE49-F238E27FC236}">
                    <a16:creationId xmlns:a16="http://schemas.microsoft.com/office/drawing/2014/main" id="{4C4A3605-9E07-984C-9616-F8D1983075D3}"/>
                  </a:ext>
                </a:extLst>
              </p:cNvPr>
              <p:cNvPicPr>
                <a:picLocks noChangeAspect="1"/>
              </p:cNvPicPr>
              <p:nvPr/>
            </p:nvPicPr>
            <p:blipFill>
              <a:blip r:embed="rId3"/>
              <a:stretch>
                <a:fillRect/>
              </a:stretch>
            </p:blipFill>
            <p:spPr bwMode="auto">
              <a:xfrm>
                <a:off x="953809" y="2220850"/>
                <a:ext cx="2377677" cy="276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5" name="TextBox 2">
              <a:extLst>
                <a:ext uri="{FF2B5EF4-FFF2-40B4-BE49-F238E27FC236}">
                  <a16:creationId xmlns:a16="http://schemas.microsoft.com/office/drawing/2014/main" id="{48D84CF6-A348-254A-BC57-F599CC6C19FB}"/>
                </a:ext>
              </a:extLst>
            </p:cNvPr>
            <p:cNvSpPr txBox="1">
              <a:spLocks noChangeArrowheads="1"/>
            </p:cNvSpPr>
            <p:nvPr/>
          </p:nvSpPr>
          <p:spPr bwMode="auto">
            <a:xfrm>
              <a:off x="5978762" y="544018"/>
              <a:ext cx="3210012" cy="70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lang="en-US" altLang="en-US" sz="2000" dirty="0"/>
                <a:t>Top Ten countries with highest suicide number </a:t>
              </a:r>
              <a:endParaRPr lang="en-US" altLang="en-US" dirty="0"/>
            </a:p>
          </p:txBody>
        </p:sp>
      </p:grpSp>
      <p:pic>
        <p:nvPicPr>
          <p:cNvPr id="6" name="Picture 5" descr="A close up of a map&#10;&#10;Description generated with high confidence">
            <a:extLst>
              <a:ext uri="{FF2B5EF4-FFF2-40B4-BE49-F238E27FC236}">
                <a16:creationId xmlns:a16="http://schemas.microsoft.com/office/drawing/2014/main" id="{30EAE03A-D4E7-4EE0-9097-82BC9FE7D53C}"/>
              </a:ext>
            </a:extLst>
          </p:cNvPr>
          <p:cNvPicPr>
            <a:picLocks noChangeAspect="1"/>
          </p:cNvPicPr>
          <p:nvPr/>
        </p:nvPicPr>
        <p:blipFill>
          <a:blip r:embed="rId4"/>
          <a:stretch>
            <a:fillRect/>
          </a:stretch>
        </p:blipFill>
        <p:spPr>
          <a:xfrm>
            <a:off x="3557256" y="1663701"/>
            <a:ext cx="5380146" cy="2706526"/>
          </a:xfrm>
          <a:prstGeom prst="rect">
            <a:avLst/>
          </a:prstGeom>
        </p:spPr>
      </p:pic>
      <p:sp>
        <p:nvSpPr>
          <p:cNvPr id="14" name="TextBox 5">
            <a:extLst>
              <a:ext uri="{FF2B5EF4-FFF2-40B4-BE49-F238E27FC236}">
                <a16:creationId xmlns:a16="http://schemas.microsoft.com/office/drawing/2014/main" id="{28AF09C9-CD96-4108-8BB6-335D73F4EB26}"/>
              </a:ext>
            </a:extLst>
          </p:cNvPr>
          <p:cNvSpPr txBox="1">
            <a:spLocks noChangeArrowheads="1"/>
          </p:cNvSpPr>
          <p:nvPr/>
        </p:nvSpPr>
        <p:spPr bwMode="auto">
          <a:xfrm>
            <a:off x="186613" y="1843054"/>
            <a:ext cx="2967136"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Book Antiqua" panose="02040602050305030304" pitchFamily="18" charset="0"/>
                <a:ea typeface="MS PGothic" panose="020B0600070205080204" pitchFamily="34" charset="-128"/>
              </a:defRPr>
            </a:lvl1pPr>
            <a:lvl2pPr eaLnBrk="0" hangingPunct="0">
              <a:defRPr>
                <a:solidFill>
                  <a:schemeClr val="tx1"/>
                </a:solidFill>
                <a:latin typeface="Book Antiqua" panose="02040602050305030304" pitchFamily="18" charset="0"/>
                <a:ea typeface="MS PGothic" panose="020B0600070205080204" pitchFamily="34" charset="-128"/>
              </a:defRPr>
            </a:lvl2pPr>
            <a:lvl3pPr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lang="en-US" altLang="en-US" sz="2400" b="1" dirty="0">
                <a:latin typeface="Optima" panose="02000503060000020004" pitchFamily="2" charset="0"/>
              </a:rPr>
              <a:t>Inference: </a:t>
            </a:r>
          </a:p>
          <a:p>
            <a:pPr lvl="1" eaLnBrk="1" hangingPunct="1"/>
            <a:r>
              <a:rPr lang="en-US" altLang="en-US" dirty="0">
                <a:latin typeface="Optima" panose="02000503060000020004" pitchFamily="2" charset="0"/>
              </a:rPr>
              <a:t>There is a big gap in suicide rate between male and female. We can see that male suicide rate is more than 3 times higher than rate for female. Both rates for male and female are seeing the declining trends over years.</a:t>
            </a:r>
          </a:p>
        </p:txBody>
      </p:sp>
      <p:pic>
        <p:nvPicPr>
          <p:cNvPr id="3" name="Picture 2">
            <a:extLst>
              <a:ext uri="{FF2B5EF4-FFF2-40B4-BE49-F238E27FC236}">
                <a16:creationId xmlns:a16="http://schemas.microsoft.com/office/drawing/2014/main" id="{6856BDEC-154A-4525-B698-56DC01DA7F87}"/>
              </a:ext>
            </a:extLst>
          </p:cNvPr>
          <p:cNvPicPr>
            <a:picLocks noChangeAspect="1"/>
          </p:cNvPicPr>
          <p:nvPr/>
        </p:nvPicPr>
        <p:blipFill>
          <a:blip r:embed="rId5"/>
          <a:stretch>
            <a:fillRect/>
          </a:stretch>
        </p:blipFill>
        <p:spPr>
          <a:xfrm>
            <a:off x="3471253" y="4721265"/>
            <a:ext cx="5105113" cy="1590772"/>
          </a:xfrm>
          <a:prstGeom prst="rect">
            <a:avLst/>
          </a:prstGeom>
        </p:spPr>
      </p:pic>
    </p:spTree>
    <p:extLst>
      <p:ext uri="{BB962C8B-B14F-4D97-AF65-F5344CB8AC3E}">
        <p14:creationId xmlns:p14="http://schemas.microsoft.com/office/powerpoint/2010/main" val="4029743938"/>
      </p:ext>
    </p:extLst>
  </p:cSld>
  <p:clrMapOvr>
    <a:masterClrMapping/>
  </p:clrMapOvr>
  <p:transition/>
</p:sld>
</file>

<file path=ppt/theme/theme1.xml><?xml version="1.0" encoding="utf-8"?>
<a:theme xmlns:a="http://schemas.openxmlformats.org/drawingml/2006/main" name="20081208070939_56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ddle">
      <a:majorFont>
        <a:latin typeface="Book Antiqua"/>
        <a:ea typeface=""/>
        <a:cs typeface=""/>
        <a:font script="Jpan" typeface="ＭＳ 明朝"/>
        <a:font script="Hans" typeface="宋体"/>
        <a:font script="Hant" typeface="新細明體"/>
      </a:majorFont>
      <a:minorFont>
        <a:latin typeface="Book Antiqua"/>
        <a:ea typeface=""/>
        <a:cs typeface=""/>
        <a:font script="Jpan" typeface="ＭＳ 明朝"/>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20081208070939_560</Template>
  <TotalTime>688</TotalTime>
  <Words>1252</Words>
  <Application>Microsoft Office PowerPoint</Application>
  <PresentationFormat>On-screen Show (4:3)</PresentationFormat>
  <Paragraphs>111</Paragraphs>
  <Slides>17</Slides>
  <Notes>17</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6" baseType="lpstr">
      <vt:lpstr>MS PGothic</vt:lpstr>
      <vt:lpstr>MS PGothic</vt:lpstr>
      <vt:lpstr>Arial</vt:lpstr>
      <vt:lpstr>Book Antiqua</vt:lpstr>
      <vt:lpstr>Calibri</vt:lpstr>
      <vt:lpstr>Optima</vt:lpstr>
      <vt:lpstr>Wingdings</vt:lpstr>
      <vt:lpstr>20081208070939_560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Ghada</dc:creator>
  <cp:lastModifiedBy>frys</cp:lastModifiedBy>
  <cp:revision>126</cp:revision>
  <dcterms:created xsi:type="dcterms:W3CDTF">2013-12-10T01:29:57Z</dcterms:created>
  <dcterms:modified xsi:type="dcterms:W3CDTF">2019-02-17T06:00:18Z</dcterms:modified>
</cp:coreProperties>
</file>