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50" r:id="rId2"/>
  </p:sldMasterIdLst>
  <p:sldIdLst>
    <p:sldId id="304" r:id="rId3"/>
    <p:sldId id="259" r:id="rId4"/>
    <p:sldId id="257" r:id="rId5"/>
    <p:sldId id="260" r:id="rId6"/>
    <p:sldId id="261" r:id="rId7"/>
    <p:sldId id="263" r:id="rId8"/>
    <p:sldId id="264" r:id="rId9"/>
    <p:sldId id="265" r:id="rId10"/>
    <p:sldId id="266" r:id="rId11"/>
    <p:sldId id="267" r:id="rId12"/>
    <p:sldId id="269" r:id="rId13"/>
    <p:sldId id="271" r:id="rId14"/>
    <p:sldId id="277" r:id="rId15"/>
    <p:sldId id="272" r:id="rId16"/>
    <p:sldId id="273" r:id="rId17"/>
    <p:sldId id="274" r:id="rId18"/>
    <p:sldId id="279" r:id="rId19"/>
    <p:sldId id="278" r:id="rId20"/>
    <p:sldId id="299" r:id="rId21"/>
    <p:sldId id="300" r:id="rId22"/>
    <p:sldId id="280" r:id="rId23"/>
    <p:sldId id="281" r:id="rId24"/>
    <p:sldId id="282" r:id="rId25"/>
    <p:sldId id="283" r:id="rId26"/>
    <p:sldId id="284" r:id="rId27"/>
    <p:sldId id="285" r:id="rId28"/>
    <p:sldId id="286" r:id="rId29"/>
    <p:sldId id="287" r:id="rId30"/>
    <p:sldId id="288" r:id="rId31"/>
    <p:sldId id="289" r:id="rId32"/>
    <p:sldId id="290" r:id="rId33"/>
    <p:sldId id="292" r:id="rId34"/>
    <p:sldId id="293" r:id="rId35"/>
    <p:sldId id="294" r:id="rId36"/>
    <p:sldId id="295" r:id="rId37"/>
    <p:sldId id="296" r:id="rId38"/>
    <p:sldId id="297" r:id="rId39"/>
    <p:sldId id="298" r:id="rId40"/>
    <p:sldId id="301" r:id="rId41"/>
    <p:sldId id="302" r:id="rId42"/>
    <p:sldId id="30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AEBD"/>
    <a:srgbClr val="C373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566418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90377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448923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322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299583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182194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096546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656861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890599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992441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419551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667880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672864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631324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276467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420171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0028137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9258978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6560779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4829649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631825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261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42742122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9675221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9439513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636257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1607624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03784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99928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15091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58565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194358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307509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5243E-6504-4EF7-A0DD-847F2AFE3E27}"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854F24-FD35-4119-8F11-8879EBD3CE50}" type="slidenum">
              <a:rPr lang="en-US" smtClean="0"/>
              <a:t>‹#›</a:t>
            </a:fld>
            <a:endParaRPr lang="en-US" dirty="0"/>
          </a:p>
        </p:txBody>
      </p:sp>
    </p:spTree>
    <p:extLst>
      <p:ext uri="{BB962C8B-B14F-4D97-AF65-F5344CB8AC3E}">
        <p14:creationId xmlns:p14="http://schemas.microsoft.com/office/powerpoint/2010/main" val="204792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55243E-6504-4EF7-A0DD-847F2AFE3E27}" type="datetimeFigureOut">
              <a:rPr lang="en-US" smtClean="0"/>
              <a:t>3/1/2021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854F24-FD35-4119-8F11-8879EBD3CE50}" type="slidenum">
              <a:rPr lang="en-US" smtClean="0"/>
              <a:t>‹#›</a:t>
            </a:fld>
            <a:endParaRPr lang="en-US" dirty="0"/>
          </a:p>
        </p:txBody>
      </p:sp>
    </p:spTree>
    <p:extLst>
      <p:ext uri="{BB962C8B-B14F-4D97-AF65-F5344CB8AC3E}">
        <p14:creationId xmlns:p14="http://schemas.microsoft.com/office/powerpoint/2010/main" val="366533474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A55243E-6504-4EF7-A0DD-847F2AFE3E27}" type="datetimeFigureOut">
              <a:rPr lang="en-US" smtClean="0"/>
              <a:t>3/1/2021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D854F24-FD35-4119-8F11-8879EBD3CE50}" type="slidenum">
              <a:rPr lang="en-US" smtClean="0"/>
              <a:t>‹#›</a:t>
            </a:fld>
            <a:endParaRPr lang="en-US" dirty="0"/>
          </a:p>
        </p:txBody>
      </p:sp>
    </p:spTree>
    <p:extLst>
      <p:ext uri="{BB962C8B-B14F-4D97-AF65-F5344CB8AC3E}">
        <p14:creationId xmlns:p14="http://schemas.microsoft.com/office/powerpoint/2010/main" val="3984311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whoscored.com/" TargetMode="External"/><Relationship Id="rId2" Type="http://schemas.openxmlformats.org/officeDocument/2006/relationships/hyperlink" Target="http://www.sofifa.com/" TargetMode="Externa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package" Target="../embeddings/Microsoft_Visio_Drawing5.vsdx"/><Relationship Id="rId3" Type="http://schemas.openxmlformats.org/officeDocument/2006/relationships/package" Target="../embeddings/Microsoft_Visio_Drawing.vsdx"/><Relationship Id="rId7" Type="http://schemas.openxmlformats.org/officeDocument/2006/relationships/package" Target="../embeddings/Microsoft_Visio_Drawing2.vsdx"/><Relationship Id="rId12" Type="http://schemas.openxmlformats.org/officeDocument/2006/relationships/image" Target="../media/image11.emf"/><Relationship Id="rId2" Type="http://schemas.openxmlformats.org/officeDocument/2006/relationships/slideLayout" Target="../slideLayouts/slideLayout23.xml"/><Relationship Id="rId16" Type="http://schemas.openxmlformats.org/officeDocument/2006/relationships/image" Target="../media/image13.emf"/><Relationship Id="rId1" Type="http://schemas.openxmlformats.org/officeDocument/2006/relationships/vmlDrawing" Target="../drawings/vmlDrawing1.vml"/><Relationship Id="rId6" Type="http://schemas.openxmlformats.org/officeDocument/2006/relationships/image" Target="../media/image8.emf"/><Relationship Id="rId11" Type="http://schemas.openxmlformats.org/officeDocument/2006/relationships/package" Target="../embeddings/Microsoft_Visio_Drawing4.vsdx"/><Relationship Id="rId5" Type="http://schemas.openxmlformats.org/officeDocument/2006/relationships/package" Target="../embeddings/Microsoft_Visio_Drawing1.vsdx"/><Relationship Id="rId15" Type="http://schemas.openxmlformats.org/officeDocument/2006/relationships/package" Target="../embeddings/Microsoft_Visio_Drawing6.vsdx"/><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package" Target="../embeddings/Microsoft_Visio_Drawing3.vsdx"/><Relationship Id="rId14"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www.whoscored.com/" TargetMode="Externa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1" y="5374435"/>
            <a:ext cx="11812554" cy="1147773"/>
          </a:xfrm>
        </p:spPr>
        <p:txBody>
          <a:bodyPr/>
          <a:lstStyle/>
          <a:p>
            <a:pPr algn="ctr">
              <a:lnSpc>
                <a:spcPct val="120000"/>
              </a:lnSpc>
            </a:pPr>
            <a:r>
              <a:rPr lang="en-US" sz="4000" dirty="0">
                <a:solidFill>
                  <a:schemeClr val="accent5">
                    <a:lumMod val="40000"/>
                    <a:lumOff val="60000"/>
                  </a:schemeClr>
                </a:solidFill>
              </a:rPr>
              <a:t>Capstone Project </a:t>
            </a:r>
            <a:br>
              <a:rPr lang="en-US" sz="3000" dirty="0">
                <a:solidFill>
                  <a:schemeClr val="accent5">
                    <a:lumMod val="40000"/>
                    <a:lumOff val="60000"/>
                  </a:schemeClr>
                </a:solidFill>
              </a:rPr>
            </a:br>
            <a:r>
              <a:rPr lang="en-US" sz="2500" dirty="0">
                <a:solidFill>
                  <a:schemeClr val="accent5">
                    <a:lumMod val="40000"/>
                    <a:lumOff val="60000"/>
                  </a:schemeClr>
                </a:solidFill>
              </a:rPr>
              <a:t>on</a:t>
            </a:r>
            <a:br>
              <a:rPr lang="en-US" sz="3000" dirty="0">
                <a:solidFill>
                  <a:schemeClr val="accent3">
                    <a:lumMod val="60000"/>
                    <a:lumOff val="40000"/>
                  </a:schemeClr>
                </a:solidFill>
              </a:rPr>
            </a:br>
            <a:r>
              <a:rPr lang="en-US" sz="3000" b="1" u="sng" dirty="0">
                <a:solidFill>
                  <a:schemeClr val="accent3">
                    <a:lumMod val="60000"/>
                    <a:lumOff val="40000"/>
                  </a:schemeClr>
                </a:solidFill>
              </a:rPr>
              <a:t>M</a:t>
            </a:r>
            <a:r>
              <a:rPr lang="en-US" sz="4000" b="1" u="sng" dirty="0">
                <a:solidFill>
                  <a:schemeClr val="accent3">
                    <a:lumMod val="60000"/>
                    <a:lumOff val="40000"/>
                  </a:schemeClr>
                </a:solidFill>
              </a:rPr>
              <a:t>arket Value Estimation of Football Players</a:t>
            </a:r>
            <a:br>
              <a:rPr lang="en-US" sz="4000" b="1" dirty="0">
                <a:solidFill>
                  <a:schemeClr val="accent3">
                    <a:lumMod val="60000"/>
                    <a:lumOff val="40000"/>
                  </a:schemeClr>
                </a:solidFill>
              </a:rPr>
            </a:br>
            <a:r>
              <a:rPr lang="en-US" sz="2000" dirty="0">
                <a:solidFill>
                  <a:schemeClr val="tx2">
                    <a:lumMod val="10000"/>
                  </a:schemeClr>
                </a:solidFill>
              </a:rPr>
              <a:t>submitted by</a:t>
            </a:r>
            <a:br>
              <a:rPr lang="en-US" sz="2500" dirty="0">
                <a:solidFill>
                  <a:schemeClr val="accent5">
                    <a:lumMod val="40000"/>
                    <a:lumOff val="60000"/>
                  </a:schemeClr>
                </a:solidFill>
              </a:rPr>
            </a:br>
            <a:r>
              <a:rPr lang="en-US" sz="2500" dirty="0">
                <a:solidFill>
                  <a:schemeClr val="accent5">
                    <a:lumMod val="40000"/>
                    <a:lumOff val="60000"/>
                  </a:schemeClr>
                </a:solidFill>
              </a:rPr>
              <a:t>1.	Manvir Singh Kohli – Roll No. 725QXVGQ2O</a:t>
            </a:r>
            <a:br>
              <a:rPr lang="en-US" sz="2500" dirty="0">
                <a:solidFill>
                  <a:schemeClr val="accent5">
                    <a:lumMod val="40000"/>
                    <a:lumOff val="60000"/>
                  </a:schemeClr>
                </a:solidFill>
              </a:rPr>
            </a:br>
            <a:r>
              <a:rPr lang="en-US" sz="2500" dirty="0">
                <a:solidFill>
                  <a:schemeClr val="accent5">
                    <a:lumMod val="40000"/>
                    <a:lumOff val="60000"/>
                  </a:schemeClr>
                </a:solidFill>
              </a:rPr>
              <a:t>2.	Abhishek Sharma – Roll No.EU6UKFRTGH</a:t>
            </a:r>
            <a:br>
              <a:rPr lang="en-US" sz="2500" dirty="0">
                <a:solidFill>
                  <a:schemeClr val="accent5">
                    <a:lumMod val="40000"/>
                    <a:lumOff val="60000"/>
                  </a:schemeClr>
                </a:solidFill>
              </a:rPr>
            </a:br>
            <a:r>
              <a:rPr lang="en-US" sz="2500" dirty="0">
                <a:solidFill>
                  <a:schemeClr val="accent5">
                    <a:lumMod val="40000"/>
                    <a:lumOff val="60000"/>
                  </a:schemeClr>
                </a:solidFill>
              </a:rPr>
              <a:t>3.	Akansha Gupta – Roll No. FMSWB7IHPO</a:t>
            </a:r>
            <a:br>
              <a:rPr lang="en-US" sz="2500" dirty="0">
                <a:solidFill>
                  <a:schemeClr val="accent5">
                    <a:lumMod val="40000"/>
                    <a:lumOff val="60000"/>
                  </a:schemeClr>
                </a:solidFill>
              </a:rPr>
            </a:br>
            <a:r>
              <a:rPr lang="en-US" sz="2500" dirty="0">
                <a:solidFill>
                  <a:schemeClr val="accent5">
                    <a:lumMod val="40000"/>
                    <a:lumOff val="60000"/>
                  </a:schemeClr>
                </a:solidFill>
              </a:rPr>
              <a:t>4.	Kunal Malik – Roll No. F4MZM1ML6W</a:t>
            </a:r>
            <a:br>
              <a:rPr lang="en-US" sz="2500" dirty="0">
                <a:solidFill>
                  <a:schemeClr val="accent5">
                    <a:lumMod val="40000"/>
                    <a:lumOff val="60000"/>
                  </a:schemeClr>
                </a:solidFill>
              </a:rPr>
            </a:br>
            <a:r>
              <a:rPr lang="en-US" sz="2000" dirty="0">
                <a:solidFill>
                  <a:schemeClr val="tx2">
                    <a:lumMod val="10000"/>
                  </a:schemeClr>
                </a:solidFill>
              </a:rPr>
              <a:t>under the guidance of</a:t>
            </a:r>
            <a:br>
              <a:rPr lang="en-US" sz="2500" dirty="0">
                <a:solidFill>
                  <a:schemeClr val="accent5">
                    <a:lumMod val="40000"/>
                    <a:lumOff val="60000"/>
                  </a:schemeClr>
                </a:solidFill>
              </a:rPr>
            </a:br>
            <a:r>
              <a:rPr lang="en-US" sz="2500" dirty="0">
                <a:solidFill>
                  <a:schemeClr val="accent5">
                    <a:lumMod val="40000"/>
                    <a:lumOff val="60000"/>
                  </a:schemeClr>
                </a:solidFill>
              </a:rPr>
              <a:t>Mr. Pranov Mishra</a:t>
            </a:r>
            <a:br>
              <a:rPr lang="en-US" sz="2500" dirty="0">
                <a:solidFill>
                  <a:schemeClr val="accent5">
                    <a:lumMod val="40000"/>
                    <a:lumOff val="60000"/>
                  </a:schemeClr>
                </a:solidFill>
              </a:rPr>
            </a:br>
            <a:r>
              <a:rPr lang="en-US" sz="2500" dirty="0">
                <a:solidFill>
                  <a:schemeClr val="accent5">
                    <a:lumMod val="40000"/>
                    <a:lumOff val="60000"/>
                  </a:schemeClr>
                </a:solidFill>
              </a:rPr>
              <a:t>Batch – (PGPBABI.G.Sep’19)</a:t>
            </a:r>
            <a:br>
              <a:rPr lang="en-US" sz="2500" dirty="0">
                <a:solidFill>
                  <a:schemeClr val="accent5">
                    <a:lumMod val="40000"/>
                    <a:lumOff val="60000"/>
                  </a:schemeClr>
                </a:solidFill>
              </a:rPr>
            </a:br>
            <a:endParaRPr lang="en-US" sz="2500" dirty="0">
              <a:solidFill>
                <a:schemeClr val="accent5">
                  <a:lumMod val="40000"/>
                  <a:lumOff val="60000"/>
                </a:schemeClr>
              </a:solidFill>
            </a:endParaRPr>
          </a:p>
        </p:txBody>
      </p:sp>
    </p:spTree>
    <p:extLst>
      <p:ext uri="{BB962C8B-B14F-4D97-AF65-F5344CB8AC3E}">
        <p14:creationId xmlns:p14="http://schemas.microsoft.com/office/powerpoint/2010/main" val="308730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137918" y="3228393"/>
            <a:ext cx="11273420" cy="1147773"/>
          </a:xfrm>
        </p:spPr>
        <p:txBody>
          <a:bodyPr/>
          <a:lstStyle/>
          <a:p>
            <a:pPr algn="ctr"/>
            <a:r>
              <a:rPr lang="en-US" dirty="0">
                <a:solidFill>
                  <a:schemeClr val="accent3">
                    <a:lumMod val="60000"/>
                    <a:lumOff val="40000"/>
                  </a:schemeClr>
                </a:solidFill>
              </a:rPr>
              <a:t>Data Source and Description</a:t>
            </a:r>
          </a:p>
        </p:txBody>
      </p:sp>
    </p:spTree>
    <p:extLst>
      <p:ext uri="{BB962C8B-B14F-4D97-AF65-F5344CB8AC3E}">
        <p14:creationId xmlns:p14="http://schemas.microsoft.com/office/powerpoint/2010/main" val="155404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28FF41-4537-4FA5-B29A-D88F5238EC01}"/>
              </a:ext>
            </a:extLst>
          </p:cNvPr>
          <p:cNvSpPr txBox="1"/>
          <p:nvPr/>
        </p:nvSpPr>
        <p:spPr>
          <a:xfrm>
            <a:off x="121297" y="771599"/>
            <a:ext cx="11756571"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Part of the data has been sourced from the Kaggle. The data on Kaggle was in turn obtained from the website www.sofifa.com. This part of the data contains each player’s gaming attributes as in the game of EA FIFA 20. </a:t>
            </a:r>
          </a:p>
          <a:p>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Some additional variables (not available in the Kaggle dataset) were also sourced from </a:t>
            </a:r>
            <a:r>
              <a:rPr lang="en-US" sz="2200" dirty="0">
                <a:latin typeface="Verdana" panose="020B0604030504040204" pitchFamily="34" charset="0"/>
                <a:ea typeface="Verdana" panose="020B0604030504040204" pitchFamily="34" charset="0"/>
                <a:hlinkClick r:id="rId2"/>
              </a:rPr>
              <a:t>www.sofifa.com</a:t>
            </a:r>
            <a:r>
              <a:rPr lang="en-US" sz="2200" dirty="0">
                <a:latin typeface="Verdana" panose="020B0604030504040204" pitchFamily="34" charset="0"/>
                <a:ea typeface="Verdana" panose="020B0604030504040204" pitchFamily="34" charset="0"/>
              </a:rPr>
              <a:t> as well as </a:t>
            </a:r>
            <a:r>
              <a:rPr lang="en-US" sz="2200" dirty="0">
                <a:latin typeface="Verdana" panose="020B0604030504040204" pitchFamily="34" charset="0"/>
                <a:ea typeface="Verdana" panose="020B0604030504040204" pitchFamily="34" charset="0"/>
                <a:hlinkClick r:id="rId3"/>
              </a:rPr>
              <a:t>www.whoscored.com</a:t>
            </a:r>
            <a:r>
              <a:rPr lang="en-US" sz="2200" dirty="0">
                <a:latin typeface="Verdana" panose="020B0604030504040204" pitchFamily="34" charset="0"/>
                <a:ea typeface="Verdana" panose="020B0604030504040204" pitchFamily="34" charset="0"/>
              </a:rPr>
              <a:t>. The data was scraped using a python script with the help of Selenium for python. </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data obtained from the two sources was then combined using an Alteryx workflow to get the final dataset which contains the details 4705 unique football players</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Table 1 describes the variables obtained from Kaggle while table 2 describes the additional variables scraped from the websites ‘sofifa’ and ‘whoscored’.</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5680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DA58B2-597D-419A-9846-E091AF936236}"/>
              </a:ext>
            </a:extLst>
          </p:cNvPr>
          <p:cNvGraphicFramePr>
            <a:graphicFrameLocks noGrp="1"/>
          </p:cNvGraphicFramePr>
          <p:nvPr>
            <p:extLst>
              <p:ext uri="{D42A27DB-BD31-4B8C-83A1-F6EECF244321}">
                <p14:modId xmlns:p14="http://schemas.microsoft.com/office/powerpoint/2010/main" val="3707994167"/>
              </p:ext>
            </p:extLst>
          </p:nvPr>
        </p:nvGraphicFramePr>
        <p:xfrm>
          <a:off x="1007688" y="444386"/>
          <a:ext cx="10123716" cy="6275993"/>
        </p:xfrm>
        <a:graphic>
          <a:graphicData uri="http://schemas.openxmlformats.org/drawingml/2006/table">
            <a:tbl>
              <a:tblPr firstRow="1" firstCol="1" bandRow="1">
                <a:tableStyleId>{5C22544A-7EE6-4342-B048-85BDC9FD1C3A}</a:tableStyleId>
              </a:tblPr>
              <a:tblGrid>
                <a:gridCol w="3265716">
                  <a:extLst>
                    <a:ext uri="{9D8B030D-6E8A-4147-A177-3AD203B41FA5}">
                      <a16:colId xmlns:a16="http://schemas.microsoft.com/office/drawing/2014/main" val="52832062"/>
                    </a:ext>
                  </a:extLst>
                </a:gridCol>
                <a:gridCol w="6858000">
                  <a:extLst>
                    <a:ext uri="{9D8B030D-6E8A-4147-A177-3AD203B41FA5}">
                      <a16:colId xmlns:a16="http://schemas.microsoft.com/office/drawing/2014/main" val="2025661555"/>
                    </a:ext>
                  </a:extLst>
                </a:gridCol>
              </a:tblGrid>
              <a:tr h="277132">
                <a:tc>
                  <a:txBody>
                    <a:bodyPr/>
                    <a:lstStyle/>
                    <a:p>
                      <a:pPr marL="0" marR="0" algn="ctr">
                        <a:lnSpc>
                          <a:spcPct val="115000"/>
                        </a:lnSpc>
                        <a:spcBef>
                          <a:spcPts val="0"/>
                        </a:spcBef>
                        <a:spcAft>
                          <a:spcPts val="0"/>
                        </a:spcAft>
                      </a:pPr>
                      <a:r>
                        <a:rPr lang="en-US" sz="1300" u="sng" dirty="0">
                          <a:solidFill>
                            <a:schemeClr val="bg1"/>
                          </a:solidFill>
                          <a:effectLst/>
                          <a:latin typeface="Verdana" panose="020B0604030504040204" pitchFamily="34" charset="0"/>
                          <a:ea typeface="Verdana" panose="020B0604030504040204" pitchFamily="34" charset="0"/>
                        </a:rPr>
                        <a:t>Variable Name</a:t>
                      </a:r>
                      <a:endParaRPr lang="en-US" sz="1300" dirty="0">
                        <a:solidFill>
                          <a:schemeClr val="bg1"/>
                        </a:solidFill>
                        <a:effectLst/>
                        <a:latin typeface="Verdana" panose="020B0604030504040204" pitchFamily="34" charset="0"/>
                        <a:ea typeface="Verdana" panose="020B0604030504040204" pitchFamily="34" charset="0"/>
                      </a:endParaRP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u="sng" dirty="0">
                          <a:solidFill>
                            <a:schemeClr val="bg1"/>
                          </a:solidFill>
                          <a:effectLst/>
                          <a:latin typeface="Verdana" panose="020B0604030504040204" pitchFamily="34" charset="0"/>
                          <a:ea typeface="Verdana" panose="020B0604030504040204" pitchFamily="34" charset="0"/>
                        </a:rPr>
                        <a:t>Variable Description</a:t>
                      </a:r>
                      <a:endParaRPr lang="en-US" sz="1300" dirty="0">
                        <a:solidFill>
                          <a:schemeClr val="bg1"/>
                        </a:solidFill>
                        <a:effectLst/>
                        <a:latin typeface="Verdana" panose="020B0604030504040204" pitchFamily="34" charset="0"/>
                        <a:ea typeface="Verdana" panose="020B0604030504040204" pitchFamily="34" charset="0"/>
                      </a:endParaRP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2450398"/>
                  </a:ext>
                </a:extLst>
              </a:tr>
              <a:tr h="188946">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Value/Market_Value (used interchangeably)</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Market value of the player in Euros as of 1</a:t>
                      </a:r>
                      <a:r>
                        <a:rPr lang="en-US" sz="1300" baseline="30000" dirty="0">
                          <a:solidFill>
                            <a:schemeClr val="bg1"/>
                          </a:solidFill>
                          <a:effectLst/>
                          <a:latin typeface="Verdana" panose="020B0604030504040204" pitchFamily="34" charset="0"/>
                          <a:ea typeface="Verdana" panose="020B0604030504040204" pitchFamily="34" charset="0"/>
                        </a:rPr>
                        <a:t>st</a:t>
                      </a:r>
                      <a:r>
                        <a:rPr lang="en-US" sz="1300" dirty="0">
                          <a:solidFill>
                            <a:schemeClr val="bg1"/>
                          </a:solidFill>
                          <a:effectLst/>
                          <a:latin typeface="Verdana" panose="020B0604030504040204" pitchFamily="34" charset="0"/>
                          <a:ea typeface="Verdana" panose="020B0604030504040204" pitchFamily="34" charset="0"/>
                        </a:rPr>
                        <a:t> Oct 2019. </a:t>
                      </a:r>
                      <a:r>
                        <a:rPr lang="en-US" sz="1300" b="1" dirty="0">
                          <a:solidFill>
                            <a:schemeClr val="bg1"/>
                          </a:solidFill>
                          <a:effectLst/>
                          <a:latin typeface="Verdana" panose="020B0604030504040204" pitchFamily="34" charset="0"/>
                          <a:ea typeface="Verdana" panose="020B0604030504040204" pitchFamily="34" charset="0"/>
                        </a:rPr>
                        <a:t>This is the target variable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51515993"/>
                  </a:ext>
                </a:extLst>
              </a:tr>
              <a:tr h="188946">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S.No.</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Serial number of the observation</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82620147"/>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sofifa_id</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Unique identifier of the player on www.sofifa.com</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89644970"/>
                  </a:ext>
                </a:extLst>
              </a:tr>
              <a:tr h="188946">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short_name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Player’s truncated name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91286902"/>
                  </a:ext>
                </a:extLst>
              </a:tr>
              <a:tr h="188946">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long_name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Player’s full name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81766044"/>
                  </a:ext>
                </a:extLst>
              </a:tr>
              <a:tr h="188946">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age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Age of the player</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68652972"/>
                  </a:ext>
                </a:extLst>
              </a:tr>
              <a:tr h="146714">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nationality</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Nationality of the player</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42087746"/>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Player_Continent</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geographical continent to which the player belongs</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50737345"/>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Club_Continent</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geographical continent to which the player’s club belongs</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29680487"/>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Wages</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Per week wage of the player in Euros for the season 2018-19 (ending in May’19)</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1574789"/>
                  </a:ext>
                </a:extLst>
              </a:tr>
              <a:tr h="220954">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Position_Final</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position in which the player plays</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4569332"/>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preferred_foot</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Preferred foot of the player for kicking the ball</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51676491"/>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weak_foot</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Weak foot rating on a scale of 1 to 5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79335610"/>
                  </a:ext>
                </a:extLst>
              </a:tr>
              <a:tr h="310225">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pace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pace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34868008"/>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shooting</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shooting accuracy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40824483"/>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passing</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passing accuracy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92598041"/>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dribbling</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dribbling skills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31900492"/>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defending</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defending skills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47774142"/>
                  </a:ext>
                </a:extLst>
              </a:tr>
              <a:tr h="380319">
                <a:tc>
                  <a:txBody>
                    <a:bodyPr/>
                    <a:lstStyle/>
                    <a:p>
                      <a:pPr marL="0" marR="0" algn="ctr">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physic</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chemeClr val="bg1"/>
                          </a:solidFill>
                          <a:effectLst/>
                          <a:latin typeface="Verdana" panose="020B0604030504040204" pitchFamily="34" charset="0"/>
                          <a:ea typeface="Verdana" panose="020B0604030504040204" pitchFamily="34" charset="0"/>
                        </a:rPr>
                        <a:t>The physical strength of the player on a scale of 100 as per the FIFA 20 game</a:t>
                      </a: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81721359"/>
                  </a:ext>
                </a:extLst>
              </a:tr>
            </a:tbl>
          </a:graphicData>
        </a:graphic>
      </p:graphicFrame>
      <p:sp>
        <p:nvSpPr>
          <p:cNvPr id="4" name="TextBox 3">
            <a:extLst>
              <a:ext uri="{FF2B5EF4-FFF2-40B4-BE49-F238E27FC236}">
                <a16:creationId xmlns:a16="http://schemas.microsoft.com/office/drawing/2014/main" id="{78FAB60E-DDAC-4B86-AE5E-28414B3CF953}"/>
              </a:ext>
            </a:extLst>
          </p:cNvPr>
          <p:cNvSpPr txBox="1"/>
          <p:nvPr/>
        </p:nvSpPr>
        <p:spPr>
          <a:xfrm>
            <a:off x="905045" y="83973"/>
            <a:ext cx="7035306"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Table 1 : Variables sourced from Kaggle</a:t>
            </a:r>
          </a:p>
        </p:txBody>
      </p:sp>
    </p:spTree>
    <p:extLst>
      <p:ext uri="{BB962C8B-B14F-4D97-AF65-F5344CB8AC3E}">
        <p14:creationId xmlns:p14="http://schemas.microsoft.com/office/powerpoint/2010/main" val="166850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DA58B2-597D-419A-9846-E091AF936236}"/>
              </a:ext>
            </a:extLst>
          </p:cNvPr>
          <p:cNvGraphicFramePr>
            <a:graphicFrameLocks noGrp="1"/>
          </p:cNvGraphicFramePr>
          <p:nvPr>
            <p:extLst>
              <p:ext uri="{D42A27DB-BD31-4B8C-83A1-F6EECF244321}">
                <p14:modId xmlns:p14="http://schemas.microsoft.com/office/powerpoint/2010/main" val="939667331"/>
              </p:ext>
            </p:extLst>
          </p:nvPr>
        </p:nvGraphicFramePr>
        <p:xfrm>
          <a:off x="1007688" y="444386"/>
          <a:ext cx="10123716" cy="5240673"/>
        </p:xfrm>
        <a:graphic>
          <a:graphicData uri="http://schemas.openxmlformats.org/drawingml/2006/table">
            <a:tbl>
              <a:tblPr firstRow="1" firstCol="1" bandRow="1">
                <a:tableStyleId>{5C22544A-7EE6-4342-B048-85BDC9FD1C3A}</a:tableStyleId>
              </a:tblPr>
              <a:tblGrid>
                <a:gridCol w="3265716">
                  <a:extLst>
                    <a:ext uri="{9D8B030D-6E8A-4147-A177-3AD203B41FA5}">
                      <a16:colId xmlns:a16="http://schemas.microsoft.com/office/drawing/2014/main" val="52832062"/>
                    </a:ext>
                  </a:extLst>
                </a:gridCol>
                <a:gridCol w="6858000">
                  <a:extLst>
                    <a:ext uri="{9D8B030D-6E8A-4147-A177-3AD203B41FA5}">
                      <a16:colId xmlns:a16="http://schemas.microsoft.com/office/drawing/2014/main" val="2025661555"/>
                    </a:ext>
                  </a:extLst>
                </a:gridCol>
              </a:tblGrid>
              <a:tr h="277132">
                <a:tc>
                  <a:txBody>
                    <a:bodyPr/>
                    <a:lstStyle/>
                    <a:p>
                      <a:pPr marL="0" marR="0" algn="ctr">
                        <a:lnSpc>
                          <a:spcPct val="115000"/>
                        </a:lnSpc>
                        <a:spcBef>
                          <a:spcPts val="0"/>
                        </a:spcBef>
                        <a:spcAft>
                          <a:spcPts val="0"/>
                        </a:spcAft>
                      </a:pPr>
                      <a:r>
                        <a:rPr lang="en-US" sz="1300" u="sng" dirty="0">
                          <a:solidFill>
                            <a:schemeClr val="bg1"/>
                          </a:solidFill>
                          <a:effectLst/>
                          <a:latin typeface="Verdana" panose="020B0604030504040204" pitchFamily="34" charset="0"/>
                          <a:ea typeface="Verdana" panose="020B0604030504040204" pitchFamily="34" charset="0"/>
                        </a:rPr>
                        <a:t>Variable Name</a:t>
                      </a:r>
                      <a:endParaRPr lang="en-US" sz="1300" dirty="0">
                        <a:solidFill>
                          <a:schemeClr val="bg1"/>
                        </a:solidFill>
                        <a:effectLst/>
                        <a:latin typeface="Verdana" panose="020B0604030504040204" pitchFamily="34" charset="0"/>
                        <a:ea typeface="Verdana" panose="020B0604030504040204" pitchFamily="34" charset="0"/>
                      </a:endParaRP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u="sng" dirty="0">
                          <a:solidFill>
                            <a:schemeClr val="bg1"/>
                          </a:solidFill>
                          <a:effectLst/>
                          <a:latin typeface="Verdana" panose="020B0604030504040204" pitchFamily="34" charset="0"/>
                          <a:ea typeface="Verdana" panose="020B0604030504040204" pitchFamily="34" charset="0"/>
                        </a:rPr>
                        <a:t>Variable Description</a:t>
                      </a:r>
                      <a:endParaRPr lang="en-US" sz="1300" dirty="0">
                        <a:solidFill>
                          <a:schemeClr val="bg1"/>
                        </a:solidFill>
                        <a:effectLst/>
                        <a:latin typeface="Verdana" panose="020B0604030504040204" pitchFamily="34" charset="0"/>
                        <a:ea typeface="Verdana" panose="020B0604030504040204" pitchFamily="34" charset="0"/>
                      </a:endParaRPr>
                    </a:p>
                  </a:txBody>
                  <a:tcPr marL="73152" marR="9144" marT="9144" marB="18288"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2450398"/>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Club_Int_Prestige</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The Clubs prestige rated from 1 to 10 amongst all the international clubs in world football, with 10 being the best rating possible</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51515993"/>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Club_Domestic_Prestige</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The Clubs prestige rated from 1 to 10 amongst all the clubs within the league to which the club belongs, with 10 being the best rating possible</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82620147"/>
                  </a:ext>
                </a:extLst>
              </a:tr>
              <a:tr h="310225">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Player_international_reputation</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Each player’s reputation on an international scale from 1 to 5 with 5 being the highest rating</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89644970"/>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Mins_Total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Total minutes of football played during the 2018-19 season</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91286902"/>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Goals_Total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goals scored by the player during the 2018-19 season</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81766044"/>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Assists_Total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assists provided by the player during the 2018-19 season. As assist is a pass that directly results in a goal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68652972"/>
                  </a:ext>
                </a:extLst>
              </a:tr>
              <a:tr h="188946">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Shots_per_game_total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shots attempted by a player per game during the 2018-19 season</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42087746"/>
                  </a:ext>
                </a:extLst>
              </a:tr>
              <a:tr h="310225">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Yellow_Cards_Total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yellow cards obtained by the player for committing fouls during the 2018-19 season. A yellow card in a game represents a warning for foul play.</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50737345"/>
                  </a:ext>
                </a:extLst>
              </a:tr>
              <a:tr h="310225">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Red_Cards_Total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red cards obtained by the player for committing fouls during the 2018-19 season. A red card may be obtained directly or by obtaining 2 yellow cards in the same game. While both kind of red cards involve the player being sent off in the current game , the former involves a suspension for 3 subsequent games whereas the latter involves a suspension for 1 subsequent game</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29680487"/>
                  </a:ext>
                </a:extLst>
              </a:tr>
              <a:tr h="380319">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Aerial_Battles_Won_Per_Game_Total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headers won by a player per game throughout the 2019-19 season </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1574789"/>
                  </a:ext>
                </a:extLst>
              </a:tr>
              <a:tr h="220954">
                <a:tc>
                  <a:txBody>
                    <a:bodyPr/>
                    <a:lstStyle/>
                    <a:p>
                      <a:pPr marL="0" marR="0" algn="ctr">
                        <a:lnSpc>
                          <a:spcPct val="115000"/>
                        </a:lnSpc>
                        <a:spcBef>
                          <a:spcPts val="0"/>
                        </a:spcBef>
                        <a:spcAft>
                          <a:spcPts val="0"/>
                        </a:spcAft>
                      </a:pPr>
                      <a:r>
                        <a:rPr lang="en-US" sz="1300" b="1" dirty="0">
                          <a:solidFill>
                            <a:srgbClr val="232323"/>
                          </a:solidFill>
                          <a:effectLst/>
                          <a:latin typeface="Verdana" panose="020B0604030504040204" pitchFamily="34" charset="0"/>
                          <a:ea typeface="Verdana" panose="020B0604030504040204" pitchFamily="34" charset="0"/>
                        </a:rPr>
                        <a:t>Man_of_The_Match_Total</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dirty="0">
                          <a:solidFill>
                            <a:srgbClr val="000000"/>
                          </a:solidFill>
                          <a:effectLst/>
                          <a:latin typeface="Verdana" panose="020B0604030504040204" pitchFamily="34" charset="0"/>
                          <a:ea typeface="Verdana" panose="020B0604030504040204" pitchFamily="34" charset="0"/>
                        </a:rPr>
                        <a:t>No. of man of the match accolades obtained by the player during the 2018-19 season</a:t>
                      </a:r>
                      <a:endParaRPr lang="en-US" sz="1300" dirty="0">
                        <a:effectLst/>
                        <a:latin typeface="Verdana" panose="020B0604030504040204" pitchFamily="34" charset="0"/>
                        <a:ea typeface="Verdana" panose="020B0604030504040204" pitchFamily="34" charset="0"/>
                      </a:endParaRPr>
                    </a:p>
                  </a:txBody>
                  <a:tcPr marL="68580" marR="9144" marT="9144" marB="914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4569332"/>
                  </a:ext>
                </a:extLst>
              </a:tr>
            </a:tbl>
          </a:graphicData>
        </a:graphic>
      </p:graphicFrame>
      <p:sp>
        <p:nvSpPr>
          <p:cNvPr id="4" name="TextBox 3">
            <a:extLst>
              <a:ext uri="{FF2B5EF4-FFF2-40B4-BE49-F238E27FC236}">
                <a16:creationId xmlns:a16="http://schemas.microsoft.com/office/drawing/2014/main" id="{78FAB60E-DDAC-4B86-AE5E-28414B3CF953}"/>
              </a:ext>
            </a:extLst>
          </p:cNvPr>
          <p:cNvSpPr txBox="1"/>
          <p:nvPr/>
        </p:nvSpPr>
        <p:spPr>
          <a:xfrm>
            <a:off x="905045" y="83973"/>
            <a:ext cx="7007314" cy="646331"/>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Table 2 : Variables sourced from ‘sofifa’ and ‘whoscored’</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8399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585785" y="3228393"/>
            <a:ext cx="11273420" cy="1147773"/>
          </a:xfrm>
        </p:spPr>
        <p:txBody>
          <a:bodyPr/>
          <a:lstStyle/>
          <a:p>
            <a:r>
              <a:rPr lang="en-US" dirty="0">
                <a:solidFill>
                  <a:schemeClr val="accent3">
                    <a:lumMod val="60000"/>
                    <a:lumOff val="40000"/>
                  </a:schemeClr>
                </a:solidFill>
              </a:rPr>
              <a:t>Data Preprocessing &amp; Exploratory Data Analysis</a:t>
            </a:r>
          </a:p>
        </p:txBody>
      </p:sp>
    </p:spTree>
    <p:extLst>
      <p:ext uri="{BB962C8B-B14F-4D97-AF65-F5344CB8AC3E}">
        <p14:creationId xmlns:p14="http://schemas.microsoft.com/office/powerpoint/2010/main" val="3198241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28FF41-4537-4FA5-B29A-D88F5238EC01}"/>
              </a:ext>
            </a:extLst>
          </p:cNvPr>
          <p:cNvSpPr txBox="1"/>
          <p:nvPr/>
        </p:nvSpPr>
        <p:spPr>
          <a:xfrm>
            <a:off x="121297" y="1191478"/>
            <a:ext cx="11756571" cy="4832092"/>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S.no. and so_fifa_id were read as numeric variables but were converted into character variables as these numbers have no meaning.</a:t>
            </a:r>
          </a:p>
          <a:p>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Nationality, Player_Continent, Club_Continent, preferred_foot, Position_Final were read by R as characters and were converted into factors</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variables Club_Int_Prestige, Club_Domestic_Prestige, Player_international_reputation , weak_foot, were read by R as numeric but it must be noted that these are ordinal variables.</a:t>
            </a:r>
          </a:p>
          <a:p>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Every other variable was read by R in the desired format </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data was checked for null values using the is.na () command in R. The result showed that there were no nulls in the dataset.</a:t>
            </a:r>
          </a:p>
        </p:txBody>
      </p:sp>
      <p:sp>
        <p:nvSpPr>
          <p:cNvPr id="2" name="TextBox 1">
            <a:extLst>
              <a:ext uri="{FF2B5EF4-FFF2-40B4-BE49-F238E27FC236}">
                <a16:creationId xmlns:a16="http://schemas.microsoft.com/office/drawing/2014/main" id="{0D470E96-49BD-4B26-95D9-206C5DCD8A1D}"/>
              </a:ext>
            </a:extLst>
          </p:cNvPr>
          <p:cNvSpPr txBox="1"/>
          <p:nvPr/>
        </p:nvSpPr>
        <p:spPr>
          <a:xfrm>
            <a:off x="2884002" y="186611"/>
            <a:ext cx="6119202" cy="1323439"/>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Data Preprocessing</a:t>
            </a:r>
          </a:p>
        </p:txBody>
      </p:sp>
    </p:spTree>
    <p:extLst>
      <p:ext uri="{BB962C8B-B14F-4D97-AF65-F5344CB8AC3E}">
        <p14:creationId xmlns:p14="http://schemas.microsoft.com/office/powerpoint/2010/main" val="619987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28C3A-268C-4569-998B-8846FA0F12DE}"/>
              </a:ext>
            </a:extLst>
          </p:cNvPr>
          <p:cNvSpPr txBox="1"/>
          <p:nvPr/>
        </p:nvSpPr>
        <p:spPr>
          <a:xfrm>
            <a:off x="2478833" y="96168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Univariate Analysis – Techniques Used</a:t>
            </a:r>
          </a:p>
        </p:txBody>
      </p:sp>
      <p:sp>
        <p:nvSpPr>
          <p:cNvPr id="5" name="TextBox 4">
            <a:extLst>
              <a:ext uri="{FF2B5EF4-FFF2-40B4-BE49-F238E27FC236}">
                <a16:creationId xmlns:a16="http://schemas.microsoft.com/office/drawing/2014/main" id="{B6AFEB9E-FBFD-4110-AC3B-B17416DFAF1B}"/>
              </a:ext>
            </a:extLst>
          </p:cNvPr>
          <p:cNvSpPr txBox="1"/>
          <p:nvPr/>
        </p:nvSpPr>
        <p:spPr>
          <a:xfrm>
            <a:off x="121297" y="1429923"/>
            <a:ext cx="11989838"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Univariate Analysis on non-ordinal numerical variables was performed using histograms and boxplots to identify outliers</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following method was used for outlier treatment:</a:t>
            </a:r>
          </a:p>
          <a:p>
            <a:pPr lvl="1"/>
            <a:endParaRPr lang="en-US" dirty="0">
              <a:latin typeface="Verdana" panose="020B0604030504040204" pitchFamily="34" charset="0"/>
              <a:ea typeface="Verdana" panose="020B0604030504040204" pitchFamily="34" charset="0"/>
            </a:endParaRPr>
          </a:p>
          <a:p>
            <a:pPr marL="800100" lvl="1" indent="-342900">
              <a:buAutoNum type="arabicPeriod"/>
            </a:pPr>
            <a:r>
              <a:rPr lang="en-US" dirty="0">
                <a:latin typeface="Verdana" panose="020B0604030504040204" pitchFamily="34" charset="0"/>
                <a:ea typeface="Verdana" panose="020B0604030504040204" pitchFamily="34" charset="0"/>
              </a:rPr>
              <a:t>Calculating the Interquartile range (IQR) i.e. the difference between quartile 3 (Q3) and quartile 1(Q1)</a:t>
            </a:r>
          </a:p>
          <a:p>
            <a:pPr marL="800100" lvl="1" indent="-342900">
              <a:buAutoNum type="arabicPeriod"/>
            </a:pPr>
            <a:r>
              <a:rPr lang="en-US" dirty="0">
                <a:latin typeface="Verdana" panose="020B0604030504040204" pitchFamily="34" charset="0"/>
                <a:ea typeface="Verdana" panose="020B0604030504040204" pitchFamily="34" charset="0"/>
              </a:rPr>
              <a:t>Setting the lower limits (LL) and upper limits (UL) for each variable equal to Q1 – 1.5*IQR and Q3 + 1.5*IQR respectively</a:t>
            </a:r>
          </a:p>
          <a:p>
            <a:pPr marL="800100" lvl="1" indent="-342900">
              <a:buAutoNum type="arabicPeriod"/>
            </a:pPr>
            <a:r>
              <a:rPr lang="en-US" dirty="0">
                <a:latin typeface="Verdana" panose="020B0604030504040204" pitchFamily="34" charset="0"/>
                <a:ea typeface="Verdana" panose="020B0604030504040204" pitchFamily="34" charset="0"/>
              </a:rPr>
              <a:t>Any value below the lower limit or above the upper limit was considered an outlier and was replaced with the lower limit or the upper limit respectively.</a:t>
            </a: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However, based on knowledge about the sport, certain features like Goals_Total and Assists_total are extremely important in considering a player’s worth and their extreme values can contain important explanatory powers. Hence it may be worth exploring the behavior of these variables in the models both with and without outlier treatment.</a:t>
            </a: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For ordinal variables as well as for categorical variables , bar plots were drawn to check the count of observations in each rank or category respectively </a:t>
            </a:r>
          </a:p>
        </p:txBody>
      </p:sp>
      <p:sp>
        <p:nvSpPr>
          <p:cNvPr id="6" name="TextBox 5">
            <a:extLst>
              <a:ext uri="{FF2B5EF4-FFF2-40B4-BE49-F238E27FC236}">
                <a16:creationId xmlns:a16="http://schemas.microsoft.com/office/drawing/2014/main" id="{8BA32F53-5CB0-40C9-A739-E69C5D715EAD}"/>
              </a:ext>
            </a:extLst>
          </p:cNvPr>
          <p:cNvSpPr txBox="1"/>
          <p:nvPr/>
        </p:nvSpPr>
        <p:spPr>
          <a:xfrm>
            <a:off x="2548097" y="186611"/>
            <a:ext cx="7099754"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a:t>
            </a:r>
          </a:p>
        </p:txBody>
      </p:sp>
    </p:spTree>
    <p:extLst>
      <p:ext uri="{BB962C8B-B14F-4D97-AF65-F5344CB8AC3E}">
        <p14:creationId xmlns:p14="http://schemas.microsoft.com/office/powerpoint/2010/main" val="191255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28C3A-268C-4569-998B-8846FA0F12DE}"/>
              </a:ext>
            </a:extLst>
          </p:cNvPr>
          <p:cNvSpPr txBox="1"/>
          <p:nvPr/>
        </p:nvSpPr>
        <p:spPr>
          <a:xfrm>
            <a:off x="2478833" y="105312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Bivariate Analysis – Techniques Used</a:t>
            </a:r>
          </a:p>
        </p:txBody>
      </p:sp>
      <p:sp>
        <p:nvSpPr>
          <p:cNvPr id="6" name="TextBox 5">
            <a:extLst>
              <a:ext uri="{FF2B5EF4-FFF2-40B4-BE49-F238E27FC236}">
                <a16:creationId xmlns:a16="http://schemas.microsoft.com/office/drawing/2014/main" id="{44D83447-A3D7-4776-AE39-AD670D91A058}"/>
              </a:ext>
            </a:extLst>
          </p:cNvPr>
          <p:cNvSpPr txBox="1"/>
          <p:nvPr/>
        </p:nvSpPr>
        <p:spPr>
          <a:xfrm>
            <a:off x="121297" y="1948083"/>
            <a:ext cx="11989838"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For numerical variables , bivariate analysis involved checking correlation and VIF for multicollinearity and drawing scatterplots.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Depending on the nature of the numeric variables, different measures of correlation can be used as follows :</a:t>
            </a:r>
          </a:p>
          <a:p>
            <a:pPr marL="1200150" lvl="2" indent="-285750">
              <a:buFontTx/>
              <a:buChar char="-"/>
            </a:pPr>
            <a:r>
              <a:rPr lang="en-US" u="sng" dirty="0">
                <a:latin typeface="Verdana" panose="020B0604030504040204" pitchFamily="34" charset="0"/>
                <a:ea typeface="Verdana" panose="020B0604030504040204" pitchFamily="34" charset="0"/>
              </a:rPr>
              <a:t>Continuous vs Continuous</a:t>
            </a:r>
            <a:r>
              <a:rPr lang="en-US" dirty="0">
                <a:latin typeface="Verdana" panose="020B0604030504040204" pitchFamily="34" charset="0"/>
                <a:ea typeface="Verdana" panose="020B0604030504040204" pitchFamily="34" charset="0"/>
              </a:rPr>
              <a:t>:  Pearson Correlation</a:t>
            </a:r>
          </a:p>
          <a:p>
            <a:pPr marL="1200150" lvl="2" indent="-285750">
              <a:buFontTx/>
              <a:buChar char="-"/>
            </a:pPr>
            <a:r>
              <a:rPr lang="en-US" u="sng" dirty="0">
                <a:latin typeface="Verdana" panose="020B0604030504040204" pitchFamily="34" charset="0"/>
                <a:ea typeface="Verdana" panose="020B0604030504040204" pitchFamily="34" charset="0"/>
              </a:rPr>
              <a:t>Continuous vs Ordinal</a:t>
            </a:r>
            <a:r>
              <a:rPr lang="en-US" dirty="0">
                <a:latin typeface="Verdana" panose="020B0604030504040204" pitchFamily="34" charset="0"/>
                <a:ea typeface="Verdana" panose="020B0604030504040204" pitchFamily="34" charset="0"/>
              </a:rPr>
              <a:t>: 	    Spearman Correlation</a:t>
            </a:r>
          </a:p>
          <a:p>
            <a:pPr marL="1200150" lvl="2" indent="-285750">
              <a:buFontTx/>
              <a:buChar char="-"/>
            </a:pPr>
            <a:r>
              <a:rPr lang="en-US" u="sng" dirty="0">
                <a:latin typeface="Verdana" panose="020B0604030504040204" pitchFamily="34" charset="0"/>
                <a:ea typeface="Verdana" panose="020B0604030504040204" pitchFamily="34" charset="0"/>
              </a:rPr>
              <a:t>Ordinal vs Ordinal:</a:t>
            </a:r>
            <a:r>
              <a:rPr lang="en-US" dirty="0">
                <a:latin typeface="Verdana" panose="020B0604030504040204" pitchFamily="34" charset="0"/>
                <a:ea typeface="Verdana" panose="020B0604030504040204" pitchFamily="34" charset="0"/>
              </a:rPr>
              <a:t>             Spearman Correlation</a:t>
            </a:r>
          </a:p>
          <a:p>
            <a:pPr lvl="2"/>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For bivariate analysis of categorical variables , stacked bar charts and cross tabulations were drawn</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In addition to above techniques , boxplots were made to check the behavior of the categorical and ordinal variables w.r.t the target variable i.e. Market Value</a:t>
            </a:r>
          </a:p>
        </p:txBody>
      </p:sp>
      <p:sp>
        <p:nvSpPr>
          <p:cNvPr id="8" name="TextBox 7">
            <a:extLst>
              <a:ext uri="{FF2B5EF4-FFF2-40B4-BE49-F238E27FC236}">
                <a16:creationId xmlns:a16="http://schemas.microsoft.com/office/drawing/2014/main" id="{5EC1530C-B60B-4FA8-9DD9-E7860D3304ED}"/>
              </a:ext>
            </a:extLst>
          </p:cNvPr>
          <p:cNvSpPr txBox="1"/>
          <p:nvPr/>
        </p:nvSpPr>
        <p:spPr>
          <a:xfrm>
            <a:off x="1219200" y="186611"/>
            <a:ext cx="9326879"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 (contd.)</a:t>
            </a:r>
          </a:p>
        </p:txBody>
      </p:sp>
    </p:spTree>
    <p:extLst>
      <p:ext uri="{BB962C8B-B14F-4D97-AF65-F5344CB8AC3E}">
        <p14:creationId xmlns:p14="http://schemas.microsoft.com/office/powerpoint/2010/main" val="292855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28C3A-268C-4569-998B-8846FA0F12DE}"/>
              </a:ext>
            </a:extLst>
          </p:cNvPr>
          <p:cNvSpPr txBox="1"/>
          <p:nvPr/>
        </p:nvSpPr>
        <p:spPr>
          <a:xfrm>
            <a:off x="2478833" y="96168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Key Results</a:t>
            </a:r>
          </a:p>
        </p:txBody>
      </p:sp>
      <p:sp>
        <p:nvSpPr>
          <p:cNvPr id="6" name="TextBox 5">
            <a:extLst>
              <a:ext uri="{FF2B5EF4-FFF2-40B4-BE49-F238E27FC236}">
                <a16:creationId xmlns:a16="http://schemas.microsoft.com/office/drawing/2014/main" id="{44D83447-A3D7-4776-AE39-AD670D91A058}"/>
              </a:ext>
            </a:extLst>
          </p:cNvPr>
          <p:cNvSpPr txBox="1"/>
          <p:nvPr/>
        </p:nvSpPr>
        <p:spPr>
          <a:xfrm>
            <a:off x="121297" y="1440083"/>
            <a:ext cx="11989838"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Most of the continuous numerical variables are not distributed normally and have outliers in them. However, some of the variables containing outliers, like Goals_Total are important, and the outliers may actually be helpful in predicting the market value of the corresponding players. Thus, it may be worthwhile to make a model without treating outliers of all variables. It is important to note that if outlier treatment is performed, it will only be done on continuous numeric variables and not the ordinal numeric variables</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03B186A-8976-4DB4-9DF4-733B12CEFB67}"/>
              </a:ext>
            </a:extLst>
          </p:cNvPr>
          <p:cNvSpPr txBox="1"/>
          <p:nvPr/>
        </p:nvSpPr>
        <p:spPr>
          <a:xfrm>
            <a:off x="1219200" y="186611"/>
            <a:ext cx="9326879"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 (contd.)</a:t>
            </a:r>
          </a:p>
        </p:txBody>
      </p:sp>
      <p:pic>
        <p:nvPicPr>
          <p:cNvPr id="5" name="Picture 4">
            <a:extLst>
              <a:ext uri="{FF2B5EF4-FFF2-40B4-BE49-F238E27FC236}">
                <a16:creationId xmlns:a16="http://schemas.microsoft.com/office/drawing/2014/main" id="{FB1AC3F4-BAB9-43CF-9D14-E4D9409934CC}"/>
              </a:ext>
            </a:extLst>
          </p:cNvPr>
          <p:cNvPicPr/>
          <p:nvPr/>
        </p:nvPicPr>
        <p:blipFill>
          <a:blip r:embed="rId2"/>
          <a:stretch>
            <a:fillRect/>
          </a:stretch>
        </p:blipFill>
        <p:spPr>
          <a:xfrm>
            <a:off x="1012067" y="3228592"/>
            <a:ext cx="4604962" cy="3554763"/>
          </a:xfrm>
          <a:prstGeom prst="rect">
            <a:avLst/>
          </a:prstGeom>
          <a:ln w="28575">
            <a:solidFill>
              <a:srgbClr val="FFFF00"/>
            </a:solidFill>
          </a:ln>
        </p:spPr>
      </p:pic>
      <p:pic>
        <p:nvPicPr>
          <p:cNvPr id="8" name="Picture 7">
            <a:extLst>
              <a:ext uri="{FF2B5EF4-FFF2-40B4-BE49-F238E27FC236}">
                <a16:creationId xmlns:a16="http://schemas.microsoft.com/office/drawing/2014/main" id="{6001687F-D73A-4C1B-ACB4-420C114D16F7}"/>
              </a:ext>
            </a:extLst>
          </p:cNvPr>
          <p:cNvPicPr/>
          <p:nvPr/>
        </p:nvPicPr>
        <p:blipFill>
          <a:blip r:embed="rId3"/>
          <a:stretch>
            <a:fillRect/>
          </a:stretch>
        </p:blipFill>
        <p:spPr>
          <a:xfrm>
            <a:off x="6166277" y="3228591"/>
            <a:ext cx="5013656" cy="3554763"/>
          </a:xfrm>
          <a:prstGeom prst="rect">
            <a:avLst/>
          </a:prstGeom>
          <a:ln w="28575">
            <a:solidFill>
              <a:srgbClr val="FFFF00"/>
            </a:solidFill>
          </a:ln>
        </p:spPr>
      </p:pic>
    </p:spTree>
    <p:extLst>
      <p:ext uri="{BB962C8B-B14F-4D97-AF65-F5344CB8AC3E}">
        <p14:creationId xmlns:p14="http://schemas.microsoft.com/office/powerpoint/2010/main" val="286812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28C3A-268C-4569-998B-8846FA0F12DE}"/>
              </a:ext>
            </a:extLst>
          </p:cNvPr>
          <p:cNvSpPr txBox="1"/>
          <p:nvPr/>
        </p:nvSpPr>
        <p:spPr>
          <a:xfrm>
            <a:off x="2478833" y="96168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Key Results</a:t>
            </a:r>
          </a:p>
        </p:txBody>
      </p:sp>
      <p:sp>
        <p:nvSpPr>
          <p:cNvPr id="6" name="TextBox 5">
            <a:extLst>
              <a:ext uri="{FF2B5EF4-FFF2-40B4-BE49-F238E27FC236}">
                <a16:creationId xmlns:a16="http://schemas.microsoft.com/office/drawing/2014/main" id="{44D83447-A3D7-4776-AE39-AD670D91A058}"/>
              </a:ext>
            </a:extLst>
          </p:cNvPr>
          <p:cNvSpPr txBox="1"/>
          <p:nvPr/>
        </p:nvSpPr>
        <p:spPr>
          <a:xfrm>
            <a:off x="121297" y="1440083"/>
            <a:ext cx="11989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Looking at the barplots for the categorical variables, most of the players as well as clubs belong to Europe. As such it may help to reduce the levels of categories by clubbing the categories with lower counts into a single category</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03B186A-8976-4DB4-9DF4-733B12CEFB67}"/>
              </a:ext>
            </a:extLst>
          </p:cNvPr>
          <p:cNvSpPr txBox="1"/>
          <p:nvPr/>
        </p:nvSpPr>
        <p:spPr>
          <a:xfrm>
            <a:off x="1219200" y="186611"/>
            <a:ext cx="9326879"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 (contd.)</a:t>
            </a:r>
          </a:p>
        </p:txBody>
      </p:sp>
      <p:pic>
        <p:nvPicPr>
          <p:cNvPr id="5" name="Picture 4">
            <a:extLst>
              <a:ext uri="{FF2B5EF4-FFF2-40B4-BE49-F238E27FC236}">
                <a16:creationId xmlns:a16="http://schemas.microsoft.com/office/drawing/2014/main" id="{D9DECB8D-D08D-4A19-88C8-CFB845BB894B}"/>
              </a:ext>
            </a:extLst>
          </p:cNvPr>
          <p:cNvPicPr/>
          <p:nvPr/>
        </p:nvPicPr>
        <p:blipFill>
          <a:blip r:embed="rId2"/>
          <a:stretch>
            <a:fillRect/>
          </a:stretch>
        </p:blipFill>
        <p:spPr>
          <a:xfrm>
            <a:off x="536471" y="2821649"/>
            <a:ext cx="5121380" cy="3849739"/>
          </a:xfrm>
          <a:prstGeom prst="rect">
            <a:avLst/>
          </a:prstGeom>
          <a:ln w="28575">
            <a:solidFill>
              <a:srgbClr val="FFFF00"/>
            </a:solidFill>
          </a:ln>
        </p:spPr>
      </p:pic>
      <p:pic>
        <p:nvPicPr>
          <p:cNvPr id="8" name="Picture 7">
            <a:extLst>
              <a:ext uri="{FF2B5EF4-FFF2-40B4-BE49-F238E27FC236}">
                <a16:creationId xmlns:a16="http://schemas.microsoft.com/office/drawing/2014/main" id="{E98A63EC-D82A-4495-8DF4-86C2592FEC34}"/>
              </a:ext>
            </a:extLst>
          </p:cNvPr>
          <p:cNvPicPr/>
          <p:nvPr/>
        </p:nvPicPr>
        <p:blipFill>
          <a:blip r:embed="rId3"/>
          <a:stretch>
            <a:fillRect/>
          </a:stretch>
        </p:blipFill>
        <p:spPr>
          <a:xfrm>
            <a:off x="6420589" y="2821649"/>
            <a:ext cx="5121380" cy="3849738"/>
          </a:xfrm>
          <a:prstGeom prst="rect">
            <a:avLst/>
          </a:prstGeom>
          <a:ln w="28575">
            <a:solidFill>
              <a:srgbClr val="FFFF00"/>
            </a:solidFill>
          </a:ln>
        </p:spPr>
      </p:pic>
    </p:spTree>
    <p:extLst>
      <p:ext uri="{BB962C8B-B14F-4D97-AF65-F5344CB8AC3E}">
        <p14:creationId xmlns:p14="http://schemas.microsoft.com/office/powerpoint/2010/main" val="219240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1518850" y="2883159"/>
            <a:ext cx="8825658" cy="1147773"/>
          </a:xfrm>
        </p:spPr>
        <p:txBody>
          <a:bodyPr/>
          <a:lstStyle/>
          <a:p>
            <a:pPr algn="ctr"/>
            <a:r>
              <a:rPr lang="en-US" dirty="0">
                <a:solidFill>
                  <a:schemeClr val="accent3">
                    <a:lumMod val="60000"/>
                    <a:lumOff val="40000"/>
                  </a:schemeClr>
                </a:solidFill>
              </a:rPr>
              <a:t>Introduction</a:t>
            </a:r>
          </a:p>
        </p:txBody>
      </p:sp>
    </p:spTree>
    <p:extLst>
      <p:ext uri="{BB962C8B-B14F-4D97-AF65-F5344CB8AC3E}">
        <p14:creationId xmlns:p14="http://schemas.microsoft.com/office/powerpoint/2010/main" val="1744737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28C3A-268C-4569-998B-8846FA0F12DE}"/>
              </a:ext>
            </a:extLst>
          </p:cNvPr>
          <p:cNvSpPr txBox="1"/>
          <p:nvPr/>
        </p:nvSpPr>
        <p:spPr>
          <a:xfrm>
            <a:off x="2478833" y="96168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Key Results</a:t>
            </a:r>
          </a:p>
        </p:txBody>
      </p:sp>
      <p:sp>
        <p:nvSpPr>
          <p:cNvPr id="6" name="TextBox 5">
            <a:extLst>
              <a:ext uri="{FF2B5EF4-FFF2-40B4-BE49-F238E27FC236}">
                <a16:creationId xmlns:a16="http://schemas.microsoft.com/office/drawing/2014/main" id="{44D83447-A3D7-4776-AE39-AD670D91A058}"/>
              </a:ext>
            </a:extLst>
          </p:cNvPr>
          <p:cNvSpPr txBox="1"/>
          <p:nvPr/>
        </p:nvSpPr>
        <p:spPr>
          <a:xfrm>
            <a:off x="121297" y="1440083"/>
            <a:ext cx="11989838"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 correlation plots gives us important insights, the most noteworthy being the high correlation between Wages and Market Value (0.84). This is beneficial for the model as it suggests that the feature Wages has strong explanatory power about the Market Value and is likely to be an important variable in the model.</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There was high correlation (&gt;0.7) and VIF (&gt;5) for dribbling, passing and shooting were suggestive of multicollinearity which may have to be dealt with when making the model. However, with dribbling being common variable, dropping it may be sufficient to deal with multicollinearity</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03B186A-8976-4DB4-9DF4-733B12CEFB67}"/>
              </a:ext>
            </a:extLst>
          </p:cNvPr>
          <p:cNvSpPr txBox="1"/>
          <p:nvPr/>
        </p:nvSpPr>
        <p:spPr>
          <a:xfrm>
            <a:off x="1219200" y="186611"/>
            <a:ext cx="9326879"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 (contd.)</a:t>
            </a:r>
          </a:p>
        </p:txBody>
      </p:sp>
      <p:pic>
        <p:nvPicPr>
          <p:cNvPr id="5" name="Picture 4">
            <a:extLst>
              <a:ext uri="{FF2B5EF4-FFF2-40B4-BE49-F238E27FC236}">
                <a16:creationId xmlns:a16="http://schemas.microsoft.com/office/drawing/2014/main" id="{06BAC185-669A-4D66-9F78-42E6922AD24E}"/>
              </a:ext>
            </a:extLst>
          </p:cNvPr>
          <p:cNvPicPr/>
          <p:nvPr/>
        </p:nvPicPr>
        <p:blipFill>
          <a:blip r:embed="rId2"/>
          <a:stretch>
            <a:fillRect/>
          </a:stretch>
        </p:blipFill>
        <p:spPr>
          <a:xfrm>
            <a:off x="4290602" y="3445574"/>
            <a:ext cx="3895142" cy="3221745"/>
          </a:xfrm>
          <a:prstGeom prst="rect">
            <a:avLst/>
          </a:prstGeom>
          <a:ln w="28575">
            <a:solidFill>
              <a:srgbClr val="FFFF00"/>
            </a:solidFill>
          </a:ln>
        </p:spPr>
      </p:pic>
      <p:pic>
        <p:nvPicPr>
          <p:cNvPr id="8" name="Picture 7">
            <a:extLst>
              <a:ext uri="{FF2B5EF4-FFF2-40B4-BE49-F238E27FC236}">
                <a16:creationId xmlns:a16="http://schemas.microsoft.com/office/drawing/2014/main" id="{B387C054-3B5E-4D81-9995-2E277A597847}"/>
              </a:ext>
            </a:extLst>
          </p:cNvPr>
          <p:cNvPicPr/>
          <p:nvPr/>
        </p:nvPicPr>
        <p:blipFill>
          <a:blip r:embed="rId3"/>
          <a:stretch>
            <a:fillRect/>
          </a:stretch>
        </p:blipFill>
        <p:spPr>
          <a:xfrm>
            <a:off x="8310756" y="3429000"/>
            <a:ext cx="3800380" cy="3238320"/>
          </a:xfrm>
          <a:prstGeom prst="rect">
            <a:avLst/>
          </a:prstGeom>
          <a:ln w="28575">
            <a:solidFill>
              <a:srgbClr val="FFFF00"/>
            </a:solidFill>
          </a:ln>
        </p:spPr>
      </p:pic>
      <p:pic>
        <p:nvPicPr>
          <p:cNvPr id="3" name="Picture 2">
            <a:extLst>
              <a:ext uri="{FF2B5EF4-FFF2-40B4-BE49-F238E27FC236}">
                <a16:creationId xmlns:a16="http://schemas.microsoft.com/office/drawing/2014/main" id="{65ED45BE-4298-45D5-8ED9-287F20A1CED9}"/>
              </a:ext>
            </a:extLst>
          </p:cNvPr>
          <p:cNvPicPr>
            <a:picLocks noChangeAspect="1"/>
          </p:cNvPicPr>
          <p:nvPr/>
        </p:nvPicPr>
        <p:blipFill>
          <a:blip r:embed="rId4"/>
          <a:stretch>
            <a:fillRect/>
          </a:stretch>
        </p:blipFill>
        <p:spPr>
          <a:xfrm>
            <a:off x="270449" y="3445574"/>
            <a:ext cx="3895142" cy="3221745"/>
          </a:xfrm>
          <a:prstGeom prst="rect">
            <a:avLst/>
          </a:prstGeom>
          <a:ln w="28575">
            <a:solidFill>
              <a:srgbClr val="FFFF00"/>
            </a:solidFill>
          </a:ln>
        </p:spPr>
      </p:pic>
    </p:spTree>
    <p:extLst>
      <p:ext uri="{BB962C8B-B14F-4D97-AF65-F5344CB8AC3E}">
        <p14:creationId xmlns:p14="http://schemas.microsoft.com/office/powerpoint/2010/main" val="1944772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70E96-49BD-4B26-95D9-206C5DCD8A1D}"/>
              </a:ext>
            </a:extLst>
          </p:cNvPr>
          <p:cNvSpPr txBox="1"/>
          <p:nvPr/>
        </p:nvSpPr>
        <p:spPr>
          <a:xfrm>
            <a:off x="1219200" y="186611"/>
            <a:ext cx="9326879"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Exploratory Data Analysis (contd.)</a:t>
            </a:r>
          </a:p>
        </p:txBody>
      </p:sp>
      <p:sp>
        <p:nvSpPr>
          <p:cNvPr id="4" name="TextBox 3">
            <a:extLst>
              <a:ext uri="{FF2B5EF4-FFF2-40B4-BE49-F238E27FC236}">
                <a16:creationId xmlns:a16="http://schemas.microsoft.com/office/drawing/2014/main" id="{23D28C3A-268C-4569-998B-8846FA0F12DE}"/>
              </a:ext>
            </a:extLst>
          </p:cNvPr>
          <p:cNvSpPr txBox="1"/>
          <p:nvPr/>
        </p:nvSpPr>
        <p:spPr>
          <a:xfrm>
            <a:off x="2478833" y="1053120"/>
            <a:ext cx="7099754" cy="430887"/>
          </a:xfrm>
          <a:prstGeom prst="rect">
            <a:avLst/>
          </a:prstGeom>
          <a:noFill/>
        </p:spPr>
        <p:txBody>
          <a:bodyPr wrap="square" rtlCol="0">
            <a:spAutoFit/>
          </a:bodyPr>
          <a:lstStyle/>
          <a:p>
            <a:pPr algn="ctr"/>
            <a:r>
              <a:rPr lang="en-US" sz="2200" u="sng" dirty="0">
                <a:solidFill>
                  <a:schemeClr val="accent5"/>
                </a:solidFill>
                <a:latin typeface="Verdana" panose="020B0604030504040204" pitchFamily="34" charset="0"/>
                <a:ea typeface="Verdana" panose="020B0604030504040204" pitchFamily="34" charset="0"/>
              </a:rPr>
              <a:t>Key Results (contd.)</a:t>
            </a:r>
          </a:p>
        </p:txBody>
      </p:sp>
      <p:sp>
        <p:nvSpPr>
          <p:cNvPr id="6" name="TextBox 5">
            <a:extLst>
              <a:ext uri="{FF2B5EF4-FFF2-40B4-BE49-F238E27FC236}">
                <a16:creationId xmlns:a16="http://schemas.microsoft.com/office/drawing/2014/main" id="{44D83447-A3D7-4776-AE39-AD670D91A058}"/>
              </a:ext>
            </a:extLst>
          </p:cNvPr>
          <p:cNvSpPr txBox="1"/>
          <p:nvPr/>
        </p:nvSpPr>
        <p:spPr>
          <a:xfrm>
            <a:off x="121297" y="1572163"/>
            <a:ext cx="119898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Looking at the behavior of the ordinal variables with respect to the target variable, we can see that the Player’s International reputation is a good distinguisher of market value. (graph below)</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95587552-8653-4848-9F53-02BF8D29DC28}"/>
              </a:ext>
            </a:extLst>
          </p:cNvPr>
          <p:cNvPicPr>
            <a:picLocks noChangeAspect="1"/>
          </p:cNvPicPr>
          <p:nvPr/>
        </p:nvPicPr>
        <p:blipFill>
          <a:blip r:embed="rId2"/>
          <a:stretch>
            <a:fillRect/>
          </a:stretch>
        </p:blipFill>
        <p:spPr>
          <a:xfrm>
            <a:off x="1996742" y="2553172"/>
            <a:ext cx="8063936" cy="3605510"/>
          </a:xfrm>
          <a:prstGeom prst="rect">
            <a:avLst/>
          </a:prstGeom>
          <a:ln w="28575">
            <a:solidFill>
              <a:srgbClr val="FFFF00"/>
            </a:solidFill>
          </a:ln>
        </p:spPr>
      </p:pic>
    </p:spTree>
    <p:extLst>
      <p:ext uri="{BB962C8B-B14F-4D97-AF65-F5344CB8AC3E}">
        <p14:creationId xmlns:p14="http://schemas.microsoft.com/office/powerpoint/2010/main" val="1978216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305865" y="2771193"/>
            <a:ext cx="11273420" cy="1147773"/>
          </a:xfrm>
        </p:spPr>
        <p:txBody>
          <a:bodyPr/>
          <a:lstStyle/>
          <a:p>
            <a:pPr algn="ctr"/>
            <a:r>
              <a:rPr lang="en-US" dirty="0">
                <a:solidFill>
                  <a:schemeClr val="accent3">
                    <a:lumMod val="60000"/>
                    <a:lumOff val="40000"/>
                  </a:schemeClr>
                </a:solidFill>
              </a:rPr>
              <a:t>Making the model</a:t>
            </a:r>
          </a:p>
        </p:txBody>
      </p:sp>
    </p:spTree>
    <p:extLst>
      <p:ext uri="{BB962C8B-B14F-4D97-AF65-F5344CB8AC3E}">
        <p14:creationId xmlns:p14="http://schemas.microsoft.com/office/powerpoint/2010/main" val="4040357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70E96-49BD-4B26-95D9-206C5DCD8A1D}"/>
              </a:ext>
            </a:extLst>
          </p:cNvPr>
          <p:cNvSpPr txBox="1"/>
          <p:nvPr/>
        </p:nvSpPr>
        <p:spPr>
          <a:xfrm>
            <a:off x="2548097" y="186611"/>
            <a:ext cx="7099754"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Modelling Approach</a:t>
            </a:r>
          </a:p>
        </p:txBody>
      </p:sp>
      <p:sp>
        <p:nvSpPr>
          <p:cNvPr id="7" name="TextBox 6">
            <a:extLst>
              <a:ext uri="{FF2B5EF4-FFF2-40B4-BE49-F238E27FC236}">
                <a16:creationId xmlns:a16="http://schemas.microsoft.com/office/drawing/2014/main" id="{AAF82177-84EC-4563-A38B-56DE300FE963}"/>
              </a:ext>
            </a:extLst>
          </p:cNvPr>
          <p:cNvSpPr txBox="1"/>
          <p:nvPr/>
        </p:nvSpPr>
        <p:spPr>
          <a:xfrm>
            <a:off x="121297" y="982883"/>
            <a:ext cx="11989838" cy="5632311"/>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Verdana" panose="020B0604030504040204" pitchFamily="34" charset="0"/>
                <a:ea typeface="Verdana" panose="020B0604030504040204" pitchFamily="34" charset="0"/>
              </a:rPr>
              <a:t>Step 1 : Identifying the models to be made</a:t>
            </a:r>
          </a:p>
          <a:p>
            <a:endParaRPr lang="en-US" dirty="0">
              <a:latin typeface="Verdana" panose="020B0604030504040204" pitchFamily="34" charset="0"/>
              <a:ea typeface="Verdana" panose="020B0604030504040204" pitchFamily="34" charset="0"/>
            </a:endParaRPr>
          </a:p>
          <a:p>
            <a:pPr marL="233363"/>
            <a:r>
              <a:rPr lang="en-US" dirty="0">
                <a:latin typeface="Verdana" panose="020B0604030504040204" pitchFamily="34" charset="0"/>
                <a:ea typeface="Verdana" panose="020B0604030504040204" pitchFamily="34" charset="0"/>
              </a:rPr>
              <a:t>Considering that the response variable in consideration is of numerical nature and we also want to know which variables contribute the most in making the prediction, the models suitable for use are:</a:t>
            </a:r>
          </a:p>
          <a:p>
            <a:pPr marL="2854325"/>
            <a:endParaRPr lang="en-US" dirty="0">
              <a:latin typeface="Verdana" panose="020B0604030504040204" pitchFamily="34" charset="0"/>
              <a:ea typeface="Verdana" panose="020B0604030504040204" pitchFamily="34" charset="0"/>
            </a:endParaRPr>
          </a:p>
          <a:p>
            <a:pPr marL="2854325"/>
            <a:r>
              <a:rPr lang="en-US" dirty="0">
                <a:latin typeface="Verdana" panose="020B0604030504040204" pitchFamily="34" charset="0"/>
                <a:ea typeface="Verdana" panose="020B0604030504040204" pitchFamily="34" charset="0"/>
              </a:rPr>
              <a:t>i.	Multiple Linear Regression (MLR)</a:t>
            </a:r>
          </a:p>
          <a:p>
            <a:pPr marL="2854325"/>
            <a:r>
              <a:rPr lang="en-US" dirty="0">
                <a:latin typeface="Verdana" panose="020B0604030504040204" pitchFamily="34" charset="0"/>
                <a:ea typeface="Verdana" panose="020B0604030504040204" pitchFamily="34" charset="0"/>
              </a:rPr>
              <a:t>ii.	Lasso Regression</a:t>
            </a:r>
          </a:p>
          <a:p>
            <a:pPr marL="2854325"/>
            <a:r>
              <a:rPr lang="en-US" dirty="0">
                <a:latin typeface="Verdana" panose="020B0604030504040204" pitchFamily="34" charset="0"/>
                <a:ea typeface="Verdana" panose="020B0604030504040204" pitchFamily="34" charset="0"/>
              </a:rPr>
              <a:t>iii.	Ridge Regression</a:t>
            </a:r>
          </a:p>
          <a:p>
            <a:pPr marL="2854325"/>
            <a:r>
              <a:rPr lang="en-US" dirty="0">
                <a:latin typeface="Verdana" panose="020B0604030504040204" pitchFamily="34" charset="0"/>
                <a:ea typeface="Verdana" panose="020B0604030504040204" pitchFamily="34" charset="0"/>
              </a:rPr>
              <a:t>iv.	Classification and Regression Tree (CART)</a:t>
            </a:r>
          </a:p>
          <a:p>
            <a:pPr marL="2854325"/>
            <a:r>
              <a:rPr lang="en-US" dirty="0">
                <a:latin typeface="Verdana" panose="020B0604030504040204" pitchFamily="34" charset="0"/>
                <a:ea typeface="Verdana" panose="020B0604030504040204" pitchFamily="34" charset="0"/>
              </a:rPr>
              <a:t>v.	Random Forest (RF)</a:t>
            </a:r>
          </a:p>
          <a:p>
            <a:pPr marL="2854325"/>
            <a:r>
              <a:rPr lang="en-US" dirty="0">
                <a:latin typeface="Verdana" panose="020B0604030504040204" pitchFamily="34" charset="0"/>
                <a:ea typeface="Verdana" panose="020B0604030504040204" pitchFamily="34" charset="0"/>
              </a:rPr>
              <a:t>vi.	Gradient Boosting Machine (GBM)</a:t>
            </a:r>
          </a:p>
          <a:p>
            <a:pPr marL="3254375" indent="-400050">
              <a:buAutoNum type="romanLcPeriod" startAt="7"/>
            </a:pPr>
            <a:endParaRPr lang="en-US" dirty="0">
              <a:latin typeface="Verdana" panose="020B0604030504040204" pitchFamily="34" charset="0"/>
              <a:ea typeface="Verdana" panose="020B0604030504040204" pitchFamily="34" charset="0"/>
            </a:endParaRPr>
          </a:p>
          <a:p>
            <a:pPr marL="233363"/>
            <a:r>
              <a:rPr lang="en-US" dirty="0">
                <a:latin typeface="Verdana" panose="020B0604030504040204" pitchFamily="34" charset="0"/>
                <a:ea typeface="Verdana" panose="020B0604030504040204" pitchFamily="34" charset="0"/>
              </a:rPr>
              <a:t>Based on our EDA results , it may be worthwhile to build the model on 3 different versions of the data – </a:t>
            </a:r>
          </a:p>
          <a:p>
            <a:pPr marL="2854325"/>
            <a:r>
              <a:rPr lang="en-US" dirty="0">
                <a:latin typeface="Verdana" panose="020B0604030504040204" pitchFamily="34" charset="0"/>
                <a:ea typeface="Verdana" panose="020B0604030504040204" pitchFamily="34" charset="0"/>
              </a:rPr>
              <a:t>i.	The original data without any outliers treated</a:t>
            </a:r>
          </a:p>
          <a:p>
            <a:pPr marL="2854325"/>
            <a:r>
              <a:rPr lang="en-US" dirty="0">
                <a:latin typeface="Verdana" panose="020B0604030504040204" pitchFamily="34" charset="0"/>
                <a:ea typeface="Verdana" panose="020B0604030504040204" pitchFamily="34" charset="0"/>
              </a:rPr>
              <a:t>ii.	The data with outliers treated for all variables except for Goals_Total, Assists_Total and Wages </a:t>
            </a:r>
          </a:p>
          <a:p>
            <a:pPr marL="2854325"/>
            <a:r>
              <a:rPr lang="en-US" dirty="0">
                <a:latin typeface="Verdana" panose="020B0604030504040204" pitchFamily="34" charset="0"/>
                <a:ea typeface="Verdana" panose="020B0604030504040204" pitchFamily="34" charset="0"/>
              </a:rPr>
              <a:t>iii.	The data with outliers treated for all variables.</a:t>
            </a:r>
          </a:p>
          <a:p>
            <a:pPr marL="2854325"/>
            <a:endParaRPr lang="en-US" dirty="0">
              <a:latin typeface="Verdana" panose="020B0604030504040204" pitchFamily="34" charset="0"/>
              <a:ea typeface="Verdana" panose="020B0604030504040204" pitchFamily="34" charset="0"/>
            </a:endParaRPr>
          </a:p>
          <a:p>
            <a:pPr marL="233363"/>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0078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70E96-49BD-4B26-95D9-206C5DCD8A1D}"/>
              </a:ext>
            </a:extLst>
          </p:cNvPr>
          <p:cNvSpPr txBox="1"/>
          <p:nvPr/>
        </p:nvSpPr>
        <p:spPr>
          <a:xfrm>
            <a:off x="2466816" y="186611"/>
            <a:ext cx="7479823"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Modelling Approach (contd.)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AF82177-84EC-4563-A38B-56DE300FE963}"/>
                  </a:ext>
                </a:extLst>
              </p:cNvPr>
              <p:cNvSpPr txBox="1"/>
              <p:nvPr/>
            </p:nvSpPr>
            <p:spPr>
              <a:xfrm>
                <a:off x="121297" y="982883"/>
                <a:ext cx="11989838" cy="5873980"/>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Verdana" panose="020B0604030504040204" pitchFamily="34" charset="0"/>
                    <a:ea typeface="Verdana" panose="020B0604030504040204" pitchFamily="34" charset="0"/>
                  </a:rPr>
                  <a:t>Step 2 : Making the model and cross validating</a:t>
                </a:r>
              </a:p>
              <a:p>
                <a:endParaRPr lang="en-US" dirty="0">
                  <a:latin typeface="Verdana" panose="020B0604030504040204" pitchFamily="34" charset="0"/>
                  <a:ea typeface="Verdana" panose="020B0604030504040204" pitchFamily="34" charset="0"/>
                </a:endParaRPr>
              </a:p>
              <a:p>
                <a:pPr marL="233363"/>
                <a:r>
                  <a:rPr lang="en-US" dirty="0">
                    <a:latin typeface="Verdana" panose="020B0604030504040204" pitchFamily="34" charset="0"/>
                    <a:ea typeface="Verdana" panose="020B0604030504040204" pitchFamily="34" charset="0"/>
                  </a:rPr>
                  <a:t>For the purpose of making the model , the </a:t>
                </a:r>
                <a:r>
                  <a:rPr lang="en-US" b="1" u="sng" dirty="0">
                    <a:latin typeface="Verdana" panose="020B0604030504040204" pitchFamily="34" charset="0"/>
                    <a:ea typeface="Verdana" panose="020B0604030504040204" pitchFamily="34" charset="0"/>
                  </a:rPr>
                  <a:t>PyCaret</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library in Python was used which allows to build a pipeline for machine learning model. This pipeline allows to configure several options mentioned below:</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Train Size</a:t>
                </a:r>
                <a:r>
                  <a:rPr lang="en-US" dirty="0">
                    <a:latin typeface="Verdana" panose="020B0604030504040204" pitchFamily="34" charset="0"/>
                    <a:ea typeface="Verdana" panose="020B0604030504040204" pitchFamily="34" charset="0"/>
                  </a:rPr>
                  <a:t>: used to specify the ratio in which to split the data into train and test sets (70:30 for our model)</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Target</a:t>
                </a:r>
                <a:r>
                  <a:rPr lang="en-US" dirty="0">
                    <a:latin typeface="Verdana" panose="020B0604030504040204" pitchFamily="34" charset="0"/>
                    <a:ea typeface="Verdana" panose="020B0604030504040204" pitchFamily="34" charset="0"/>
                  </a:rPr>
                  <a:t>: used to specify the target variable.</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Session id</a:t>
                </a:r>
                <a:r>
                  <a:rPr lang="en-US" dirty="0">
                    <a:latin typeface="Verdana" panose="020B0604030504040204" pitchFamily="34" charset="0"/>
                    <a:ea typeface="Verdana" panose="020B0604030504040204" pitchFamily="34" charset="0"/>
                  </a:rPr>
                  <a:t>: used to set a seed value so that the same split of train and test data is created every time a model is made.</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Categorical/numeric/ordinal features</a:t>
                </a:r>
                <a:r>
                  <a:rPr lang="en-US" dirty="0">
                    <a:latin typeface="Verdana" panose="020B0604030504040204" pitchFamily="34" charset="0"/>
                    <a:ea typeface="Verdana" panose="020B0604030504040204" pitchFamily="34" charset="0"/>
                  </a:rPr>
                  <a:t>: used to specify the type of the different features in the dataset so that they are used in the correct format when making the model.</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Normalize</a:t>
                </a:r>
                <a:r>
                  <a:rPr lang="en-US" dirty="0">
                    <a:latin typeface="Verdana" panose="020B0604030504040204" pitchFamily="34" charset="0"/>
                    <a:ea typeface="Verdana" panose="020B0604030504040204" pitchFamily="34" charset="0"/>
                  </a:rPr>
                  <a:t>: used to normalize the non-ordinal numeric data.</a:t>
                </a:r>
              </a:p>
              <a:p>
                <a:pPr marL="1317625" indent="-342900">
                  <a:lnSpc>
                    <a:spcPct val="140000"/>
                  </a:lnSpc>
                  <a:buFont typeface="+mj-lt"/>
                  <a:buAutoNum type="arabicPeriod"/>
                </a:pPr>
                <a:r>
                  <a:rPr lang="en-US" b="1" u="sng" dirty="0">
                    <a:latin typeface="Verdana" panose="020B0604030504040204" pitchFamily="34" charset="0"/>
                    <a:ea typeface="Verdana" panose="020B0604030504040204" pitchFamily="34" charset="0"/>
                  </a:rPr>
                  <a:t>Normalize method</a:t>
                </a:r>
                <a:r>
                  <a:rPr lang="en-US" dirty="0">
                    <a:latin typeface="Verdana" panose="020B0604030504040204" pitchFamily="34" charset="0"/>
                    <a:ea typeface="Verdana" panose="020B0604030504040204" pitchFamily="34" charset="0"/>
                  </a:rPr>
                  <a:t>: The normalization used for our model is z-score normalization where </a:t>
                </a:r>
              </a:p>
              <a:p>
                <a:pPr marL="974725">
                  <a:lnSpc>
                    <a:spcPct val="140000"/>
                  </a:lnSpc>
                </a:pPr>
                <a:r>
                  <a:rPr lang="en-US" dirty="0">
                    <a:latin typeface="Verdana" panose="020B0604030504040204" pitchFamily="34" charset="0"/>
                    <a:ea typeface="Verdana" panose="020B0604030504040204" pitchFamily="34" charset="0"/>
                  </a:rPr>
                  <a:t>							</a:t>
                </a:r>
                <a:r>
                  <a:rPr lang="en-IN" dirty="0"/>
                  <a:t>X</a:t>
                </a:r>
                <a:r>
                  <a:rPr lang="en-IN" baseline="-25000" dirty="0"/>
                  <a:t>i</a:t>
                </a:r>
                <a:r>
                  <a:rPr lang="en-IN" dirty="0"/>
                  <a:t> = </a:t>
                </a:r>
                <a14:m>
                  <m:oMath xmlns:m="http://schemas.openxmlformats.org/officeDocument/2006/math">
                    <m:f>
                      <m:fPr>
                        <m:ctrlPr>
                          <a:rPr lang="en-US" i="1">
                            <a:latin typeface="Cambria Math" panose="02040503050406030204" pitchFamily="18" charset="0"/>
                          </a:rPr>
                        </m:ctrlPr>
                      </m:fPr>
                      <m:num>
                        <m:r>
                          <m:rPr>
                            <m:sty m:val="p"/>
                          </m:rPr>
                          <a:rPr lang="en-IN">
                            <a:latin typeface="Cambria Math" panose="02040503050406030204" pitchFamily="18" charset="0"/>
                          </a:rPr>
                          <m:t>X</m:t>
                        </m:r>
                        <m:r>
                          <m:rPr>
                            <m:sty m:val="p"/>
                          </m:rPr>
                          <a:rPr lang="en-IN" baseline="-25000">
                            <a:latin typeface="Cambria Math" panose="02040503050406030204" pitchFamily="18" charset="0"/>
                          </a:rPr>
                          <m:t>i</m:t>
                        </m:r>
                        <m:r>
                          <a:rPr lang="en-IN" baseline="-25000">
                            <a:latin typeface="Cambria Math" panose="02040503050406030204" pitchFamily="18" charset="0"/>
                          </a:rPr>
                          <m:t> –</m:t>
                        </m:r>
                        <m:r>
                          <m:rPr>
                            <m:sty m:val="p"/>
                          </m:rPr>
                          <a:rPr lang="en-IN">
                            <a:latin typeface="Cambria Math" panose="02040503050406030204" pitchFamily="18" charset="0"/>
                          </a:rPr>
                          <m:t>μ</m:t>
                        </m:r>
                        <m:r>
                          <a:rPr lang="en-IN">
                            <a:latin typeface="Cambria Math" panose="02040503050406030204" pitchFamily="18" charset="0"/>
                          </a:rPr>
                          <m:t> </m:t>
                        </m:r>
                      </m:num>
                      <m:den>
                        <m:r>
                          <a:rPr lang="en-IN" i="1">
                            <a:latin typeface="Cambria Math" panose="02040503050406030204" pitchFamily="18" charset="0"/>
                          </a:rPr>
                          <m:t>𝜎</m:t>
                        </m:r>
                      </m:den>
                    </m:f>
                  </m:oMath>
                </a14:m>
                <a:endParaRPr lang="en-US" dirty="0"/>
              </a:p>
            </p:txBody>
          </p:sp>
        </mc:Choice>
        <mc:Fallback xmlns="">
          <p:sp>
            <p:nvSpPr>
              <p:cNvPr id="7" name="TextBox 6">
                <a:extLst>
                  <a:ext uri="{FF2B5EF4-FFF2-40B4-BE49-F238E27FC236}">
                    <a16:creationId xmlns:a16="http://schemas.microsoft.com/office/drawing/2014/main" id="{AAF82177-84EC-4563-A38B-56DE300FE963}"/>
                  </a:ext>
                </a:extLst>
              </p:cNvPr>
              <p:cNvSpPr txBox="1">
                <a:spLocks noRot="1" noChangeAspect="1" noMove="1" noResize="1" noEditPoints="1" noAdjustHandles="1" noChangeArrowheads="1" noChangeShapeType="1" noTextEdit="1"/>
              </p:cNvSpPr>
              <p:nvPr/>
            </p:nvSpPr>
            <p:spPr>
              <a:xfrm>
                <a:off x="121297" y="982883"/>
                <a:ext cx="11989838" cy="5873980"/>
              </a:xfrm>
              <a:prstGeom prst="rect">
                <a:avLst/>
              </a:prstGeom>
              <a:blipFill>
                <a:blip r:embed="rId2"/>
                <a:stretch>
                  <a:fillRect l="-356" t="-519" r="-1068"/>
                </a:stretch>
              </a:blipFill>
            </p:spPr>
            <p:txBody>
              <a:bodyPr/>
              <a:lstStyle/>
              <a:p>
                <a:r>
                  <a:rPr lang="en-US">
                    <a:noFill/>
                  </a:rPr>
                  <a:t> </a:t>
                </a:r>
              </a:p>
            </p:txBody>
          </p:sp>
        </mc:Fallback>
      </mc:AlternateContent>
    </p:spTree>
    <p:extLst>
      <p:ext uri="{BB962C8B-B14F-4D97-AF65-F5344CB8AC3E}">
        <p14:creationId xmlns:p14="http://schemas.microsoft.com/office/powerpoint/2010/main" val="238737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F82177-84EC-4563-A38B-56DE300FE963}"/>
              </a:ext>
            </a:extLst>
          </p:cNvPr>
          <p:cNvSpPr txBox="1"/>
          <p:nvPr/>
        </p:nvSpPr>
        <p:spPr>
          <a:xfrm>
            <a:off x="121297" y="982883"/>
            <a:ext cx="11989838" cy="4801314"/>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Verdana" panose="020B0604030504040204" pitchFamily="34" charset="0"/>
                <a:ea typeface="Verdana" panose="020B0604030504040204" pitchFamily="34" charset="0"/>
              </a:rPr>
              <a:t>Step 2 : Making the model and cross validating (contd.)</a:t>
            </a:r>
          </a:p>
          <a:p>
            <a:endParaRPr lang="en-US" dirty="0">
              <a:latin typeface="Verdana" panose="020B0604030504040204" pitchFamily="34" charset="0"/>
              <a:ea typeface="Verdana" panose="020B0604030504040204" pitchFamily="34" charset="0"/>
            </a:endParaRPr>
          </a:p>
          <a:p>
            <a:pPr marL="974725"/>
            <a:endParaRPr lang="en-US" dirty="0"/>
          </a:p>
          <a:p>
            <a:pPr marL="1311275" indent="-336550"/>
            <a:r>
              <a:rPr lang="en-US" dirty="0">
                <a:latin typeface="Verdana" panose="020B0604030504040204" pitchFamily="34" charset="0"/>
                <a:ea typeface="Verdana" panose="020B0604030504040204" pitchFamily="34" charset="0"/>
              </a:rPr>
              <a:t>7. </a:t>
            </a:r>
            <a:r>
              <a:rPr lang="en-US" b="1" u="sng" dirty="0">
                <a:latin typeface="Verdana" panose="020B0604030504040204" pitchFamily="34" charset="0"/>
                <a:ea typeface="Verdana" panose="020B0604030504040204" pitchFamily="34" charset="0"/>
              </a:rPr>
              <a:t>Combine Rare Levels</a:t>
            </a:r>
            <a:r>
              <a:rPr lang="en-US" dirty="0">
                <a:latin typeface="Verdana" panose="020B0604030504040204" pitchFamily="34" charset="0"/>
                <a:ea typeface="Verdana" panose="020B0604030504040204" pitchFamily="34" charset="0"/>
              </a:rPr>
              <a:t>: As noted during EDA, there were some categorical variables whereby majority of the observations fell under one level with the other levels having only a few observations. This option is used to combine the less frequent levels together.  </a:t>
            </a:r>
          </a:p>
          <a:p>
            <a:pPr marL="974725"/>
            <a:endParaRPr lang="en-US" u="sng" dirty="0">
              <a:latin typeface="Verdana" panose="020B0604030504040204" pitchFamily="34" charset="0"/>
              <a:ea typeface="Verdana" panose="020B0604030504040204" pitchFamily="34" charset="0"/>
            </a:endParaRPr>
          </a:p>
          <a:p>
            <a:pPr marL="1317625" indent="-342900">
              <a:buFont typeface="+mj-lt"/>
              <a:buAutoNum type="arabicPeriod" startAt="8"/>
            </a:pPr>
            <a:r>
              <a:rPr lang="en-US" b="1" u="sng" dirty="0">
                <a:latin typeface="Verdana" panose="020B0604030504040204" pitchFamily="34" charset="0"/>
                <a:ea typeface="Verdana" panose="020B0604030504040204" pitchFamily="34" charset="0"/>
              </a:rPr>
              <a:t>Rare Level Threshold</a:t>
            </a:r>
            <a:r>
              <a:rPr lang="en-US" dirty="0">
                <a:latin typeface="Verdana" panose="020B0604030504040204" pitchFamily="34" charset="0"/>
                <a:ea typeface="Verdana" panose="020B0604030504040204" pitchFamily="34" charset="0"/>
              </a:rPr>
              <a:t>: This option is used to specify the threshold for considering a level as rare. For example, if the threshold is 0.1, then all levels which make up 10% or less of the total observations in that variable will be clubbed together</a:t>
            </a:r>
          </a:p>
          <a:p>
            <a:pPr marL="1317625" indent="-342900">
              <a:buFont typeface="+mj-lt"/>
              <a:buAutoNum type="arabicPeriod" startAt="8"/>
            </a:pPr>
            <a:endParaRPr lang="en-US" dirty="0">
              <a:latin typeface="Verdana" panose="020B0604030504040204" pitchFamily="34" charset="0"/>
              <a:ea typeface="Verdana" panose="020B0604030504040204" pitchFamily="34" charset="0"/>
            </a:endParaRPr>
          </a:p>
          <a:p>
            <a:pPr marL="1317625" indent="-342900">
              <a:buFont typeface="+mj-lt"/>
              <a:buAutoNum type="arabicPeriod" startAt="8"/>
            </a:pPr>
            <a:r>
              <a:rPr lang="en-US" b="1" u="sng" dirty="0">
                <a:latin typeface="Verdana" panose="020B0604030504040204" pitchFamily="34" charset="0"/>
                <a:ea typeface="Verdana" panose="020B0604030504040204" pitchFamily="34" charset="0"/>
              </a:rPr>
              <a:t>Fold Strategy</a:t>
            </a:r>
            <a:r>
              <a:rPr lang="en-US" dirty="0">
                <a:latin typeface="Verdana" panose="020B0604030504040204" pitchFamily="34" charset="0"/>
                <a:ea typeface="Verdana" panose="020B0604030504040204" pitchFamily="34" charset="0"/>
              </a:rPr>
              <a:t>: This option is used to perform cross validation and to specify the type of cross validation to be used. The method used for cross validation is K-Fold</a:t>
            </a:r>
          </a:p>
          <a:p>
            <a:pPr marL="1317625" indent="-342900">
              <a:buFont typeface="+mj-lt"/>
              <a:buAutoNum type="arabicPeriod" startAt="8"/>
            </a:pPr>
            <a:endParaRPr lang="en-US" dirty="0">
              <a:latin typeface="Verdana" panose="020B0604030504040204" pitchFamily="34" charset="0"/>
              <a:ea typeface="Verdana" panose="020B0604030504040204" pitchFamily="34" charset="0"/>
            </a:endParaRPr>
          </a:p>
          <a:p>
            <a:pPr marL="1317625" indent="-342900">
              <a:buFont typeface="+mj-lt"/>
              <a:buAutoNum type="arabicPeriod" startAt="8"/>
            </a:pPr>
            <a:r>
              <a:rPr lang="en-US" u="sng" dirty="0">
                <a:latin typeface="Verdana" panose="020B0604030504040204" pitchFamily="34" charset="0"/>
                <a:ea typeface="Verdana" panose="020B0604030504040204" pitchFamily="34" charset="0"/>
              </a:rPr>
              <a:t>	</a:t>
            </a:r>
            <a:r>
              <a:rPr lang="en-US" b="1" u="sng" dirty="0">
                <a:latin typeface="Verdana" panose="020B0604030504040204" pitchFamily="34" charset="0"/>
                <a:ea typeface="Verdana" panose="020B0604030504040204" pitchFamily="34" charset="0"/>
              </a:rPr>
              <a:t>Fold</a:t>
            </a:r>
            <a:r>
              <a:rPr lang="en-US" dirty="0">
                <a:latin typeface="Verdana" panose="020B0604030504040204" pitchFamily="34" charset="0"/>
                <a:ea typeface="Verdana" panose="020B0604030504040204" pitchFamily="34" charset="0"/>
              </a:rPr>
              <a:t>: Used to specify the number of folds to be used in cross validation </a:t>
            </a:r>
            <a:r>
              <a:rPr lang="en-US" b="1" dirty="0">
                <a:latin typeface="Verdana" panose="020B0604030504040204" pitchFamily="34" charset="0"/>
                <a:ea typeface="Verdana" panose="020B0604030504040204" pitchFamily="34" charset="0"/>
              </a:rPr>
              <a:t>(10 in our model)</a:t>
            </a:r>
          </a:p>
          <a:p>
            <a:pPr marL="233363"/>
            <a:endParaRPr lang="en-US"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15F6A4B9-B433-4F19-9827-182DC3F6F9FD}"/>
              </a:ext>
            </a:extLst>
          </p:cNvPr>
          <p:cNvSpPr txBox="1"/>
          <p:nvPr/>
        </p:nvSpPr>
        <p:spPr>
          <a:xfrm>
            <a:off x="2466816" y="186611"/>
            <a:ext cx="7479823"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Modelling Approach (contd.)</a:t>
            </a:r>
          </a:p>
        </p:txBody>
      </p:sp>
    </p:spTree>
    <p:extLst>
      <p:ext uri="{BB962C8B-B14F-4D97-AF65-F5344CB8AC3E}">
        <p14:creationId xmlns:p14="http://schemas.microsoft.com/office/powerpoint/2010/main" val="2753543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F82177-84EC-4563-A38B-56DE300FE963}"/>
              </a:ext>
            </a:extLst>
          </p:cNvPr>
          <p:cNvSpPr txBox="1"/>
          <p:nvPr/>
        </p:nvSpPr>
        <p:spPr>
          <a:xfrm>
            <a:off x="121297" y="982883"/>
            <a:ext cx="11989838" cy="4524315"/>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Verdana" panose="020B0604030504040204" pitchFamily="34" charset="0"/>
                <a:ea typeface="Verdana" panose="020B0604030504040204" pitchFamily="34" charset="0"/>
              </a:rPr>
              <a:t>Step 3 : Checking model performance and comparing all models.</a:t>
            </a:r>
            <a:endParaRPr lang="en-US" dirty="0">
              <a:latin typeface="Verdana" panose="020B0604030504040204" pitchFamily="34" charset="0"/>
              <a:ea typeface="Verdana" panose="020B0604030504040204" pitchFamily="34" charset="0"/>
            </a:endParaRPr>
          </a:p>
          <a:p>
            <a:pPr marL="974725"/>
            <a:endParaRPr lang="en-US" dirty="0"/>
          </a:p>
          <a:p>
            <a:pPr marL="519113" indent="-285750">
              <a:buFont typeface="Arial" panose="020B0604020202020204" pitchFamily="34" charset="0"/>
              <a:buChar char="•"/>
            </a:pPr>
            <a:r>
              <a:rPr lang="en-US" dirty="0">
                <a:latin typeface="Verdana" panose="020B0604030504040204" pitchFamily="34" charset="0"/>
                <a:ea typeface="Verdana" panose="020B0604030504040204" pitchFamily="34" charset="0"/>
              </a:rPr>
              <a:t>After making all the models the next final step is to check the accuracy of the model using the test data.</a:t>
            </a:r>
          </a:p>
          <a:p>
            <a:pPr marL="233363"/>
            <a:endParaRPr lang="en-US" dirty="0">
              <a:latin typeface="Verdana" panose="020B0604030504040204" pitchFamily="34" charset="0"/>
              <a:ea typeface="Verdana" panose="020B0604030504040204" pitchFamily="34" charset="0"/>
            </a:endParaRPr>
          </a:p>
          <a:p>
            <a:pPr marL="519113" indent="-285750">
              <a:buFont typeface="Arial" panose="020B0604020202020204" pitchFamily="34" charset="0"/>
              <a:buChar char="•"/>
            </a:pPr>
            <a:r>
              <a:rPr lang="en-US" dirty="0">
                <a:latin typeface="Verdana" panose="020B0604030504040204" pitchFamily="34" charset="0"/>
                <a:ea typeface="Verdana" panose="020B0604030504040204" pitchFamily="34" charset="0"/>
              </a:rPr>
              <a:t>In order the check the accuracy of the models the following metrics were used:</a:t>
            </a:r>
          </a:p>
          <a:p>
            <a:pPr marL="233363"/>
            <a:endParaRPr lang="en-US" dirty="0">
              <a:latin typeface="Verdana" panose="020B0604030504040204" pitchFamily="34" charset="0"/>
              <a:ea typeface="Verdana" panose="020B0604030504040204" pitchFamily="34" charset="0"/>
            </a:endParaRPr>
          </a:p>
          <a:p>
            <a:pPr marL="1433513" lvl="2"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Root Mean Square Error (RMSE) </a:t>
            </a:r>
            <a:r>
              <a:rPr lang="en-US" dirty="0">
                <a:latin typeface="Verdana" panose="020B0604030504040204" pitchFamily="34" charset="0"/>
                <a:ea typeface="Verdana" panose="020B0604030504040204" pitchFamily="34" charset="0"/>
              </a:rPr>
              <a:t>= √(∑( Y</a:t>
            </a:r>
            <a:r>
              <a:rPr lang="en-US" baseline="-25000" dirty="0">
                <a:latin typeface="Verdana" panose="020B0604030504040204" pitchFamily="34" charset="0"/>
                <a:ea typeface="Verdana" panose="020B0604030504040204" pitchFamily="34" charset="0"/>
              </a:rPr>
              <a:t>i</a:t>
            </a:r>
            <a:r>
              <a:rPr lang="en-US" dirty="0">
                <a:latin typeface="Verdana" panose="020B0604030504040204" pitchFamily="34" charset="0"/>
                <a:ea typeface="Verdana" panose="020B0604030504040204" pitchFamily="34" charset="0"/>
              </a:rPr>
              <a:t>- Ŷ )</a:t>
            </a:r>
            <a:r>
              <a:rPr lang="en-US" baseline="30000" dirty="0">
                <a:latin typeface="Verdana" panose="020B0604030504040204" pitchFamily="34" charset="0"/>
                <a:ea typeface="Verdana" panose="020B0604030504040204" pitchFamily="34" charset="0"/>
              </a:rPr>
              <a:t>2</a:t>
            </a:r>
            <a:r>
              <a:rPr lang="en-US" dirty="0">
                <a:latin typeface="Verdana" panose="020B0604030504040204" pitchFamily="34" charset="0"/>
                <a:ea typeface="Verdana" panose="020B0604030504040204" pitchFamily="34" charset="0"/>
              </a:rPr>
              <a:t> )/n</a:t>
            </a:r>
          </a:p>
          <a:p>
            <a:pPr marL="1147763" lvl="2"/>
            <a:endParaRPr lang="en-US" dirty="0">
              <a:latin typeface="Verdana" panose="020B0604030504040204" pitchFamily="34" charset="0"/>
              <a:ea typeface="Verdana" panose="020B0604030504040204" pitchFamily="34" charset="0"/>
            </a:endParaRPr>
          </a:p>
          <a:p>
            <a:pPr marL="1433513" lvl="2" indent="-285750">
              <a:buFont typeface="Wingdings" panose="05000000000000000000" pitchFamily="2" charset="2"/>
              <a:buChar char="Ø"/>
            </a:pPr>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Mean Absolute Percentage Error (MAPE) </a:t>
            </a:r>
            <a:r>
              <a:rPr lang="en-US" dirty="0">
                <a:latin typeface="Verdana" panose="020B0604030504040204" pitchFamily="34" charset="0"/>
                <a:ea typeface="Verdana" panose="020B0604030504040204" pitchFamily="34" charset="0"/>
              </a:rPr>
              <a:t>= ((| Y</a:t>
            </a:r>
            <a:r>
              <a:rPr lang="en-US" baseline="-25000" dirty="0">
                <a:latin typeface="Verdana" panose="020B0604030504040204" pitchFamily="34" charset="0"/>
                <a:ea typeface="Verdana" panose="020B0604030504040204" pitchFamily="34" charset="0"/>
              </a:rPr>
              <a:t>i</a:t>
            </a:r>
            <a:r>
              <a:rPr lang="en-US" dirty="0">
                <a:latin typeface="Verdana" panose="020B0604030504040204" pitchFamily="34" charset="0"/>
                <a:ea typeface="Verdana" panose="020B0604030504040204" pitchFamily="34" charset="0"/>
              </a:rPr>
              <a:t>- Ŷ |*100)/Y</a:t>
            </a:r>
            <a:r>
              <a:rPr lang="en-US" baseline="-25000" dirty="0">
                <a:latin typeface="Verdana" panose="020B0604030504040204" pitchFamily="34" charset="0"/>
                <a:ea typeface="Verdana" panose="020B0604030504040204" pitchFamily="34" charset="0"/>
              </a:rPr>
              <a:t>i</a:t>
            </a:r>
            <a:r>
              <a:rPr lang="en-US" dirty="0">
                <a:latin typeface="Verdana" panose="020B0604030504040204" pitchFamily="34" charset="0"/>
                <a:ea typeface="Verdana" panose="020B0604030504040204" pitchFamily="34" charset="0"/>
              </a:rPr>
              <a:t>)/n</a:t>
            </a:r>
          </a:p>
          <a:p>
            <a:pPr marL="1147763" lvl="2"/>
            <a:endParaRPr lang="en-US" dirty="0">
              <a:latin typeface="Verdana" panose="020B0604030504040204" pitchFamily="34" charset="0"/>
              <a:ea typeface="Verdana" panose="020B0604030504040204" pitchFamily="34" charset="0"/>
            </a:endParaRPr>
          </a:p>
          <a:p>
            <a:pPr marL="517525"/>
            <a:r>
              <a:rPr lang="en-US" dirty="0">
                <a:latin typeface="Verdana" panose="020B0604030504040204" pitchFamily="34" charset="0"/>
                <a:ea typeface="Verdana" panose="020B0604030504040204" pitchFamily="34" charset="0"/>
              </a:rPr>
              <a:t>Where  Y</a:t>
            </a:r>
            <a:r>
              <a:rPr lang="en-US" baseline="-25000" dirty="0">
                <a:latin typeface="Verdana" panose="020B0604030504040204" pitchFamily="34" charset="0"/>
                <a:ea typeface="Verdana" panose="020B0604030504040204" pitchFamily="34" charset="0"/>
              </a:rPr>
              <a:t>i</a:t>
            </a:r>
            <a:r>
              <a:rPr lang="en-US" dirty="0">
                <a:latin typeface="Verdana" panose="020B0604030504040204" pitchFamily="34" charset="0"/>
                <a:ea typeface="Verdana" panose="020B0604030504040204" pitchFamily="34" charset="0"/>
              </a:rPr>
              <a:t> is the observed (actual) value , Ŷ is the predicted value and n is the sample size</a:t>
            </a:r>
          </a:p>
          <a:p>
            <a:pPr marL="233363"/>
            <a:endParaRPr lang="en-US" dirty="0">
              <a:latin typeface="Verdana" panose="020B0604030504040204" pitchFamily="34" charset="0"/>
              <a:ea typeface="Verdana" panose="020B0604030504040204" pitchFamily="34" charset="0"/>
            </a:endParaRPr>
          </a:p>
          <a:p>
            <a:pPr marL="519113" indent="-285750">
              <a:buFont typeface="Arial" panose="020B0604020202020204" pitchFamily="34" charset="0"/>
              <a:buChar char="•"/>
            </a:pPr>
            <a:r>
              <a:rPr lang="en-US" dirty="0">
                <a:latin typeface="Verdana" panose="020B0604030504040204" pitchFamily="34" charset="0"/>
                <a:ea typeface="Verdana" panose="020B0604030504040204" pitchFamily="34" charset="0"/>
              </a:rPr>
              <a:t>Finally, after all the models have been made and the accuracy measures have been calculated , the model with the least error rate given by RMSE and MAPE will be chosen as the best model.</a:t>
            </a:r>
          </a:p>
          <a:p>
            <a:pPr marL="233363"/>
            <a:endParaRPr lang="en-US"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15F6A4B9-B433-4F19-9827-182DC3F6F9FD}"/>
              </a:ext>
            </a:extLst>
          </p:cNvPr>
          <p:cNvSpPr txBox="1"/>
          <p:nvPr/>
        </p:nvSpPr>
        <p:spPr>
          <a:xfrm>
            <a:off x="2466816" y="186611"/>
            <a:ext cx="7479823"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Modelling Approach (contd.)</a:t>
            </a:r>
          </a:p>
        </p:txBody>
      </p:sp>
      <p:cxnSp>
        <p:nvCxnSpPr>
          <p:cNvPr id="6" name="Straight Connector 5">
            <a:extLst>
              <a:ext uri="{FF2B5EF4-FFF2-40B4-BE49-F238E27FC236}">
                <a16:creationId xmlns:a16="http://schemas.microsoft.com/office/drawing/2014/main" id="{76745CAD-0301-4A04-820C-84CD8DB00C16}"/>
              </a:ext>
            </a:extLst>
          </p:cNvPr>
          <p:cNvCxnSpPr/>
          <p:nvPr/>
        </p:nvCxnSpPr>
        <p:spPr>
          <a:xfrm>
            <a:off x="6699380" y="2911151"/>
            <a:ext cx="1679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740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585785" y="3502713"/>
            <a:ext cx="11273420" cy="1147773"/>
          </a:xfrm>
        </p:spPr>
        <p:txBody>
          <a:bodyPr/>
          <a:lstStyle/>
          <a:p>
            <a:r>
              <a:rPr lang="en-US" dirty="0">
                <a:solidFill>
                  <a:schemeClr val="accent3">
                    <a:lumMod val="60000"/>
                    <a:lumOff val="40000"/>
                  </a:schemeClr>
                </a:solidFill>
              </a:rPr>
              <a:t>Model Building and Results</a:t>
            </a:r>
          </a:p>
        </p:txBody>
      </p:sp>
    </p:spTree>
    <p:extLst>
      <p:ext uri="{BB962C8B-B14F-4D97-AF65-F5344CB8AC3E}">
        <p14:creationId xmlns:p14="http://schemas.microsoft.com/office/powerpoint/2010/main" val="2682956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772160" y="186611"/>
            <a:ext cx="1067816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1 - Multiple Linear Regression</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82883"/>
            <a:ext cx="11989838" cy="5373522"/>
          </a:xfrm>
          <a:prstGeom prst="rect">
            <a:avLst/>
          </a:prstGeom>
          <a:noFill/>
        </p:spPr>
        <p:txBody>
          <a:bodyPr wrap="square" rtlCol="0">
            <a:spAutoFit/>
          </a:bodyPr>
          <a:lstStyle/>
          <a:p>
            <a:pPr marL="285750" indent="-285750">
              <a:buFont typeface="Arial" panose="020B0604020202020204" pitchFamily="34" charset="0"/>
              <a:buChar char="•"/>
            </a:pPr>
            <a:r>
              <a:rPr lang="en-US" sz="1750" dirty="0">
                <a:latin typeface="Verdana" panose="020B0604030504040204" pitchFamily="34" charset="0"/>
                <a:ea typeface="Verdana" panose="020B0604030504040204" pitchFamily="34" charset="0"/>
              </a:rPr>
              <a:t>The main aim for making an MLR model was to use the slope coefficients and check the magnitude of the change in the market value of players for a unit change in each of the independent variables.</a:t>
            </a:r>
          </a:p>
          <a:p>
            <a:pPr marL="285750" indent="-285750">
              <a:buFont typeface="Arial" panose="020B0604020202020204" pitchFamily="34" charset="0"/>
              <a:buChar char="•"/>
            </a:pPr>
            <a:endParaRPr lang="en-US" sz="175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750" dirty="0">
                <a:latin typeface="Verdana" panose="020B0604030504040204" pitchFamily="34" charset="0"/>
                <a:ea typeface="Verdana" panose="020B0604030504040204" pitchFamily="34" charset="0"/>
              </a:rPr>
              <a:t>To do so, the model was first made </a:t>
            </a:r>
            <a:r>
              <a:rPr lang="en-US" sz="1750" b="1" dirty="0">
                <a:latin typeface="Verdana" panose="020B0604030504040204" pitchFamily="34" charset="0"/>
                <a:ea typeface="Verdana" panose="020B0604030504040204" pitchFamily="34" charset="0"/>
              </a:rPr>
              <a:t>without normalizing the variables.</a:t>
            </a:r>
          </a:p>
          <a:p>
            <a:pPr marL="285750" indent="-285750">
              <a:buFont typeface="Arial" panose="020B0604020202020204" pitchFamily="34" charset="0"/>
              <a:buChar char="•"/>
            </a:pPr>
            <a:endParaRPr lang="en-US" sz="1750"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750" dirty="0">
                <a:latin typeface="Verdana" panose="020B0604030504040204" pitchFamily="34" charset="0"/>
                <a:ea typeface="Verdana" panose="020B0604030504040204" pitchFamily="34" charset="0"/>
              </a:rPr>
              <a:t>However for the coefficients to be interpreted , the MLR model must satisfy the following assumptions </a:t>
            </a:r>
          </a:p>
          <a:p>
            <a:pPr marL="1714500" lvl="3" indent="-342900">
              <a:lnSpc>
                <a:spcPct val="125000"/>
              </a:lnSpc>
              <a:buFont typeface="+mj-lt"/>
              <a:buAutoNum type="arabicPeriod"/>
            </a:pPr>
            <a:r>
              <a:rPr lang="en-US" sz="1750" b="1" u="sng" dirty="0">
                <a:latin typeface="Verdana" panose="020B0604030504040204" pitchFamily="34" charset="0"/>
                <a:ea typeface="Verdana" panose="020B0604030504040204" pitchFamily="34" charset="0"/>
              </a:rPr>
              <a:t>Linearity</a:t>
            </a:r>
            <a:r>
              <a:rPr lang="en-US" sz="1750" dirty="0">
                <a:latin typeface="Verdana" panose="020B0604030504040204" pitchFamily="34" charset="0"/>
                <a:ea typeface="Verdana" panose="020B0604030504040204" pitchFamily="34" charset="0"/>
              </a:rPr>
              <a:t> – There should a linear relationship between the dependent variable and each feature. </a:t>
            </a:r>
          </a:p>
          <a:p>
            <a:pPr marL="1714500" lvl="3" indent="-342900">
              <a:lnSpc>
                <a:spcPct val="125000"/>
              </a:lnSpc>
              <a:buFont typeface="+mj-lt"/>
              <a:buAutoNum type="arabicPeriod"/>
            </a:pPr>
            <a:r>
              <a:rPr lang="en-US" sz="1750" b="1" u="sng" dirty="0">
                <a:latin typeface="Verdana" panose="020B0604030504040204" pitchFamily="34" charset="0"/>
                <a:ea typeface="Verdana" panose="020B0604030504040204" pitchFamily="34" charset="0"/>
              </a:rPr>
              <a:t>No Endogeneity</a:t>
            </a:r>
            <a:r>
              <a:rPr lang="en-US" sz="1750" b="1" dirty="0">
                <a:latin typeface="Verdana" panose="020B0604030504040204" pitchFamily="34" charset="0"/>
                <a:ea typeface="Verdana" panose="020B0604030504040204" pitchFamily="34" charset="0"/>
              </a:rPr>
              <a:t> – </a:t>
            </a:r>
            <a:r>
              <a:rPr lang="en-US" sz="1750" dirty="0">
                <a:latin typeface="Verdana" panose="020B0604030504040204" pitchFamily="34" charset="0"/>
                <a:ea typeface="Verdana" panose="020B0604030504040204" pitchFamily="34" charset="0"/>
              </a:rPr>
              <a:t>the covariance (or correlation) between the error and each independent variable should be 0. </a:t>
            </a:r>
          </a:p>
          <a:p>
            <a:pPr marL="1714500" lvl="3" indent="-342900">
              <a:lnSpc>
                <a:spcPct val="125000"/>
              </a:lnSpc>
              <a:buFont typeface="+mj-lt"/>
              <a:buAutoNum type="arabicPeriod"/>
            </a:pPr>
            <a:r>
              <a:rPr lang="en-US" sz="1750" b="1" u="sng" dirty="0">
                <a:latin typeface="Verdana" panose="020B0604030504040204" pitchFamily="34" charset="0"/>
                <a:ea typeface="Verdana" panose="020B0604030504040204" pitchFamily="34" charset="0"/>
              </a:rPr>
              <a:t>No autocorrelation</a:t>
            </a:r>
            <a:r>
              <a:rPr lang="en-US" sz="1750" b="1" dirty="0">
                <a:latin typeface="Verdana" panose="020B0604030504040204" pitchFamily="34" charset="0"/>
                <a:ea typeface="Verdana" panose="020B0604030504040204" pitchFamily="34" charset="0"/>
              </a:rPr>
              <a:t> </a:t>
            </a:r>
            <a:r>
              <a:rPr lang="en-US" sz="1750" dirty="0">
                <a:latin typeface="Verdana" panose="020B0604030504040204" pitchFamily="34" charset="0"/>
                <a:ea typeface="Verdana" panose="020B0604030504040204" pitchFamily="34" charset="0"/>
              </a:rPr>
              <a:t>– There should be no correlation between errors. (Checked using Durbin-Watson test) </a:t>
            </a:r>
          </a:p>
          <a:p>
            <a:pPr marL="1714500" lvl="3" indent="-342900">
              <a:lnSpc>
                <a:spcPct val="125000"/>
              </a:lnSpc>
              <a:buFont typeface="+mj-lt"/>
              <a:buAutoNum type="arabicPeriod"/>
            </a:pPr>
            <a:r>
              <a:rPr lang="en-US" sz="1750" b="1" u="sng" dirty="0">
                <a:latin typeface="Verdana" panose="020B0604030504040204" pitchFamily="34" charset="0"/>
                <a:ea typeface="Verdana" panose="020B0604030504040204" pitchFamily="34" charset="0"/>
              </a:rPr>
              <a:t>No multicollinearity</a:t>
            </a:r>
            <a:r>
              <a:rPr lang="en-US" sz="1750" dirty="0">
                <a:latin typeface="Verdana" panose="020B0604030504040204" pitchFamily="34" charset="0"/>
                <a:ea typeface="Verdana" panose="020B0604030504040204" pitchFamily="34" charset="0"/>
              </a:rPr>
              <a:t> – There should be no correlation between the predictor variables. </a:t>
            </a:r>
          </a:p>
          <a:p>
            <a:pPr marL="1714500" lvl="3" indent="-342900">
              <a:lnSpc>
                <a:spcPct val="125000"/>
              </a:lnSpc>
              <a:buFont typeface="+mj-lt"/>
              <a:buAutoNum type="arabicPeriod"/>
            </a:pPr>
            <a:r>
              <a:rPr lang="en-US" sz="1750" b="1" u="sng" dirty="0">
                <a:latin typeface="Verdana" panose="020B0604030504040204" pitchFamily="34" charset="0"/>
                <a:ea typeface="Verdana" panose="020B0604030504040204" pitchFamily="34" charset="0"/>
              </a:rPr>
              <a:t>Normality and homoscedasticity </a:t>
            </a:r>
            <a:r>
              <a:rPr lang="en-US" sz="1750" dirty="0">
                <a:latin typeface="Verdana" panose="020B0604030504040204" pitchFamily="34" charset="0"/>
                <a:ea typeface="Verdana" panose="020B0604030504040204" pitchFamily="34" charset="0"/>
              </a:rPr>
              <a:t>- The error terms should be normally distributed (Checked using Shapiro-Wilkinson test) .Homoscedasticity  means the error term should have equal variance from the mean i.e. the variance of error terms should be homogenous (checked by plotting residuals against fitted values)</a:t>
            </a:r>
          </a:p>
        </p:txBody>
      </p:sp>
    </p:spTree>
    <p:extLst>
      <p:ext uri="{BB962C8B-B14F-4D97-AF65-F5344CB8AC3E}">
        <p14:creationId xmlns:p14="http://schemas.microsoft.com/office/powerpoint/2010/main" val="2773436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203200" y="186611"/>
            <a:ext cx="1255776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1 - Multiple Linear Regression (contd.)</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17566"/>
            <a:ext cx="11989838"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model was first made using all variables and then variables with VIF &gt;5 were dropped one by one to deal with multicollinearity. Once all the variables had a VIF &lt;5 , variables which were statistically insignificant (P-value &gt; 0.01) were also dropped. The below tables shows the results:</a:t>
            </a:r>
          </a:p>
          <a:p>
            <a:r>
              <a:rPr lang="en-US" dirty="0">
                <a:latin typeface="Verdana" panose="020B0604030504040204" pitchFamily="34" charset="0"/>
                <a:ea typeface="Verdana" panose="020B0604030504040204" pitchFamily="34" charset="0"/>
              </a:rPr>
              <a:t>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table above shows that none of the models satisfy the MLR assumptions and so the slope coefficients of these models are not reliable.</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However , an MLR model can still be used to solely for prediction purposes even if the assumptions do not hold true.</a:t>
            </a:r>
          </a:p>
        </p:txBody>
      </p:sp>
      <p:graphicFrame>
        <p:nvGraphicFramePr>
          <p:cNvPr id="3" name="Table 2">
            <a:extLst>
              <a:ext uri="{FF2B5EF4-FFF2-40B4-BE49-F238E27FC236}">
                <a16:creationId xmlns:a16="http://schemas.microsoft.com/office/drawing/2014/main" id="{D2DA53D9-89CA-42F9-B3A5-3044B8D2509C}"/>
              </a:ext>
            </a:extLst>
          </p:cNvPr>
          <p:cNvGraphicFramePr>
            <a:graphicFrameLocks noGrp="1"/>
          </p:cNvGraphicFramePr>
          <p:nvPr>
            <p:extLst>
              <p:ext uri="{D42A27DB-BD31-4B8C-83A1-F6EECF244321}">
                <p14:modId xmlns:p14="http://schemas.microsoft.com/office/powerpoint/2010/main" val="794085808"/>
              </p:ext>
            </p:extLst>
          </p:nvPr>
        </p:nvGraphicFramePr>
        <p:xfrm>
          <a:off x="806785" y="1845214"/>
          <a:ext cx="10631982" cy="3427290"/>
        </p:xfrm>
        <a:graphic>
          <a:graphicData uri="http://schemas.openxmlformats.org/drawingml/2006/table">
            <a:tbl>
              <a:tblPr firstRow="1" firstCol="1" bandRow="1">
                <a:tableStyleId>{5C22544A-7EE6-4342-B048-85BDC9FD1C3A}</a:tableStyleId>
              </a:tblPr>
              <a:tblGrid>
                <a:gridCol w="1218248">
                  <a:extLst>
                    <a:ext uri="{9D8B030D-6E8A-4147-A177-3AD203B41FA5}">
                      <a16:colId xmlns:a16="http://schemas.microsoft.com/office/drawing/2014/main" val="2244671544"/>
                    </a:ext>
                  </a:extLst>
                </a:gridCol>
                <a:gridCol w="635635">
                  <a:extLst>
                    <a:ext uri="{9D8B030D-6E8A-4147-A177-3AD203B41FA5}">
                      <a16:colId xmlns:a16="http://schemas.microsoft.com/office/drawing/2014/main" val="2758371105"/>
                    </a:ext>
                  </a:extLst>
                </a:gridCol>
                <a:gridCol w="746760">
                  <a:extLst>
                    <a:ext uri="{9D8B030D-6E8A-4147-A177-3AD203B41FA5}">
                      <a16:colId xmlns:a16="http://schemas.microsoft.com/office/drawing/2014/main" val="804477234"/>
                    </a:ext>
                  </a:extLst>
                </a:gridCol>
                <a:gridCol w="912644">
                  <a:extLst>
                    <a:ext uri="{9D8B030D-6E8A-4147-A177-3AD203B41FA5}">
                      <a16:colId xmlns:a16="http://schemas.microsoft.com/office/drawing/2014/main" val="3297565692"/>
                    </a:ext>
                  </a:extLst>
                </a:gridCol>
                <a:gridCol w="1842845">
                  <a:extLst>
                    <a:ext uri="{9D8B030D-6E8A-4147-A177-3AD203B41FA5}">
                      <a16:colId xmlns:a16="http://schemas.microsoft.com/office/drawing/2014/main" val="223892061"/>
                    </a:ext>
                  </a:extLst>
                </a:gridCol>
                <a:gridCol w="1714989">
                  <a:extLst>
                    <a:ext uri="{9D8B030D-6E8A-4147-A177-3AD203B41FA5}">
                      <a16:colId xmlns:a16="http://schemas.microsoft.com/office/drawing/2014/main" val="3195622710"/>
                    </a:ext>
                  </a:extLst>
                </a:gridCol>
                <a:gridCol w="1745220">
                  <a:extLst>
                    <a:ext uri="{9D8B030D-6E8A-4147-A177-3AD203B41FA5}">
                      <a16:colId xmlns:a16="http://schemas.microsoft.com/office/drawing/2014/main" val="1544498293"/>
                    </a:ext>
                  </a:extLst>
                </a:gridCol>
                <a:gridCol w="1815641">
                  <a:extLst>
                    <a:ext uri="{9D8B030D-6E8A-4147-A177-3AD203B41FA5}">
                      <a16:colId xmlns:a16="http://schemas.microsoft.com/office/drawing/2014/main" val="1924146130"/>
                    </a:ext>
                  </a:extLst>
                </a:gridCol>
              </a:tblGrid>
              <a:tr h="190500">
                <a:tc gridSpan="8">
                  <a:txBody>
                    <a:bodyPr/>
                    <a:lstStyle/>
                    <a:p>
                      <a:pPr marL="342900" marR="0" indent="-342900" algn="ctr">
                        <a:lnSpc>
                          <a:spcPct val="115000"/>
                        </a:lnSpc>
                        <a:spcBef>
                          <a:spcPts val="0"/>
                        </a:spcBef>
                        <a:spcAft>
                          <a:spcPts val="0"/>
                        </a:spcAft>
                        <a:buAutoNum type="arabicPeriod"/>
                      </a:pPr>
                      <a:r>
                        <a:rPr lang="en-US" sz="1500" dirty="0">
                          <a:effectLst/>
                          <a:latin typeface="Verdana" panose="020B0604030504040204" pitchFamily="34" charset="0"/>
                          <a:ea typeface="Verdana" panose="020B0604030504040204" pitchFamily="34" charset="0"/>
                        </a:rPr>
                        <a:t>Original Data without Outliers Treated</a:t>
                      </a:r>
                    </a:p>
                  </a:txBody>
                  <a:tcPr marL="68580" marR="68580" marT="36576" marB="36576"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94792412"/>
                  </a:ext>
                </a:extLst>
              </a:tr>
              <a:tr h="212153">
                <a:tc rowSpan="2">
                  <a:txBody>
                    <a:bodyPr/>
                    <a:lstStyle/>
                    <a:p>
                      <a:pPr marL="0" marR="0">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Model I</a:t>
                      </a:r>
                    </a:p>
                  </a:txBody>
                  <a:tcPr marL="68580" marR="68580" marT="36576" marB="36576"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a:t>
                      </a:r>
                      <a:r>
                        <a:rPr lang="en-US" sz="1350" b="1" baseline="30000" dirty="0">
                          <a:effectLst/>
                          <a:latin typeface="Verdana" panose="020B0604030504040204" pitchFamily="34" charset="0"/>
                          <a:ea typeface="Verdana" panose="020B0604030504040204" pitchFamily="34" charset="0"/>
                        </a:rPr>
                        <a:t>2</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RMSE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MAPE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normally distributed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Homoscedastic?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Multicollinearity exists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Is there Autocorrelation? </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8372150"/>
                  </a:ext>
                </a:extLst>
              </a:tr>
              <a:tr h="239395">
                <a:tc vMerge="1">
                  <a:txBody>
                    <a:bodyPr/>
                    <a:lstStyle/>
                    <a:p>
                      <a:pPr marL="0" marR="0">
                        <a:lnSpc>
                          <a:spcPct val="115000"/>
                        </a:lnSpc>
                        <a:spcBef>
                          <a:spcPts val="0"/>
                        </a:spcBef>
                        <a:spcAft>
                          <a:spcPts val="0"/>
                        </a:spcAft>
                      </a:pPr>
                      <a:endParaRPr lang="en-US" sz="1500" dirty="0">
                        <a:effectLst/>
                        <a:latin typeface="Verdana" panose="020B0604030504040204" pitchFamily="34" charset="0"/>
                        <a:ea typeface="Verdana" panose="020B0604030504040204" pitchFamily="34" charset="0"/>
                      </a:endParaRPr>
                    </a:p>
                  </a:txBody>
                  <a:tcPr marL="68580" marR="68580" marT="0"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0.81</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7.29</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3.98</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dirty="0">
                          <a:solidFill>
                            <a:srgbClr val="FF0000"/>
                          </a:solidFill>
                          <a:effectLst/>
                          <a:latin typeface="Verdana" panose="020B0604030504040204" pitchFamily="34" charset="0"/>
                          <a:ea typeface="Verdana" panose="020B0604030504040204" pitchFamily="34" charset="0"/>
                        </a:rPr>
                        <a:t>Yes</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5063652"/>
                  </a:ext>
                </a:extLst>
              </a:tr>
              <a:tr h="182880">
                <a:tc gridSpan="8">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2. Original Data with Outliers Treated (excluding certain variables)</a:t>
                      </a:r>
                    </a:p>
                  </a:txBody>
                  <a:tcPr marL="68580" marR="68580" marT="36576" marB="36576"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T w="19050" cap="flat" cmpd="sng" algn="ctr">
                      <a:solidFill>
                        <a:schemeClr val="bg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9705895"/>
                  </a:ext>
                </a:extLst>
              </a:tr>
              <a:tr h="270861">
                <a:tc rowSpan="2">
                  <a:txBody>
                    <a:bodyPr/>
                    <a:lstStyle/>
                    <a:p>
                      <a:pPr marL="0" marR="0">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Model II</a:t>
                      </a:r>
                    </a:p>
                  </a:txBody>
                  <a:tcPr marL="68580" marR="68580" marT="36576" marB="36576"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a:t>
                      </a:r>
                      <a:r>
                        <a:rPr lang="en-US" sz="1350" b="1" baseline="30000" dirty="0">
                          <a:effectLst/>
                          <a:latin typeface="Verdana" panose="020B0604030504040204" pitchFamily="34" charset="0"/>
                          <a:ea typeface="Verdana" panose="020B0604030504040204" pitchFamily="34" charset="0"/>
                        </a:rPr>
                        <a:t>2</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RMSE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MAPE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normally distributed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Homoscedastic?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Multicollinearity exists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Is there Autocorrelation? </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96396983"/>
                  </a:ext>
                </a:extLst>
              </a:tr>
              <a:tr h="250825">
                <a:tc vMerge="1">
                  <a:txBody>
                    <a:bodyPr/>
                    <a:lstStyle/>
                    <a:p>
                      <a:pPr marL="0" marR="0">
                        <a:lnSpc>
                          <a:spcPct val="115000"/>
                        </a:lnSpc>
                        <a:spcBef>
                          <a:spcPts val="0"/>
                        </a:spcBef>
                        <a:spcAft>
                          <a:spcPts val="0"/>
                        </a:spcAft>
                      </a:pPr>
                      <a:endParaRPr lang="en-US" sz="1500" dirty="0">
                        <a:effectLst/>
                        <a:latin typeface="Verdana" panose="020B0604030504040204" pitchFamily="34" charset="0"/>
                        <a:ea typeface="Verdana" panose="020B0604030504040204" pitchFamily="34" charset="0"/>
                      </a:endParaRPr>
                    </a:p>
                  </a:txBody>
                  <a:tcPr marL="68580" marR="68580" marT="0"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0.81</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7.37</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4.03</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No</a:t>
                      </a:r>
                      <a:endParaRPr lang="en-US" sz="1500" dirty="0">
                        <a:solidFill>
                          <a:srgbClr val="FF0000"/>
                        </a:solidFill>
                        <a:effectLst/>
                        <a:latin typeface="Verdana" panose="020B0604030504040204" pitchFamily="34" charset="0"/>
                        <a:ea typeface="Verdana" panose="020B0604030504040204" pitchFamily="34" charset="0"/>
                      </a:endParaRP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dirty="0">
                          <a:solidFill>
                            <a:srgbClr val="FF0000"/>
                          </a:solidFill>
                          <a:effectLst/>
                          <a:latin typeface="Verdana" panose="020B0604030504040204" pitchFamily="34" charset="0"/>
                          <a:ea typeface="Verdana" panose="020B0604030504040204" pitchFamily="34" charset="0"/>
                        </a:rPr>
                        <a:t>Yes</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4256112"/>
                  </a:ext>
                </a:extLst>
              </a:tr>
              <a:tr h="182880">
                <a:tc gridSpan="8">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3. Original Data with Outliers Treated for all variables</a:t>
                      </a:r>
                    </a:p>
                  </a:txBody>
                  <a:tcPr marL="68580" marR="68580" marT="36576" marB="36576"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T w="19050" cap="flat" cmpd="sng" algn="ctr">
                      <a:solidFill>
                        <a:schemeClr val="bg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00783475"/>
                  </a:ext>
                </a:extLst>
              </a:tr>
              <a:tr h="389255">
                <a:tc rowSpan="2">
                  <a:txBody>
                    <a:bodyPr/>
                    <a:lstStyle/>
                    <a:p>
                      <a:pPr marL="0" marR="0">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Model III</a:t>
                      </a:r>
                    </a:p>
                  </a:txBody>
                  <a:tcPr marL="68580" marR="68580" marT="36576" marB="36576"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a:t>
                      </a:r>
                      <a:r>
                        <a:rPr lang="en-US" sz="1350" b="1" baseline="30000" dirty="0">
                          <a:effectLst/>
                          <a:latin typeface="Verdana" panose="020B0604030504040204" pitchFamily="34" charset="0"/>
                          <a:ea typeface="Verdana" panose="020B0604030504040204" pitchFamily="34" charset="0"/>
                        </a:rPr>
                        <a:t>2</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RMSE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MAPE</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normally distributed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Errors Homoscedastic?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Multicollinearity exists ?</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50" b="1" dirty="0">
                          <a:effectLst/>
                          <a:latin typeface="Verdana" panose="020B0604030504040204" pitchFamily="34" charset="0"/>
                          <a:ea typeface="Verdana" panose="020B0604030504040204" pitchFamily="34" charset="0"/>
                        </a:rPr>
                        <a:t>Is there Autocorrelation? </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04549431"/>
                  </a:ext>
                </a:extLst>
              </a:tr>
              <a:tr h="182880">
                <a:tc vMerge="1">
                  <a:txBody>
                    <a:bodyPr/>
                    <a:lstStyle/>
                    <a:p>
                      <a:pPr marL="0" marR="0">
                        <a:lnSpc>
                          <a:spcPct val="115000"/>
                        </a:lnSpc>
                        <a:spcBef>
                          <a:spcPts val="0"/>
                        </a:spcBef>
                        <a:spcAft>
                          <a:spcPts val="0"/>
                        </a:spcAft>
                      </a:pPr>
                      <a:endParaRPr lang="en-US" sz="1500" dirty="0">
                        <a:effectLst/>
                        <a:latin typeface="Verdana" panose="020B0604030504040204" pitchFamily="34" charset="0"/>
                        <a:ea typeface="Verdana" panose="020B0604030504040204" pitchFamily="34" charset="0"/>
                      </a:endParaRPr>
                    </a:p>
                  </a:txBody>
                  <a:tcPr marL="68580" marR="68580" marT="0"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0.69</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9.13</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5.04</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500" b="1" dirty="0">
                          <a:solidFill>
                            <a:srgbClr val="FF0000"/>
                          </a:solidFill>
                          <a:effectLst/>
                          <a:latin typeface="Verdana" panose="020B0604030504040204" pitchFamily="34" charset="0"/>
                          <a:ea typeface="Verdana" panose="020B0604030504040204" pitchFamily="34" charset="0"/>
                        </a:rPr>
                        <a:t>No</a:t>
                      </a: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effectLst/>
                          <a:latin typeface="Verdana" panose="020B0604030504040204" pitchFamily="34" charset="0"/>
                          <a:ea typeface="Verdana" panose="020B0604030504040204" pitchFamily="34" charset="0"/>
                        </a:rPr>
                        <a:t>No</a:t>
                      </a:r>
                      <a:endParaRPr lang="en-US" sz="1500" dirty="0">
                        <a:solidFill>
                          <a:srgbClr val="FF0000"/>
                        </a:solidFill>
                        <a:effectLst/>
                        <a:latin typeface="Verdana" panose="020B0604030504040204" pitchFamily="34" charset="0"/>
                        <a:ea typeface="Verdana" panose="020B0604030504040204" pitchFamily="34" charset="0"/>
                      </a:endParaRPr>
                    </a:p>
                  </a:txBody>
                  <a:tcPr marL="68580" marR="68580" marT="36576" marB="36576"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b="1" dirty="0">
                          <a:solidFill>
                            <a:srgbClr val="FF0000"/>
                          </a:solidFill>
                          <a:effectLst/>
                          <a:latin typeface="Verdana" panose="020B0604030504040204" pitchFamily="34" charset="0"/>
                          <a:ea typeface="Verdana" panose="020B0604030504040204" pitchFamily="34" charset="0"/>
                        </a:rPr>
                        <a:t>Yes</a:t>
                      </a:r>
                    </a:p>
                  </a:txBody>
                  <a:tcPr marL="68580" marR="68580" marT="36576" marB="36576"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62744438"/>
                  </a:ext>
                </a:extLst>
              </a:tr>
            </a:tbl>
          </a:graphicData>
        </a:graphic>
      </p:graphicFrame>
    </p:spTree>
    <p:extLst>
      <p:ext uri="{BB962C8B-B14F-4D97-AF65-F5344CB8AC3E}">
        <p14:creationId xmlns:p14="http://schemas.microsoft.com/office/powerpoint/2010/main" val="341286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28FF41-4537-4FA5-B29A-D88F5238EC01}"/>
              </a:ext>
            </a:extLst>
          </p:cNvPr>
          <p:cNvSpPr txBox="1"/>
          <p:nvPr/>
        </p:nvSpPr>
        <p:spPr>
          <a:xfrm>
            <a:off x="152400" y="497428"/>
            <a:ext cx="11887200" cy="5863144"/>
          </a:xfrm>
          <a:prstGeom prst="rect">
            <a:avLst/>
          </a:prstGeom>
          <a:noFill/>
        </p:spPr>
        <p:txBody>
          <a:bodyPr wrap="square" rtlCol="0">
            <a:spAutoFit/>
          </a:bodyPr>
          <a:lstStyle/>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Football is the most popular sport in the world.</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Approximately 3.5 billion worldwide viewers of the sport.</a:t>
            </a:r>
          </a:p>
          <a:p>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Approximately 265 million (4% of the world population) participants - either as players or as referees.</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With the vast viewership, football clubs represent a huge business opportunity for their owners. </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There are various ways in which a football club makes money - </a:t>
            </a:r>
          </a:p>
          <a:p>
            <a:pPr marL="2911475" lvl="4" indent="-400050">
              <a:buFont typeface="+mj-lt"/>
              <a:buAutoNum type="romanLcPeriod"/>
            </a:pPr>
            <a:r>
              <a:rPr lang="en-US" sz="2500" dirty="0">
                <a:latin typeface="Verdana" panose="020B0604030504040204" pitchFamily="34" charset="0"/>
                <a:ea typeface="Verdana" panose="020B0604030504040204" pitchFamily="34" charset="0"/>
              </a:rPr>
              <a:t>Matchday revenue (from ticket sales)</a:t>
            </a:r>
          </a:p>
          <a:p>
            <a:pPr marL="2911475" lvl="4" indent="-400050">
              <a:buFont typeface="+mj-lt"/>
              <a:buAutoNum type="romanLcPeriod"/>
            </a:pPr>
            <a:r>
              <a:rPr lang="en-US" sz="2500" dirty="0">
                <a:latin typeface="Verdana" panose="020B0604030504040204" pitchFamily="34" charset="0"/>
                <a:ea typeface="Verdana" panose="020B0604030504040204" pitchFamily="34" charset="0"/>
              </a:rPr>
              <a:t>Broadcasting rights</a:t>
            </a:r>
          </a:p>
          <a:p>
            <a:pPr marL="2911475" lvl="4" indent="-400050">
              <a:buFont typeface="+mj-lt"/>
              <a:buAutoNum type="romanLcPeriod"/>
            </a:pPr>
            <a:r>
              <a:rPr lang="en-US" sz="2500" dirty="0">
                <a:latin typeface="Verdana" panose="020B0604030504040204" pitchFamily="34" charset="0"/>
                <a:ea typeface="Verdana" panose="020B0604030504040204" pitchFamily="34" charset="0"/>
              </a:rPr>
              <a:t>Sponsorships and Merchandise sales</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3555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BE7A44-3427-4422-B108-B14D38D191CE}"/>
              </a:ext>
            </a:extLst>
          </p:cNvPr>
          <p:cNvSpPr txBox="1"/>
          <p:nvPr/>
        </p:nvSpPr>
        <p:spPr>
          <a:xfrm>
            <a:off x="121297" y="898904"/>
            <a:ext cx="11989838"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Since the interpretation of slope coefficients is no longer reliable , the model was made without worrying about the assumptions and by normalizing the numeric variables. Below are the accuracy results as well as a feature importance plot.</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Based on the RMSE results , Model 1.B is the best MLR model. The model with outlier treatment for all variables performs the worst. Finally, looking at the feature importance plot , we can see that Wages is the most important variable followed by age and then Player_international_reputation. Two of these variables were expected to be good predictors during our initial exploratory data analysis</a:t>
            </a:r>
          </a:p>
        </p:txBody>
      </p:sp>
      <p:graphicFrame>
        <p:nvGraphicFramePr>
          <p:cNvPr id="2" name="Table 1">
            <a:extLst>
              <a:ext uri="{FF2B5EF4-FFF2-40B4-BE49-F238E27FC236}">
                <a16:creationId xmlns:a16="http://schemas.microsoft.com/office/drawing/2014/main" id="{D6F87B37-9EC8-41BB-ACAD-569B2BAFCD7A}"/>
              </a:ext>
            </a:extLst>
          </p:cNvPr>
          <p:cNvGraphicFramePr>
            <a:graphicFrameLocks noGrp="1"/>
          </p:cNvGraphicFramePr>
          <p:nvPr>
            <p:extLst>
              <p:ext uri="{D42A27DB-BD31-4B8C-83A1-F6EECF244321}">
                <p14:modId xmlns:p14="http://schemas.microsoft.com/office/powerpoint/2010/main" val="2107155444"/>
              </p:ext>
            </p:extLst>
          </p:nvPr>
        </p:nvGraphicFramePr>
        <p:xfrm>
          <a:off x="223520" y="1833722"/>
          <a:ext cx="5080001" cy="3416302"/>
        </p:xfrm>
        <a:graphic>
          <a:graphicData uri="http://schemas.openxmlformats.org/drawingml/2006/table">
            <a:tbl>
              <a:tblPr>
                <a:tableStyleId>{5C22544A-7EE6-4342-B048-85BDC9FD1C3A}</a:tableStyleId>
              </a:tblPr>
              <a:tblGrid>
                <a:gridCol w="1225439">
                  <a:extLst>
                    <a:ext uri="{9D8B030D-6E8A-4147-A177-3AD203B41FA5}">
                      <a16:colId xmlns:a16="http://schemas.microsoft.com/office/drawing/2014/main" val="128605672"/>
                    </a:ext>
                  </a:extLst>
                </a:gridCol>
                <a:gridCol w="891229">
                  <a:extLst>
                    <a:ext uri="{9D8B030D-6E8A-4147-A177-3AD203B41FA5}">
                      <a16:colId xmlns:a16="http://schemas.microsoft.com/office/drawing/2014/main" val="2318757685"/>
                    </a:ext>
                  </a:extLst>
                </a:gridCol>
                <a:gridCol w="1381403">
                  <a:extLst>
                    <a:ext uri="{9D8B030D-6E8A-4147-A177-3AD203B41FA5}">
                      <a16:colId xmlns:a16="http://schemas.microsoft.com/office/drawing/2014/main" val="3584411235"/>
                    </a:ext>
                  </a:extLst>
                </a:gridCol>
                <a:gridCol w="1581930">
                  <a:extLst>
                    <a:ext uri="{9D8B030D-6E8A-4147-A177-3AD203B41FA5}">
                      <a16:colId xmlns:a16="http://schemas.microsoft.com/office/drawing/2014/main" val="3756552344"/>
                    </a:ext>
                  </a:extLst>
                </a:gridCol>
              </a:tblGrid>
              <a:tr h="323934">
                <a:tc gridSpan="4">
                  <a:txBody>
                    <a:bodyPr/>
                    <a:lstStyle/>
                    <a:p>
                      <a:pPr algn="ctr" fontAlgn="ctr"/>
                      <a:r>
                        <a:rPr lang="en-US" sz="1500" b="1" u="none" strike="noStrike" dirty="0">
                          <a:solidFill>
                            <a:schemeClr val="tx1"/>
                          </a:solidFill>
                          <a:effectLst/>
                          <a:latin typeface="Verdana" panose="020B0604030504040204" pitchFamily="34" charset="0"/>
                          <a:ea typeface="Verdana" panose="020B0604030504040204" pitchFamily="34" charset="0"/>
                        </a:rPr>
                        <a:t>1. Normalized Data without Outliers Treated</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09283463"/>
                  </a:ext>
                </a:extLst>
              </a:tr>
              <a:tr h="323934">
                <a:tc rowSpan="2">
                  <a:txBody>
                    <a:bodyPr/>
                    <a:lstStyle/>
                    <a:p>
                      <a:pPr algn="l" fontAlgn="ctr"/>
                      <a:r>
                        <a:rPr lang="en-US" sz="1500" b="1" u="none" strike="noStrike" dirty="0">
                          <a:solidFill>
                            <a:schemeClr val="tx1"/>
                          </a:solidFill>
                          <a:effectLst/>
                          <a:latin typeface="Verdana" panose="020B0604030504040204" pitchFamily="34" charset="0"/>
                          <a:ea typeface="Verdana" panose="020B0604030504040204" pitchFamily="34" charset="0"/>
                        </a:rPr>
                        <a:t> Model 1.A</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a:t>
                      </a:r>
                      <a:r>
                        <a:rPr lang="en-US" sz="1500" u="none" strike="noStrike" baseline="30000" dirty="0">
                          <a:effectLst/>
                          <a:latin typeface="Verdana" panose="020B0604030504040204" pitchFamily="34" charset="0"/>
                          <a:ea typeface="Verdana" panose="020B0604030504040204" pitchFamily="34" charset="0"/>
                        </a:rPr>
                        <a:t>2</a:t>
                      </a:r>
                      <a:endParaRPr lang="en-US" sz="1500" b="1" i="0" u="none" strike="noStrike" baseline="30000"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RMSE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MAPE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35665111"/>
                  </a:ext>
                </a:extLst>
              </a:tr>
              <a:tr h="323934">
                <a:tc vMerge="1">
                  <a:txBody>
                    <a:bodyPr/>
                    <a:lstStyle/>
                    <a:p>
                      <a:pPr algn="l" fontAlgn="ct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0.81</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4.01</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1.24</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76139954"/>
                  </a:ext>
                </a:extLst>
              </a:tr>
              <a:tr h="607375">
                <a:tc gridSpan="4">
                  <a:txBody>
                    <a:bodyPr/>
                    <a:lstStyle/>
                    <a:p>
                      <a:pPr algn="ctr" fontAlgn="ctr"/>
                      <a:r>
                        <a:rPr lang="en-US" sz="1500" b="1" u="none" strike="noStrike" dirty="0">
                          <a:solidFill>
                            <a:schemeClr val="tx1"/>
                          </a:solidFill>
                          <a:effectLst/>
                          <a:latin typeface="Verdana" panose="020B0604030504040204" pitchFamily="34" charset="0"/>
                          <a:ea typeface="Verdana" panose="020B0604030504040204" pitchFamily="34" charset="0"/>
                        </a:rPr>
                        <a:t>2. Normalized Data with Outliers Treated except for certain variables</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0941327"/>
                  </a:ext>
                </a:extLst>
              </a:tr>
              <a:tr h="323934">
                <a:tc rowSpan="2">
                  <a:txBody>
                    <a:bodyPr/>
                    <a:lstStyle/>
                    <a:p>
                      <a:pPr algn="l" fontAlgn="ctr"/>
                      <a:r>
                        <a:rPr lang="en-US" sz="1500" b="1" u="none" strike="noStrike" dirty="0">
                          <a:solidFill>
                            <a:schemeClr val="tx1"/>
                          </a:solidFill>
                          <a:effectLst/>
                          <a:latin typeface="Verdana" panose="020B0604030504040204" pitchFamily="34" charset="0"/>
                          <a:ea typeface="Verdana" panose="020B0604030504040204" pitchFamily="34" charset="0"/>
                        </a:rPr>
                        <a:t> Model 1.B</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a:t>
                      </a:r>
                      <a:r>
                        <a:rPr lang="en-US" sz="1500" u="none" strike="noStrike" baseline="30000" dirty="0">
                          <a:effectLst/>
                          <a:latin typeface="Verdana" panose="020B0604030504040204" pitchFamily="34" charset="0"/>
                          <a:ea typeface="Verdana" panose="020B0604030504040204" pitchFamily="34" charset="0"/>
                        </a:rPr>
                        <a:t>2</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RMSE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MAPE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3177440"/>
                  </a:ext>
                </a:extLst>
              </a:tr>
              <a:tr h="323934">
                <a:tc vMerge="1">
                  <a:txBody>
                    <a:bodyPr/>
                    <a:lstStyle/>
                    <a:p>
                      <a:pPr algn="l" fontAlgn="ct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0.81</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3.99</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1.23</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19684389"/>
                  </a:ext>
                </a:extLst>
              </a:tr>
              <a:tr h="607375">
                <a:tc gridSpan="4">
                  <a:txBody>
                    <a:bodyPr/>
                    <a:lstStyle/>
                    <a:p>
                      <a:pPr algn="ctr" fontAlgn="ctr"/>
                      <a:r>
                        <a:rPr lang="en-US" sz="1500" b="1" u="none" strike="noStrike" dirty="0">
                          <a:solidFill>
                            <a:schemeClr val="tx1"/>
                          </a:solidFill>
                          <a:effectLst/>
                          <a:latin typeface="Verdana" panose="020B0604030504040204" pitchFamily="34" charset="0"/>
                          <a:ea typeface="Verdana" panose="020B0604030504040204" pitchFamily="34" charset="0"/>
                        </a:rPr>
                        <a:t>3. Normalized Data with Outliers Treated for all variables</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1AEB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46020607"/>
                  </a:ext>
                </a:extLst>
              </a:tr>
              <a:tr h="339989">
                <a:tc rowSpan="2">
                  <a:txBody>
                    <a:bodyPr/>
                    <a:lstStyle/>
                    <a:p>
                      <a:pPr algn="l" fontAlgn="ctr"/>
                      <a:r>
                        <a:rPr lang="en-US" sz="1500" b="1" u="none" strike="noStrike" dirty="0">
                          <a:solidFill>
                            <a:schemeClr val="tx1"/>
                          </a:solidFill>
                          <a:effectLst/>
                          <a:latin typeface="Verdana" panose="020B0604030504040204" pitchFamily="34" charset="0"/>
                          <a:ea typeface="Verdana" panose="020B0604030504040204" pitchFamily="34" charset="0"/>
                        </a:rPr>
                        <a:t> </a:t>
                      </a:r>
                      <a:endParaRPr lang="en-US" sz="1500" b="1" i="0" u="none" strike="noStrike" dirty="0">
                        <a:solidFill>
                          <a:schemeClr val="tx1"/>
                        </a:solidFill>
                        <a:effectLst/>
                        <a:latin typeface="Verdana" panose="020B0604030504040204" pitchFamily="34" charset="0"/>
                        <a:ea typeface="Verdana" panose="020B0604030504040204" pitchFamily="34" charset="0"/>
                      </a:endParaRPr>
                    </a:p>
                    <a:p>
                      <a:pPr algn="l" fontAlgn="ctr"/>
                      <a:r>
                        <a:rPr lang="en-US" sz="1500" b="1" u="none" strike="noStrike" dirty="0">
                          <a:solidFill>
                            <a:schemeClr val="tx1"/>
                          </a:solidFill>
                          <a:effectLst/>
                          <a:latin typeface="Verdana" panose="020B0604030504040204" pitchFamily="34" charset="0"/>
                          <a:ea typeface="Verdana" panose="020B0604030504040204" pitchFamily="34" charset="0"/>
                        </a:rPr>
                        <a:t>Model 1.C</a:t>
                      </a: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a:t>
                      </a:r>
                      <a:r>
                        <a:rPr lang="en-US" sz="1500" u="none" strike="noStrike" baseline="30000" dirty="0">
                          <a:effectLst/>
                          <a:latin typeface="Verdana" panose="020B0604030504040204" pitchFamily="34" charset="0"/>
                          <a:ea typeface="Verdana" panose="020B0604030504040204" pitchFamily="34" charset="0"/>
                        </a:rPr>
                        <a:t>2</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RMSE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MAPE</a:t>
                      </a:r>
                      <a:endParaRPr lang="en-US" sz="15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73255406"/>
                  </a:ext>
                </a:extLst>
              </a:tr>
              <a:tr h="241893">
                <a:tc vMerge="1">
                  <a:txBody>
                    <a:bodyPr/>
                    <a:lstStyle/>
                    <a:p>
                      <a:pPr algn="l" fontAlgn="ctr"/>
                      <a:endParaRPr lang="en-US" sz="15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rgbClr val="41AEBD"/>
                    </a:solidFill>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0.69</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5.10</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500" u="none" strike="noStrike" dirty="0">
                          <a:effectLst/>
                          <a:latin typeface="Verdana" panose="020B0604030504040204" pitchFamily="34" charset="0"/>
                          <a:ea typeface="Verdana" panose="020B0604030504040204" pitchFamily="34" charset="0"/>
                        </a:rPr>
                        <a:t>1.72</a:t>
                      </a:r>
                      <a:endParaRPr lang="en-US" sz="1500" b="0"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1905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781056865"/>
                  </a:ext>
                </a:extLst>
              </a:tr>
            </a:tbl>
          </a:graphicData>
        </a:graphic>
      </p:graphicFrame>
      <p:pic>
        <p:nvPicPr>
          <p:cNvPr id="7" name="Picture 6" descr="C0D10508">
            <a:extLst>
              <a:ext uri="{FF2B5EF4-FFF2-40B4-BE49-F238E27FC236}">
                <a16:creationId xmlns:a16="http://schemas.microsoft.com/office/drawing/2014/main" id="{6181F467-7072-458B-AD58-002A78144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720" y="1833722"/>
            <a:ext cx="6559088" cy="3416300"/>
          </a:xfrm>
          <a:prstGeom prst="rect">
            <a:avLst/>
          </a:prstGeom>
          <a:noFill/>
          <a:ln w="28575">
            <a:solidFill>
              <a:srgbClr val="FFFF00"/>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CE7ABC8-6AEB-4307-AD20-7ABBEC8AA4A9}"/>
              </a:ext>
            </a:extLst>
          </p:cNvPr>
          <p:cNvSpPr txBox="1"/>
          <p:nvPr/>
        </p:nvSpPr>
        <p:spPr>
          <a:xfrm>
            <a:off x="-203200" y="186611"/>
            <a:ext cx="1255776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1 - Multiple Linear Regression (contd.)</a:t>
            </a:r>
          </a:p>
        </p:txBody>
      </p:sp>
    </p:spTree>
    <p:extLst>
      <p:ext uri="{BB962C8B-B14F-4D97-AF65-F5344CB8AC3E}">
        <p14:creationId xmlns:p14="http://schemas.microsoft.com/office/powerpoint/2010/main" val="884276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BE7A44-3427-4422-B108-B14D38D191CE}"/>
              </a:ext>
            </a:extLst>
          </p:cNvPr>
          <p:cNvSpPr txBox="1"/>
          <p:nvPr/>
        </p:nvSpPr>
        <p:spPr>
          <a:xfrm>
            <a:off x="121297" y="942243"/>
            <a:ext cx="11989838"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Lasso Regression shrinks the regression coefficients toward zero by penalizing the regression model with a penalty term called L1-norm which is the sum of the absolute value of the magnitude of regression coefficients </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A tuning parameter, λ controls the strength of the L1 penalty. λ is basically the amount of shrinkage:</a:t>
            </a:r>
          </a:p>
          <a:p>
            <a:pPr marL="1025525" indent="-285750">
              <a:buFont typeface="Arial" panose="020B0604020202020204" pitchFamily="34" charset="0"/>
              <a:buChar char="•"/>
            </a:pPr>
            <a:r>
              <a:rPr lang="en-US" dirty="0">
                <a:latin typeface="Verdana" panose="020B0604030504040204" pitchFamily="34" charset="0"/>
                <a:ea typeface="Verdana" panose="020B0604030504040204" pitchFamily="34" charset="0"/>
              </a:rPr>
              <a:t>When λ = 0, no parameters are eliminated. The estimate is equal to the one found with linear regression.</a:t>
            </a:r>
          </a:p>
          <a:p>
            <a:pPr marL="1025525" indent="-285750">
              <a:buFont typeface="Arial" panose="020B0604020202020204" pitchFamily="34" charset="0"/>
              <a:buChar char="•"/>
            </a:pPr>
            <a:r>
              <a:rPr lang="en-US" dirty="0">
                <a:latin typeface="Verdana" panose="020B0604030504040204" pitchFamily="34" charset="0"/>
                <a:ea typeface="Verdana" panose="020B0604030504040204" pitchFamily="34" charset="0"/>
              </a:rPr>
              <a:t>As λ increases, more and more coefficients are set to zero and eliminated (theoretically, when λ = ∞, all coefficients are eliminated)</a:t>
            </a:r>
          </a:p>
        </p:txBody>
      </p:sp>
      <p:sp>
        <p:nvSpPr>
          <p:cNvPr id="6" name="TextBox 5">
            <a:extLst>
              <a:ext uri="{FF2B5EF4-FFF2-40B4-BE49-F238E27FC236}">
                <a16:creationId xmlns:a16="http://schemas.microsoft.com/office/drawing/2014/main" id="{7A242F5A-AD93-4F6B-8ADC-681DEBB3F778}"/>
              </a:ext>
            </a:extLst>
          </p:cNvPr>
          <p:cNvSpPr txBox="1"/>
          <p:nvPr/>
        </p:nvSpPr>
        <p:spPr>
          <a:xfrm>
            <a:off x="741680" y="3498771"/>
            <a:ext cx="1067816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3 – Ridge Regression</a:t>
            </a:r>
          </a:p>
        </p:txBody>
      </p:sp>
      <p:sp>
        <p:nvSpPr>
          <p:cNvPr id="7" name="TextBox 6">
            <a:extLst>
              <a:ext uri="{FF2B5EF4-FFF2-40B4-BE49-F238E27FC236}">
                <a16:creationId xmlns:a16="http://schemas.microsoft.com/office/drawing/2014/main" id="{68CB4F0E-4D0A-4DB0-A1BD-2A5D9BB32A6C}"/>
              </a:ext>
            </a:extLst>
          </p:cNvPr>
          <p:cNvSpPr txBox="1"/>
          <p:nvPr/>
        </p:nvSpPr>
        <p:spPr>
          <a:xfrm>
            <a:off x="131457" y="4356003"/>
            <a:ext cx="11989838"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Ridge Regression shrinks the regression coefficients toward zero by penalizing the regression model with a penalty term called L2-norm which is the sum of the squared value of the magnitude of regression coefficients. But it does not remove the variable like Lasso does.</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When λ = 0, ridge regression equals least squares regression. If λ = ∞, all coefficients are shrunk to zero. The ideal penalty is therefore somewhere in between 0 and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147E632D-C578-473B-B50C-33164FD31498}"/>
              </a:ext>
            </a:extLst>
          </p:cNvPr>
          <p:cNvSpPr txBox="1"/>
          <p:nvPr/>
        </p:nvSpPr>
        <p:spPr>
          <a:xfrm>
            <a:off x="-203200" y="186611"/>
            <a:ext cx="1255776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2 - Lasso Regression</a:t>
            </a:r>
          </a:p>
        </p:txBody>
      </p:sp>
    </p:spTree>
    <p:extLst>
      <p:ext uri="{BB962C8B-B14F-4D97-AF65-F5344CB8AC3E}">
        <p14:creationId xmlns:p14="http://schemas.microsoft.com/office/powerpoint/2010/main" val="181219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86611"/>
            <a:ext cx="13401040" cy="1323439"/>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4 – Classification and Regression Tree (CART)</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1434068"/>
            <a:ext cx="11989838"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CART makes predictions based on a decision tree which consists of several root (or internal) nodes where each node corresponds to binary response in a predictor variable.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Based on the decision at each root node of the tree , a final leaf node is generated which contains a value for the dependent variable.</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Important parameters for CART are :</a:t>
            </a:r>
          </a:p>
          <a:p>
            <a:pPr marL="1657350" lvl="3"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minimum number of samples / observations which must be taken into consideration while creating a split at every</a:t>
            </a:r>
          </a:p>
          <a:p>
            <a:pPr marL="1657350" lvl="3"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minimum number of samples / observations that must be in a leaf (or terminal) node.)</a:t>
            </a:r>
          </a:p>
          <a:p>
            <a:pPr marL="1657350" lvl="3"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maximum depth of the tree. If it is not specified, then nodes are expanded until all leaves are pure or until all leaves contain less than min_samples_split samples. </a:t>
            </a:r>
          </a:p>
          <a:p>
            <a:pPr marL="1657350" lvl="3"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number of features to consider when looking for the best split</a:t>
            </a:r>
          </a:p>
          <a:p>
            <a:pPr marL="1657350" lvl="3"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complexity parameter which indicates the threshold level of improvement at every node or i.e. the minimum improvement in the model needed at each node. For example, if cp=0.01, then the algorithm will continue to improve the model, till the improvement at every node is more than 0.01. The moment it becomes less than 0.01, the regression tree stops developing further.</a:t>
            </a:r>
          </a:p>
        </p:txBody>
      </p:sp>
    </p:spTree>
    <p:extLst>
      <p:ext uri="{BB962C8B-B14F-4D97-AF65-F5344CB8AC3E}">
        <p14:creationId xmlns:p14="http://schemas.microsoft.com/office/powerpoint/2010/main" val="3926919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8661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5 – Random Forest</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01603"/>
            <a:ext cx="11989838"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Random Forest is a machine learning algorithm that works in the same way as CART. However instead of using just one tree , the prediction is based on multiple trees because of which it is called an </a:t>
            </a:r>
            <a:r>
              <a:rPr lang="en-US" b="1" dirty="0">
                <a:latin typeface="Verdana" panose="020B0604030504040204" pitchFamily="34" charset="0"/>
                <a:ea typeface="Verdana" panose="020B0604030504040204" pitchFamily="34" charset="0"/>
              </a:rPr>
              <a:t>Ensemble </a:t>
            </a:r>
            <a:r>
              <a:rPr lang="en-US" dirty="0">
                <a:latin typeface="Verdana" panose="020B0604030504040204" pitchFamily="34" charset="0"/>
                <a:ea typeface="Verdana" panose="020B0604030504040204" pitchFamily="34" charset="0"/>
              </a:rPr>
              <a:t>Model</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random forest approach uses a technique called </a:t>
            </a:r>
            <a:r>
              <a:rPr lang="en-US" b="1" dirty="0">
                <a:latin typeface="Verdana" panose="020B0604030504040204" pitchFamily="34" charset="0"/>
                <a:ea typeface="Verdana" panose="020B0604030504040204" pitchFamily="34" charset="0"/>
              </a:rPr>
              <a:t>bagging</a:t>
            </a:r>
            <a:r>
              <a:rPr lang="en-US" dirty="0">
                <a:latin typeface="Verdana" panose="020B0604030504040204" pitchFamily="34" charset="0"/>
                <a:ea typeface="Verdana" panose="020B0604030504040204" pitchFamily="34" charset="0"/>
              </a:rPr>
              <a:t> (standing for “bootstrap aggregating”)</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whereby multiple trees are made in parallel simultaneously.</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Bootstrapping is a statistical technique which consists of generating samples ,with replacement, of size B (called bootstrap samples) from an initial dataset of size N.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Also , in random forest , each bootstrap sample uses only a subset of features , and not all the features when making a decision tree.</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final result given by the Random Forest Model is an average of the results given by all the individual trees.</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Since Random Forest is also a decision tree based model , it takes in all the parameters as CART. However, there are two additional  important parameters to consider when making a random forest mode: </a:t>
            </a:r>
          </a:p>
          <a:p>
            <a:pPr marL="1025525"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number of trees to be built in the random forest model.</a:t>
            </a:r>
          </a:p>
          <a:p>
            <a:pPr marL="1025525"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number of variables out of the total variables, to be used while building each tree</a:t>
            </a:r>
          </a:p>
        </p:txBody>
      </p:sp>
    </p:spTree>
    <p:extLst>
      <p:ext uri="{BB962C8B-B14F-4D97-AF65-F5344CB8AC3E}">
        <p14:creationId xmlns:p14="http://schemas.microsoft.com/office/powerpoint/2010/main" val="3143691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8661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Model 6 – Gradient Boosting Machine (GBM)</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01603"/>
            <a:ext cx="11989838"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GBM is also </a:t>
            </a:r>
            <a:r>
              <a:rPr lang="en-US" b="1" dirty="0">
                <a:latin typeface="Verdana" panose="020B0604030504040204" pitchFamily="34" charset="0"/>
                <a:ea typeface="Verdana" panose="020B0604030504040204" pitchFamily="34" charset="0"/>
              </a:rPr>
              <a:t>Ensemble </a:t>
            </a:r>
            <a:r>
              <a:rPr lang="en-US" dirty="0">
                <a:latin typeface="Verdana" panose="020B0604030504040204" pitchFamily="34" charset="0"/>
                <a:ea typeface="Verdana" panose="020B0604030504040204" pitchFamily="34" charset="0"/>
              </a:rPr>
              <a:t>Model. However, unlike random forest which uses the technique of bagging, GBM uses a technique called </a:t>
            </a:r>
            <a:r>
              <a:rPr lang="en-US" b="1" dirty="0">
                <a:latin typeface="Verdana" panose="020B0604030504040204" pitchFamily="34" charset="0"/>
                <a:ea typeface="Verdana" panose="020B0604030504040204" pitchFamily="34" charset="0"/>
              </a:rPr>
              <a:t>Boosting.</a:t>
            </a: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However unlike bagging , boosting does not build the family of trees parallelly. Instead boosting considers homogeneous weak learners and learns them sequentially (a base model depends on the previous ones)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Each model in the sequence is fitted giving more importance to observations in the dataset that were badly handled by the previous models in the sequence. Intuitively, each subsequent model focuses its efforts on the most difficult observations to fit up to now, so that we obtain, at the end of the process, a strong learner.</a:t>
            </a: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GBM redefines boosting as a numerical optimization problem where the objective is to minimize the loss function of the model (which gives the error) by adding weak learners using gradient descent. Gradient descent involves finding local minimum of a differentiable function i.e. the first-order derivative</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Just like Random Forest , Gradient Boosting also takes all parameters of CART. The only major difference in the parameters to be specified is that instead of specifying the number of trees to be made as in Random Forest , we need to specify the number of boosting stages to perform.</a:t>
            </a:r>
          </a:p>
        </p:txBody>
      </p:sp>
    </p:spTree>
    <p:extLst>
      <p:ext uri="{BB962C8B-B14F-4D97-AF65-F5344CB8AC3E}">
        <p14:creationId xmlns:p14="http://schemas.microsoft.com/office/powerpoint/2010/main" val="2332750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8661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Results for all models</a:t>
            </a:r>
          </a:p>
        </p:txBody>
      </p:sp>
      <p:graphicFrame>
        <p:nvGraphicFramePr>
          <p:cNvPr id="3" name="Table 2">
            <a:extLst>
              <a:ext uri="{FF2B5EF4-FFF2-40B4-BE49-F238E27FC236}">
                <a16:creationId xmlns:a16="http://schemas.microsoft.com/office/drawing/2014/main" id="{DE12306A-A4AA-4546-B9F0-52EAB04E6166}"/>
              </a:ext>
            </a:extLst>
          </p:cNvPr>
          <p:cNvGraphicFramePr>
            <a:graphicFrameLocks noGrp="1"/>
          </p:cNvGraphicFramePr>
          <p:nvPr>
            <p:extLst>
              <p:ext uri="{D42A27DB-BD31-4B8C-83A1-F6EECF244321}">
                <p14:modId xmlns:p14="http://schemas.microsoft.com/office/powerpoint/2010/main" val="3419273132"/>
              </p:ext>
            </p:extLst>
          </p:nvPr>
        </p:nvGraphicFramePr>
        <p:xfrm>
          <a:off x="349509" y="964966"/>
          <a:ext cx="3513364" cy="2732770"/>
        </p:xfrm>
        <a:graphic>
          <a:graphicData uri="http://schemas.openxmlformats.org/drawingml/2006/table">
            <a:tbl>
              <a:tblPr>
                <a:tableStyleId>{5C22544A-7EE6-4342-B048-85BDC9FD1C3A}</a:tableStyleId>
              </a:tblPr>
              <a:tblGrid>
                <a:gridCol w="933503">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5">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197795">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Linear Regression</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3132241519"/>
                  </a:ext>
                </a:extLst>
              </a:tr>
              <a:tr h="412072">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1. Normalized Data without Outliers Treated</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2981167955"/>
                  </a:ext>
                </a:extLst>
              </a:tr>
              <a:tr h="197795">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Verdana" panose="020B0604030504040204" pitchFamily="34" charset="0"/>
                          <a:ea typeface="Verdana" panose="020B0604030504040204" pitchFamily="34" charset="0"/>
                        </a:rPr>
                        <a:t>Model 1.A</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0.81</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4.01</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1.24</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77224724"/>
                  </a:ext>
                </a:extLst>
              </a:tr>
              <a:tr h="403831">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2. Normalized Data with Outliers Treated except for certain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649956623"/>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1.B</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0.81</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3.99</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1.23</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70865">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3. Normalized Data with Outliers Treated for all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4851048"/>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1.C</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0.69</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5.10</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u="none" strike="noStrike" dirty="0">
                          <a:effectLst/>
                          <a:latin typeface="Verdana" panose="020B0604030504040204" pitchFamily="34" charset="0"/>
                          <a:ea typeface="Verdana" panose="020B0604030504040204" pitchFamily="34" charset="0"/>
                        </a:rPr>
                        <a:t>1.72</a:t>
                      </a:r>
                      <a:endParaRPr lang="en-US" sz="1200" b="0"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graphicFrame>
        <p:nvGraphicFramePr>
          <p:cNvPr id="6" name="Table 5">
            <a:extLst>
              <a:ext uri="{FF2B5EF4-FFF2-40B4-BE49-F238E27FC236}">
                <a16:creationId xmlns:a16="http://schemas.microsoft.com/office/drawing/2014/main" id="{AFEAE2AB-3F07-4431-862F-EB35C25994EE}"/>
              </a:ext>
            </a:extLst>
          </p:cNvPr>
          <p:cNvGraphicFramePr>
            <a:graphicFrameLocks noGrp="1"/>
          </p:cNvGraphicFramePr>
          <p:nvPr>
            <p:extLst>
              <p:ext uri="{D42A27DB-BD31-4B8C-83A1-F6EECF244321}">
                <p14:modId xmlns:p14="http://schemas.microsoft.com/office/powerpoint/2010/main" val="1196459721"/>
              </p:ext>
            </p:extLst>
          </p:nvPr>
        </p:nvGraphicFramePr>
        <p:xfrm>
          <a:off x="4299469" y="962663"/>
          <a:ext cx="3513364" cy="2732770"/>
        </p:xfrm>
        <a:graphic>
          <a:graphicData uri="http://schemas.openxmlformats.org/drawingml/2006/table">
            <a:tbl>
              <a:tblPr>
                <a:tableStyleId>{5C22544A-7EE6-4342-B048-85BDC9FD1C3A}</a:tableStyleId>
              </a:tblPr>
              <a:tblGrid>
                <a:gridCol w="933503">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5">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197795">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Lasso Regression</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2241519"/>
                  </a:ext>
                </a:extLst>
              </a:tr>
              <a:tr h="412072">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1. Normalized Data without Outliers Treated</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1167955"/>
                  </a:ext>
                </a:extLst>
              </a:tr>
              <a:tr h="197795">
                <a:tc rowSpan="2">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Model 2.A</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0.81</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4.01</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1.27</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77224724"/>
                  </a:ext>
                </a:extLst>
              </a:tr>
              <a:tr h="403831">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2. Normalized Data with Outliers Treated except for certain variables</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9956623"/>
                  </a:ext>
                </a:extLst>
              </a:tr>
              <a:tr h="197795">
                <a:tc rowSpan="2">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Model 2.B</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0.81</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3.99</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1.27</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70865">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3. Normalized Data with Outliers Treated for all variables</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851048"/>
                  </a:ext>
                </a:extLst>
              </a:tr>
              <a:tr h="197795">
                <a:tc rowSpan="2">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 </a:t>
                      </a:r>
                      <a:r>
                        <a:rPr lang="en-US" sz="1200" b="1" i="0" u="none" strike="noStrike" dirty="0">
                          <a:solidFill>
                            <a:srgbClr val="000000"/>
                          </a:solidFill>
                          <a:effectLst/>
                          <a:latin typeface="Verdana" panose="020B0604030504040204" pitchFamily="34" charset="0"/>
                          <a:ea typeface="Verdana" panose="020B0604030504040204" pitchFamily="34" charset="0"/>
                        </a:rPr>
                        <a:t>Model 2.C</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0.69</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5.10</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1.76</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graphicFrame>
        <p:nvGraphicFramePr>
          <p:cNvPr id="8" name="Table 7">
            <a:extLst>
              <a:ext uri="{FF2B5EF4-FFF2-40B4-BE49-F238E27FC236}">
                <a16:creationId xmlns:a16="http://schemas.microsoft.com/office/drawing/2014/main" id="{B2978966-F786-4983-A96B-BFC700BE9F46}"/>
              </a:ext>
            </a:extLst>
          </p:cNvPr>
          <p:cNvGraphicFramePr>
            <a:graphicFrameLocks noGrp="1"/>
          </p:cNvGraphicFramePr>
          <p:nvPr>
            <p:extLst>
              <p:ext uri="{D42A27DB-BD31-4B8C-83A1-F6EECF244321}">
                <p14:modId xmlns:p14="http://schemas.microsoft.com/office/powerpoint/2010/main" val="3133914437"/>
              </p:ext>
            </p:extLst>
          </p:nvPr>
        </p:nvGraphicFramePr>
        <p:xfrm>
          <a:off x="8329129" y="944002"/>
          <a:ext cx="3513362" cy="2749695"/>
        </p:xfrm>
        <a:graphic>
          <a:graphicData uri="http://schemas.openxmlformats.org/drawingml/2006/table">
            <a:tbl>
              <a:tblPr>
                <a:tableStyleId>{5C22544A-7EE6-4342-B048-85BDC9FD1C3A}</a:tableStyleId>
              </a:tblPr>
              <a:tblGrid>
                <a:gridCol w="933502">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4">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217730">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Ridge Regression</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18288" marR="18288" marT="18288" marB="18288"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2241519"/>
                  </a:ext>
                </a:extLst>
              </a:tr>
              <a:tr h="408831">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1. Normalized Data without Outliers Treated</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1167955"/>
                  </a:ext>
                </a:extLst>
              </a:tr>
              <a:tr h="217730">
                <a:tc rowSpan="2">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Model 3.A</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217730">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0.81</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4.00</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1.24</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77224724"/>
                  </a:ext>
                </a:extLst>
              </a:tr>
              <a:tr h="400655">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2. Normalized Data with Outliers Treated except for certain variables</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9956623"/>
                  </a:ext>
                </a:extLst>
              </a:tr>
              <a:tr h="217730">
                <a:tc rowSpan="2">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Model 3.B</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217730">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0.81</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3.99</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1.23</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99172">
                <a:tc gridSpan="4">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3. Normalized Data with Outliers Treated for all variables</a:t>
                      </a: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851048"/>
                  </a:ext>
                </a:extLst>
              </a:tr>
              <a:tr h="217730">
                <a:tc rowSpan="2">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 </a:t>
                      </a:r>
                      <a:r>
                        <a:rPr lang="en-US" sz="1200" b="1" i="0" u="none" strike="noStrike" dirty="0">
                          <a:solidFill>
                            <a:srgbClr val="000000"/>
                          </a:solidFill>
                          <a:effectLst/>
                          <a:latin typeface="Verdana" panose="020B0604030504040204" pitchFamily="34" charset="0"/>
                          <a:ea typeface="Verdana" panose="020B0604030504040204" pitchFamily="34" charset="0"/>
                        </a:rPr>
                        <a:t>Model 3.C</a:t>
                      </a: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217730">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0.69</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5.10</a:t>
                      </a: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1.72</a:t>
                      </a: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graphicFrame>
        <p:nvGraphicFramePr>
          <p:cNvPr id="9" name="Table 8">
            <a:extLst>
              <a:ext uri="{FF2B5EF4-FFF2-40B4-BE49-F238E27FC236}">
                <a16:creationId xmlns:a16="http://schemas.microsoft.com/office/drawing/2014/main" id="{EACF7288-47BF-4F79-B492-9D532CEA2078}"/>
              </a:ext>
            </a:extLst>
          </p:cNvPr>
          <p:cNvGraphicFramePr>
            <a:graphicFrameLocks noGrp="1"/>
          </p:cNvGraphicFramePr>
          <p:nvPr>
            <p:extLst>
              <p:ext uri="{D42A27DB-BD31-4B8C-83A1-F6EECF244321}">
                <p14:modId xmlns:p14="http://schemas.microsoft.com/office/powerpoint/2010/main" val="868952672"/>
              </p:ext>
            </p:extLst>
          </p:nvPr>
        </p:nvGraphicFramePr>
        <p:xfrm>
          <a:off x="349509" y="3910057"/>
          <a:ext cx="3513364" cy="2667787"/>
        </p:xfrm>
        <a:graphic>
          <a:graphicData uri="http://schemas.openxmlformats.org/drawingml/2006/table">
            <a:tbl>
              <a:tblPr>
                <a:tableStyleId>{5C22544A-7EE6-4342-B048-85BDC9FD1C3A}</a:tableStyleId>
              </a:tblPr>
              <a:tblGrid>
                <a:gridCol w="933503">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5">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197795">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CART</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3132241519"/>
                  </a:ext>
                </a:extLst>
              </a:tr>
              <a:tr h="412072">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1. Original Data without Outliers Treated</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2981167955"/>
                  </a:ext>
                </a:extLst>
              </a:tr>
              <a:tr h="197795">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Verdana" panose="020B0604030504040204" pitchFamily="34" charset="0"/>
                          <a:ea typeface="Verdana" panose="020B0604030504040204" pitchFamily="34" charset="0"/>
                        </a:rPr>
                        <a:t>Model 4.A</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0.79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4.22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0.58</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77224724"/>
                  </a:ext>
                </a:extLst>
              </a:tr>
              <a:tr h="403831">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2. Original Data with Outliers Treated except for certain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649956623"/>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4.B</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0.79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4.22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0.44</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70865">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3. Original Data with Outliers Treated for all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4851048"/>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4.C</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0.76</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4.47</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0.50</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graphicFrame>
        <p:nvGraphicFramePr>
          <p:cNvPr id="12" name="Table 11">
            <a:extLst>
              <a:ext uri="{FF2B5EF4-FFF2-40B4-BE49-F238E27FC236}">
                <a16:creationId xmlns:a16="http://schemas.microsoft.com/office/drawing/2014/main" id="{2FF58B7E-9837-4A71-A180-85F12CFD556C}"/>
              </a:ext>
            </a:extLst>
          </p:cNvPr>
          <p:cNvGraphicFramePr>
            <a:graphicFrameLocks noGrp="1"/>
          </p:cNvGraphicFramePr>
          <p:nvPr>
            <p:extLst>
              <p:ext uri="{D42A27DB-BD31-4B8C-83A1-F6EECF244321}">
                <p14:modId xmlns:p14="http://schemas.microsoft.com/office/powerpoint/2010/main" val="4248098463"/>
              </p:ext>
            </p:extLst>
          </p:nvPr>
        </p:nvGraphicFramePr>
        <p:xfrm>
          <a:off x="4299469" y="3910056"/>
          <a:ext cx="3513364" cy="2667787"/>
        </p:xfrm>
        <a:graphic>
          <a:graphicData uri="http://schemas.openxmlformats.org/drawingml/2006/table">
            <a:tbl>
              <a:tblPr>
                <a:tableStyleId>{5C22544A-7EE6-4342-B048-85BDC9FD1C3A}</a:tableStyleId>
              </a:tblPr>
              <a:tblGrid>
                <a:gridCol w="933503">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5">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197795">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Random Forest</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3132241519"/>
                  </a:ext>
                </a:extLst>
              </a:tr>
              <a:tr h="412072">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1. Original Data without Outliers Treated</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2981167955"/>
                  </a:ext>
                </a:extLst>
              </a:tr>
              <a:tr h="197795">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Verdana" panose="020B0604030504040204" pitchFamily="34" charset="0"/>
                          <a:ea typeface="Verdana" panose="020B0604030504040204" pitchFamily="34" charset="0"/>
                        </a:rPr>
                        <a:t>Model 5.A</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3.10</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0.34</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77224724"/>
                  </a:ext>
                </a:extLst>
              </a:tr>
              <a:tr h="403831">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2. Original Data with Outliers Treated except for certain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649956623"/>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5.B</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3.11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0.34</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70865">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3. Original Data with Outliers Treated for all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4851048"/>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5.C</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0.88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3.17</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0.34</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graphicFrame>
        <p:nvGraphicFramePr>
          <p:cNvPr id="14" name="Table 13">
            <a:extLst>
              <a:ext uri="{FF2B5EF4-FFF2-40B4-BE49-F238E27FC236}">
                <a16:creationId xmlns:a16="http://schemas.microsoft.com/office/drawing/2014/main" id="{137C27B1-43F1-464D-B983-66BC5608874E}"/>
              </a:ext>
            </a:extLst>
          </p:cNvPr>
          <p:cNvGraphicFramePr>
            <a:graphicFrameLocks noGrp="1"/>
          </p:cNvGraphicFramePr>
          <p:nvPr>
            <p:extLst>
              <p:ext uri="{D42A27DB-BD31-4B8C-83A1-F6EECF244321}">
                <p14:modId xmlns:p14="http://schemas.microsoft.com/office/powerpoint/2010/main" val="1565397240"/>
              </p:ext>
            </p:extLst>
          </p:nvPr>
        </p:nvGraphicFramePr>
        <p:xfrm>
          <a:off x="8329129" y="3910056"/>
          <a:ext cx="3513364" cy="2667787"/>
        </p:xfrm>
        <a:graphic>
          <a:graphicData uri="http://schemas.openxmlformats.org/drawingml/2006/table">
            <a:tbl>
              <a:tblPr>
                <a:tableStyleId>{5C22544A-7EE6-4342-B048-85BDC9FD1C3A}</a:tableStyleId>
              </a:tblPr>
              <a:tblGrid>
                <a:gridCol w="933503">
                  <a:extLst>
                    <a:ext uri="{9D8B030D-6E8A-4147-A177-3AD203B41FA5}">
                      <a16:colId xmlns:a16="http://schemas.microsoft.com/office/drawing/2014/main" val="624562489"/>
                    </a:ext>
                  </a:extLst>
                </a:gridCol>
                <a:gridCol w="814693">
                  <a:extLst>
                    <a:ext uri="{9D8B030D-6E8A-4147-A177-3AD203B41FA5}">
                      <a16:colId xmlns:a16="http://schemas.microsoft.com/office/drawing/2014/main" val="589237591"/>
                    </a:ext>
                  </a:extLst>
                </a:gridCol>
                <a:gridCol w="950475">
                  <a:extLst>
                    <a:ext uri="{9D8B030D-6E8A-4147-A177-3AD203B41FA5}">
                      <a16:colId xmlns:a16="http://schemas.microsoft.com/office/drawing/2014/main" val="4286835014"/>
                    </a:ext>
                  </a:extLst>
                </a:gridCol>
                <a:gridCol w="814693">
                  <a:extLst>
                    <a:ext uri="{9D8B030D-6E8A-4147-A177-3AD203B41FA5}">
                      <a16:colId xmlns:a16="http://schemas.microsoft.com/office/drawing/2014/main" val="3578742859"/>
                    </a:ext>
                  </a:extLst>
                </a:gridCol>
              </a:tblGrid>
              <a:tr h="197795">
                <a:tc gridSpan="4">
                  <a:txBody>
                    <a:bodyPr/>
                    <a:lstStyle/>
                    <a:p>
                      <a:pPr algn="ctr" fontAlgn="b"/>
                      <a:r>
                        <a:rPr lang="en-US" sz="1200" b="1" u="none" strike="noStrike" dirty="0">
                          <a:solidFill>
                            <a:schemeClr val="tx1"/>
                          </a:solidFill>
                          <a:effectLst/>
                          <a:latin typeface="Verdana" panose="020B0604030504040204" pitchFamily="34" charset="0"/>
                          <a:ea typeface="Verdana" panose="020B0604030504040204" pitchFamily="34" charset="0"/>
                        </a:rPr>
                        <a:t>GBM</a:t>
                      </a:r>
                      <a:endParaRPr lang="en-US" sz="1200" b="1" i="0" u="none" strike="noStrike" dirty="0">
                        <a:solidFill>
                          <a:schemeClr val="tx1"/>
                        </a:solidFill>
                        <a:effectLst/>
                        <a:latin typeface="Verdana" panose="020B0604030504040204" pitchFamily="34" charset="0"/>
                        <a:ea typeface="Verdana" panose="020B0604030504040204" pitchFamily="34" charset="0"/>
                      </a:endParaRPr>
                    </a:p>
                  </a:txBody>
                  <a:tcPr marL="7620" marR="7620" marT="7620" marB="0" anchor="b">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3132241519"/>
                  </a:ext>
                </a:extLst>
              </a:tr>
              <a:tr h="412072">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1. Original Data without Outliers Treated</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2981167955"/>
                  </a:ext>
                </a:extLst>
              </a:tr>
              <a:tr h="197795">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Verdana" panose="020B0604030504040204" pitchFamily="34" charset="0"/>
                          <a:ea typeface="Verdana" panose="020B0604030504040204" pitchFamily="34" charset="0"/>
                        </a:rPr>
                        <a:t>Model 6.A</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0.93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2.44</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fontAlgn="ctr"/>
                      <a:r>
                        <a:rPr lang="en-US" sz="1200" b="1" i="0" u="none" strike="noStrike" dirty="0">
                          <a:solidFill>
                            <a:srgbClr val="000000"/>
                          </a:solidFill>
                          <a:effectLst/>
                          <a:latin typeface="Verdana" panose="020B0604030504040204" pitchFamily="34" charset="0"/>
                          <a:ea typeface="Verdana" panose="020B0604030504040204" pitchFamily="34" charset="0"/>
                        </a:rPr>
                        <a:t>0.37</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2577224724"/>
                  </a:ext>
                </a:extLst>
              </a:tr>
              <a:tr h="403831">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2. Original Data with Outliers Treated except for certain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649956623"/>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6.B</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8431238"/>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0.92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2.58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0.35</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962140"/>
                  </a:ext>
                </a:extLst>
              </a:tr>
              <a:tr h="370865">
                <a:tc gridSpan="4">
                  <a:txBody>
                    <a:bodyPr/>
                    <a:lstStyle/>
                    <a:p>
                      <a:pPr algn="ctr" fontAlgn="ctr"/>
                      <a:r>
                        <a:rPr lang="en-US" sz="1200" b="1" u="none" strike="noStrike" dirty="0">
                          <a:effectLst/>
                          <a:latin typeface="Verdana" panose="020B0604030504040204" pitchFamily="34" charset="0"/>
                          <a:ea typeface="Verdana" panose="020B0604030504040204" pitchFamily="34" charset="0"/>
                        </a:rPr>
                        <a:t>3. Original Data with Outliers Treated for all variables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4851048"/>
                  </a:ext>
                </a:extLst>
              </a:tr>
              <a:tr h="197795">
                <a:tc rowSpan="2">
                  <a:txBody>
                    <a:bodyPr/>
                    <a:lstStyle/>
                    <a:p>
                      <a:pPr algn="ctr" fontAlgn="ctr"/>
                      <a:r>
                        <a:rPr lang="en-US" sz="1200" b="1" u="none" strike="noStrike" dirty="0">
                          <a:effectLst/>
                          <a:latin typeface="Verdana" panose="020B0604030504040204" pitchFamily="34" charset="0"/>
                          <a:ea typeface="Verdana" panose="020B0604030504040204" pitchFamily="34" charset="0"/>
                        </a:rPr>
                        <a:t>Model 6.C</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28575"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a:t>
                      </a:r>
                      <a:r>
                        <a:rPr lang="en-US" sz="1200" b="1" u="none" strike="noStrike" baseline="30000" dirty="0">
                          <a:effectLst/>
                          <a:latin typeface="Verdana" panose="020B0604030504040204" pitchFamily="34" charset="0"/>
                          <a:ea typeface="Verdana" panose="020B0604030504040204" pitchFamily="34" charset="0"/>
                        </a:rPr>
                        <a:t>2</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RMSE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b="1" u="none" strike="noStrike" dirty="0">
                          <a:effectLst/>
                          <a:latin typeface="Verdana" panose="020B0604030504040204" pitchFamily="34" charset="0"/>
                          <a:ea typeface="Verdana" panose="020B0604030504040204" pitchFamily="34" charset="0"/>
                        </a:rPr>
                        <a:t>MAPE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18288" marR="18288" marT="18288" marB="18288"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0598570"/>
                  </a:ext>
                </a:extLst>
              </a:tr>
              <a:tr h="197795">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lnB w="28575"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0.92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2.66</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Verdana" panose="020B0604030504040204" pitchFamily="34" charset="0"/>
                          <a:ea typeface="Verdana" panose="020B0604030504040204" pitchFamily="34" charset="0"/>
                        </a:rPr>
                        <a:t>0.34</a:t>
                      </a:r>
                    </a:p>
                  </a:txBody>
                  <a:tcPr marL="7620" marR="7620" marT="7620" marB="0" anchor="ctr">
                    <a:lnL w="12700" cap="flat" cmpd="sng" algn="ctr">
                      <a:solidFill>
                        <a:schemeClr val="bg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582774839"/>
                  </a:ext>
                </a:extLst>
              </a:tr>
            </a:tbl>
          </a:graphicData>
        </a:graphic>
      </p:graphicFrame>
    </p:spTree>
    <p:extLst>
      <p:ext uri="{BB962C8B-B14F-4D97-AF65-F5344CB8AC3E}">
        <p14:creationId xmlns:p14="http://schemas.microsoft.com/office/powerpoint/2010/main" val="365867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2565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Results for all models (contd.)</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1078887"/>
            <a:ext cx="11989838"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Linear, Lasso and Ridge Regression models all give very similar results. For each of these algorithms, the model made with outlier treatment for all variables is much weaker as compared to the models where no or limited outlier treatment was done.</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In fact, in all of the 6 algorithms used, the model with outlier treatment for all variables gives the least accurate predictions</a:t>
            </a: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One major difference between the Regression and Decision Tree models is that, in case of the latter, all three methods of outlier treatment give very close results, which is not the case with the regression models.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This is because tree-based models are robust to outliers. </a:t>
            </a:r>
          </a:p>
          <a:p>
            <a:pPr marL="285750" indent="-285750">
              <a:buFont typeface="Arial" panose="020B0604020202020204" pitchFamily="34" charset="0"/>
              <a:buChar char="•"/>
            </a:pPr>
            <a:endParaRPr lang="en-US" dirty="0">
              <a:solidFill>
                <a:srgbClr val="FF0000"/>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Thus, if outliers are important to be incorporated in the model, as is the case in our problem, then a tree-based model is more reliable.</a:t>
            </a:r>
          </a:p>
        </p:txBody>
      </p:sp>
    </p:spTree>
    <p:extLst>
      <p:ext uri="{BB962C8B-B14F-4D97-AF65-F5344CB8AC3E}">
        <p14:creationId xmlns:p14="http://schemas.microsoft.com/office/powerpoint/2010/main" val="1263787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731520" y="12565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Best Model</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01603"/>
            <a:ext cx="11989838"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best model of all the models made is model 6.A which is the GBM model without any outlier treatment. It has the highest R squared value which means, using the given features, it is able to explain the variation in the market value of players to the maximum extent. This model also gives the least values of RMSE and MAPE and hence the best accuracy when making the predictions.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Below are the Cross Validation (left) and accuracy (right) results for this model :</a:t>
            </a:r>
          </a:p>
        </p:txBody>
      </p:sp>
      <p:pic>
        <p:nvPicPr>
          <p:cNvPr id="6" name="Picture 5">
            <a:extLst>
              <a:ext uri="{FF2B5EF4-FFF2-40B4-BE49-F238E27FC236}">
                <a16:creationId xmlns:a16="http://schemas.microsoft.com/office/drawing/2014/main" id="{F5387316-9298-4A78-9FF6-53BD0F490F43}"/>
              </a:ext>
            </a:extLst>
          </p:cNvPr>
          <p:cNvPicPr/>
          <p:nvPr/>
        </p:nvPicPr>
        <p:blipFill>
          <a:blip r:embed="rId2"/>
          <a:stretch>
            <a:fillRect/>
          </a:stretch>
        </p:blipFill>
        <p:spPr>
          <a:xfrm>
            <a:off x="364490" y="3053678"/>
            <a:ext cx="3642995" cy="3707286"/>
          </a:xfrm>
          <a:prstGeom prst="rect">
            <a:avLst/>
          </a:prstGeom>
          <a:ln w="28575">
            <a:solidFill>
              <a:srgbClr val="FFFF00"/>
            </a:solidFill>
          </a:ln>
        </p:spPr>
      </p:pic>
      <p:sp>
        <p:nvSpPr>
          <p:cNvPr id="9" name="TextBox 8">
            <a:extLst>
              <a:ext uri="{FF2B5EF4-FFF2-40B4-BE49-F238E27FC236}">
                <a16:creationId xmlns:a16="http://schemas.microsoft.com/office/drawing/2014/main" id="{DC7F1AD7-75E4-4588-8A7C-FF15D27C2025}"/>
              </a:ext>
            </a:extLst>
          </p:cNvPr>
          <p:cNvSpPr txBox="1"/>
          <p:nvPr/>
        </p:nvSpPr>
        <p:spPr>
          <a:xfrm>
            <a:off x="7813040" y="2876395"/>
            <a:ext cx="4298095"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We can see that the mean RMSE and MAPE values for all the folds are very close to each other.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Further the RMSE and MAPE results from the train data </a:t>
            </a:r>
            <a:r>
              <a:rPr lang="en-US" i="1" u="sng" dirty="0">
                <a:latin typeface="Verdana" panose="020B0604030504040204" pitchFamily="34" charset="0"/>
                <a:ea typeface="Verdana" panose="020B0604030504040204" pitchFamily="34" charset="0"/>
              </a:rPr>
              <a:t>(i.e. the mean RMSE and MAPE of all the folds</a:t>
            </a:r>
            <a:r>
              <a:rPr lang="en-US" dirty="0">
                <a:latin typeface="Verdana" panose="020B0604030504040204" pitchFamily="34" charset="0"/>
                <a:ea typeface="Verdana" panose="020B0604030504040204" pitchFamily="34" charset="0"/>
              </a:rPr>
              <a:t>) are very close to those of the test data suggesting the model is stable.</a:t>
            </a:r>
          </a:p>
          <a:p>
            <a:endParaRPr lang="en-US" dirty="0"/>
          </a:p>
        </p:txBody>
      </p:sp>
      <p:graphicFrame>
        <p:nvGraphicFramePr>
          <p:cNvPr id="7" name="Table 6">
            <a:extLst>
              <a:ext uri="{FF2B5EF4-FFF2-40B4-BE49-F238E27FC236}">
                <a16:creationId xmlns:a16="http://schemas.microsoft.com/office/drawing/2014/main" id="{C428D88C-DA5B-46FB-BB01-21D4D61C1924}"/>
              </a:ext>
            </a:extLst>
          </p:cNvPr>
          <p:cNvGraphicFramePr>
            <a:graphicFrameLocks noGrp="1"/>
          </p:cNvGraphicFramePr>
          <p:nvPr>
            <p:extLst>
              <p:ext uri="{D42A27DB-BD31-4B8C-83A1-F6EECF244321}">
                <p14:modId xmlns:p14="http://schemas.microsoft.com/office/powerpoint/2010/main" val="3066896522"/>
              </p:ext>
            </p:extLst>
          </p:nvPr>
        </p:nvGraphicFramePr>
        <p:xfrm>
          <a:off x="4147503" y="3611478"/>
          <a:ext cx="3642994" cy="1950720"/>
        </p:xfrm>
        <a:graphic>
          <a:graphicData uri="http://schemas.openxmlformats.org/drawingml/2006/table">
            <a:tbl>
              <a:tblPr>
                <a:tableStyleId>{5C22544A-7EE6-4342-B048-85BDC9FD1C3A}</a:tableStyleId>
              </a:tblPr>
              <a:tblGrid>
                <a:gridCol w="967946">
                  <a:extLst>
                    <a:ext uri="{9D8B030D-6E8A-4147-A177-3AD203B41FA5}">
                      <a16:colId xmlns:a16="http://schemas.microsoft.com/office/drawing/2014/main" val="624562489"/>
                    </a:ext>
                  </a:extLst>
                </a:gridCol>
                <a:gridCol w="844752">
                  <a:extLst>
                    <a:ext uri="{9D8B030D-6E8A-4147-A177-3AD203B41FA5}">
                      <a16:colId xmlns:a16="http://schemas.microsoft.com/office/drawing/2014/main" val="589237591"/>
                    </a:ext>
                  </a:extLst>
                </a:gridCol>
                <a:gridCol w="985544">
                  <a:extLst>
                    <a:ext uri="{9D8B030D-6E8A-4147-A177-3AD203B41FA5}">
                      <a16:colId xmlns:a16="http://schemas.microsoft.com/office/drawing/2014/main" val="4286835014"/>
                    </a:ext>
                  </a:extLst>
                </a:gridCol>
                <a:gridCol w="844752">
                  <a:extLst>
                    <a:ext uri="{9D8B030D-6E8A-4147-A177-3AD203B41FA5}">
                      <a16:colId xmlns:a16="http://schemas.microsoft.com/office/drawing/2014/main" val="3578742859"/>
                    </a:ext>
                  </a:extLst>
                </a:gridCol>
              </a:tblGrid>
              <a:tr h="0">
                <a:tc gridSpan="4">
                  <a:txBody>
                    <a:bodyPr/>
                    <a:lstStyle/>
                    <a:p>
                      <a:pPr algn="ctr" fontAlgn="b"/>
                      <a:r>
                        <a:rPr lang="en-US" sz="1600" b="1" u="none" strike="noStrike" dirty="0">
                          <a:solidFill>
                            <a:schemeClr val="tx1"/>
                          </a:solidFill>
                          <a:effectLst/>
                          <a:latin typeface="Verdana" panose="020B0604030504040204" pitchFamily="34" charset="0"/>
                          <a:ea typeface="Verdana" panose="020B0604030504040204" pitchFamily="34" charset="0"/>
                        </a:rPr>
                        <a:t>GBM</a:t>
                      </a:r>
                      <a:endParaRPr lang="en-US" sz="1600" b="1" i="0" u="none" strike="noStrike" dirty="0">
                        <a:solidFill>
                          <a:schemeClr val="tx1"/>
                        </a:solidFill>
                        <a:effectLst/>
                        <a:latin typeface="Verdana" panose="020B0604030504040204" pitchFamily="34" charset="0"/>
                        <a:ea typeface="Verdana" panose="020B0604030504040204" pitchFamily="34" charset="0"/>
                      </a:endParaRPr>
                    </a:p>
                  </a:txBody>
                  <a:tcPr marT="91440" marB="91440" anchor="b">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3132241519"/>
                  </a:ext>
                </a:extLst>
              </a:tr>
              <a:tr h="412072">
                <a:tc gridSpan="4">
                  <a:txBody>
                    <a:bodyPr/>
                    <a:lstStyle/>
                    <a:p>
                      <a:pPr algn="ctr" fontAlgn="ctr"/>
                      <a:r>
                        <a:rPr lang="en-US" sz="1600" b="1" u="none" strike="noStrike" dirty="0">
                          <a:effectLst/>
                          <a:latin typeface="Verdana" panose="020B0604030504040204" pitchFamily="34" charset="0"/>
                          <a:ea typeface="Verdana" panose="020B0604030504040204" pitchFamily="34" charset="0"/>
                        </a:rPr>
                        <a:t>1. Original Data without Outliers Treated</a:t>
                      </a:r>
                      <a:endParaRPr lang="en-US" sz="1600" b="1" i="0" u="none" strike="noStrike" dirty="0">
                        <a:solidFill>
                          <a:srgbClr val="000000"/>
                        </a:solidFill>
                        <a:effectLst/>
                        <a:latin typeface="Verdana" panose="020B0604030504040204" pitchFamily="34" charset="0"/>
                        <a:ea typeface="Verdana" panose="020B0604030504040204" pitchFamily="34" charset="0"/>
                      </a:endParaRPr>
                    </a:p>
                  </a:txBody>
                  <a:tcPr marT="91440" marB="91440"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FFFF00"/>
                      </a:solidFill>
                      <a:prstDash val="solid"/>
                      <a:round/>
                      <a:headEnd type="none" w="med" len="med"/>
                      <a:tailEnd type="none" w="med" len="med"/>
                    </a:lnL>
                  </a:tcPr>
                </a:tc>
                <a:extLst>
                  <a:ext uri="{0D108BD9-81ED-4DB2-BD59-A6C34878D82A}">
                    <a16:rowId xmlns:a16="http://schemas.microsoft.com/office/drawing/2014/main" val="2981167955"/>
                  </a:ext>
                </a:extLst>
              </a:tr>
              <a:tr h="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u="none" strike="noStrike" dirty="0">
                          <a:effectLst/>
                          <a:latin typeface="Verdana" panose="020B0604030504040204" pitchFamily="34" charset="0"/>
                          <a:ea typeface="Verdana" panose="020B0604030504040204" pitchFamily="34" charset="0"/>
                        </a:rPr>
                        <a:t>Model 6.A</a:t>
                      </a:r>
                      <a:endParaRPr lang="en-US" sz="1600" b="1" i="0" u="none" strike="noStrike" dirty="0">
                        <a:solidFill>
                          <a:srgbClr val="000000"/>
                        </a:solidFill>
                        <a:effectLst/>
                        <a:latin typeface="Verdana" panose="020B0604030504040204" pitchFamily="34" charset="0"/>
                        <a:ea typeface="Verdana" panose="020B0604030504040204" pitchFamily="34" charset="0"/>
                      </a:endParaRPr>
                    </a:p>
                  </a:txBody>
                  <a:tcPr marT="91440" marB="91440" anchor="ctr">
                    <a:lnL w="38100"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chemeClr val="tx2"/>
                    </a:solidFill>
                  </a:tcPr>
                </a:tc>
                <a:tc>
                  <a:txBody>
                    <a:bodyPr/>
                    <a:lstStyle/>
                    <a:p>
                      <a:pPr algn="ctr" fontAlgn="ctr"/>
                      <a:r>
                        <a:rPr lang="en-US" sz="1600" b="1" u="none" strike="noStrike" dirty="0">
                          <a:effectLst/>
                          <a:latin typeface="Verdana" panose="020B0604030504040204" pitchFamily="34" charset="0"/>
                          <a:ea typeface="Verdana" panose="020B0604030504040204" pitchFamily="34" charset="0"/>
                        </a:rPr>
                        <a:t>R</a:t>
                      </a:r>
                      <a:r>
                        <a:rPr lang="en-US" sz="1600" b="1" u="none" strike="noStrike" baseline="30000" dirty="0">
                          <a:effectLst/>
                          <a:latin typeface="Verdana" panose="020B0604030504040204" pitchFamily="34" charset="0"/>
                          <a:ea typeface="Verdana" panose="020B0604030504040204" pitchFamily="34" charset="0"/>
                        </a:rPr>
                        <a:t>2</a:t>
                      </a:r>
                      <a:endParaRPr lang="en-US" sz="1600" b="1" i="0" u="none" strike="noStrike" dirty="0">
                        <a:solidFill>
                          <a:srgbClr val="000000"/>
                        </a:solidFill>
                        <a:effectLst/>
                        <a:latin typeface="Verdana" panose="020B0604030504040204" pitchFamily="34" charset="0"/>
                        <a:ea typeface="Verdana" panose="020B0604030504040204" pitchFamily="34" charset="0"/>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u="none" strike="noStrike" dirty="0">
                          <a:effectLst/>
                          <a:latin typeface="Verdana" panose="020B0604030504040204" pitchFamily="34" charset="0"/>
                          <a:ea typeface="Verdana" panose="020B0604030504040204" pitchFamily="34" charset="0"/>
                        </a:rPr>
                        <a:t>RMSE</a:t>
                      </a:r>
                      <a:endParaRPr lang="en-US" sz="1600" b="1" i="0" u="none" strike="noStrike" dirty="0">
                        <a:solidFill>
                          <a:srgbClr val="000000"/>
                        </a:solidFill>
                        <a:effectLst/>
                        <a:latin typeface="Verdana" panose="020B0604030504040204" pitchFamily="34" charset="0"/>
                        <a:ea typeface="Verdana" panose="020B0604030504040204" pitchFamily="34" charset="0"/>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600" b="1" u="none" strike="noStrike" dirty="0">
                          <a:effectLst/>
                          <a:latin typeface="Verdana" panose="020B0604030504040204" pitchFamily="34" charset="0"/>
                          <a:ea typeface="Verdana" panose="020B0604030504040204" pitchFamily="34" charset="0"/>
                        </a:rPr>
                        <a:t>MAPE</a:t>
                      </a:r>
                      <a:endParaRPr lang="en-US" sz="1600" b="1" i="0" u="none" strike="noStrike" dirty="0">
                        <a:solidFill>
                          <a:srgbClr val="000000"/>
                        </a:solidFill>
                        <a:effectLst/>
                        <a:latin typeface="Verdana" panose="020B0604030504040204" pitchFamily="34" charset="0"/>
                        <a:ea typeface="Verdana" panose="020B0604030504040204" pitchFamily="34" charset="0"/>
                      </a:endParaRPr>
                    </a:p>
                  </a:txBody>
                  <a:tcPr marT="91440" marB="91440" anchor="ctr">
                    <a:lnL w="12700" cap="flat" cmpd="sng" algn="ctr">
                      <a:solidFill>
                        <a:schemeClr val="bg1"/>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1330090"/>
                  </a:ext>
                </a:extLst>
              </a:tr>
              <a:tr h="0">
                <a:tc vMerge="1">
                  <a:txBody>
                    <a:bodyPr/>
                    <a:lstStyle/>
                    <a:p>
                      <a:pPr algn="ctr" fontAlgn="ct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7620" marR="7620" marT="7620" marB="0" anchor="ctr">
                    <a:lnL w="28575" cap="flat" cmpd="sng" algn="ctr">
                      <a:solidFill>
                        <a:srgbClr val="FFFF00"/>
                      </a:solidFill>
                      <a:prstDash val="solid"/>
                      <a:round/>
                      <a:headEnd type="none" w="med" len="med"/>
                      <a:tailEnd type="none" w="med" len="med"/>
                    </a:lnL>
                    <a:solidFill>
                      <a:schemeClr val="tx2"/>
                    </a:solidFill>
                  </a:tcPr>
                </a:tc>
                <a:tc>
                  <a:txBody>
                    <a:bodyPr/>
                    <a:lstStyle/>
                    <a:p>
                      <a:pPr algn="ctr" fontAlgn="ctr"/>
                      <a:r>
                        <a:rPr lang="en-US" sz="1600" b="0" i="0" u="none" strike="noStrike" dirty="0">
                          <a:solidFill>
                            <a:srgbClr val="000000"/>
                          </a:solidFill>
                          <a:effectLst/>
                          <a:latin typeface="Verdana" panose="020B0604030504040204" pitchFamily="34" charset="0"/>
                          <a:ea typeface="Verdana" panose="020B0604030504040204" pitchFamily="34" charset="0"/>
                        </a:rPr>
                        <a:t>0.93</a:t>
                      </a: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chemeClr val="accent3"/>
                    </a:solidFill>
                  </a:tcPr>
                </a:tc>
                <a:tc>
                  <a:txBody>
                    <a:bodyPr/>
                    <a:lstStyle/>
                    <a:p>
                      <a:pPr algn="ctr" fontAlgn="ctr"/>
                      <a:r>
                        <a:rPr lang="en-US" sz="1600" b="0" i="0" u="none" strike="noStrike" dirty="0">
                          <a:solidFill>
                            <a:srgbClr val="000000"/>
                          </a:solidFill>
                          <a:effectLst/>
                          <a:latin typeface="Verdana" panose="020B0604030504040204" pitchFamily="34" charset="0"/>
                          <a:ea typeface="Verdana" panose="020B0604030504040204" pitchFamily="34" charset="0"/>
                        </a:rPr>
                        <a:t>2.44</a:t>
                      </a: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chemeClr val="accent3"/>
                    </a:solidFill>
                  </a:tcPr>
                </a:tc>
                <a:tc>
                  <a:txBody>
                    <a:bodyPr/>
                    <a:lstStyle/>
                    <a:p>
                      <a:pPr algn="ctr" fontAlgn="ctr"/>
                      <a:r>
                        <a:rPr lang="en-US" sz="1600" b="0" i="0" u="none" strike="noStrike" dirty="0">
                          <a:solidFill>
                            <a:srgbClr val="000000"/>
                          </a:solidFill>
                          <a:effectLst/>
                          <a:latin typeface="Verdana" panose="020B0604030504040204" pitchFamily="34" charset="0"/>
                          <a:ea typeface="Verdana" panose="020B0604030504040204" pitchFamily="34" charset="0"/>
                        </a:rPr>
                        <a:t>0.37</a:t>
                      </a:r>
                    </a:p>
                  </a:txBody>
                  <a:tcPr marT="91440" marB="91440" anchor="ctr">
                    <a:lnL w="12700" cap="flat" cmpd="sng" algn="ctr">
                      <a:solidFill>
                        <a:schemeClr val="bg1"/>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solidFill>
                      <a:schemeClr val="accent3"/>
                    </a:solidFill>
                  </a:tcPr>
                </a:tc>
                <a:extLst>
                  <a:ext uri="{0D108BD9-81ED-4DB2-BD59-A6C34878D82A}">
                    <a16:rowId xmlns:a16="http://schemas.microsoft.com/office/drawing/2014/main" val="2577224724"/>
                  </a:ext>
                </a:extLst>
              </a:tr>
            </a:tbl>
          </a:graphicData>
        </a:graphic>
      </p:graphicFrame>
      <p:sp>
        <p:nvSpPr>
          <p:cNvPr id="3" name="TextBox 2">
            <a:extLst>
              <a:ext uri="{FF2B5EF4-FFF2-40B4-BE49-F238E27FC236}">
                <a16:creationId xmlns:a16="http://schemas.microsoft.com/office/drawing/2014/main" id="{E26DBC99-EBAA-48AD-B0AF-82B5FD02D60A}"/>
              </a:ext>
            </a:extLst>
          </p:cNvPr>
          <p:cNvSpPr txBox="1"/>
          <p:nvPr/>
        </p:nvSpPr>
        <p:spPr>
          <a:xfrm>
            <a:off x="364490" y="2721246"/>
            <a:ext cx="2518669" cy="646331"/>
          </a:xfrm>
          <a:prstGeom prst="rect">
            <a:avLst/>
          </a:prstGeom>
          <a:noFill/>
        </p:spPr>
        <p:txBody>
          <a:bodyPr wrap="square" rtlCol="0">
            <a:spAutoFit/>
          </a:bodyPr>
          <a:lstStyle/>
          <a:p>
            <a:r>
              <a:rPr lang="en-US" i="1" u="sng" dirty="0"/>
              <a:t>Train data results</a:t>
            </a:r>
          </a:p>
          <a:p>
            <a:endParaRPr lang="en-US" i="1" u="sng" dirty="0"/>
          </a:p>
        </p:txBody>
      </p:sp>
      <p:sp>
        <p:nvSpPr>
          <p:cNvPr id="10" name="TextBox 9">
            <a:extLst>
              <a:ext uri="{FF2B5EF4-FFF2-40B4-BE49-F238E27FC236}">
                <a16:creationId xmlns:a16="http://schemas.microsoft.com/office/drawing/2014/main" id="{A1C195D6-7455-4022-82BF-AC960BB71E27}"/>
              </a:ext>
            </a:extLst>
          </p:cNvPr>
          <p:cNvSpPr txBox="1"/>
          <p:nvPr/>
        </p:nvSpPr>
        <p:spPr>
          <a:xfrm>
            <a:off x="4124960" y="3246522"/>
            <a:ext cx="2518669" cy="646331"/>
          </a:xfrm>
          <a:prstGeom prst="rect">
            <a:avLst/>
          </a:prstGeom>
          <a:noFill/>
        </p:spPr>
        <p:txBody>
          <a:bodyPr wrap="square" rtlCol="0">
            <a:spAutoFit/>
          </a:bodyPr>
          <a:lstStyle/>
          <a:p>
            <a:r>
              <a:rPr lang="en-US" i="1" u="sng" dirty="0"/>
              <a:t>Test data results</a:t>
            </a:r>
          </a:p>
          <a:p>
            <a:endParaRPr lang="en-US" i="1" u="sng" dirty="0"/>
          </a:p>
        </p:txBody>
      </p:sp>
    </p:spTree>
    <p:extLst>
      <p:ext uri="{BB962C8B-B14F-4D97-AF65-F5344CB8AC3E}">
        <p14:creationId xmlns:p14="http://schemas.microsoft.com/office/powerpoint/2010/main" val="2782548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6A4B9-B433-4F19-9827-182DC3F6F9FD}"/>
              </a:ext>
            </a:extLst>
          </p:cNvPr>
          <p:cNvSpPr txBox="1"/>
          <p:nvPr/>
        </p:nvSpPr>
        <p:spPr>
          <a:xfrm>
            <a:off x="-508000" y="125651"/>
            <a:ext cx="13401040" cy="707886"/>
          </a:xfrm>
          <a:prstGeom prst="rect">
            <a:avLst/>
          </a:prstGeom>
          <a:noFill/>
        </p:spPr>
        <p:txBody>
          <a:bodyPr wrap="square" rtlCol="0">
            <a:spAutoFit/>
          </a:bodyPr>
          <a:lstStyle/>
          <a:p>
            <a:pPr algn="ctr"/>
            <a:r>
              <a:rPr lang="en-US" sz="4000" dirty="0">
                <a:solidFill>
                  <a:schemeClr val="accent5">
                    <a:lumMod val="60000"/>
                    <a:lumOff val="40000"/>
                  </a:schemeClr>
                </a:solidFill>
                <a:latin typeface="Verdana" panose="020B0604030504040204" pitchFamily="34" charset="0"/>
                <a:ea typeface="Verdana" panose="020B0604030504040204" pitchFamily="34" charset="0"/>
              </a:rPr>
              <a:t>Best Model (contd.)</a:t>
            </a:r>
          </a:p>
        </p:txBody>
      </p:sp>
      <p:sp>
        <p:nvSpPr>
          <p:cNvPr id="5" name="TextBox 4">
            <a:extLst>
              <a:ext uri="{FF2B5EF4-FFF2-40B4-BE49-F238E27FC236}">
                <a16:creationId xmlns:a16="http://schemas.microsoft.com/office/drawing/2014/main" id="{2CBE7A44-3427-4422-B108-B14D38D191CE}"/>
              </a:ext>
            </a:extLst>
          </p:cNvPr>
          <p:cNvSpPr txBox="1"/>
          <p:nvPr/>
        </p:nvSpPr>
        <p:spPr>
          <a:xfrm>
            <a:off x="121297" y="901603"/>
            <a:ext cx="11989838"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Below is the feature importance plot for the GBM model 6.A</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Looking at the feature importance plot Wages are given the highest importance when making the prediction, followed by dribbling and then Player_international_reputation. Two of these variables were expected to be significant in making the prediction when performing the initial exploratory data analysis.</a:t>
            </a:r>
          </a:p>
        </p:txBody>
      </p:sp>
      <p:pic>
        <p:nvPicPr>
          <p:cNvPr id="6" name="Picture 5" descr="C:\Users\U370867.l\AppData\Local\Microsoft\Windows\INetCache\Content.MSO\B9066DD5.tmp">
            <a:extLst>
              <a:ext uri="{FF2B5EF4-FFF2-40B4-BE49-F238E27FC236}">
                <a16:creationId xmlns:a16="http://schemas.microsoft.com/office/drawing/2014/main" id="{65CD193D-B1E0-437B-8D39-B6025E22E7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3848" y="1351914"/>
            <a:ext cx="8970010" cy="4144646"/>
          </a:xfrm>
          <a:prstGeom prst="rect">
            <a:avLst/>
          </a:prstGeom>
          <a:noFill/>
          <a:ln w="28575">
            <a:solidFill>
              <a:srgbClr val="FFFF00"/>
            </a:solidFill>
          </a:ln>
        </p:spPr>
      </p:pic>
    </p:spTree>
    <p:extLst>
      <p:ext uri="{BB962C8B-B14F-4D97-AF65-F5344CB8AC3E}">
        <p14:creationId xmlns:p14="http://schemas.microsoft.com/office/powerpoint/2010/main" val="110933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464488" y="3502713"/>
            <a:ext cx="11273420" cy="1147773"/>
          </a:xfrm>
        </p:spPr>
        <p:txBody>
          <a:bodyPr/>
          <a:lstStyle/>
          <a:p>
            <a:pPr algn="ctr"/>
            <a:r>
              <a:rPr lang="en-US" dirty="0">
                <a:solidFill>
                  <a:schemeClr val="accent3">
                    <a:lumMod val="60000"/>
                    <a:lumOff val="40000"/>
                  </a:schemeClr>
                </a:solidFill>
              </a:rPr>
              <a:t>Conclusion and Recommendations</a:t>
            </a:r>
          </a:p>
        </p:txBody>
      </p:sp>
    </p:spTree>
    <p:extLst>
      <p:ext uri="{BB962C8B-B14F-4D97-AF65-F5344CB8AC3E}">
        <p14:creationId xmlns:p14="http://schemas.microsoft.com/office/powerpoint/2010/main" val="149470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E1E3D-3E6C-489E-9F9B-662889817F86}"/>
              </a:ext>
            </a:extLst>
          </p:cNvPr>
          <p:cNvSpPr txBox="1"/>
          <p:nvPr/>
        </p:nvSpPr>
        <p:spPr>
          <a:xfrm>
            <a:off x="152404" y="269681"/>
            <a:ext cx="11887200" cy="6247864"/>
          </a:xfrm>
          <a:prstGeom prst="rect">
            <a:avLst/>
          </a:prstGeom>
          <a:noFill/>
        </p:spPr>
        <p:txBody>
          <a:bodyPr wrap="square" rtlCol="0">
            <a:spAutoFit/>
          </a:bodyPr>
          <a:lstStyle/>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At the heart of this money minting business are the clubs’ most important assets – their players.</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i="1" dirty="0">
                <a:latin typeface="Verdana" panose="020B0604030504040204" pitchFamily="34" charset="0"/>
                <a:ea typeface="Verdana" panose="020B0604030504040204" pitchFamily="34" charset="0"/>
              </a:rPr>
              <a:t>Th market value of a player is the amount of money paid by one club to acquire him/her from another club.</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In the 2018-19 season , the top 5 spending clubs spent a total of €1074.50 million on the purchase of football players.	</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Since the trade of football players between clubs involve huge sums of money therefore, a misevaluation of a player’s worth can result in huge financial losses for the clubs. </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Thus, it seems an interesting prospect to understand what aspects of a player determine his market value.</a:t>
            </a:r>
          </a:p>
          <a:p>
            <a:pPr marL="285750" indent="-285750">
              <a:buFont typeface="Arial" panose="020B0604020202020204" pitchFamily="34" charset="0"/>
              <a:buChar char="•"/>
            </a:pPr>
            <a:endParaRPr lang="en-US" sz="2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30916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BE7A44-3427-4422-B108-B14D38D191CE}"/>
              </a:ext>
            </a:extLst>
          </p:cNvPr>
          <p:cNvSpPr txBox="1"/>
          <p:nvPr/>
        </p:nvSpPr>
        <p:spPr>
          <a:xfrm>
            <a:off x="101081" y="236701"/>
            <a:ext cx="11711474" cy="649408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 gradient boosting machine model gave the best results managing to explain 93% of the variation in the football players’ market value.</a:t>
            </a:r>
          </a:p>
          <a:p>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 result from the model did not swerve considerably from the current market value. The mean deviation was around €2.5 million which is marginal compared to the huge market value of players. </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 model that has been built can be used by a football club to determine how much money to bid when considering buying a player from another club. </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Added to that , the model also indicates what information about the player is most likely to be important when determining the value of such a bid. Since the feature importance plot shows Wages to be the most important variables in predicting the market value, this is the first piece of information that the club should aim to gather when considering buying a new player. </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Although the model has incorporated 93% of the market prediction, commercial giants have the resources to capture many more metrics per player per game which may not necessarily be available on the internet and thus may be able improve the accuracy of the model even further.</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The application of this model is not limited to just football players. The theory can be extended to any sort of competition or sport which involves the buying and selling of sportspersons. </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An example is the Indian Premier League which is the world’s most popular cricketing competition involving privately owned clubs. Similar to the transfer window , the IPL has a bidding process before the beginning of every season. By collecting attributes of the participating cricket players, the owners of the club can make a bid based on the player’s actual performance and in this way they may be able to prevent themselves from overspending on certain players. 	</a:t>
            </a:r>
          </a:p>
        </p:txBody>
      </p:sp>
    </p:spTree>
    <p:extLst>
      <p:ext uri="{BB962C8B-B14F-4D97-AF65-F5344CB8AC3E}">
        <p14:creationId xmlns:p14="http://schemas.microsoft.com/office/powerpoint/2010/main" val="1195124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249883" y="2569649"/>
            <a:ext cx="11273420" cy="1147773"/>
          </a:xfrm>
        </p:spPr>
        <p:txBody>
          <a:bodyPr/>
          <a:lstStyle/>
          <a:p>
            <a:pPr algn="ctr"/>
            <a:r>
              <a:rPr lang="en-US" dirty="0">
                <a:solidFill>
                  <a:schemeClr val="accent3">
                    <a:lumMod val="60000"/>
                    <a:lumOff val="40000"/>
                  </a:schemeClr>
                </a:solidFill>
              </a:rPr>
              <a:t>Thank You</a:t>
            </a:r>
          </a:p>
        </p:txBody>
      </p:sp>
    </p:spTree>
    <p:extLst>
      <p:ext uri="{BB962C8B-B14F-4D97-AF65-F5344CB8AC3E}">
        <p14:creationId xmlns:p14="http://schemas.microsoft.com/office/powerpoint/2010/main" val="2927592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249884" y="3377684"/>
            <a:ext cx="11273420" cy="1147773"/>
          </a:xfrm>
        </p:spPr>
        <p:txBody>
          <a:bodyPr/>
          <a:lstStyle/>
          <a:p>
            <a:pPr algn="ctr"/>
            <a:r>
              <a:rPr lang="en-US" dirty="0">
                <a:solidFill>
                  <a:schemeClr val="accent3">
                    <a:lumMod val="60000"/>
                    <a:lumOff val="40000"/>
                  </a:schemeClr>
                </a:solidFill>
              </a:rPr>
              <a:t>Objective &amp; Methodology</a:t>
            </a:r>
          </a:p>
        </p:txBody>
      </p:sp>
    </p:spTree>
    <p:extLst>
      <p:ext uri="{BB962C8B-B14F-4D97-AF65-F5344CB8AC3E}">
        <p14:creationId xmlns:p14="http://schemas.microsoft.com/office/powerpoint/2010/main" val="122028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28FF41-4537-4FA5-B29A-D88F5238EC01}"/>
              </a:ext>
            </a:extLst>
          </p:cNvPr>
          <p:cNvSpPr txBox="1"/>
          <p:nvPr/>
        </p:nvSpPr>
        <p:spPr>
          <a:xfrm>
            <a:off x="121297" y="174439"/>
            <a:ext cx="11756571" cy="6186309"/>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objective of the project is to build a machine learning algorithm and that can </a:t>
            </a:r>
            <a:r>
              <a:rPr lang="en-US" sz="2200" u="sng" dirty="0">
                <a:latin typeface="Verdana" panose="020B0604030504040204" pitchFamily="34" charset="0"/>
                <a:ea typeface="Verdana" panose="020B0604030504040204" pitchFamily="34" charset="0"/>
              </a:rPr>
              <a:t>predict the market value of football players </a:t>
            </a:r>
            <a:r>
              <a:rPr lang="en-US" sz="2200" dirty="0">
                <a:latin typeface="Verdana" panose="020B0604030504040204" pitchFamily="34" charset="0"/>
                <a:ea typeface="Verdana" panose="020B0604030504040204" pitchFamily="34" charset="0"/>
              </a:rPr>
              <a:t>with maximum accuracy</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project also attempts to analyze and </a:t>
            </a:r>
            <a:r>
              <a:rPr lang="en-US" sz="2200" u="sng" dirty="0">
                <a:latin typeface="Verdana" panose="020B0604030504040204" pitchFamily="34" charset="0"/>
                <a:ea typeface="Verdana" panose="020B0604030504040204" pitchFamily="34" charset="0"/>
              </a:rPr>
              <a:t>find out which features significantly determine the value of a footballer.</a:t>
            </a:r>
            <a:endParaRPr lang="en-US" sz="2200" dirty="0">
              <a:latin typeface="Verdana" panose="020B0604030504040204" pitchFamily="34" charset="0"/>
              <a:ea typeface="Verdana" panose="020B0604030504040204" pitchFamily="34" charset="0"/>
            </a:endParaRPr>
          </a:p>
          <a:p>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This model is built based on attributes of 4705 players across the top 10 football leagues. </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The attributes cover the attacking and defending skillsets of a player as per the game EA FIFA 20 along with certain real-life performance metrics in the 2018-2019 season. (Please note that the stats provided to the player in the FIFA 20 game are based on the performance in the 2018-2019 season.)</a:t>
            </a:r>
          </a:p>
          <a:p>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Further the model will focus only on outfield players, meaning players playing in all positions except goalkeepers. This is because goalkeepers have a completely different set of attributes and cannot be directly compared with outfield players.</a:t>
            </a:r>
          </a:p>
        </p:txBody>
      </p:sp>
    </p:spTree>
    <p:extLst>
      <p:ext uri="{BB962C8B-B14F-4D97-AF65-F5344CB8AC3E}">
        <p14:creationId xmlns:p14="http://schemas.microsoft.com/office/powerpoint/2010/main" val="333763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984DC6BE-31B5-4449-B051-4A1165A765B4}"/>
              </a:ext>
            </a:extLst>
          </p:cNvPr>
          <p:cNvSpPr>
            <a:spLocks noChangeArrowheads="1"/>
          </p:cNvSpPr>
          <p:nvPr/>
        </p:nvSpPr>
        <p:spPr bwMode="auto">
          <a:xfrm>
            <a:off x="2799183" y="1586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0" name="Object 9">
            <a:extLst>
              <a:ext uri="{FF2B5EF4-FFF2-40B4-BE49-F238E27FC236}">
                <a16:creationId xmlns:a16="http://schemas.microsoft.com/office/drawing/2014/main" id="{28EC92A1-AC54-482C-AAC4-1A06477D9C38}"/>
              </a:ext>
            </a:extLst>
          </p:cNvPr>
          <p:cNvGraphicFramePr>
            <a:graphicFrameLocks noChangeAspect="1"/>
          </p:cNvGraphicFramePr>
          <p:nvPr>
            <p:extLst>
              <p:ext uri="{D42A27DB-BD31-4B8C-83A1-F6EECF244321}">
                <p14:modId xmlns:p14="http://schemas.microsoft.com/office/powerpoint/2010/main" val="1675955291"/>
              </p:ext>
            </p:extLst>
          </p:nvPr>
        </p:nvGraphicFramePr>
        <p:xfrm>
          <a:off x="2898872" y="150457"/>
          <a:ext cx="5943600" cy="677863"/>
        </p:xfrm>
        <a:graphic>
          <a:graphicData uri="http://schemas.openxmlformats.org/presentationml/2006/ole">
            <mc:AlternateContent xmlns:mc="http://schemas.openxmlformats.org/markup-compatibility/2006">
              <mc:Choice xmlns:v="urn:schemas-microsoft-com:vml" Requires="v">
                <p:oleObj spid="_x0000_s1971" name="Visio" r:id="rId3" imgW="9852832" imgH="1127964" progId="Visio.Drawing.15">
                  <p:embed/>
                </p:oleObj>
              </mc:Choice>
              <mc:Fallback>
                <p:oleObj name="Visio" r:id="rId3" imgW="9852832" imgH="1127964" progId="Visio.Drawing.15">
                  <p:embed/>
                  <p:pic>
                    <p:nvPicPr>
                      <p:cNvPr id="0" name="Object 3"/>
                      <p:cNvPicPr>
                        <a:picLocks noChangeAspect="1" noChangeArrowheads="1"/>
                      </p:cNvPicPr>
                      <p:nvPr/>
                    </p:nvPicPr>
                    <p:blipFill>
                      <a:blip r:embed="rId4"/>
                      <a:srcRect/>
                      <a:stretch>
                        <a:fillRect/>
                      </a:stretch>
                    </p:blipFill>
                    <p:spPr bwMode="auto">
                      <a:xfrm>
                        <a:off x="2898872" y="150457"/>
                        <a:ext cx="5943600"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a:extLst>
              <a:ext uri="{FF2B5EF4-FFF2-40B4-BE49-F238E27FC236}">
                <a16:creationId xmlns:a16="http://schemas.microsoft.com/office/drawing/2014/main" id="{A7595AD5-032B-48BF-8621-C5B12AEB0D70}"/>
              </a:ext>
            </a:extLst>
          </p:cNvPr>
          <p:cNvSpPr>
            <a:spLocks noChangeArrowheads="1"/>
          </p:cNvSpPr>
          <p:nvPr/>
        </p:nvSpPr>
        <p:spPr bwMode="auto">
          <a:xfrm>
            <a:off x="2799183" y="1483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2" name="Object 11">
            <a:extLst>
              <a:ext uri="{FF2B5EF4-FFF2-40B4-BE49-F238E27FC236}">
                <a16:creationId xmlns:a16="http://schemas.microsoft.com/office/drawing/2014/main" id="{E69C1E76-5389-4E4E-9A6F-8537E3626BD3}"/>
              </a:ext>
            </a:extLst>
          </p:cNvPr>
          <p:cNvGraphicFramePr>
            <a:graphicFrameLocks noChangeAspect="1"/>
          </p:cNvGraphicFramePr>
          <p:nvPr>
            <p:extLst>
              <p:ext uri="{D42A27DB-BD31-4B8C-83A1-F6EECF244321}">
                <p14:modId xmlns:p14="http://schemas.microsoft.com/office/powerpoint/2010/main" val="1474726337"/>
              </p:ext>
            </p:extLst>
          </p:nvPr>
        </p:nvGraphicFramePr>
        <p:xfrm>
          <a:off x="2739329" y="1115108"/>
          <a:ext cx="6262687" cy="1288356"/>
        </p:xfrm>
        <a:graphic>
          <a:graphicData uri="http://schemas.openxmlformats.org/presentationml/2006/ole">
            <mc:AlternateContent xmlns:mc="http://schemas.openxmlformats.org/markup-compatibility/2006">
              <mc:Choice xmlns:v="urn:schemas-microsoft-com:vml" Requires="v">
                <p:oleObj spid="_x0000_s1972" name="Visio" r:id="rId5" imgW="10256547" imgH="2087943" progId="Visio.Drawing.15">
                  <p:embed/>
                </p:oleObj>
              </mc:Choice>
              <mc:Fallback>
                <p:oleObj name="Visio" r:id="rId5" imgW="10256547" imgH="2087943" progId="Visio.Drawing.15">
                  <p:embed/>
                  <p:pic>
                    <p:nvPicPr>
                      <p:cNvPr id="0" name="Object 5"/>
                      <p:cNvPicPr>
                        <a:picLocks noChangeAspect="1" noChangeArrowheads="1"/>
                      </p:cNvPicPr>
                      <p:nvPr/>
                    </p:nvPicPr>
                    <p:blipFill>
                      <a:blip r:embed="rId6"/>
                      <a:srcRect/>
                      <a:stretch>
                        <a:fillRect/>
                      </a:stretch>
                    </p:blipFill>
                    <p:spPr bwMode="auto">
                      <a:xfrm>
                        <a:off x="2739329" y="1115108"/>
                        <a:ext cx="6262687" cy="1288356"/>
                      </a:xfrm>
                      <a:prstGeom prst="rect">
                        <a:avLst/>
                      </a:prstGeom>
                      <a:noFill/>
                    </p:spPr>
                  </p:pic>
                </p:oleObj>
              </mc:Fallback>
            </mc:AlternateContent>
          </a:graphicData>
        </a:graphic>
      </p:graphicFrame>
      <p:sp>
        <p:nvSpPr>
          <p:cNvPr id="13" name="Rectangle 8">
            <a:extLst>
              <a:ext uri="{FF2B5EF4-FFF2-40B4-BE49-F238E27FC236}">
                <a16:creationId xmlns:a16="http://schemas.microsoft.com/office/drawing/2014/main" id="{D7FD14D1-DA61-421F-8B36-F5F5A6771CCC}"/>
              </a:ext>
            </a:extLst>
          </p:cNvPr>
          <p:cNvSpPr>
            <a:spLocks noChangeArrowheads="1"/>
          </p:cNvSpPr>
          <p:nvPr/>
        </p:nvSpPr>
        <p:spPr bwMode="auto">
          <a:xfrm>
            <a:off x="4823926" y="2714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4" name="Object 13">
            <a:extLst>
              <a:ext uri="{FF2B5EF4-FFF2-40B4-BE49-F238E27FC236}">
                <a16:creationId xmlns:a16="http://schemas.microsoft.com/office/drawing/2014/main" id="{9EF7EEE1-CED1-4662-97C8-A509889533D5}"/>
              </a:ext>
            </a:extLst>
          </p:cNvPr>
          <p:cNvGraphicFramePr>
            <a:graphicFrameLocks noChangeAspect="1"/>
          </p:cNvGraphicFramePr>
          <p:nvPr>
            <p:extLst>
              <p:ext uri="{D42A27DB-BD31-4B8C-83A1-F6EECF244321}">
                <p14:modId xmlns:p14="http://schemas.microsoft.com/office/powerpoint/2010/main" val="3532955192"/>
              </p:ext>
            </p:extLst>
          </p:nvPr>
        </p:nvGraphicFramePr>
        <p:xfrm>
          <a:off x="4515302" y="2690445"/>
          <a:ext cx="2743200" cy="706437"/>
        </p:xfrm>
        <a:graphic>
          <a:graphicData uri="http://schemas.openxmlformats.org/presentationml/2006/ole">
            <mc:AlternateContent xmlns:mc="http://schemas.openxmlformats.org/markup-compatibility/2006">
              <mc:Choice xmlns:v="urn:schemas-microsoft-com:vml" Requires="v">
                <p:oleObj spid="_x0000_s1973" name="Visio" r:id="rId7" imgW="5120640" imgH="1280254" progId="Visio.Drawing.15">
                  <p:embed/>
                </p:oleObj>
              </mc:Choice>
              <mc:Fallback>
                <p:oleObj name="Visio" r:id="rId7" imgW="5120640" imgH="1280254" progId="Visio.Drawing.15">
                  <p:embed/>
                  <p:pic>
                    <p:nvPicPr>
                      <p:cNvPr id="0" name="Object 7"/>
                      <p:cNvPicPr>
                        <a:picLocks noChangeAspect="1" noChangeArrowheads="1"/>
                      </p:cNvPicPr>
                      <p:nvPr/>
                    </p:nvPicPr>
                    <p:blipFill>
                      <a:blip r:embed="rId8"/>
                      <a:srcRect/>
                      <a:stretch>
                        <a:fillRect/>
                      </a:stretch>
                    </p:blipFill>
                    <p:spPr bwMode="auto">
                      <a:xfrm>
                        <a:off x="4515302" y="2690445"/>
                        <a:ext cx="2743200"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a:extLst>
              <a:ext uri="{FF2B5EF4-FFF2-40B4-BE49-F238E27FC236}">
                <a16:creationId xmlns:a16="http://schemas.microsoft.com/office/drawing/2014/main" id="{C1B601A3-9B59-419A-9906-7FB9146AF76E}"/>
              </a:ext>
            </a:extLst>
          </p:cNvPr>
          <p:cNvSpPr>
            <a:spLocks noChangeArrowheads="1"/>
          </p:cNvSpPr>
          <p:nvPr/>
        </p:nvSpPr>
        <p:spPr bwMode="auto">
          <a:xfrm>
            <a:off x="3788229" y="38047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6" name="Object 15">
            <a:extLst>
              <a:ext uri="{FF2B5EF4-FFF2-40B4-BE49-F238E27FC236}">
                <a16:creationId xmlns:a16="http://schemas.microsoft.com/office/drawing/2014/main" id="{C98D29E2-48E1-4B12-97A5-ED1F054D85A1}"/>
              </a:ext>
            </a:extLst>
          </p:cNvPr>
          <p:cNvGraphicFramePr>
            <a:graphicFrameLocks noChangeAspect="1"/>
          </p:cNvGraphicFramePr>
          <p:nvPr>
            <p:extLst>
              <p:ext uri="{D42A27DB-BD31-4B8C-83A1-F6EECF244321}">
                <p14:modId xmlns:p14="http://schemas.microsoft.com/office/powerpoint/2010/main" val="2737127866"/>
              </p:ext>
            </p:extLst>
          </p:nvPr>
        </p:nvGraphicFramePr>
        <p:xfrm>
          <a:off x="3962304" y="3877469"/>
          <a:ext cx="4054475" cy="677863"/>
        </p:xfrm>
        <a:graphic>
          <a:graphicData uri="http://schemas.openxmlformats.org/presentationml/2006/ole">
            <mc:AlternateContent xmlns:mc="http://schemas.openxmlformats.org/markup-compatibility/2006">
              <mc:Choice xmlns:v="urn:schemas-microsoft-com:vml" Requires="v">
                <p:oleObj spid="_x0000_s1974" name="Visio" r:id="rId9" imgW="6568413" imgH="1074514" progId="Visio.Drawing.15">
                  <p:embed/>
                </p:oleObj>
              </mc:Choice>
              <mc:Fallback>
                <p:oleObj name="Visio" r:id="rId9" imgW="6568413" imgH="1074514" progId="Visio.Drawing.15">
                  <p:embed/>
                  <p:pic>
                    <p:nvPicPr>
                      <p:cNvPr id="0" name="Object 9"/>
                      <p:cNvPicPr>
                        <a:picLocks noChangeAspect="1" noChangeArrowheads="1"/>
                      </p:cNvPicPr>
                      <p:nvPr/>
                    </p:nvPicPr>
                    <p:blipFill>
                      <a:blip r:embed="rId10"/>
                      <a:srcRect/>
                      <a:stretch>
                        <a:fillRect/>
                      </a:stretch>
                    </p:blipFill>
                    <p:spPr bwMode="auto">
                      <a:xfrm>
                        <a:off x="3962304" y="3877469"/>
                        <a:ext cx="4054475"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2">
            <a:extLst>
              <a:ext uri="{FF2B5EF4-FFF2-40B4-BE49-F238E27FC236}">
                <a16:creationId xmlns:a16="http://schemas.microsoft.com/office/drawing/2014/main" id="{6B9CF4BA-CAA0-486E-8C9A-38EC43A35634}"/>
              </a:ext>
            </a:extLst>
          </p:cNvPr>
          <p:cNvSpPr>
            <a:spLocks noChangeArrowheads="1"/>
          </p:cNvSpPr>
          <p:nvPr/>
        </p:nvSpPr>
        <p:spPr bwMode="auto">
          <a:xfrm>
            <a:off x="4086809" y="51784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8" name="Object 17">
            <a:extLst>
              <a:ext uri="{FF2B5EF4-FFF2-40B4-BE49-F238E27FC236}">
                <a16:creationId xmlns:a16="http://schemas.microsoft.com/office/drawing/2014/main" id="{45FB57BC-6F5D-4274-8B78-FC8A754D0A21}"/>
              </a:ext>
            </a:extLst>
          </p:cNvPr>
          <p:cNvGraphicFramePr>
            <a:graphicFrameLocks noChangeAspect="1"/>
          </p:cNvGraphicFramePr>
          <p:nvPr>
            <p:extLst>
              <p:ext uri="{D42A27DB-BD31-4B8C-83A1-F6EECF244321}">
                <p14:modId xmlns:p14="http://schemas.microsoft.com/office/powerpoint/2010/main" val="1109279413"/>
              </p:ext>
            </p:extLst>
          </p:nvPr>
        </p:nvGraphicFramePr>
        <p:xfrm>
          <a:off x="3521869" y="4657973"/>
          <a:ext cx="5024972" cy="714302"/>
        </p:xfrm>
        <a:graphic>
          <a:graphicData uri="http://schemas.openxmlformats.org/presentationml/2006/ole">
            <mc:AlternateContent xmlns:mc="http://schemas.openxmlformats.org/markup-compatibility/2006">
              <mc:Choice xmlns:v="urn:schemas-microsoft-com:vml" Requires="v">
                <p:oleObj spid="_x0000_s1975" name="Visio" r:id="rId11" imgW="6758821" imgH="1074514" progId="Visio.Drawing.15">
                  <p:embed/>
                </p:oleObj>
              </mc:Choice>
              <mc:Fallback>
                <p:oleObj name="Visio" r:id="rId11" imgW="6758821" imgH="1074514" progId="Visio.Drawing.15">
                  <p:embed/>
                  <p:pic>
                    <p:nvPicPr>
                      <p:cNvPr id="0" name="Object 11"/>
                      <p:cNvPicPr>
                        <a:picLocks noChangeAspect="1" noChangeArrowheads="1"/>
                      </p:cNvPicPr>
                      <p:nvPr/>
                    </p:nvPicPr>
                    <p:blipFill>
                      <a:blip r:embed="rId12"/>
                      <a:srcRect/>
                      <a:stretch>
                        <a:fillRect/>
                      </a:stretch>
                    </p:blipFill>
                    <p:spPr bwMode="auto">
                      <a:xfrm>
                        <a:off x="3521869" y="4657973"/>
                        <a:ext cx="5024972" cy="714302"/>
                      </a:xfrm>
                      <a:prstGeom prst="rect">
                        <a:avLst/>
                      </a:prstGeom>
                      <a:noFill/>
                    </p:spPr>
                  </p:pic>
                </p:oleObj>
              </mc:Fallback>
            </mc:AlternateContent>
          </a:graphicData>
        </a:graphic>
      </p:graphicFrame>
      <p:sp>
        <p:nvSpPr>
          <p:cNvPr id="19" name="Rectangle 14">
            <a:extLst>
              <a:ext uri="{FF2B5EF4-FFF2-40B4-BE49-F238E27FC236}">
                <a16:creationId xmlns:a16="http://schemas.microsoft.com/office/drawing/2014/main" id="{56C98B49-3FCC-4F47-916C-F5DE9F5938A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0" name="Object 19">
            <a:extLst>
              <a:ext uri="{FF2B5EF4-FFF2-40B4-BE49-F238E27FC236}">
                <a16:creationId xmlns:a16="http://schemas.microsoft.com/office/drawing/2014/main" id="{EC8BC35C-274B-433A-8562-ACADBED341FD}"/>
              </a:ext>
            </a:extLst>
          </p:cNvPr>
          <p:cNvGraphicFramePr>
            <a:graphicFrameLocks noChangeAspect="1"/>
          </p:cNvGraphicFramePr>
          <p:nvPr>
            <p:extLst>
              <p:ext uri="{D42A27DB-BD31-4B8C-83A1-F6EECF244321}">
                <p14:modId xmlns:p14="http://schemas.microsoft.com/office/powerpoint/2010/main" val="110878456"/>
              </p:ext>
            </p:extLst>
          </p:nvPr>
        </p:nvGraphicFramePr>
        <p:xfrm>
          <a:off x="3771040" y="5688063"/>
          <a:ext cx="4572000" cy="923925"/>
        </p:xfrm>
        <a:graphic>
          <a:graphicData uri="http://schemas.openxmlformats.org/presentationml/2006/ole">
            <mc:AlternateContent xmlns:mc="http://schemas.openxmlformats.org/markup-compatibility/2006">
              <mc:Choice xmlns:v="urn:schemas-microsoft-com:vml" Requires="v">
                <p:oleObj spid="_x0000_s1976" name="Visio" r:id="rId13" imgW="7178226" imgH="1447816" progId="Visio.Drawing.15">
                  <p:embed/>
                </p:oleObj>
              </mc:Choice>
              <mc:Fallback>
                <p:oleObj name="Visio" r:id="rId13" imgW="7178226" imgH="1447816" progId="Visio.Drawing.15">
                  <p:embed/>
                  <p:pic>
                    <p:nvPicPr>
                      <p:cNvPr id="0" name="Object 13"/>
                      <p:cNvPicPr>
                        <a:picLocks noChangeAspect="1" noChangeArrowheads="1"/>
                      </p:cNvPicPr>
                      <p:nvPr/>
                    </p:nvPicPr>
                    <p:blipFill>
                      <a:blip r:embed="rId14"/>
                      <a:srcRect/>
                      <a:stretch>
                        <a:fillRect/>
                      </a:stretch>
                    </p:blipFill>
                    <p:spPr bwMode="auto">
                      <a:xfrm>
                        <a:off x="3771040" y="5688063"/>
                        <a:ext cx="45720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a:extLst>
              <a:ext uri="{FF2B5EF4-FFF2-40B4-BE49-F238E27FC236}">
                <a16:creationId xmlns:a16="http://schemas.microsoft.com/office/drawing/2014/main" id="{6D139E2A-4D41-49F8-AE43-01C695C9B656}"/>
              </a:ext>
            </a:extLst>
          </p:cNvPr>
          <p:cNvSpPr txBox="1"/>
          <p:nvPr/>
        </p:nvSpPr>
        <p:spPr>
          <a:xfrm>
            <a:off x="3973819" y="2882260"/>
            <a:ext cx="594048" cy="369332"/>
          </a:xfrm>
          <a:prstGeom prst="rect">
            <a:avLst/>
          </a:prstGeom>
          <a:noFill/>
        </p:spPr>
        <p:txBody>
          <a:bodyPr wrap="square" rtlCol="0">
            <a:spAutoFit/>
          </a:bodyPr>
          <a:lstStyle/>
          <a:p>
            <a:r>
              <a:rPr lang="en-US" dirty="0"/>
              <a:t>Yes</a:t>
            </a:r>
          </a:p>
        </p:txBody>
      </p:sp>
      <p:sp>
        <p:nvSpPr>
          <p:cNvPr id="22" name="TextBox 21">
            <a:extLst>
              <a:ext uri="{FF2B5EF4-FFF2-40B4-BE49-F238E27FC236}">
                <a16:creationId xmlns:a16="http://schemas.microsoft.com/office/drawing/2014/main" id="{1A8BB55E-362C-43C9-A211-0CB2693C926C}"/>
              </a:ext>
            </a:extLst>
          </p:cNvPr>
          <p:cNvSpPr txBox="1"/>
          <p:nvPr/>
        </p:nvSpPr>
        <p:spPr>
          <a:xfrm>
            <a:off x="7276646" y="2896838"/>
            <a:ext cx="594048" cy="369332"/>
          </a:xfrm>
          <a:prstGeom prst="rect">
            <a:avLst/>
          </a:prstGeom>
          <a:noFill/>
          <a:effectLst>
            <a:glow rad="228600">
              <a:schemeClr val="accent6">
                <a:satMod val="175000"/>
                <a:alpha val="40000"/>
              </a:schemeClr>
            </a:glow>
          </a:effectLst>
        </p:spPr>
        <p:txBody>
          <a:bodyPr wrap="square" rtlCol="0">
            <a:spAutoFit/>
          </a:bodyPr>
          <a:lstStyle/>
          <a:p>
            <a:r>
              <a:rPr lang="en-US" dirty="0"/>
              <a:t>No</a:t>
            </a:r>
          </a:p>
        </p:txBody>
      </p:sp>
      <p:sp>
        <p:nvSpPr>
          <p:cNvPr id="23" name="Rectangle 22">
            <a:extLst>
              <a:ext uri="{FF2B5EF4-FFF2-40B4-BE49-F238E27FC236}">
                <a16:creationId xmlns:a16="http://schemas.microsoft.com/office/drawing/2014/main" id="{06B51705-E0E7-4A74-BEE9-17E0C28E374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4" name="Object 23">
            <a:extLst>
              <a:ext uri="{FF2B5EF4-FFF2-40B4-BE49-F238E27FC236}">
                <a16:creationId xmlns:a16="http://schemas.microsoft.com/office/drawing/2014/main" id="{5396509B-84D3-4DED-99B3-7535B4F1E5AD}"/>
              </a:ext>
            </a:extLst>
          </p:cNvPr>
          <p:cNvGraphicFramePr>
            <a:graphicFrameLocks noChangeAspect="1"/>
          </p:cNvGraphicFramePr>
          <p:nvPr>
            <p:extLst>
              <p:ext uri="{D42A27DB-BD31-4B8C-83A1-F6EECF244321}">
                <p14:modId xmlns:p14="http://schemas.microsoft.com/office/powerpoint/2010/main" val="1629115675"/>
              </p:ext>
            </p:extLst>
          </p:nvPr>
        </p:nvGraphicFramePr>
        <p:xfrm>
          <a:off x="520344" y="3396582"/>
          <a:ext cx="2992437" cy="685800"/>
        </p:xfrm>
        <a:graphic>
          <a:graphicData uri="http://schemas.openxmlformats.org/presentationml/2006/ole">
            <mc:AlternateContent xmlns:mc="http://schemas.openxmlformats.org/markup-compatibility/2006">
              <mc:Choice xmlns:v="urn:schemas-microsoft-com:vml" Requires="v">
                <p:oleObj spid="_x0000_s1977" name="Visio" r:id="rId15" imgW="5623587" imgH="1180990" progId="Visio.Drawing.15">
                  <p:embed/>
                </p:oleObj>
              </mc:Choice>
              <mc:Fallback>
                <p:oleObj name="Visio" r:id="rId15" imgW="5623587" imgH="1180990" progId="Visio.Drawing.15">
                  <p:embed/>
                  <p:pic>
                    <p:nvPicPr>
                      <p:cNvPr id="0" name="Object 21"/>
                      <p:cNvPicPr>
                        <a:picLocks noChangeAspect="1" noChangeArrowheads="1"/>
                      </p:cNvPicPr>
                      <p:nvPr/>
                    </p:nvPicPr>
                    <p:blipFill>
                      <a:blip r:embed="rId16"/>
                      <a:srcRect/>
                      <a:stretch>
                        <a:fillRect/>
                      </a:stretch>
                    </p:blipFill>
                    <p:spPr bwMode="auto">
                      <a:xfrm>
                        <a:off x="520344" y="3396582"/>
                        <a:ext cx="299243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Straight Arrow Connector 27">
            <a:extLst>
              <a:ext uri="{FF2B5EF4-FFF2-40B4-BE49-F238E27FC236}">
                <a16:creationId xmlns:a16="http://schemas.microsoft.com/office/drawing/2014/main" id="{6F599F62-98EE-4415-A890-540FE2045826}"/>
              </a:ext>
            </a:extLst>
          </p:cNvPr>
          <p:cNvCxnSpPr/>
          <p:nvPr/>
        </p:nvCxnSpPr>
        <p:spPr>
          <a:xfrm>
            <a:off x="5871448" y="828320"/>
            <a:ext cx="0" cy="2867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7E87FF-EFB0-46B0-A380-B9AFF990AAD0}"/>
              </a:ext>
            </a:extLst>
          </p:cNvPr>
          <p:cNvCxnSpPr>
            <a:cxnSpLocks/>
          </p:cNvCxnSpPr>
          <p:nvPr/>
        </p:nvCxnSpPr>
        <p:spPr>
          <a:xfrm>
            <a:off x="5869896" y="2280230"/>
            <a:ext cx="0" cy="4100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680E82F-61F5-414C-963D-422CD78289F9}"/>
              </a:ext>
            </a:extLst>
          </p:cNvPr>
          <p:cNvCxnSpPr>
            <a:cxnSpLocks/>
          </p:cNvCxnSpPr>
          <p:nvPr/>
        </p:nvCxnSpPr>
        <p:spPr>
          <a:xfrm>
            <a:off x="5884642" y="4536670"/>
            <a:ext cx="0" cy="2607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DB448C9-6ED1-4DF3-9D10-938CA5F89633}"/>
              </a:ext>
            </a:extLst>
          </p:cNvPr>
          <p:cNvCxnSpPr>
            <a:cxnSpLocks/>
          </p:cNvCxnSpPr>
          <p:nvPr/>
        </p:nvCxnSpPr>
        <p:spPr>
          <a:xfrm>
            <a:off x="5904267" y="5414311"/>
            <a:ext cx="0" cy="2867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1A614AA-A712-4C4F-B2CF-AD5C5DE97EF8}"/>
              </a:ext>
            </a:extLst>
          </p:cNvPr>
          <p:cNvCxnSpPr>
            <a:cxnSpLocks/>
          </p:cNvCxnSpPr>
          <p:nvPr/>
        </p:nvCxnSpPr>
        <p:spPr>
          <a:xfrm flipH="1">
            <a:off x="3451391" y="3142534"/>
            <a:ext cx="541221" cy="3074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A61798C-1B82-4A7B-8EE2-C85C1AE1B74D}"/>
              </a:ext>
            </a:extLst>
          </p:cNvPr>
          <p:cNvCxnSpPr>
            <a:cxnSpLocks/>
          </p:cNvCxnSpPr>
          <p:nvPr/>
        </p:nvCxnSpPr>
        <p:spPr>
          <a:xfrm>
            <a:off x="3427000" y="3997512"/>
            <a:ext cx="541222" cy="2585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327F5A-BEED-4430-BA28-93E75867FBFA}"/>
              </a:ext>
            </a:extLst>
          </p:cNvPr>
          <p:cNvCxnSpPr>
            <a:cxnSpLocks/>
          </p:cNvCxnSpPr>
          <p:nvPr/>
        </p:nvCxnSpPr>
        <p:spPr>
          <a:xfrm>
            <a:off x="7470092" y="3331541"/>
            <a:ext cx="0" cy="5272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80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BC6E66-8C77-4E9A-9431-2C571DB1EF79}"/>
              </a:ext>
            </a:extLst>
          </p:cNvPr>
          <p:cNvSpPr>
            <a:spLocks noGrp="1"/>
          </p:cNvSpPr>
          <p:nvPr>
            <p:ph type="ctrTitle"/>
          </p:nvPr>
        </p:nvSpPr>
        <p:spPr>
          <a:xfrm>
            <a:off x="315201" y="3415007"/>
            <a:ext cx="11273420" cy="1147773"/>
          </a:xfrm>
        </p:spPr>
        <p:txBody>
          <a:bodyPr/>
          <a:lstStyle/>
          <a:p>
            <a:pPr algn="ctr"/>
            <a:r>
              <a:rPr lang="en-US" dirty="0">
                <a:solidFill>
                  <a:schemeClr val="accent3">
                    <a:lumMod val="60000"/>
                    <a:lumOff val="40000"/>
                  </a:schemeClr>
                </a:solidFill>
              </a:rPr>
              <a:t>Tools and techniques used</a:t>
            </a:r>
          </a:p>
        </p:txBody>
      </p:sp>
    </p:spTree>
    <p:extLst>
      <p:ext uri="{BB962C8B-B14F-4D97-AF65-F5344CB8AC3E}">
        <p14:creationId xmlns:p14="http://schemas.microsoft.com/office/powerpoint/2010/main" val="356066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B64A4A-A613-4DDE-854A-6668E51E12F9}"/>
              </a:ext>
            </a:extLst>
          </p:cNvPr>
          <p:cNvGraphicFramePr>
            <a:graphicFrameLocks noGrp="1"/>
          </p:cNvGraphicFramePr>
          <p:nvPr>
            <p:extLst>
              <p:ext uri="{D42A27DB-BD31-4B8C-83A1-F6EECF244321}">
                <p14:modId xmlns:p14="http://schemas.microsoft.com/office/powerpoint/2010/main" val="3538339903"/>
              </p:ext>
            </p:extLst>
          </p:nvPr>
        </p:nvGraphicFramePr>
        <p:xfrm>
          <a:off x="342207" y="359420"/>
          <a:ext cx="11526333" cy="5776976"/>
        </p:xfrm>
        <a:graphic>
          <a:graphicData uri="http://schemas.openxmlformats.org/drawingml/2006/table">
            <a:tbl>
              <a:tblPr firstRow="1" firstCol="1" bandRow="1">
                <a:tableStyleId>{5C22544A-7EE6-4342-B048-85BDC9FD1C3A}</a:tableStyleId>
              </a:tblPr>
              <a:tblGrid>
                <a:gridCol w="3585981">
                  <a:extLst>
                    <a:ext uri="{9D8B030D-6E8A-4147-A177-3AD203B41FA5}">
                      <a16:colId xmlns:a16="http://schemas.microsoft.com/office/drawing/2014/main" val="762528935"/>
                    </a:ext>
                  </a:extLst>
                </a:gridCol>
                <a:gridCol w="2845836">
                  <a:extLst>
                    <a:ext uri="{9D8B030D-6E8A-4147-A177-3AD203B41FA5}">
                      <a16:colId xmlns:a16="http://schemas.microsoft.com/office/drawing/2014/main" val="998380802"/>
                    </a:ext>
                  </a:extLst>
                </a:gridCol>
                <a:gridCol w="5094516">
                  <a:extLst>
                    <a:ext uri="{9D8B030D-6E8A-4147-A177-3AD203B41FA5}">
                      <a16:colId xmlns:a16="http://schemas.microsoft.com/office/drawing/2014/main" val="1311006095"/>
                    </a:ext>
                  </a:extLst>
                </a:gridCol>
              </a:tblGrid>
              <a:tr h="0">
                <a:tc>
                  <a:txBody>
                    <a:bodyPr/>
                    <a:lstStyle/>
                    <a:p>
                      <a:pPr marL="0" marR="0">
                        <a:lnSpc>
                          <a:spcPct val="115000"/>
                        </a:lnSpc>
                        <a:spcBef>
                          <a:spcPts val="0"/>
                        </a:spcBef>
                        <a:spcAft>
                          <a:spcPts val="0"/>
                        </a:spcAft>
                      </a:pPr>
                      <a:r>
                        <a:rPr lang="en-US" sz="1800" dirty="0">
                          <a:solidFill>
                            <a:schemeClr val="bg1"/>
                          </a:solidFill>
                          <a:effectLst/>
                          <a:latin typeface="Verdana" panose="020B0604030504040204" pitchFamily="34" charset="0"/>
                          <a:ea typeface="Verdana" panose="020B0604030504040204" pitchFamily="34" charset="0"/>
                        </a:rPr>
                        <a:t>Technique</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bg1"/>
                          </a:solidFill>
                          <a:effectLst/>
                          <a:latin typeface="Verdana" panose="020B0604030504040204" pitchFamily="34" charset="0"/>
                          <a:ea typeface="Verdana" panose="020B0604030504040204" pitchFamily="34" charset="0"/>
                        </a:rPr>
                        <a:t>Tool</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chemeClr val="bg1"/>
                          </a:solidFill>
                          <a:effectLst/>
                          <a:latin typeface="Verdana" panose="020B0604030504040204" pitchFamily="34" charset="0"/>
                          <a:ea typeface="Verdana" panose="020B0604030504040204" pitchFamily="34" charset="0"/>
                        </a:rPr>
                        <a:t>Purpose</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4743709"/>
                  </a:ext>
                </a:extLst>
              </a:tr>
              <a:tr h="602246">
                <a:tc>
                  <a:txBody>
                    <a:bodyPr/>
                    <a:lstStyle/>
                    <a:p>
                      <a:pPr marL="0" marR="0">
                        <a:lnSpc>
                          <a:spcPct val="150000"/>
                        </a:lnSpc>
                        <a:spcBef>
                          <a:spcPts val="0"/>
                        </a:spcBef>
                        <a:spcAft>
                          <a:spcPts val="0"/>
                        </a:spcAft>
                      </a:pPr>
                      <a:r>
                        <a:rPr lang="en-US" sz="1800" b="1" dirty="0">
                          <a:solidFill>
                            <a:schemeClr val="bg1"/>
                          </a:solidFill>
                          <a:effectLst/>
                          <a:latin typeface="Verdana" panose="020B0604030504040204" pitchFamily="34" charset="0"/>
                          <a:ea typeface="Verdana" panose="020B0604030504040204" pitchFamily="34" charset="0"/>
                        </a:rPr>
                        <a:t>Data Collection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Chrome and Python (Selenium) and Alteryx</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Downloading (partial) data from Kaggle and scraping the rest from </a:t>
                      </a:r>
                      <a:r>
                        <a:rPr lang="en-US" sz="1800" b="0" u="sng" dirty="0">
                          <a:solidFill>
                            <a:schemeClr val="bg1"/>
                          </a:solidFill>
                          <a:effectLst/>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www.whoscored.com</a:t>
                      </a:r>
                      <a:r>
                        <a:rPr lang="en-US" sz="1800" b="0" dirty="0">
                          <a:solidFill>
                            <a:schemeClr val="bg1"/>
                          </a:solidFill>
                          <a:effectLst/>
                          <a:latin typeface="Verdana" panose="020B0604030504040204" pitchFamily="34" charset="0"/>
                          <a:ea typeface="Verdana" panose="020B0604030504040204" pitchFamily="34" charset="0"/>
                        </a:rPr>
                        <a:t> and then combining the data using Alteryx.</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151375"/>
                  </a:ext>
                </a:extLst>
              </a:tr>
              <a:tr h="0">
                <a:tc>
                  <a:txBody>
                    <a:bodyPr/>
                    <a:lstStyle/>
                    <a:p>
                      <a:pPr marL="0" marR="0">
                        <a:lnSpc>
                          <a:spcPct val="150000"/>
                        </a:lnSpc>
                        <a:spcBef>
                          <a:spcPts val="0"/>
                        </a:spcBef>
                        <a:spcAft>
                          <a:spcPts val="0"/>
                        </a:spcAft>
                      </a:pPr>
                      <a:r>
                        <a:rPr lang="en-US" sz="1800" b="1" dirty="0">
                          <a:solidFill>
                            <a:schemeClr val="bg1"/>
                          </a:solidFill>
                          <a:effectLst/>
                          <a:latin typeface="Verdana" panose="020B0604030504040204" pitchFamily="34" charset="0"/>
                          <a:ea typeface="Verdana" panose="020B0604030504040204" pitchFamily="34" charset="0"/>
                        </a:rPr>
                        <a:t>Data Pre-Processing and Exploratory Data Analysis</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R, R Studio, Python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Performing descriptive statistics, data cleaning, null value handling outlier treatment and creation of visualizations for initial insights on data</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414259"/>
                  </a:ext>
                </a:extLst>
              </a:tr>
              <a:tr h="0">
                <a:tc>
                  <a:txBody>
                    <a:bodyPr/>
                    <a:lstStyle/>
                    <a:p>
                      <a:pPr marL="0" marR="0">
                        <a:lnSpc>
                          <a:spcPct val="150000"/>
                        </a:lnSpc>
                        <a:spcBef>
                          <a:spcPts val="0"/>
                        </a:spcBef>
                        <a:spcAft>
                          <a:spcPts val="0"/>
                        </a:spcAft>
                      </a:pPr>
                      <a:r>
                        <a:rPr lang="en-US" sz="1800" b="1" dirty="0">
                          <a:solidFill>
                            <a:schemeClr val="bg1"/>
                          </a:solidFill>
                          <a:effectLst/>
                          <a:latin typeface="Verdana" panose="020B0604030504040204" pitchFamily="34" charset="0"/>
                          <a:ea typeface="Verdana" panose="020B0604030504040204" pitchFamily="34" charset="0"/>
                        </a:rPr>
                        <a:t>Train and Test data split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R, R Studio, Python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Using random sampling to split the data into training and testing sets</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3757991"/>
                  </a:ext>
                </a:extLst>
              </a:tr>
              <a:tr h="0">
                <a:tc>
                  <a:txBody>
                    <a:bodyPr/>
                    <a:lstStyle/>
                    <a:p>
                      <a:pPr marL="0" marR="0">
                        <a:lnSpc>
                          <a:spcPct val="150000"/>
                        </a:lnSpc>
                        <a:spcBef>
                          <a:spcPts val="0"/>
                        </a:spcBef>
                        <a:spcAft>
                          <a:spcPts val="0"/>
                        </a:spcAft>
                      </a:pPr>
                      <a:r>
                        <a:rPr lang="en-US" sz="1800" b="1" dirty="0">
                          <a:solidFill>
                            <a:schemeClr val="bg1"/>
                          </a:solidFill>
                          <a:effectLst/>
                          <a:latin typeface="Verdana" panose="020B0604030504040204" pitchFamily="34" charset="0"/>
                          <a:ea typeface="Verdana" panose="020B0604030504040204" pitchFamily="34" charset="0"/>
                        </a:rPr>
                        <a:t>Model Building</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R, R Studio, Python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0" dirty="0">
                          <a:solidFill>
                            <a:schemeClr val="bg1"/>
                          </a:solidFill>
                          <a:effectLst/>
                          <a:latin typeface="Verdana" panose="020B0604030504040204" pitchFamily="34" charset="0"/>
                          <a:ea typeface="Verdana" panose="020B0604030504040204" pitchFamily="34" charset="0"/>
                        </a:rPr>
                        <a:t>Building various predictive machine learning models and interpreting their results</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681380"/>
                  </a:ext>
                </a:extLst>
              </a:tr>
            </a:tbl>
          </a:graphicData>
        </a:graphic>
      </p:graphicFrame>
    </p:spTree>
    <p:extLst>
      <p:ext uri="{BB962C8B-B14F-4D97-AF65-F5344CB8AC3E}">
        <p14:creationId xmlns:p14="http://schemas.microsoft.com/office/powerpoint/2010/main" val="187550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10505</TotalTime>
  <Words>4854</Words>
  <Application>Microsoft Office PowerPoint</Application>
  <PresentationFormat>Widescreen</PresentationFormat>
  <Paragraphs>605</Paragraphs>
  <Slides>41</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1" baseType="lpstr">
      <vt:lpstr>Arial</vt:lpstr>
      <vt:lpstr>Cambria Math</vt:lpstr>
      <vt:lpstr>Century Gothic</vt:lpstr>
      <vt:lpstr>Corbel</vt:lpstr>
      <vt:lpstr>Verdana</vt:lpstr>
      <vt:lpstr>Wingdings</vt:lpstr>
      <vt:lpstr>Wingdings 3</vt:lpstr>
      <vt:lpstr>Ion</vt:lpstr>
      <vt:lpstr>Depth</vt:lpstr>
      <vt:lpstr>Visio</vt:lpstr>
      <vt:lpstr>Capstone Project  on Market Value Estimation of Football Players submitted by 1. Manvir Singh Kohli – Roll No. 725QXVGQ2O 2. Abhishek Sharma – Roll No.EU6UKFRTGH 3. Akansha Gupta – Roll No. FMSWB7IHPO 4. Kunal Malik – Roll No. F4MZM1ML6W under the guidance of Mr. Pranov Mishra Batch – (PGPBABI.G.Sep’19) </vt:lpstr>
      <vt:lpstr>Introduction</vt:lpstr>
      <vt:lpstr>PowerPoint Presentation</vt:lpstr>
      <vt:lpstr>PowerPoint Presentation</vt:lpstr>
      <vt:lpstr>Objective &amp; Methodology</vt:lpstr>
      <vt:lpstr>PowerPoint Presentation</vt:lpstr>
      <vt:lpstr>PowerPoint Presentation</vt:lpstr>
      <vt:lpstr>Tools and techniques used</vt:lpstr>
      <vt:lpstr>PowerPoint Presentation</vt:lpstr>
      <vt:lpstr>Data Source and Description</vt:lpstr>
      <vt:lpstr>PowerPoint Presentation</vt:lpstr>
      <vt:lpstr>PowerPoint Presentation</vt:lpstr>
      <vt:lpstr>PowerPoint Presentation</vt:lpstr>
      <vt:lpstr>Data Preprocessing &amp;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Making the model</vt:lpstr>
      <vt:lpstr>PowerPoint Presentation</vt:lpstr>
      <vt:lpstr>PowerPoint Presentation</vt:lpstr>
      <vt:lpstr>PowerPoint Presentation</vt:lpstr>
      <vt:lpstr>PowerPoint Presentation</vt:lpstr>
      <vt:lpstr>Model Building and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Recommendations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Kohli, Manvir</dc:creator>
  <cp:lastModifiedBy>Kohli, Manvir</cp:lastModifiedBy>
  <cp:revision>114</cp:revision>
  <dcterms:created xsi:type="dcterms:W3CDTF">2021-02-03T13:57:39Z</dcterms:created>
  <dcterms:modified xsi:type="dcterms:W3CDTF">2021-03-01T05:35:52Z</dcterms:modified>
</cp:coreProperties>
</file>