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Century Schoolbook"/>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CenturySchoolbook-bold.fntdata"/><Relationship Id="rId21" Type="http://schemas.openxmlformats.org/officeDocument/2006/relationships/font" Target="fonts/CenturySchoolbook-regular.fntdata"/><Relationship Id="rId24" Type="http://schemas.openxmlformats.org/officeDocument/2006/relationships/font" Target="fonts/CenturySchoolbook-boldItalic.fntdata"/><Relationship Id="rId23" Type="http://schemas.openxmlformats.org/officeDocument/2006/relationships/font" Target="fonts/CenturySchoolboo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4a19a6c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4a19a6c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48ca25d2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48ca25d2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48ca25d2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8ca25d2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8ca25d2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8ca25d2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8ca25d2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8ca25d2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48ca25d2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8ca25d2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4a19a6c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a19a6c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48ca25d2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48ca25d2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4b889b73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b889b73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48ca25d2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48ca25d2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2286000" y="2343150"/>
            <a:ext cx="6172200" cy="1420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2286000" y="3752491"/>
            <a:ext cx="6172200" cy="10287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0" name="Google Shape;20;p2"/>
          <p:cNvSpPr txBox="1"/>
          <p:nvPr>
            <p:ph idx="10" type="dt"/>
          </p:nvPr>
        </p:nvSpPr>
        <p:spPr>
          <a:xfrm rot="5400000">
            <a:off x="8050371" y="832948"/>
            <a:ext cx="17145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534493" y="3088270"/>
            <a:ext cx="2743200" cy="384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nvSpPr>
        <p:spPr>
          <a:xfrm>
            <a:off x="381000" y="0"/>
            <a:ext cx="609600" cy="5143500"/>
          </a:xfrm>
          <a:prstGeom prst="rect">
            <a:avLst/>
          </a:prstGeom>
          <a:solidFill>
            <a:srgbClr val="EBEBEB">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3" name="Google Shape;23;p2"/>
          <p:cNvSpPr/>
          <p:nvPr/>
        </p:nvSpPr>
        <p:spPr>
          <a:xfrm>
            <a:off x="276336" y="0"/>
            <a:ext cx="104700" cy="5143500"/>
          </a:xfrm>
          <a:prstGeom prst="rect">
            <a:avLst/>
          </a:prstGeom>
          <a:solidFill>
            <a:srgbClr val="F2F2F2">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4" name="Google Shape;24;p2"/>
          <p:cNvSpPr/>
          <p:nvPr/>
        </p:nvSpPr>
        <p:spPr>
          <a:xfrm>
            <a:off x="990600" y="0"/>
            <a:ext cx="181800" cy="5143500"/>
          </a:xfrm>
          <a:prstGeom prst="rect">
            <a:avLst/>
          </a:prstGeom>
          <a:solidFill>
            <a:srgbClr val="F2F2F2">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5" name="Google Shape;25;p2"/>
          <p:cNvSpPr/>
          <p:nvPr/>
        </p:nvSpPr>
        <p:spPr>
          <a:xfrm>
            <a:off x="1141320" y="0"/>
            <a:ext cx="230400" cy="5143500"/>
          </a:xfrm>
          <a:prstGeom prst="rect">
            <a:avLst/>
          </a:prstGeom>
          <a:solidFill>
            <a:srgbClr val="F9F9F9">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26" name="Google Shape;26;p2"/>
          <p:cNvCxnSpPr/>
          <p:nvPr/>
        </p:nvCxnSpPr>
        <p:spPr>
          <a:xfrm>
            <a:off x="106344" y="0"/>
            <a:ext cx="0" cy="5143500"/>
          </a:xfrm>
          <a:prstGeom prst="straightConnector1">
            <a:avLst/>
          </a:prstGeom>
          <a:noFill/>
          <a:ln cap="flat" cmpd="sng" w="57150">
            <a:solidFill>
              <a:srgbClr val="EBEBEB">
                <a:alpha val="72941"/>
              </a:srgbClr>
            </a:solidFill>
            <a:prstDash val="solid"/>
            <a:round/>
            <a:headEnd len="sm" w="sm" type="none"/>
            <a:tailEnd len="sm" w="sm" type="none"/>
          </a:ln>
        </p:spPr>
      </p:cxnSp>
      <p:cxnSp>
        <p:nvCxnSpPr>
          <p:cNvPr id="27" name="Google Shape;27;p2"/>
          <p:cNvCxnSpPr/>
          <p:nvPr/>
        </p:nvCxnSpPr>
        <p:spPr>
          <a:xfrm>
            <a:off x="914400" y="0"/>
            <a:ext cx="0" cy="5143500"/>
          </a:xfrm>
          <a:prstGeom prst="straightConnector1">
            <a:avLst/>
          </a:prstGeom>
          <a:noFill/>
          <a:ln cap="flat" cmpd="sng" w="57150">
            <a:solidFill>
              <a:srgbClr val="F9F9F9">
                <a:alpha val="82745"/>
              </a:srgbClr>
            </a:solidFill>
            <a:prstDash val="solid"/>
            <a:round/>
            <a:headEnd len="sm" w="sm" type="none"/>
            <a:tailEnd len="sm" w="sm" type="none"/>
          </a:ln>
        </p:spPr>
      </p:cxnSp>
      <p:cxnSp>
        <p:nvCxnSpPr>
          <p:cNvPr id="28" name="Google Shape;28;p2"/>
          <p:cNvCxnSpPr/>
          <p:nvPr/>
        </p:nvCxnSpPr>
        <p:spPr>
          <a:xfrm>
            <a:off x="854112" y="0"/>
            <a:ext cx="0" cy="5143500"/>
          </a:xfrm>
          <a:prstGeom prst="straightConnector1">
            <a:avLst/>
          </a:prstGeom>
          <a:noFill/>
          <a:ln cap="flat" cmpd="sng" w="57150">
            <a:solidFill>
              <a:srgbClr val="EBEBEB"/>
            </a:solidFill>
            <a:prstDash val="solid"/>
            <a:round/>
            <a:headEnd len="sm" w="sm" type="none"/>
            <a:tailEnd len="sm" w="sm" type="none"/>
          </a:ln>
        </p:spPr>
      </p:cxnSp>
      <p:cxnSp>
        <p:nvCxnSpPr>
          <p:cNvPr id="29" name="Google Shape;29;p2"/>
          <p:cNvCxnSpPr/>
          <p:nvPr/>
        </p:nvCxnSpPr>
        <p:spPr>
          <a:xfrm>
            <a:off x="1726640" y="0"/>
            <a:ext cx="0" cy="5143500"/>
          </a:xfrm>
          <a:prstGeom prst="straightConnector1">
            <a:avLst/>
          </a:prstGeom>
          <a:noFill/>
          <a:ln cap="flat" cmpd="sng" w="28575">
            <a:solidFill>
              <a:srgbClr val="EBEBEB">
                <a:alpha val="81960"/>
              </a:srgbClr>
            </a:solidFill>
            <a:prstDash val="solid"/>
            <a:round/>
            <a:headEnd len="sm" w="sm" type="none"/>
            <a:tailEnd len="sm" w="sm" type="none"/>
          </a:ln>
        </p:spPr>
      </p:cxnSp>
      <p:cxnSp>
        <p:nvCxnSpPr>
          <p:cNvPr id="30" name="Google Shape;30;p2"/>
          <p:cNvCxnSpPr/>
          <p:nvPr/>
        </p:nvCxnSpPr>
        <p:spPr>
          <a:xfrm>
            <a:off x="1066800" y="0"/>
            <a:ext cx="0" cy="5143500"/>
          </a:xfrm>
          <a:prstGeom prst="straightConnector1">
            <a:avLst/>
          </a:prstGeom>
          <a:noFill/>
          <a:ln cap="flat" cmpd="sng" w="9525">
            <a:solidFill>
              <a:srgbClr val="EBEBEB"/>
            </a:solidFill>
            <a:prstDash val="solid"/>
            <a:round/>
            <a:headEnd len="sm" w="sm" type="none"/>
            <a:tailEnd len="sm" w="sm" type="none"/>
          </a:ln>
        </p:spPr>
      </p:cxnSp>
      <p:cxnSp>
        <p:nvCxnSpPr>
          <p:cNvPr id="31" name="Google Shape;31;p2"/>
          <p:cNvCxnSpPr/>
          <p:nvPr/>
        </p:nvCxnSpPr>
        <p:spPr>
          <a:xfrm>
            <a:off x="9113856" y="0"/>
            <a:ext cx="0" cy="5143500"/>
          </a:xfrm>
          <a:prstGeom prst="straightConnector1">
            <a:avLst/>
          </a:prstGeom>
          <a:noFill/>
          <a:ln cap="flat" cmpd="thickThin" w="57150">
            <a:solidFill>
              <a:srgbClr val="EBEBEB"/>
            </a:solidFill>
            <a:prstDash val="solid"/>
            <a:round/>
            <a:headEnd len="sm" w="sm" type="none"/>
            <a:tailEnd len="sm" w="sm" type="none"/>
          </a:ln>
        </p:spPr>
      </p:cxnSp>
      <p:sp>
        <p:nvSpPr>
          <p:cNvPr id="32" name="Google Shape;32;p2"/>
          <p:cNvSpPr/>
          <p:nvPr/>
        </p:nvSpPr>
        <p:spPr>
          <a:xfrm>
            <a:off x="1219200" y="0"/>
            <a:ext cx="76200" cy="5143500"/>
          </a:xfrm>
          <a:prstGeom prst="rect">
            <a:avLst/>
          </a:prstGeom>
          <a:solidFill>
            <a:srgbClr val="EBEBEB">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3" name="Google Shape;33;p2"/>
          <p:cNvSpPr/>
          <p:nvPr/>
        </p:nvSpPr>
        <p:spPr>
          <a:xfrm>
            <a:off x="609600" y="2571750"/>
            <a:ext cx="1295400" cy="971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4" name="Google Shape;34;p2"/>
          <p:cNvSpPr/>
          <p:nvPr/>
        </p:nvSpPr>
        <p:spPr>
          <a:xfrm>
            <a:off x="1309632" y="3650064"/>
            <a:ext cx="641400" cy="481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2"/>
          <p:cNvSpPr/>
          <p:nvPr/>
        </p:nvSpPr>
        <p:spPr>
          <a:xfrm>
            <a:off x="1091080" y="4125474"/>
            <a:ext cx="137100" cy="10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6" name="Google Shape;36;p2"/>
          <p:cNvSpPr/>
          <p:nvPr/>
        </p:nvSpPr>
        <p:spPr>
          <a:xfrm>
            <a:off x="1664208" y="4341114"/>
            <a:ext cx="274200" cy="2058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2"/>
          <p:cNvSpPr/>
          <p:nvPr/>
        </p:nvSpPr>
        <p:spPr>
          <a:xfrm>
            <a:off x="1905000" y="3371850"/>
            <a:ext cx="365700" cy="274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2"/>
          <p:cNvSpPr txBox="1"/>
          <p:nvPr>
            <p:ph idx="12" type="sldNum"/>
          </p:nvPr>
        </p:nvSpPr>
        <p:spPr>
          <a:xfrm>
            <a:off x="1325544" y="3696526"/>
            <a:ext cx="609600" cy="3882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0" name="Shape 120"/>
        <p:cNvGrpSpPr/>
        <p:nvPr/>
      </p:nvGrpSpPr>
      <p:grpSpPr>
        <a:xfrm>
          <a:off x="0" y="0"/>
          <a:ext cx="0" cy="0"/>
          <a:chOff x="0" y="0"/>
          <a:chExt cx="0" cy="0"/>
        </a:xfrm>
      </p:grpSpPr>
      <p:sp>
        <p:nvSpPr>
          <p:cNvPr id="121" name="Google Shape;121;p11"/>
          <p:cNvSpPr txBox="1"/>
          <p:nvPr>
            <p:ph type="title"/>
          </p:nvPr>
        </p:nvSpPr>
        <p:spPr>
          <a:xfrm>
            <a:off x="457200" y="205978"/>
            <a:ext cx="7467600" cy="8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1"/>
          <p:cNvSpPr txBox="1"/>
          <p:nvPr>
            <p:ph idx="1" type="body"/>
          </p:nvPr>
        </p:nvSpPr>
        <p:spPr>
          <a:xfrm rot="5400000">
            <a:off x="2363400" y="-706050"/>
            <a:ext cx="3655200" cy="74676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11"/>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1"/>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1"/>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12"/>
          <p:cNvSpPr txBox="1"/>
          <p:nvPr>
            <p:ph type="title"/>
          </p:nvPr>
        </p:nvSpPr>
        <p:spPr>
          <a:xfrm rot="5400000">
            <a:off x="5273250" y="1562129"/>
            <a:ext cx="43887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12"/>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2"/>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2"/>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457200" y="205978"/>
            <a:ext cx="7467600" cy="8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
          <p:cNvSpPr txBox="1"/>
          <p:nvPr>
            <p:ph idx="1" type="body"/>
          </p:nvPr>
        </p:nvSpPr>
        <p:spPr>
          <a:xfrm>
            <a:off x="457200" y="1200150"/>
            <a:ext cx="7467600" cy="3655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3"/>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44" name="Google Shape;44;p3"/>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4"/>
          <p:cNvSpPr txBox="1"/>
          <p:nvPr>
            <p:ph type="title"/>
          </p:nvPr>
        </p:nvSpPr>
        <p:spPr>
          <a:xfrm>
            <a:off x="2286000" y="2171700"/>
            <a:ext cx="6172200" cy="154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 type="body"/>
          </p:nvPr>
        </p:nvSpPr>
        <p:spPr>
          <a:xfrm>
            <a:off x="2286000" y="3757613"/>
            <a:ext cx="6172200" cy="10287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4"/>
          <p:cNvSpPr txBox="1"/>
          <p:nvPr>
            <p:ph idx="10" type="dt"/>
          </p:nvPr>
        </p:nvSpPr>
        <p:spPr>
          <a:xfrm rot="5400000">
            <a:off x="8049006" y="830199"/>
            <a:ext cx="17145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rot="5400000">
            <a:off x="7534680" y="3086124"/>
            <a:ext cx="2743200" cy="384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p:nvPr/>
        </p:nvSpPr>
        <p:spPr>
          <a:xfrm>
            <a:off x="381000" y="0"/>
            <a:ext cx="609600" cy="5143500"/>
          </a:xfrm>
          <a:prstGeom prst="rect">
            <a:avLst/>
          </a:prstGeom>
          <a:solidFill>
            <a:srgbClr val="EBEBEB">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1" name="Google Shape;51;p4"/>
          <p:cNvSpPr/>
          <p:nvPr/>
        </p:nvSpPr>
        <p:spPr>
          <a:xfrm>
            <a:off x="276336" y="0"/>
            <a:ext cx="104700" cy="5143500"/>
          </a:xfrm>
          <a:prstGeom prst="rect">
            <a:avLst/>
          </a:prstGeom>
          <a:solidFill>
            <a:srgbClr val="F2F2F2">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2" name="Google Shape;52;p4"/>
          <p:cNvSpPr/>
          <p:nvPr/>
        </p:nvSpPr>
        <p:spPr>
          <a:xfrm>
            <a:off x="990600" y="0"/>
            <a:ext cx="181800" cy="5143500"/>
          </a:xfrm>
          <a:prstGeom prst="rect">
            <a:avLst/>
          </a:prstGeom>
          <a:solidFill>
            <a:srgbClr val="F2F2F2">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3" name="Google Shape;53;p4"/>
          <p:cNvSpPr/>
          <p:nvPr/>
        </p:nvSpPr>
        <p:spPr>
          <a:xfrm>
            <a:off x="1141320" y="0"/>
            <a:ext cx="230400" cy="5143500"/>
          </a:xfrm>
          <a:prstGeom prst="rect">
            <a:avLst/>
          </a:prstGeom>
          <a:solidFill>
            <a:srgbClr val="F9F9F9">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54" name="Google Shape;54;p4"/>
          <p:cNvCxnSpPr/>
          <p:nvPr/>
        </p:nvCxnSpPr>
        <p:spPr>
          <a:xfrm>
            <a:off x="106344" y="0"/>
            <a:ext cx="0" cy="5143500"/>
          </a:xfrm>
          <a:prstGeom prst="straightConnector1">
            <a:avLst/>
          </a:prstGeom>
          <a:noFill/>
          <a:ln cap="flat" cmpd="sng" w="57150">
            <a:solidFill>
              <a:srgbClr val="EBEBEB">
                <a:alpha val="72941"/>
              </a:srgbClr>
            </a:solidFill>
            <a:prstDash val="solid"/>
            <a:round/>
            <a:headEnd len="sm" w="sm" type="none"/>
            <a:tailEnd len="sm" w="sm" type="none"/>
          </a:ln>
        </p:spPr>
      </p:cxnSp>
      <p:cxnSp>
        <p:nvCxnSpPr>
          <p:cNvPr id="55" name="Google Shape;55;p4"/>
          <p:cNvCxnSpPr/>
          <p:nvPr/>
        </p:nvCxnSpPr>
        <p:spPr>
          <a:xfrm>
            <a:off x="914400" y="0"/>
            <a:ext cx="0" cy="5143500"/>
          </a:xfrm>
          <a:prstGeom prst="straightConnector1">
            <a:avLst/>
          </a:prstGeom>
          <a:noFill/>
          <a:ln cap="flat" cmpd="sng" w="57150">
            <a:solidFill>
              <a:srgbClr val="F9F9F9">
                <a:alpha val="82745"/>
              </a:srgbClr>
            </a:solidFill>
            <a:prstDash val="solid"/>
            <a:round/>
            <a:headEnd len="sm" w="sm" type="none"/>
            <a:tailEnd len="sm" w="sm" type="none"/>
          </a:ln>
        </p:spPr>
      </p:cxnSp>
      <p:cxnSp>
        <p:nvCxnSpPr>
          <p:cNvPr id="56" name="Google Shape;56;p4"/>
          <p:cNvCxnSpPr/>
          <p:nvPr/>
        </p:nvCxnSpPr>
        <p:spPr>
          <a:xfrm>
            <a:off x="854112" y="0"/>
            <a:ext cx="0" cy="5143500"/>
          </a:xfrm>
          <a:prstGeom prst="straightConnector1">
            <a:avLst/>
          </a:prstGeom>
          <a:noFill/>
          <a:ln cap="flat" cmpd="sng" w="57150">
            <a:solidFill>
              <a:srgbClr val="EBEBEB"/>
            </a:solidFill>
            <a:prstDash val="solid"/>
            <a:round/>
            <a:headEnd len="sm" w="sm" type="none"/>
            <a:tailEnd len="sm" w="sm" type="none"/>
          </a:ln>
        </p:spPr>
      </p:cxnSp>
      <p:cxnSp>
        <p:nvCxnSpPr>
          <p:cNvPr id="57" name="Google Shape;57;p4"/>
          <p:cNvCxnSpPr/>
          <p:nvPr/>
        </p:nvCxnSpPr>
        <p:spPr>
          <a:xfrm>
            <a:off x="1726640" y="0"/>
            <a:ext cx="0" cy="5143500"/>
          </a:xfrm>
          <a:prstGeom prst="straightConnector1">
            <a:avLst/>
          </a:prstGeom>
          <a:noFill/>
          <a:ln cap="flat" cmpd="sng" w="28575">
            <a:solidFill>
              <a:srgbClr val="EBEBEB">
                <a:alpha val="81960"/>
              </a:srgbClr>
            </a:solidFill>
            <a:prstDash val="solid"/>
            <a:round/>
            <a:headEnd len="sm" w="sm" type="none"/>
            <a:tailEnd len="sm" w="sm" type="none"/>
          </a:ln>
        </p:spPr>
      </p:cxnSp>
      <p:cxnSp>
        <p:nvCxnSpPr>
          <p:cNvPr id="58" name="Google Shape;58;p4"/>
          <p:cNvCxnSpPr/>
          <p:nvPr/>
        </p:nvCxnSpPr>
        <p:spPr>
          <a:xfrm>
            <a:off x="1066800" y="0"/>
            <a:ext cx="0" cy="5143500"/>
          </a:xfrm>
          <a:prstGeom prst="straightConnector1">
            <a:avLst/>
          </a:prstGeom>
          <a:noFill/>
          <a:ln cap="flat" cmpd="sng" w="9525">
            <a:solidFill>
              <a:srgbClr val="EBEBEB"/>
            </a:solidFill>
            <a:prstDash val="solid"/>
            <a:round/>
            <a:headEnd len="sm" w="sm" type="none"/>
            <a:tailEnd len="sm" w="sm" type="none"/>
          </a:ln>
        </p:spPr>
      </p:cxnSp>
      <p:sp>
        <p:nvSpPr>
          <p:cNvPr id="59" name="Google Shape;59;p4"/>
          <p:cNvSpPr/>
          <p:nvPr/>
        </p:nvSpPr>
        <p:spPr>
          <a:xfrm>
            <a:off x="1219200" y="0"/>
            <a:ext cx="76200" cy="5143500"/>
          </a:xfrm>
          <a:prstGeom prst="rect">
            <a:avLst/>
          </a:prstGeom>
          <a:solidFill>
            <a:srgbClr val="EBEBEB">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0" name="Google Shape;60;p4"/>
          <p:cNvSpPr/>
          <p:nvPr/>
        </p:nvSpPr>
        <p:spPr>
          <a:xfrm>
            <a:off x="609600" y="2571750"/>
            <a:ext cx="1295400" cy="971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1" name="Google Shape;61;p4"/>
          <p:cNvSpPr/>
          <p:nvPr/>
        </p:nvSpPr>
        <p:spPr>
          <a:xfrm>
            <a:off x="1324704" y="3650064"/>
            <a:ext cx="641400" cy="481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2" name="Google Shape;62;p4"/>
          <p:cNvSpPr/>
          <p:nvPr/>
        </p:nvSpPr>
        <p:spPr>
          <a:xfrm>
            <a:off x="1091080" y="4125474"/>
            <a:ext cx="137100" cy="10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3" name="Google Shape;63;p4"/>
          <p:cNvSpPr/>
          <p:nvPr/>
        </p:nvSpPr>
        <p:spPr>
          <a:xfrm>
            <a:off x="1664208" y="4343400"/>
            <a:ext cx="274200" cy="2058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4" name="Google Shape;64;p4"/>
          <p:cNvSpPr/>
          <p:nvPr/>
        </p:nvSpPr>
        <p:spPr>
          <a:xfrm>
            <a:off x="1879040" y="3359916"/>
            <a:ext cx="365700" cy="274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65" name="Google Shape;65;p4"/>
          <p:cNvCxnSpPr/>
          <p:nvPr/>
        </p:nvCxnSpPr>
        <p:spPr>
          <a:xfrm>
            <a:off x="9097944" y="0"/>
            <a:ext cx="0" cy="5143500"/>
          </a:xfrm>
          <a:prstGeom prst="straightConnector1">
            <a:avLst/>
          </a:prstGeom>
          <a:noFill/>
          <a:ln cap="flat" cmpd="thickThin" w="57150">
            <a:solidFill>
              <a:srgbClr val="EBEBEB"/>
            </a:solidFill>
            <a:prstDash val="solid"/>
            <a:round/>
            <a:headEnd len="sm" w="sm" type="none"/>
            <a:tailEnd len="sm" w="sm" type="none"/>
          </a:ln>
        </p:spPr>
      </p:cxnSp>
      <p:sp>
        <p:nvSpPr>
          <p:cNvPr id="66" name="Google Shape;66;p4"/>
          <p:cNvSpPr txBox="1"/>
          <p:nvPr>
            <p:ph idx="12" type="sldNum"/>
          </p:nvPr>
        </p:nvSpPr>
        <p:spPr>
          <a:xfrm>
            <a:off x="1340616" y="3696526"/>
            <a:ext cx="609600" cy="3882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5"/>
          <p:cNvSpPr txBox="1"/>
          <p:nvPr>
            <p:ph type="title"/>
          </p:nvPr>
        </p:nvSpPr>
        <p:spPr>
          <a:xfrm>
            <a:off x="457200" y="205978"/>
            <a:ext cx="7467600" cy="8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72" name="Google Shape;72;p5"/>
          <p:cNvSpPr txBox="1"/>
          <p:nvPr>
            <p:ph idx="1" type="body"/>
          </p:nvPr>
        </p:nvSpPr>
        <p:spPr>
          <a:xfrm>
            <a:off x="457200" y="1200150"/>
            <a:ext cx="3657600" cy="3429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5"/>
          <p:cNvSpPr txBox="1"/>
          <p:nvPr>
            <p:ph idx="2" type="body"/>
          </p:nvPr>
        </p:nvSpPr>
        <p:spPr>
          <a:xfrm>
            <a:off x="4270248" y="1200150"/>
            <a:ext cx="3657600" cy="3429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sp>
        <p:nvSpPr>
          <p:cNvPr id="75" name="Google Shape;75;p6"/>
          <p:cNvSpPr txBox="1"/>
          <p:nvPr>
            <p:ph type="title"/>
          </p:nvPr>
        </p:nvSpPr>
        <p:spPr>
          <a:xfrm>
            <a:off x="457200" y="204788"/>
            <a:ext cx="7543800" cy="8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6"/>
          <p:cNvSpPr txBox="1"/>
          <p:nvPr>
            <p:ph idx="1" type="body"/>
          </p:nvPr>
        </p:nvSpPr>
        <p:spPr>
          <a:xfrm>
            <a:off x="457200" y="1771650"/>
            <a:ext cx="3657600" cy="2914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6"/>
          <p:cNvSpPr txBox="1"/>
          <p:nvPr>
            <p:ph idx="2" type="body"/>
          </p:nvPr>
        </p:nvSpPr>
        <p:spPr>
          <a:xfrm>
            <a:off x="4371975" y="1771650"/>
            <a:ext cx="3657600" cy="2914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6"/>
          <p:cNvSpPr/>
          <p:nvPr>
            <p:ph idx="3" type="body"/>
          </p:nvPr>
        </p:nvSpPr>
        <p:spPr>
          <a:xfrm>
            <a:off x="457200" y="1177290"/>
            <a:ext cx="3657600" cy="4938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6"/>
          <p:cNvSpPr/>
          <p:nvPr>
            <p:ph idx="4" type="body"/>
          </p:nvPr>
        </p:nvSpPr>
        <p:spPr>
          <a:xfrm>
            <a:off x="4343400" y="1177290"/>
            <a:ext cx="3657600" cy="4938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3" name="Shape 83"/>
        <p:cNvGrpSpPr/>
        <p:nvPr/>
      </p:nvGrpSpPr>
      <p:grpSpPr>
        <a:xfrm>
          <a:off x="0" y="0"/>
          <a:ext cx="0" cy="0"/>
          <a:chOff x="0" y="0"/>
          <a:chExt cx="0" cy="0"/>
        </a:xfrm>
      </p:grpSpPr>
      <p:sp>
        <p:nvSpPr>
          <p:cNvPr id="84" name="Google Shape;84;p7"/>
          <p:cNvSpPr txBox="1"/>
          <p:nvPr>
            <p:ph type="title"/>
          </p:nvPr>
        </p:nvSpPr>
        <p:spPr>
          <a:xfrm>
            <a:off x="457200" y="205978"/>
            <a:ext cx="7467600" cy="8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87" name="Google Shape;87;p7"/>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 name="Shape 88"/>
        <p:cNvGrpSpPr/>
        <p:nvPr/>
      </p:nvGrpSpPr>
      <p:grpSpPr>
        <a:xfrm>
          <a:off x="0" y="0"/>
          <a:ext cx="0" cy="0"/>
          <a:chOff x="0" y="0"/>
          <a:chExt cx="0" cy="0"/>
        </a:xfrm>
      </p:grpSpPr>
      <p:sp>
        <p:nvSpPr>
          <p:cNvPr id="89" name="Google Shape;89;p8"/>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9"/>
          <p:cNvCxnSpPr/>
          <p:nvPr/>
        </p:nvCxnSpPr>
        <p:spPr>
          <a:xfrm>
            <a:off x="8763000" y="0"/>
            <a:ext cx="0" cy="5143500"/>
          </a:xfrm>
          <a:prstGeom prst="straightConnector1">
            <a:avLst/>
          </a:prstGeom>
          <a:noFill/>
          <a:ln cap="flat" cmpd="sng" w="38100">
            <a:solidFill>
              <a:srgbClr val="EBEBEB">
                <a:alpha val="92941"/>
              </a:srgbClr>
            </a:solidFill>
            <a:prstDash val="solid"/>
            <a:round/>
            <a:headEnd len="sm" w="sm" type="none"/>
            <a:tailEnd len="sm" w="sm" type="none"/>
          </a:ln>
        </p:spPr>
      </p:cxnSp>
      <p:sp>
        <p:nvSpPr>
          <p:cNvPr id="94" name="Google Shape;94;p9"/>
          <p:cNvSpPr txBox="1"/>
          <p:nvPr>
            <p:ph type="title"/>
          </p:nvPr>
        </p:nvSpPr>
        <p:spPr>
          <a:xfrm rot="5400000">
            <a:off x="4160580" y="2343090"/>
            <a:ext cx="47319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
          <p:cNvSpPr txBox="1"/>
          <p:nvPr>
            <p:ph idx="1" type="body"/>
          </p:nvPr>
        </p:nvSpPr>
        <p:spPr>
          <a:xfrm>
            <a:off x="6812280" y="205740"/>
            <a:ext cx="1527000" cy="37377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96" name="Google Shape;96;p9"/>
          <p:cNvCxnSpPr/>
          <p:nvPr/>
        </p:nvCxnSpPr>
        <p:spPr>
          <a:xfrm>
            <a:off x="6248400" y="0"/>
            <a:ext cx="0" cy="5143500"/>
          </a:xfrm>
          <a:prstGeom prst="straightConnector1">
            <a:avLst/>
          </a:prstGeom>
          <a:noFill/>
          <a:ln cap="flat" cmpd="sng" w="38100">
            <a:solidFill>
              <a:srgbClr val="EBEBEB"/>
            </a:solidFill>
            <a:prstDash val="solid"/>
            <a:round/>
            <a:headEnd len="sm" w="sm" type="none"/>
            <a:tailEnd len="sm" w="sm" type="none"/>
          </a:ln>
        </p:spPr>
      </p:cxnSp>
      <p:cxnSp>
        <p:nvCxnSpPr>
          <p:cNvPr id="97" name="Google Shape;97;p9"/>
          <p:cNvCxnSpPr/>
          <p:nvPr/>
        </p:nvCxnSpPr>
        <p:spPr>
          <a:xfrm>
            <a:off x="6192296" y="0"/>
            <a:ext cx="0" cy="51435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9"/>
          <p:cNvCxnSpPr/>
          <p:nvPr/>
        </p:nvCxnSpPr>
        <p:spPr>
          <a:xfrm>
            <a:off x="8991600" y="0"/>
            <a:ext cx="0" cy="51435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9"/>
          <p:cNvSpPr/>
          <p:nvPr/>
        </p:nvSpPr>
        <p:spPr>
          <a:xfrm>
            <a:off x="8839200" y="0"/>
            <a:ext cx="304800" cy="5143500"/>
          </a:xfrm>
          <a:prstGeom prst="rect">
            <a:avLst/>
          </a:prstGeom>
          <a:solidFill>
            <a:srgbClr val="EBEBEB">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00" name="Google Shape;100;p9"/>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9"/>
          <p:cNvSpPr/>
          <p:nvPr/>
        </p:nvSpPr>
        <p:spPr>
          <a:xfrm>
            <a:off x="8156448" y="4286250"/>
            <a:ext cx="548700" cy="411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2" name="Google Shape;102;p9"/>
          <p:cNvSpPr txBox="1"/>
          <p:nvPr>
            <p:ph idx="2" type="body"/>
          </p:nvPr>
        </p:nvSpPr>
        <p:spPr>
          <a:xfrm>
            <a:off x="304800" y="205740"/>
            <a:ext cx="5638800" cy="47457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9"/>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05" name="Google Shape;105;p9"/>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6" name="Shape 106"/>
        <p:cNvGrpSpPr/>
        <p:nvPr/>
      </p:nvGrpSpPr>
      <p:grpSpPr>
        <a:xfrm>
          <a:off x="0" y="0"/>
          <a:ext cx="0" cy="0"/>
          <a:chOff x="0" y="0"/>
          <a:chExt cx="0" cy="0"/>
        </a:xfrm>
      </p:grpSpPr>
      <p:cxnSp>
        <p:nvCxnSpPr>
          <p:cNvPr id="107" name="Google Shape;107;p10"/>
          <p:cNvCxnSpPr/>
          <p:nvPr/>
        </p:nvCxnSpPr>
        <p:spPr>
          <a:xfrm>
            <a:off x="8763000" y="0"/>
            <a:ext cx="0" cy="5143500"/>
          </a:xfrm>
          <a:prstGeom prst="straightConnector1">
            <a:avLst/>
          </a:prstGeom>
          <a:noFill/>
          <a:ln cap="flat" cmpd="sng" w="38100">
            <a:solidFill>
              <a:srgbClr val="EBEBEB"/>
            </a:solidFill>
            <a:prstDash val="solid"/>
            <a:round/>
            <a:headEnd len="sm" w="sm" type="none"/>
            <a:tailEnd len="sm" w="sm" type="none"/>
          </a:ln>
        </p:spPr>
      </p:cxnSp>
      <p:sp>
        <p:nvSpPr>
          <p:cNvPr id="108" name="Google Shape;108;p10"/>
          <p:cNvSpPr/>
          <p:nvPr/>
        </p:nvSpPr>
        <p:spPr>
          <a:xfrm>
            <a:off x="8156448" y="4286250"/>
            <a:ext cx="548700" cy="411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9" name="Google Shape;109;p10"/>
          <p:cNvSpPr txBox="1"/>
          <p:nvPr>
            <p:ph type="title"/>
          </p:nvPr>
        </p:nvSpPr>
        <p:spPr>
          <a:xfrm rot="5400000">
            <a:off x="4138863" y="2343090"/>
            <a:ext cx="47319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0"/>
          <p:cNvSpPr/>
          <p:nvPr>
            <p:ph idx="2" type="pic"/>
          </p:nvPr>
        </p:nvSpPr>
        <p:spPr>
          <a:xfrm>
            <a:off x="0" y="0"/>
            <a:ext cx="6172200" cy="5143500"/>
          </a:xfrm>
          <a:prstGeom prst="rect">
            <a:avLst/>
          </a:prstGeom>
          <a:solidFill>
            <a:schemeClr val="lt2"/>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C1C1C1"/>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EBEBEB"/>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D5D5D5"/>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EBEBEB"/>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C1C1C1"/>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1" name="Google Shape;111;p10"/>
          <p:cNvSpPr txBox="1"/>
          <p:nvPr>
            <p:ph idx="1" type="body"/>
          </p:nvPr>
        </p:nvSpPr>
        <p:spPr>
          <a:xfrm>
            <a:off x="6765798" y="198596"/>
            <a:ext cx="1524000" cy="3717000"/>
          </a:xfrm>
          <a:prstGeom prst="rect">
            <a:avLst/>
          </a:prstGeom>
          <a:noFill/>
          <a:ln>
            <a:noFill/>
          </a:ln>
        </p:spPr>
        <p:txBody>
          <a:bodyPr anchorCtr="0" anchor="t" bIns="45700" lIns="91425" spcFirstLastPara="1" rIns="91425" wrap="square" tIns="45700">
            <a:no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2" name="Google Shape;112;p10"/>
          <p:cNvCxnSpPr/>
          <p:nvPr/>
        </p:nvCxnSpPr>
        <p:spPr>
          <a:xfrm>
            <a:off x="8991600" y="0"/>
            <a:ext cx="0" cy="5143500"/>
          </a:xfrm>
          <a:prstGeom prst="straightConnector1">
            <a:avLst/>
          </a:prstGeom>
          <a:noFill/>
          <a:ln cap="flat" cmpd="sng" w="9525">
            <a:solidFill>
              <a:schemeClr val="dk1"/>
            </a:solidFill>
            <a:prstDash val="solid"/>
            <a:round/>
            <a:headEnd len="sm" w="sm" type="none"/>
            <a:tailEnd len="sm" w="sm" type="none"/>
          </a:ln>
        </p:spPr>
      </p:cxnSp>
      <p:sp>
        <p:nvSpPr>
          <p:cNvPr id="113" name="Google Shape;113;p10"/>
          <p:cNvSpPr/>
          <p:nvPr/>
        </p:nvSpPr>
        <p:spPr>
          <a:xfrm>
            <a:off x="8839200" y="0"/>
            <a:ext cx="304800" cy="5143500"/>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14" name="Google Shape;114;p10"/>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10"/>
          <p:cNvCxnSpPr/>
          <p:nvPr/>
        </p:nvCxnSpPr>
        <p:spPr>
          <a:xfrm>
            <a:off x="6248400" y="0"/>
            <a:ext cx="0" cy="5143500"/>
          </a:xfrm>
          <a:prstGeom prst="straightConnector1">
            <a:avLst/>
          </a:prstGeom>
          <a:noFill/>
          <a:ln cap="flat" cmpd="sng" w="38100">
            <a:solidFill>
              <a:srgbClr val="EBEBEB"/>
            </a:solidFill>
            <a:prstDash val="solid"/>
            <a:round/>
            <a:headEnd len="sm" w="sm" type="none"/>
            <a:tailEnd len="sm" w="sm" type="none"/>
          </a:ln>
        </p:spPr>
      </p:cxnSp>
      <p:cxnSp>
        <p:nvCxnSpPr>
          <p:cNvPr id="116" name="Google Shape;116;p10"/>
          <p:cNvCxnSpPr/>
          <p:nvPr/>
        </p:nvCxnSpPr>
        <p:spPr>
          <a:xfrm>
            <a:off x="6192296" y="0"/>
            <a:ext cx="0" cy="51435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10"/>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19" name="Google Shape;119;p10"/>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8763000" y="0"/>
            <a:ext cx="0" cy="5143500"/>
          </a:xfrm>
          <a:prstGeom prst="straightConnector1">
            <a:avLst/>
          </a:prstGeom>
          <a:noFill/>
          <a:ln cap="flat" cmpd="sng" w="38100">
            <a:solidFill>
              <a:srgbClr val="EBEBEB">
                <a:alpha val="92941"/>
              </a:srgbClr>
            </a:solidFill>
            <a:prstDash val="solid"/>
            <a:round/>
            <a:headEnd len="sm" w="sm" type="none"/>
            <a:tailEnd len="sm" w="sm" type="none"/>
          </a:ln>
        </p:spPr>
      </p:cxnSp>
      <p:sp>
        <p:nvSpPr>
          <p:cNvPr id="7" name="Google Shape;7;p1"/>
          <p:cNvSpPr txBox="1"/>
          <p:nvPr>
            <p:ph type="title"/>
          </p:nvPr>
        </p:nvSpPr>
        <p:spPr>
          <a:xfrm>
            <a:off x="457200" y="205978"/>
            <a:ext cx="7467600" cy="857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200150"/>
            <a:ext cx="7467600" cy="3655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C1C1C1"/>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EBEBEB"/>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5D5D5"/>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EBEBEB"/>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C1C1C1"/>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1"/>
          <p:cNvSpPr txBox="1"/>
          <p:nvPr>
            <p:ph idx="10" type="dt"/>
          </p:nvPr>
        </p:nvSpPr>
        <p:spPr>
          <a:xfrm rot="5400000">
            <a:off x="7841034" y="763376"/>
            <a:ext cx="1508700" cy="384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1"/>
          <p:cNvSpPr txBox="1"/>
          <p:nvPr>
            <p:ph idx="11" type="ftr"/>
          </p:nvPr>
        </p:nvSpPr>
        <p:spPr>
          <a:xfrm rot="5400000">
            <a:off x="7390266" y="2757240"/>
            <a:ext cx="2400300" cy="365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1"/>
          <p:cNvCxnSpPr/>
          <p:nvPr/>
        </p:nvCxnSpPr>
        <p:spPr>
          <a:xfrm>
            <a:off x="76200" y="0"/>
            <a:ext cx="0" cy="5143500"/>
          </a:xfrm>
          <a:prstGeom prst="straightConnector1">
            <a:avLst/>
          </a:prstGeom>
          <a:noFill/>
          <a:ln cap="flat" cmpd="thickThin" w="57150">
            <a:solidFill>
              <a:srgbClr val="EBEBEB"/>
            </a:solidFill>
            <a:prstDash val="solid"/>
            <a:round/>
            <a:headEnd len="sm" w="sm" type="none"/>
            <a:tailEnd len="sm" w="sm" type="none"/>
          </a:ln>
        </p:spPr>
      </p:cxnSp>
      <p:cxnSp>
        <p:nvCxnSpPr>
          <p:cNvPr id="12" name="Google Shape;12;p1"/>
          <p:cNvCxnSpPr/>
          <p:nvPr/>
        </p:nvCxnSpPr>
        <p:spPr>
          <a:xfrm>
            <a:off x="8991600" y="0"/>
            <a:ext cx="0" cy="51435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1"/>
          <p:cNvSpPr/>
          <p:nvPr/>
        </p:nvSpPr>
        <p:spPr>
          <a:xfrm>
            <a:off x="8839200" y="0"/>
            <a:ext cx="304800" cy="5143500"/>
          </a:xfrm>
          <a:prstGeom prst="rect">
            <a:avLst/>
          </a:prstGeom>
          <a:solidFill>
            <a:srgbClr val="EBEBEB">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1"/>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sp>
        <p:nvSpPr>
          <p:cNvPr id="15" name="Google Shape;15;p1"/>
          <p:cNvSpPr/>
          <p:nvPr/>
        </p:nvSpPr>
        <p:spPr>
          <a:xfrm>
            <a:off x="8156448" y="4286250"/>
            <a:ext cx="548700" cy="411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1"/>
          <p:cNvSpPr txBox="1"/>
          <p:nvPr>
            <p:ph idx="12" type="sldNum"/>
          </p:nvPr>
        </p:nvSpPr>
        <p:spPr>
          <a:xfrm>
            <a:off x="8129016" y="4300538"/>
            <a:ext cx="609600" cy="3909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3fAQxd2AWbG8c4GNIEzxuO0Fj8ZDV4bL/view" TargetMode="External"/><Relationship Id="rId4" Type="http://schemas.openxmlformats.org/officeDocument/2006/relationships/image" Target="../media/image1.png"/><Relationship Id="rId5" Type="http://schemas.openxmlformats.org/officeDocument/2006/relationships/hyperlink" Target="http://drive.google.com/file/d/1mt-sK3WVb7TBfkNWCP1x1ztm6YnozoC4/vi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C85Pfu4r0rOkNtmF8lNdFZNtWFa-JuEf/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S6vvq2aOBHkcqqEBmkkr5egg0Yx35J4q/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jBh2S_ZJnIIvUTNR3yto8e4il1rPjFf/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drive.google.com/file/d/1YMCeZ4jK2d8y_O__W6y7SRCLlTVZ7j9m/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_b1VcU0IWA_Hxzx9Z-xlApDUL0X0gklp/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U0BuCkXXhnNTls9chGpZnZbj5_X6Qovy/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drive.google.com/file/d/13ldK1gFnUVbrt55g0AL3rPb2maiNaqUE/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flutter.io/platform-plugi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35" name="Shape 135"/>
        <p:cNvGrpSpPr/>
        <p:nvPr/>
      </p:nvGrpSpPr>
      <p:grpSpPr>
        <a:xfrm>
          <a:off x="0" y="0"/>
          <a:ext cx="0" cy="0"/>
          <a:chOff x="0" y="0"/>
          <a:chExt cx="0" cy="0"/>
        </a:xfrm>
      </p:grpSpPr>
      <p:sp>
        <p:nvSpPr>
          <p:cNvPr id="136" name="Google Shape;136;p13"/>
          <p:cNvSpPr txBox="1"/>
          <p:nvPr>
            <p:ph type="ctrTitle"/>
          </p:nvPr>
        </p:nvSpPr>
        <p:spPr>
          <a:xfrm>
            <a:off x="2286000" y="930225"/>
            <a:ext cx="6172200" cy="164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600"/>
              <a:t>Recording Voice and Converting to Transcript</a:t>
            </a:r>
            <a:endParaRPr sz="3600"/>
          </a:p>
        </p:txBody>
      </p:sp>
      <p:sp>
        <p:nvSpPr>
          <p:cNvPr id="137" name="Google Shape;137;p13"/>
          <p:cNvSpPr txBox="1"/>
          <p:nvPr/>
        </p:nvSpPr>
        <p:spPr>
          <a:xfrm>
            <a:off x="5746250" y="358640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Schoolbook"/>
                <a:ea typeface="Century Schoolbook"/>
                <a:cs typeface="Century Schoolbook"/>
                <a:sym typeface="Century Schoolbook"/>
              </a:rPr>
              <a:t>By</a:t>
            </a:r>
            <a:endParaRPr>
              <a:latin typeface="Century Schoolbook"/>
              <a:ea typeface="Century Schoolbook"/>
              <a:cs typeface="Century Schoolbook"/>
              <a:sym typeface="Century Schoolbook"/>
            </a:endParaRPr>
          </a:p>
          <a:p>
            <a:pPr indent="0" lvl="0" marL="0" rtl="0" algn="l">
              <a:spcBef>
                <a:spcPts val="0"/>
              </a:spcBef>
              <a:spcAft>
                <a:spcPts val="0"/>
              </a:spcAft>
              <a:buNone/>
            </a:pPr>
            <a:r>
              <a:rPr lang="en">
                <a:latin typeface="Century Schoolbook"/>
                <a:ea typeface="Century Schoolbook"/>
                <a:cs typeface="Century Schoolbook"/>
                <a:sym typeface="Century Schoolbook"/>
              </a:rPr>
              <a:t>    Manvi Shah 1711049</a:t>
            </a:r>
            <a:endParaRPr>
              <a:latin typeface="Century Schoolbook"/>
              <a:ea typeface="Century Schoolbook"/>
              <a:cs typeface="Century Schoolbook"/>
              <a:sym typeface="Century Schoolbook"/>
            </a:endParaRPr>
          </a:p>
          <a:p>
            <a:pPr indent="0" lvl="0" marL="0" rtl="0" algn="l">
              <a:spcBef>
                <a:spcPts val="0"/>
              </a:spcBef>
              <a:spcAft>
                <a:spcPts val="0"/>
              </a:spcAft>
              <a:buNone/>
            </a:pPr>
            <a:r>
              <a:rPr lang="en">
                <a:latin typeface="Century Schoolbook"/>
                <a:ea typeface="Century Schoolbook"/>
                <a:cs typeface="Century Schoolbook"/>
                <a:sym typeface="Century Schoolbook"/>
              </a:rPr>
              <a:t>    Prithvi Shah 1711051</a:t>
            </a:r>
            <a:endParaRPr>
              <a:latin typeface="Century Schoolbook"/>
              <a:ea typeface="Century Schoolbook"/>
              <a:cs typeface="Century Schoolbook"/>
              <a:sym typeface="Century Schoolbook"/>
            </a:endParaRPr>
          </a:p>
          <a:p>
            <a:pPr indent="0" lvl="0" marL="0" rtl="0" algn="l">
              <a:spcBef>
                <a:spcPts val="0"/>
              </a:spcBef>
              <a:spcAft>
                <a:spcPts val="0"/>
              </a:spcAft>
              <a:buNone/>
            </a:pPr>
            <a:r>
              <a:rPr lang="en">
                <a:latin typeface="Century Schoolbook"/>
                <a:ea typeface="Century Schoolbook"/>
                <a:cs typeface="Century Schoolbook"/>
                <a:sym typeface="Century Schoolbook"/>
              </a:rPr>
              <a:t>    Sidhi Shah 1711053</a:t>
            </a:r>
            <a:endParaRPr>
              <a:latin typeface="Century Schoolbook"/>
              <a:ea typeface="Century Schoolbook"/>
              <a:cs typeface="Century Schoolbook"/>
              <a:sym typeface="Century Schoolbook"/>
            </a:endParaRPr>
          </a:p>
        </p:txBody>
      </p:sp>
      <p:pic>
        <p:nvPicPr>
          <p:cNvPr id="138" name="Google Shape;138;p13" title="slide1.mp3">
            <a:hlinkClick r:id="rId3"/>
          </p:cNvPr>
          <p:cNvPicPr preferRelativeResize="0"/>
          <p:nvPr/>
        </p:nvPicPr>
        <p:blipFill>
          <a:blip r:embed="rId4">
            <a:alphaModFix/>
          </a:blip>
          <a:stretch>
            <a:fillRect/>
          </a:stretch>
        </p:blipFill>
        <p:spPr>
          <a:xfrm>
            <a:off x="152400" y="2724225"/>
            <a:ext cx="457200" cy="457200"/>
          </a:xfrm>
          <a:prstGeom prst="rect">
            <a:avLst/>
          </a:prstGeom>
          <a:noFill/>
          <a:ln>
            <a:noFill/>
          </a:ln>
        </p:spPr>
      </p:pic>
      <p:pic>
        <p:nvPicPr>
          <p:cNvPr id="139" name="Google Shape;139;p13" title="slide1.mp3">
            <a:hlinkClick r:id="rId5"/>
          </p:cNvPr>
          <p:cNvPicPr preferRelativeResize="0"/>
          <p:nvPr/>
        </p:nvPicPr>
        <p:blipFill>
          <a:blip r:embed="rId4">
            <a:alphaModFix/>
          </a:blip>
          <a:stretch>
            <a:fillRect/>
          </a:stretch>
        </p:blipFill>
        <p:spPr>
          <a:xfrm>
            <a:off x="8279100" y="451975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99" name="Shape 199"/>
        <p:cNvGrpSpPr/>
        <p:nvPr/>
      </p:nvGrpSpPr>
      <p:grpSpPr>
        <a:xfrm>
          <a:off x="0" y="0"/>
          <a:ext cx="0" cy="0"/>
          <a:chOff x="0" y="0"/>
          <a:chExt cx="0" cy="0"/>
        </a:xfrm>
      </p:grpSpPr>
      <p:sp>
        <p:nvSpPr>
          <p:cNvPr id="200" name="Google Shape;200;p22"/>
          <p:cNvSpPr txBox="1"/>
          <p:nvPr>
            <p:ph type="title"/>
          </p:nvPr>
        </p:nvSpPr>
        <p:spPr>
          <a:xfrm>
            <a:off x="457200" y="205978"/>
            <a:ext cx="7467600" cy="85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600">
                <a:latin typeface="Georgia"/>
                <a:ea typeface="Georgia"/>
                <a:cs typeface="Georgia"/>
                <a:sym typeface="Georgia"/>
              </a:rPr>
              <a:t>Limitations</a:t>
            </a:r>
            <a:endParaRPr sz="3600">
              <a:latin typeface="Georgia"/>
              <a:ea typeface="Georgia"/>
              <a:cs typeface="Georgia"/>
              <a:sym typeface="Georgia"/>
            </a:endParaRPr>
          </a:p>
        </p:txBody>
      </p:sp>
      <p:sp>
        <p:nvSpPr>
          <p:cNvPr id="201" name="Google Shape;201;p22"/>
          <p:cNvSpPr txBox="1"/>
          <p:nvPr>
            <p:ph idx="1" type="body"/>
          </p:nvPr>
        </p:nvSpPr>
        <p:spPr>
          <a:xfrm>
            <a:off x="457200" y="1200150"/>
            <a:ext cx="7467600" cy="36552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600"/>
              </a:spcBef>
              <a:spcAft>
                <a:spcPts val="0"/>
              </a:spcAft>
              <a:buNone/>
            </a:pPr>
            <a:r>
              <a:t/>
            </a:r>
            <a:endParaRPr sz="1800"/>
          </a:p>
          <a:p>
            <a:pPr indent="-342900" lvl="0" marL="457200" rtl="0" algn="l">
              <a:spcBef>
                <a:spcPts val="600"/>
              </a:spcBef>
              <a:spcAft>
                <a:spcPts val="0"/>
              </a:spcAft>
              <a:buClr>
                <a:srgbClr val="000000"/>
              </a:buClr>
              <a:buSzPts val="1800"/>
              <a:buFont typeface="Century Schoolbook"/>
              <a:buChar char="●"/>
            </a:pPr>
            <a:r>
              <a:rPr lang="en" sz="1800">
                <a:solidFill>
                  <a:srgbClr val="000000"/>
                </a:solidFill>
              </a:rPr>
              <a:t>Difficult to interpret speech in a noisy environment.</a:t>
            </a:r>
            <a:endParaRPr sz="1800">
              <a:solidFill>
                <a:srgbClr val="000000"/>
              </a:solidFill>
            </a:endParaRPr>
          </a:p>
          <a:p>
            <a:pPr indent="0" lvl="0" marL="0" rtl="0" algn="l">
              <a:spcBef>
                <a:spcPts val="600"/>
              </a:spcBef>
              <a:spcAft>
                <a:spcPts val="0"/>
              </a:spcAft>
              <a:buNone/>
            </a:pPr>
            <a:r>
              <a:t/>
            </a:r>
            <a:endParaRPr sz="1800">
              <a:solidFill>
                <a:srgbClr val="000000"/>
              </a:solidFill>
            </a:endParaRPr>
          </a:p>
          <a:p>
            <a:pPr indent="-342900" lvl="0" marL="457200" rtl="0" algn="l">
              <a:spcBef>
                <a:spcPts val="600"/>
              </a:spcBef>
              <a:spcAft>
                <a:spcPts val="0"/>
              </a:spcAft>
              <a:buClr>
                <a:srgbClr val="000000"/>
              </a:buClr>
              <a:buSzPts val="1800"/>
              <a:buFont typeface="Century Schoolbook"/>
              <a:buChar char="●"/>
            </a:pPr>
            <a:r>
              <a:rPr lang="en" sz="1800">
                <a:solidFill>
                  <a:srgbClr val="000000"/>
                </a:solidFill>
              </a:rPr>
              <a:t>Difficulty in recognizing certain dialects and accents. A multitude of dialects and accents create additional complexity for the model.</a:t>
            </a:r>
            <a:endParaRPr sz="1800">
              <a:solidFill>
                <a:srgbClr val="000000"/>
              </a:solidFill>
            </a:endParaRPr>
          </a:p>
          <a:p>
            <a:pPr indent="0" lvl="0" marL="457200" rtl="0" algn="l">
              <a:spcBef>
                <a:spcPts val="600"/>
              </a:spcBef>
              <a:spcAft>
                <a:spcPts val="0"/>
              </a:spcAft>
              <a:buNone/>
            </a:pPr>
            <a:r>
              <a:t/>
            </a:r>
            <a:endParaRPr sz="1800">
              <a:solidFill>
                <a:srgbClr val="000000"/>
              </a:solidFill>
            </a:endParaRPr>
          </a:p>
          <a:p>
            <a:pPr indent="-342900" lvl="0" marL="457200" rtl="0" algn="l">
              <a:spcBef>
                <a:spcPts val="600"/>
              </a:spcBef>
              <a:spcAft>
                <a:spcPts val="0"/>
              </a:spcAft>
              <a:buClr>
                <a:srgbClr val="000000"/>
              </a:buClr>
              <a:buSzPts val="1800"/>
              <a:buFont typeface="Century Schoolbook"/>
              <a:buChar char="●"/>
            </a:pPr>
            <a:r>
              <a:rPr lang="en" sz="1800">
                <a:solidFill>
                  <a:srgbClr val="000000"/>
                </a:solidFill>
              </a:rPr>
              <a:t>Understanding homonyms. Homonyms are words that sound the same, but differ in meaning and spelling.</a:t>
            </a:r>
            <a:endParaRPr sz="1800">
              <a:solidFill>
                <a:srgbClr val="000000"/>
              </a:solidFill>
            </a:endParaRPr>
          </a:p>
        </p:txBody>
      </p:sp>
      <p:pic>
        <p:nvPicPr>
          <p:cNvPr id="202" name="Google Shape;202;p22" title="9.mp3">
            <a:hlinkClick r:id="rId3"/>
          </p:cNvPr>
          <p:cNvPicPr preferRelativeResize="0"/>
          <p:nvPr/>
        </p:nvPicPr>
        <p:blipFill>
          <a:blip r:embed="rId4">
            <a:alphaModFix/>
          </a:blip>
          <a:stretch>
            <a:fillRect/>
          </a:stretch>
        </p:blipFill>
        <p:spPr>
          <a:xfrm>
            <a:off x="8175575" y="450890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206" name="Shape 206"/>
        <p:cNvGrpSpPr/>
        <p:nvPr/>
      </p:nvGrpSpPr>
      <p:grpSpPr>
        <a:xfrm>
          <a:off x="0" y="0"/>
          <a:ext cx="0" cy="0"/>
          <a:chOff x="0" y="0"/>
          <a:chExt cx="0" cy="0"/>
        </a:xfrm>
      </p:grpSpPr>
      <p:sp>
        <p:nvSpPr>
          <p:cNvPr id="207" name="Google Shape;207;p23"/>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t>Conclusion</a:t>
            </a:r>
            <a:endParaRPr sz="3600"/>
          </a:p>
        </p:txBody>
      </p:sp>
      <p:sp>
        <p:nvSpPr>
          <p:cNvPr id="208" name="Google Shape;208;p23"/>
          <p:cNvSpPr txBox="1"/>
          <p:nvPr>
            <p:ph idx="1" type="body"/>
          </p:nvPr>
        </p:nvSpPr>
        <p:spPr>
          <a:xfrm>
            <a:off x="457200" y="1078275"/>
            <a:ext cx="7574100" cy="38988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Char char="●"/>
            </a:pPr>
            <a:r>
              <a:rPr lang="en" sz="2200"/>
              <a:t>Students and disabled need high-quality transcripts. The technology behind the conversion of speech to text has advanced at a fast pace, making it quicker, cheaper and more convenient than manual notes.</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Although the technology is not there yet to reach human performance, the accuracy can get upto 95%.</a:t>
            </a:r>
            <a:endParaRPr sz="2200"/>
          </a:p>
        </p:txBody>
      </p:sp>
      <p:pic>
        <p:nvPicPr>
          <p:cNvPr id="209" name="Google Shape;209;p23" title="10.mp3">
            <a:hlinkClick r:id="rId3"/>
          </p:cNvPr>
          <p:cNvPicPr preferRelativeResize="0"/>
          <p:nvPr/>
        </p:nvPicPr>
        <p:blipFill>
          <a:blip r:embed="rId4">
            <a:alphaModFix/>
          </a:blip>
          <a:stretch>
            <a:fillRect/>
          </a:stretch>
        </p:blipFill>
        <p:spPr>
          <a:xfrm>
            <a:off x="8169650" y="459325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14"/>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solidFill>
                  <a:srgbClr val="000000"/>
                </a:solidFill>
              </a:rPr>
              <a:t>Problem Definition</a:t>
            </a:r>
            <a:endParaRPr sz="3600">
              <a:solidFill>
                <a:srgbClr val="000000"/>
              </a:solidFill>
            </a:endParaRPr>
          </a:p>
        </p:txBody>
      </p:sp>
      <p:sp>
        <p:nvSpPr>
          <p:cNvPr id="145" name="Google Shape;145;p14"/>
          <p:cNvSpPr txBox="1"/>
          <p:nvPr>
            <p:ph idx="1" type="body"/>
          </p:nvPr>
        </p:nvSpPr>
        <p:spPr>
          <a:xfrm>
            <a:off x="457200" y="899350"/>
            <a:ext cx="7821900" cy="4077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800">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sz="1800">
                <a:latin typeface="Georgia"/>
                <a:ea typeface="Georgia"/>
                <a:cs typeface="Georgia"/>
                <a:sym typeface="Georgia"/>
              </a:rPr>
              <a:t>Automatic Speech Recognition is a technology that helps us to transform a spoken utterance of words into  a sequence of tokens(words, syllables, phenomes, characters).</a:t>
            </a:r>
            <a:endParaRPr sz="1800">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sz="1800">
                <a:latin typeface="Georgia"/>
                <a:ea typeface="Georgia"/>
                <a:cs typeface="Georgia"/>
                <a:sym typeface="Georgia"/>
              </a:rPr>
              <a:t>Students spend a lot of time making notes for their lectures. </a:t>
            </a:r>
            <a:r>
              <a:rPr lang="en" sz="1800">
                <a:solidFill>
                  <a:srgbClr val="000000"/>
                </a:solidFill>
                <a:latin typeface="Georgia"/>
                <a:ea typeface="Georgia"/>
                <a:cs typeface="Georgia"/>
                <a:sym typeface="Georgia"/>
              </a:rPr>
              <a:t>Professionals in various areas need high-quality transcripts to perform their work-related activities and there is always a need to keep everything organised.</a:t>
            </a:r>
            <a:endParaRPr sz="1800">
              <a:solidFill>
                <a:srgbClr val="000000"/>
              </a:solidFill>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sz="1800">
                <a:solidFill>
                  <a:srgbClr val="2F424F"/>
                </a:solidFill>
                <a:latin typeface="Georgia"/>
                <a:ea typeface="Georgia"/>
                <a:cs typeface="Georgia"/>
                <a:sym typeface="Georgia"/>
              </a:rPr>
              <a:t> </a:t>
            </a:r>
            <a:r>
              <a:rPr lang="en" sz="1800">
                <a:latin typeface="Georgia"/>
                <a:ea typeface="Georgia"/>
                <a:cs typeface="Georgia"/>
                <a:sym typeface="Georgia"/>
              </a:rPr>
              <a:t>There is always a lookout for a good app - in one instance where we actually resort to getting someone’s to help transcribe a book's worth of lecture notes.</a:t>
            </a:r>
            <a:endParaRPr sz="1800">
              <a:latin typeface="Georgia"/>
              <a:ea typeface="Georgia"/>
              <a:cs typeface="Georgia"/>
              <a:sym typeface="Georgia"/>
            </a:endParaRPr>
          </a:p>
        </p:txBody>
      </p:sp>
      <p:pic>
        <p:nvPicPr>
          <p:cNvPr id="146" name="Google Shape;146;p14" title="slide2.mp3">
            <a:hlinkClick r:id="rId3"/>
          </p:cNvPr>
          <p:cNvPicPr preferRelativeResize="0"/>
          <p:nvPr/>
        </p:nvPicPr>
        <p:blipFill>
          <a:blip r:embed="rId4">
            <a:alphaModFix/>
          </a:blip>
          <a:stretch>
            <a:fillRect/>
          </a:stretch>
        </p:blipFill>
        <p:spPr>
          <a:xfrm>
            <a:off x="8279100" y="451975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50" name="Shape 150"/>
        <p:cNvGrpSpPr/>
        <p:nvPr/>
      </p:nvGrpSpPr>
      <p:grpSpPr>
        <a:xfrm>
          <a:off x="0" y="0"/>
          <a:ext cx="0" cy="0"/>
          <a:chOff x="0" y="0"/>
          <a:chExt cx="0" cy="0"/>
        </a:xfrm>
      </p:grpSpPr>
      <p:sp>
        <p:nvSpPr>
          <p:cNvPr id="151" name="Google Shape;151;p15"/>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t>Objectives</a:t>
            </a:r>
            <a:endParaRPr sz="3600"/>
          </a:p>
        </p:txBody>
      </p:sp>
      <p:sp>
        <p:nvSpPr>
          <p:cNvPr id="152" name="Google Shape;152;p15"/>
          <p:cNvSpPr txBox="1"/>
          <p:nvPr>
            <p:ph idx="1" type="body"/>
          </p:nvPr>
        </p:nvSpPr>
        <p:spPr>
          <a:xfrm>
            <a:off x="457200" y="899350"/>
            <a:ext cx="7821900" cy="40776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Georgia"/>
              <a:buChar char="●"/>
            </a:pPr>
            <a:r>
              <a:rPr lang="en" sz="2200">
                <a:latin typeface="Georgia"/>
                <a:ea typeface="Georgia"/>
                <a:cs typeface="Georgia"/>
                <a:sym typeface="Georgia"/>
              </a:rPr>
              <a:t>Speech to text recognition technology is one of the fastest growing technologies.</a:t>
            </a:r>
            <a:endParaRPr sz="2200">
              <a:latin typeface="Georgia"/>
              <a:ea typeface="Georgia"/>
              <a:cs typeface="Georgia"/>
              <a:sym typeface="Georgia"/>
            </a:endParaRPr>
          </a:p>
          <a:p>
            <a:pPr indent="-368300" lvl="0" marL="457200" rtl="0" algn="l">
              <a:lnSpc>
                <a:spcPct val="115000"/>
              </a:lnSpc>
              <a:spcBef>
                <a:spcPts val="0"/>
              </a:spcBef>
              <a:spcAft>
                <a:spcPts val="0"/>
              </a:spcAft>
              <a:buSzPts val="2200"/>
              <a:buFont typeface="Georgia"/>
              <a:buChar char="●"/>
            </a:pPr>
            <a:r>
              <a:rPr lang="en" sz="2200">
                <a:latin typeface="Georgia"/>
                <a:ea typeface="Georgia"/>
                <a:cs typeface="Georgia"/>
                <a:sym typeface="Georgia"/>
              </a:rPr>
              <a:t>Nowadays, students spend a lot of time making notes. Our objective is to build an android app which is capable to record the professor’s lectures in the college and store them as an audio file. </a:t>
            </a:r>
            <a:endParaRPr sz="2200">
              <a:latin typeface="Georgia"/>
              <a:ea typeface="Georgia"/>
              <a:cs typeface="Georgia"/>
              <a:sym typeface="Georgia"/>
            </a:endParaRPr>
          </a:p>
          <a:p>
            <a:pPr indent="-368300" lvl="0" marL="457200" rtl="0" algn="l">
              <a:lnSpc>
                <a:spcPct val="115000"/>
              </a:lnSpc>
              <a:spcBef>
                <a:spcPts val="0"/>
              </a:spcBef>
              <a:spcAft>
                <a:spcPts val="0"/>
              </a:spcAft>
              <a:buSzPts val="2200"/>
              <a:buFont typeface="Georgia"/>
              <a:buChar char="●"/>
            </a:pPr>
            <a:r>
              <a:rPr lang="en" sz="2200">
                <a:latin typeface="Georgia"/>
                <a:ea typeface="Georgia"/>
                <a:cs typeface="Georgia"/>
                <a:sym typeface="Georgia"/>
              </a:rPr>
              <a:t>We then convert these audio files as well as any input audio lecture file into notes (or text). So students can use it to refer and revise the notes anytime later.</a:t>
            </a:r>
            <a:endParaRPr sz="2200">
              <a:latin typeface="Georgia"/>
              <a:ea typeface="Georgia"/>
              <a:cs typeface="Georgia"/>
              <a:sym typeface="Georgia"/>
            </a:endParaRPr>
          </a:p>
        </p:txBody>
      </p:sp>
      <p:pic>
        <p:nvPicPr>
          <p:cNvPr id="153" name="Google Shape;153;p15" title="slide3 (online-audio-converter.com).mp3">
            <a:hlinkClick r:id="rId3"/>
          </p:cNvPr>
          <p:cNvPicPr preferRelativeResize="0"/>
          <p:nvPr/>
        </p:nvPicPr>
        <p:blipFill>
          <a:blip r:embed="rId4">
            <a:alphaModFix/>
          </a:blip>
          <a:stretch>
            <a:fillRect/>
          </a:stretch>
        </p:blipFill>
        <p:spPr>
          <a:xfrm>
            <a:off x="8279100" y="451975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57" name="Shape 157"/>
        <p:cNvGrpSpPr/>
        <p:nvPr/>
      </p:nvGrpSpPr>
      <p:grpSpPr>
        <a:xfrm>
          <a:off x="0" y="0"/>
          <a:ext cx="0" cy="0"/>
          <a:chOff x="0" y="0"/>
          <a:chExt cx="0" cy="0"/>
        </a:xfrm>
      </p:grpSpPr>
      <p:sp>
        <p:nvSpPr>
          <p:cNvPr id="158" name="Google Shape;158;p16"/>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t>Scope</a:t>
            </a:r>
            <a:endParaRPr sz="3600"/>
          </a:p>
        </p:txBody>
      </p:sp>
      <p:sp>
        <p:nvSpPr>
          <p:cNvPr id="159" name="Google Shape;159;p16"/>
          <p:cNvSpPr txBox="1"/>
          <p:nvPr>
            <p:ph idx="1" type="body"/>
          </p:nvPr>
        </p:nvSpPr>
        <p:spPr>
          <a:xfrm>
            <a:off x="457200" y="899350"/>
            <a:ext cx="7821900" cy="40776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Char char="●"/>
            </a:pPr>
            <a:r>
              <a:rPr lang="en" sz="2200"/>
              <a:t>Earlier, </a:t>
            </a:r>
            <a:r>
              <a:rPr lang="en" sz="2200"/>
              <a:t>speech-to-text used to be specifically only for desktops. </a:t>
            </a:r>
            <a:r>
              <a:rPr lang="en" sz="2200"/>
              <a:t>The development of mobile devices and the explosion of easily accessible apps has made it easy to carry out transcription on a smartphone or tablet.</a:t>
            </a:r>
            <a:endParaRPr sz="2200"/>
          </a:p>
          <a:p>
            <a:pPr indent="-368300" lvl="0" marL="457200" rtl="0" algn="l">
              <a:lnSpc>
                <a:spcPct val="115000"/>
              </a:lnSpc>
              <a:spcBef>
                <a:spcPts val="0"/>
              </a:spcBef>
              <a:spcAft>
                <a:spcPts val="0"/>
              </a:spcAft>
              <a:buSzPts val="2200"/>
              <a:buChar char="●"/>
            </a:pPr>
            <a:r>
              <a:rPr lang="en" sz="2200"/>
              <a:t> The android app can be used by the students to listen to the audio lectures as well as to refer the transcribed notes. </a:t>
            </a:r>
            <a:endParaRPr sz="2200"/>
          </a:p>
          <a:p>
            <a:pPr indent="-368300" lvl="0" marL="457200" rtl="0" algn="l">
              <a:lnSpc>
                <a:spcPct val="115000"/>
              </a:lnSpc>
              <a:spcBef>
                <a:spcPts val="0"/>
              </a:spcBef>
              <a:spcAft>
                <a:spcPts val="0"/>
              </a:spcAft>
              <a:buSzPts val="2200"/>
              <a:buChar char="●"/>
            </a:pPr>
            <a:r>
              <a:rPr lang="en" sz="2200"/>
              <a:t>It can also be used by people with disability to share information with people through voice input.</a:t>
            </a:r>
            <a:endParaRPr sz="2200"/>
          </a:p>
        </p:txBody>
      </p:sp>
      <p:pic>
        <p:nvPicPr>
          <p:cNvPr id="160" name="Google Shape;160;p16" title="slide4 (online-audio-converter.com).mp3">
            <a:hlinkClick r:id="rId3"/>
          </p:cNvPr>
          <p:cNvPicPr preferRelativeResize="0"/>
          <p:nvPr/>
        </p:nvPicPr>
        <p:blipFill>
          <a:blip r:embed="rId4">
            <a:alphaModFix/>
          </a:blip>
          <a:stretch>
            <a:fillRect/>
          </a:stretch>
        </p:blipFill>
        <p:spPr>
          <a:xfrm>
            <a:off x="8279100" y="451975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17"/>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t>Design &amp; Methodology</a:t>
            </a:r>
            <a:endParaRPr sz="3600"/>
          </a:p>
        </p:txBody>
      </p:sp>
      <p:sp>
        <p:nvSpPr>
          <p:cNvPr id="166" name="Google Shape;166;p17"/>
          <p:cNvSpPr txBox="1"/>
          <p:nvPr>
            <p:ph idx="1" type="body"/>
          </p:nvPr>
        </p:nvSpPr>
        <p:spPr>
          <a:xfrm>
            <a:off x="457200" y="899350"/>
            <a:ext cx="7821900" cy="40776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a:solidFill>
                <a:srgbClr val="000000"/>
              </a:solidFill>
              <a:latin typeface="Georgia"/>
              <a:ea typeface="Georgia"/>
              <a:cs typeface="Georgia"/>
              <a:sym typeface="Georgia"/>
            </a:endParaRPr>
          </a:p>
          <a:p>
            <a:pPr indent="-381000" lvl="0" marL="457200" rtl="0" algn="l">
              <a:lnSpc>
                <a:spcPct val="115000"/>
              </a:lnSpc>
              <a:spcBef>
                <a:spcPts val="0"/>
              </a:spcBef>
              <a:spcAft>
                <a:spcPts val="0"/>
              </a:spcAft>
              <a:buClr>
                <a:srgbClr val="000000"/>
              </a:buClr>
              <a:buSzPts val="2400"/>
              <a:buFont typeface="Georgia"/>
              <a:buChar char="●"/>
            </a:pPr>
            <a:r>
              <a:rPr lang="en">
                <a:solidFill>
                  <a:srgbClr val="000000"/>
                </a:solidFill>
                <a:latin typeface="Georgia"/>
                <a:ea typeface="Georgia"/>
                <a:cs typeface="Georgia"/>
                <a:sym typeface="Georgia"/>
              </a:rPr>
              <a:t>The core of an automatic transcription service is the automatic speech recognition system which is composed of - </a:t>
            </a:r>
            <a:r>
              <a:rPr b="1" lang="en">
                <a:solidFill>
                  <a:srgbClr val="000000"/>
                </a:solidFill>
                <a:latin typeface="Georgia"/>
                <a:ea typeface="Georgia"/>
                <a:cs typeface="Georgia"/>
                <a:sym typeface="Georgia"/>
              </a:rPr>
              <a:t>acoustic</a:t>
            </a:r>
            <a:r>
              <a:rPr lang="en">
                <a:solidFill>
                  <a:srgbClr val="000000"/>
                </a:solidFill>
                <a:latin typeface="Georgia"/>
                <a:ea typeface="Georgia"/>
                <a:cs typeface="Georgia"/>
                <a:sym typeface="Georgia"/>
              </a:rPr>
              <a:t> and </a:t>
            </a:r>
            <a:r>
              <a:rPr b="1" lang="en">
                <a:solidFill>
                  <a:srgbClr val="000000"/>
                </a:solidFill>
                <a:latin typeface="Georgia"/>
                <a:ea typeface="Georgia"/>
                <a:cs typeface="Georgia"/>
                <a:sym typeface="Georgia"/>
              </a:rPr>
              <a:t>linguistic </a:t>
            </a:r>
            <a:r>
              <a:rPr lang="en">
                <a:solidFill>
                  <a:srgbClr val="000000"/>
                </a:solidFill>
                <a:latin typeface="Georgia"/>
                <a:ea typeface="Georgia"/>
                <a:cs typeface="Georgia"/>
                <a:sym typeface="Georgia"/>
              </a:rPr>
              <a:t>components.</a:t>
            </a:r>
            <a:endParaRPr>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000000"/>
              </a:solidFill>
              <a:latin typeface="Georgia"/>
              <a:ea typeface="Georgia"/>
              <a:cs typeface="Georgia"/>
              <a:sym typeface="Georgia"/>
            </a:endParaRPr>
          </a:p>
          <a:p>
            <a:pPr indent="-342900" lvl="0" marL="457200" rtl="0" algn="l">
              <a:lnSpc>
                <a:spcPct val="115000"/>
              </a:lnSpc>
              <a:spcBef>
                <a:spcPts val="0"/>
              </a:spcBef>
              <a:spcAft>
                <a:spcPts val="0"/>
              </a:spcAft>
              <a:buClr>
                <a:srgbClr val="000000"/>
              </a:buClr>
              <a:buSzPts val="1800"/>
              <a:buFont typeface="Georgia"/>
              <a:buChar char="●"/>
            </a:pPr>
            <a:r>
              <a:rPr lang="en" sz="1800">
                <a:solidFill>
                  <a:srgbClr val="000000"/>
                </a:solidFill>
                <a:latin typeface="Georgia"/>
                <a:ea typeface="Georgia"/>
                <a:cs typeface="Georgia"/>
                <a:sym typeface="Georgia"/>
              </a:rPr>
              <a:t>The acoustic component is responsible of converting the audio in your file into a sequence of acoustic units</a:t>
            </a:r>
            <a:endParaRPr sz="18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1800">
              <a:solidFill>
                <a:srgbClr val="000000"/>
              </a:solidFill>
              <a:latin typeface="Georgia"/>
              <a:ea typeface="Georgia"/>
              <a:cs typeface="Georgia"/>
              <a:sym typeface="Georgia"/>
            </a:endParaRPr>
          </a:p>
          <a:p>
            <a:pPr indent="-342900" lvl="0" marL="457200" rtl="0" algn="l">
              <a:lnSpc>
                <a:spcPct val="115000"/>
              </a:lnSpc>
              <a:spcBef>
                <a:spcPts val="0"/>
              </a:spcBef>
              <a:spcAft>
                <a:spcPts val="0"/>
              </a:spcAft>
              <a:buClr>
                <a:srgbClr val="000000"/>
              </a:buClr>
              <a:buSzPts val="1800"/>
              <a:buFont typeface="Georgia"/>
              <a:buChar char="●"/>
            </a:pPr>
            <a:r>
              <a:rPr lang="en" sz="1800">
                <a:solidFill>
                  <a:srgbClr val="000000"/>
                </a:solidFill>
                <a:latin typeface="Georgia"/>
                <a:ea typeface="Georgia"/>
                <a:cs typeface="Georgia"/>
                <a:sym typeface="Georgia"/>
              </a:rPr>
              <a:t>the linguistic component is responsible of converting these sequence of acoustic units into words, phrases, and paragraphs. </a:t>
            </a:r>
            <a:endParaRPr sz="1800">
              <a:solidFill>
                <a:srgbClr val="000000"/>
              </a:solidFill>
              <a:latin typeface="Georgia"/>
              <a:ea typeface="Georgia"/>
              <a:cs typeface="Georgia"/>
              <a:sym typeface="Georgia"/>
            </a:endParaRPr>
          </a:p>
        </p:txBody>
      </p:sp>
      <p:pic>
        <p:nvPicPr>
          <p:cNvPr id="167" name="Google Shape;167;p17" title="5.mp3">
            <a:hlinkClick r:id="rId3"/>
          </p:cNvPr>
          <p:cNvPicPr preferRelativeResize="0"/>
          <p:nvPr/>
        </p:nvPicPr>
        <p:blipFill>
          <a:blip r:embed="rId4">
            <a:alphaModFix/>
          </a:blip>
          <a:stretch>
            <a:fillRect/>
          </a:stretch>
        </p:blipFill>
        <p:spPr>
          <a:xfrm>
            <a:off x="8279100" y="462135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p18"/>
          <p:cNvSpPr txBox="1"/>
          <p:nvPr>
            <p:ph idx="1" type="body"/>
          </p:nvPr>
        </p:nvSpPr>
        <p:spPr>
          <a:xfrm>
            <a:off x="457200" y="1771650"/>
            <a:ext cx="3657600" cy="2914800"/>
          </a:xfrm>
          <a:prstGeom prst="rect">
            <a:avLst/>
          </a:prstGeom>
        </p:spPr>
        <p:txBody>
          <a:bodyPr anchorCtr="0" anchor="t" bIns="45700" lIns="91425" spcFirstLastPara="1" rIns="91425" wrap="square" tIns="45700">
            <a:noAutofit/>
          </a:bodyPr>
          <a:lstStyle/>
          <a:p>
            <a:pPr indent="-342900" lvl="0" marL="457200" rtl="0" algn="l">
              <a:spcBef>
                <a:spcPts val="600"/>
              </a:spcBef>
              <a:spcAft>
                <a:spcPts val="0"/>
              </a:spcAft>
              <a:buSzPts val="1800"/>
              <a:buChar char="●"/>
            </a:pPr>
            <a:r>
              <a:rPr lang="en" sz="1800"/>
              <a:t>Converts audio into small acoustic units.</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Units are matched to sounds that we use in our daily language</a:t>
            </a:r>
            <a:endParaRPr sz="1800"/>
          </a:p>
        </p:txBody>
      </p:sp>
      <p:sp>
        <p:nvSpPr>
          <p:cNvPr id="173" name="Google Shape;173;p18"/>
          <p:cNvSpPr txBox="1"/>
          <p:nvPr>
            <p:ph idx="2" type="body"/>
          </p:nvPr>
        </p:nvSpPr>
        <p:spPr>
          <a:xfrm>
            <a:off x="4462400" y="1671200"/>
            <a:ext cx="3657600" cy="2914800"/>
          </a:xfrm>
          <a:prstGeom prst="rect">
            <a:avLst/>
          </a:prstGeom>
        </p:spPr>
        <p:txBody>
          <a:bodyPr anchorCtr="0" anchor="t" bIns="45700" lIns="91425" spcFirstLastPara="1" rIns="91425" wrap="square" tIns="45700">
            <a:noAutofit/>
          </a:bodyPr>
          <a:lstStyle/>
          <a:p>
            <a:pPr indent="-342900" lvl="0" marL="457200" rtl="0" algn="l">
              <a:spcBef>
                <a:spcPts val="600"/>
              </a:spcBef>
              <a:spcAft>
                <a:spcPts val="0"/>
              </a:spcAft>
              <a:buSzPts val="1800"/>
              <a:buChar char="●"/>
            </a:pPr>
            <a:r>
              <a:rPr lang="en" sz="1800"/>
              <a:t>Converts acoustic units into words and phrases.</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Analyses the relationship between words to determine which one to use.</a:t>
            </a:r>
            <a:endParaRPr sz="1800"/>
          </a:p>
        </p:txBody>
      </p:sp>
      <p:sp>
        <p:nvSpPr>
          <p:cNvPr id="174" name="Google Shape;174;p18"/>
          <p:cNvSpPr/>
          <p:nvPr>
            <p:ph idx="3" type="body"/>
          </p:nvPr>
        </p:nvSpPr>
        <p:spPr>
          <a:xfrm>
            <a:off x="457200" y="917815"/>
            <a:ext cx="3657600" cy="493800"/>
          </a:xfrm>
          <a:prstGeom prst="roundRect">
            <a:avLst>
              <a:gd fmla="val 16667" name="adj"/>
            </a:avLst>
          </a:prstGeom>
        </p:spPr>
        <p:txBody>
          <a:bodyPr anchorCtr="0" anchor="ctr" bIns="45700" lIns="91425" spcFirstLastPara="1" rIns="91425" wrap="square" tIns="45700">
            <a:noAutofit/>
          </a:bodyPr>
          <a:lstStyle/>
          <a:p>
            <a:pPr indent="0" lvl="0" marL="0" rtl="0" algn="ctr">
              <a:spcBef>
                <a:spcPts val="600"/>
              </a:spcBef>
              <a:spcAft>
                <a:spcPts val="0"/>
              </a:spcAft>
              <a:buNone/>
            </a:pPr>
            <a:r>
              <a:rPr lang="en"/>
              <a:t>Acoustic model</a:t>
            </a:r>
            <a:endParaRPr/>
          </a:p>
        </p:txBody>
      </p:sp>
      <p:sp>
        <p:nvSpPr>
          <p:cNvPr id="175" name="Google Shape;175;p18"/>
          <p:cNvSpPr/>
          <p:nvPr>
            <p:ph idx="4" type="body"/>
          </p:nvPr>
        </p:nvSpPr>
        <p:spPr>
          <a:xfrm>
            <a:off x="4412175" y="917815"/>
            <a:ext cx="3657600" cy="493800"/>
          </a:xfrm>
          <a:prstGeom prst="roundRect">
            <a:avLst>
              <a:gd fmla="val 16667" name="adj"/>
            </a:avLst>
          </a:prstGeom>
        </p:spPr>
        <p:txBody>
          <a:bodyPr anchorCtr="0" anchor="ctr" bIns="45700" lIns="91425" spcFirstLastPara="1" rIns="91425" wrap="square" tIns="45700">
            <a:noAutofit/>
          </a:bodyPr>
          <a:lstStyle/>
          <a:p>
            <a:pPr indent="0" lvl="0" marL="0" rtl="0" algn="ctr">
              <a:spcBef>
                <a:spcPts val="600"/>
              </a:spcBef>
              <a:spcAft>
                <a:spcPts val="0"/>
              </a:spcAft>
              <a:buNone/>
            </a:pPr>
            <a:r>
              <a:rPr lang="en"/>
              <a:t>L</a:t>
            </a:r>
            <a:r>
              <a:rPr lang="en"/>
              <a:t>inguistic model</a:t>
            </a:r>
            <a:endParaRPr/>
          </a:p>
        </p:txBody>
      </p:sp>
      <p:sp>
        <p:nvSpPr>
          <p:cNvPr id="176" name="Google Shape;176;p18"/>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t>Design &amp; Methodology</a:t>
            </a:r>
            <a:endParaRPr sz="3600"/>
          </a:p>
        </p:txBody>
      </p:sp>
      <p:pic>
        <p:nvPicPr>
          <p:cNvPr id="177" name="Google Shape;177;p18" title="6.mp3">
            <a:hlinkClick r:id="rId3"/>
          </p:cNvPr>
          <p:cNvPicPr preferRelativeResize="0"/>
          <p:nvPr/>
        </p:nvPicPr>
        <p:blipFill>
          <a:blip r:embed="rId4">
            <a:alphaModFix/>
          </a:blip>
          <a:stretch>
            <a:fillRect/>
          </a:stretch>
        </p:blipFill>
        <p:spPr>
          <a:xfrm>
            <a:off x="8120000" y="4522975"/>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81" name="Shape 181"/>
        <p:cNvGrpSpPr/>
        <p:nvPr/>
      </p:nvGrpSpPr>
      <p:grpSpPr>
        <a:xfrm>
          <a:off x="0" y="0"/>
          <a:ext cx="0" cy="0"/>
          <a:chOff x="0" y="0"/>
          <a:chExt cx="0" cy="0"/>
        </a:xfrm>
      </p:grpSpPr>
      <p:sp>
        <p:nvSpPr>
          <p:cNvPr id="182" name="Google Shape;182;p19"/>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t>Working</a:t>
            </a:r>
            <a:endParaRPr sz="3600"/>
          </a:p>
        </p:txBody>
      </p:sp>
      <p:sp>
        <p:nvSpPr>
          <p:cNvPr id="183" name="Google Shape;183;p19"/>
          <p:cNvSpPr txBox="1"/>
          <p:nvPr/>
        </p:nvSpPr>
        <p:spPr>
          <a:xfrm>
            <a:off x="210700" y="725875"/>
            <a:ext cx="8365800" cy="44175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2400"/>
              </a:spcBef>
              <a:spcAft>
                <a:spcPts val="0"/>
              </a:spcAft>
              <a:buNone/>
            </a:pPr>
            <a:r>
              <a:rPr lang="en" sz="2300">
                <a:latin typeface="Roboto"/>
                <a:ea typeface="Roboto"/>
                <a:cs typeface="Roboto"/>
                <a:sym typeface="Roboto"/>
              </a:rPr>
              <a:t>Speech_to_text</a:t>
            </a:r>
            <a:endParaRPr sz="2300">
              <a:solidFill>
                <a:srgbClr val="CCCCCC"/>
              </a:solidFill>
              <a:latin typeface="Roboto"/>
              <a:ea typeface="Roboto"/>
              <a:cs typeface="Roboto"/>
              <a:sym typeface="Roboto"/>
            </a:endParaRPr>
          </a:p>
          <a:p>
            <a:pPr indent="0" lvl="0" marL="0" rtl="0" algn="l">
              <a:lnSpc>
                <a:spcPct val="125000"/>
              </a:lnSpc>
              <a:spcBef>
                <a:spcPts val="2400"/>
              </a:spcBef>
              <a:spcAft>
                <a:spcPts val="0"/>
              </a:spcAft>
              <a:buNone/>
            </a:pPr>
            <a:r>
              <a:rPr lang="en" sz="1200">
                <a:latin typeface="Roboto"/>
                <a:ea typeface="Roboto"/>
                <a:cs typeface="Roboto"/>
                <a:sym typeface="Roboto"/>
              </a:rPr>
              <a:t>A library that exposes device specific speech recognition capability.This plugin contains a set of classes that make it easy to use the speech recognition capabilities of the mobile device in Flutter. It supports both Android and iOS. The target use cases for this library are commands and short phrases, not continuous spoken conversion or always on listening.</a:t>
            </a:r>
            <a:endParaRPr sz="1200">
              <a:latin typeface="Roboto"/>
              <a:ea typeface="Roboto"/>
              <a:cs typeface="Roboto"/>
              <a:sym typeface="Roboto"/>
            </a:endParaRPr>
          </a:p>
          <a:p>
            <a:pPr indent="0" lvl="0" marL="0" rtl="0" algn="l">
              <a:lnSpc>
                <a:spcPct val="125000"/>
              </a:lnSpc>
              <a:spcBef>
                <a:spcPts val="1800"/>
              </a:spcBef>
              <a:spcAft>
                <a:spcPts val="0"/>
              </a:spcAft>
              <a:buClr>
                <a:schemeClr val="dk1"/>
              </a:buClr>
              <a:buSzPts val="1100"/>
              <a:buFont typeface="Arial"/>
              <a:buNone/>
            </a:pPr>
            <a:r>
              <a:rPr b="1" lang="en" sz="1700">
                <a:solidFill>
                  <a:schemeClr val="dk1"/>
                </a:solidFill>
                <a:latin typeface="Roboto"/>
                <a:ea typeface="Roboto"/>
                <a:cs typeface="Roboto"/>
                <a:sym typeface="Roboto"/>
              </a:rPr>
              <a:t>Usage </a:t>
            </a:r>
            <a:endParaRPr b="1" sz="17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chemeClr val="dk1"/>
                </a:solidFill>
                <a:latin typeface="Roboto"/>
                <a:ea typeface="Roboto"/>
                <a:cs typeface="Roboto"/>
                <a:sym typeface="Roboto"/>
              </a:rPr>
              <a:t>To use this plugin, add </a:t>
            </a:r>
            <a:r>
              <a:rPr lang="en" sz="1000">
                <a:solidFill>
                  <a:schemeClr val="dk1"/>
                </a:solidFill>
                <a:latin typeface="Roboto Mono"/>
                <a:ea typeface="Roboto Mono"/>
                <a:cs typeface="Roboto Mono"/>
                <a:sym typeface="Roboto Mono"/>
              </a:rPr>
              <a:t>audio_recorder</a:t>
            </a:r>
            <a:r>
              <a:rPr lang="en" sz="1200">
                <a:solidFill>
                  <a:schemeClr val="dk1"/>
                </a:solidFill>
                <a:latin typeface="Roboto"/>
                <a:ea typeface="Roboto"/>
                <a:cs typeface="Roboto"/>
                <a:sym typeface="Roboto"/>
              </a:rPr>
              <a:t> as a </a:t>
            </a:r>
            <a:r>
              <a:rPr lang="en" sz="1200">
                <a:solidFill>
                  <a:srgbClr val="0175C2"/>
                </a:solidFill>
                <a:uFill>
                  <a:noFill/>
                </a:uFill>
                <a:latin typeface="Roboto"/>
                <a:ea typeface="Roboto"/>
                <a:cs typeface="Roboto"/>
                <a:sym typeface="Roboto"/>
                <a:hlinkClick r:id="rId3"/>
              </a:rPr>
              <a:t>dependency in your pubspec.yaml file</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sz="1650">
                <a:solidFill>
                  <a:schemeClr val="dk1"/>
                </a:solidFill>
                <a:latin typeface="Roboto"/>
                <a:ea typeface="Roboto"/>
                <a:cs typeface="Roboto"/>
                <a:sym typeface="Roboto"/>
              </a:rPr>
              <a:t>Android </a:t>
            </a:r>
            <a:endParaRPr b="1" sz="165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Make sure you add the following permissions to your Android Manifest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en" sz="1000">
                <a:solidFill>
                  <a:srgbClr val="000080"/>
                </a:solidFill>
                <a:latin typeface="Roboto Mono"/>
                <a:ea typeface="Roboto Mono"/>
                <a:cs typeface="Roboto Mono"/>
                <a:sym typeface="Roboto Mono"/>
              </a:rPr>
              <a:t>&lt;uses-permission </a:t>
            </a:r>
            <a:r>
              <a:rPr lang="en" sz="1000">
                <a:solidFill>
                  <a:srgbClr val="008080"/>
                </a:solidFill>
                <a:latin typeface="Roboto Mono"/>
                <a:ea typeface="Roboto Mono"/>
                <a:cs typeface="Roboto Mono"/>
                <a:sym typeface="Roboto Mono"/>
              </a:rPr>
              <a:t>android:name</a:t>
            </a:r>
            <a:r>
              <a:rPr lang="en" sz="1000">
                <a:solidFill>
                  <a:srgbClr val="000080"/>
                </a:solidFill>
                <a:latin typeface="Roboto Mono"/>
                <a:ea typeface="Roboto Mono"/>
                <a:cs typeface="Roboto Mono"/>
                <a:sym typeface="Roboto Mono"/>
              </a:rPr>
              <a:t>=</a:t>
            </a:r>
            <a:r>
              <a:rPr lang="en" sz="1000">
                <a:solidFill>
                  <a:srgbClr val="DD1144"/>
                </a:solidFill>
                <a:latin typeface="Roboto Mono"/>
                <a:ea typeface="Roboto Mono"/>
                <a:cs typeface="Roboto Mono"/>
                <a:sym typeface="Roboto Mono"/>
              </a:rPr>
              <a:t>"android.permission.RECORD_AUDIO"</a:t>
            </a:r>
            <a:r>
              <a:rPr lang="en" sz="1000">
                <a:solidFill>
                  <a:srgbClr val="000080"/>
                </a:solidFill>
                <a:latin typeface="Roboto Mono"/>
                <a:ea typeface="Roboto Mono"/>
                <a:cs typeface="Roboto Mono"/>
                <a:sym typeface="Roboto Mono"/>
              </a:rPr>
              <a:t> /&gt;</a:t>
            </a:r>
            <a:endParaRPr sz="10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000080"/>
                </a:solidFill>
                <a:latin typeface="Roboto Mono"/>
                <a:ea typeface="Roboto Mono"/>
                <a:cs typeface="Roboto Mono"/>
                <a:sym typeface="Roboto Mono"/>
              </a:rPr>
              <a:t>&lt;uses-permission </a:t>
            </a:r>
            <a:r>
              <a:rPr lang="en" sz="1000">
                <a:solidFill>
                  <a:srgbClr val="008080"/>
                </a:solidFill>
                <a:latin typeface="Roboto Mono"/>
                <a:ea typeface="Roboto Mono"/>
                <a:cs typeface="Roboto Mono"/>
                <a:sym typeface="Roboto Mono"/>
              </a:rPr>
              <a:t>android:name</a:t>
            </a:r>
            <a:r>
              <a:rPr lang="en" sz="1000">
                <a:solidFill>
                  <a:srgbClr val="000080"/>
                </a:solidFill>
                <a:latin typeface="Roboto Mono"/>
                <a:ea typeface="Roboto Mono"/>
                <a:cs typeface="Roboto Mono"/>
                <a:sym typeface="Roboto Mono"/>
              </a:rPr>
              <a:t>=</a:t>
            </a:r>
            <a:r>
              <a:rPr lang="en" sz="1000">
                <a:solidFill>
                  <a:srgbClr val="DD1144"/>
                </a:solidFill>
                <a:latin typeface="Roboto Mono"/>
                <a:ea typeface="Roboto Mono"/>
                <a:cs typeface="Roboto Mono"/>
                <a:sym typeface="Roboto Mono"/>
              </a:rPr>
              <a:t>"android.permission.WRITE_EXTERNAL_STORAGE"</a:t>
            </a:r>
            <a:r>
              <a:rPr lang="en" sz="1000">
                <a:solidFill>
                  <a:srgbClr val="000080"/>
                </a:solidFill>
                <a:latin typeface="Roboto Mono"/>
                <a:ea typeface="Roboto Mono"/>
                <a:cs typeface="Roboto Mono"/>
                <a:sym typeface="Roboto Mono"/>
              </a:rPr>
              <a:t> /&gt;</a:t>
            </a:r>
            <a:endParaRPr sz="1000">
              <a:solidFill>
                <a:srgbClr val="000080"/>
              </a:solidFill>
              <a:latin typeface="Roboto Mono"/>
              <a:ea typeface="Roboto Mono"/>
              <a:cs typeface="Roboto Mono"/>
              <a:sym typeface="Roboto Mono"/>
            </a:endParaRPr>
          </a:p>
          <a:p>
            <a:pPr indent="0" lvl="0" marL="152400" marR="152400" rtl="0" algn="l">
              <a:lnSpc>
                <a:spcPct val="145000"/>
              </a:lnSpc>
              <a:spcBef>
                <a:spcPts val="0"/>
              </a:spcBef>
              <a:spcAft>
                <a:spcPts val="1200"/>
              </a:spcAft>
              <a:buClr>
                <a:schemeClr val="dk1"/>
              </a:buClr>
              <a:buSzPts val="1100"/>
              <a:buFont typeface="Arial"/>
              <a:buNone/>
            </a:pPr>
            <a:r>
              <a:t/>
            </a:r>
            <a:endParaRPr sz="1000">
              <a:solidFill>
                <a:srgbClr val="00008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87" name="Shape 187"/>
        <p:cNvGrpSpPr/>
        <p:nvPr/>
      </p:nvGrpSpPr>
      <p:grpSpPr>
        <a:xfrm>
          <a:off x="0" y="0"/>
          <a:ext cx="0" cy="0"/>
          <a:chOff x="0" y="0"/>
          <a:chExt cx="0" cy="0"/>
        </a:xfrm>
      </p:grpSpPr>
      <p:sp>
        <p:nvSpPr>
          <p:cNvPr id="188" name="Google Shape;188;p20"/>
          <p:cNvSpPr txBox="1"/>
          <p:nvPr/>
        </p:nvSpPr>
        <p:spPr>
          <a:xfrm>
            <a:off x="210700" y="205275"/>
            <a:ext cx="8365800" cy="49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80"/>
              </a:solidFill>
              <a:latin typeface="Roboto Mono"/>
              <a:ea typeface="Roboto Mono"/>
              <a:cs typeface="Roboto Mono"/>
              <a:sym typeface="Roboto Mono"/>
            </a:endParaRPr>
          </a:p>
          <a:p>
            <a:pPr indent="0" lvl="0" marL="152400" marR="152400" rtl="0" algn="l">
              <a:lnSpc>
                <a:spcPct val="145000"/>
              </a:lnSpc>
              <a:spcBef>
                <a:spcPts val="0"/>
              </a:spcBef>
              <a:spcAft>
                <a:spcPts val="0"/>
              </a:spcAft>
              <a:buNone/>
            </a:pPr>
            <a:r>
              <a:t/>
            </a:r>
            <a:endParaRPr sz="1000">
              <a:solidFill>
                <a:schemeClr val="dk1"/>
              </a:solidFill>
            </a:endParaRPr>
          </a:p>
          <a:p>
            <a:pPr indent="0" lvl="0" marL="0" rtl="0" algn="l">
              <a:lnSpc>
                <a:spcPct val="125000"/>
              </a:lnSpc>
              <a:spcBef>
                <a:spcPts val="1800"/>
              </a:spcBef>
              <a:spcAft>
                <a:spcPts val="0"/>
              </a:spcAft>
              <a:buNone/>
            </a:pPr>
            <a:r>
              <a:t/>
            </a:r>
            <a:endParaRPr b="1" sz="1650">
              <a:solidFill>
                <a:schemeClr val="dk1"/>
              </a:solidFill>
              <a:latin typeface="Roboto"/>
              <a:ea typeface="Roboto"/>
              <a:cs typeface="Roboto"/>
              <a:sym typeface="Roboto"/>
            </a:endParaRPr>
          </a:p>
          <a:p>
            <a:pPr indent="0" lvl="0" marL="0" rtl="0" algn="l">
              <a:lnSpc>
                <a:spcPct val="125000"/>
              </a:lnSpc>
              <a:spcBef>
                <a:spcPts val="1800"/>
              </a:spcBef>
              <a:spcAft>
                <a:spcPts val="0"/>
              </a:spcAft>
              <a:buNone/>
            </a:pPr>
            <a:r>
              <a:rPr b="1" lang="en" sz="1650">
                <a:solidFill>
                  <a:schemeClr val="dk1"/>
                </a:solidFill>
                <a:latin typeface="Roboto"/>
                <a:ea typeface="Roboto"/>
                <a:cs typeface="Roboto"/>
                <a:sym typeface="Roboto"/>
              </a:rPr>
              <a:t>iOS </a:t>
            </a:r>
            <a:r>
              <a:rPr lang="en" sz="1200">
                <a:solidFill>
                  <a:schemeClr val="dk1"/>
                </a:solidFill>
                <a:latin typeface="Roboto"/>
                <a:ea typeface="Roboto"/>
                <a:cs typeface="Roboto"/>
                <a:sym typeface="Roboto"/>
              </a:rPr>
              <a:t>Make sure you add the following key to Info.plist for iOS</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en" sz="1000">
                <a:solidFill>
                  <a:srgbClr val="000080"/>
                </a:solidFill>
                <a:latin typeface="Roboto Mono"/>
                <a:ea typeface="Roboto Mono"/>
                <a:cs typeface="Roboto Mono"/>
                <a:sym typeface="Roboto Mono"/>
              </a:rPr>
              <a:t>&lt;key&gt;</a:t>
            </a:r>
            <a:r>
              <a:rPr lang="en" sz="1000">
                <a:solidFill>
                  <a:srgbClr val="333333"/>
                </a:solidFill>
                <a:latin typeface="Roboto Mono"/>
                <a:ea typeface="Roboto Mono"/>
                <a:cs typeface="Roboto Mono"/>
                <a:sym typeface="Roboto Mono"/>
              </a:rPr>
              <a:t>NSMicrophoneUsageDescription</a:t>
            </a:r>
            <a:r>
              <a:rPr lang="en" sz="1000">
                <a:solidFill>
                  <a:srgbClr val="000080"/>
                </a:solidFill>
                <a:latin typeface="Roboto Mono"/>
                <a:ea typeface="Roboto Mono"/>
                <a:cs typeface="Roboto Mono"/>
                <a:sym typeface="Roboto Mono"/>
              </a:rPr>
              <a:t>&lt;/key&gt;</a:t>
            </a:r>
            <a:endParaRPr sz="1000">
              <a:solidFill>
                <a:srgbClr val="333333"/>
              </a:solidFill>
              <a:latin typeface="Roboto Mono"/>
              <a:ea typeface="Roboto Mono"/>
              <a:cs typeface="Roboto Mono"/>
              <a:sym typeface="Roboto Mono"/>
            </a:endParaRPr>
          </a:p>
          <a:p>
            <a:pPr indent="0" lvl="0" marL="152400" marR="152400" rtl="0" algn="l">
              <a:lnSpc>
                <a:spcPct val="145000"/>
              </a:lnSpc>
              <a:spcBef>
                <a:spcPts val="0"/>
              </a:spcBef>
              <a:spcAft>
                <a:spcPts val="1200"/>
              </a:spcAft>
              <a:buNone/>
            </a:pPr>
            <a:r>
              <a:rPr lang="en" sz="1000">
                <a:solidFill>
                  <a:srgbClr val="000080"/>
                </a:solidFill>
                <a:latin typeface="Roboto Mono"/>
                <a:ea typeface="Roboto Mono"/>
                <a:cs typeface="Roboto Mono"/>
                <a:sym typeface="Roboto Mono"/>
              </a:rPr>
              <a:t>&lt;string&gt;</a:t>
            </a:r>
            <a:r>
              <a:rPr lang="en" sz="1000">
                <a:solidFill>
                  <a:srgbClr val="333333"/>
                </a:solidFill>
                <a:latin typeface="Roboto Mono"/>
                <a:ea typeface="Roboto Mono"/>
                <a:cs typeface="Roboto Mono"/>
                <a:sym typeface="Roboto Mono"/>
              </a:rPr>
              <a:t>Record audio for playback</a:t>
            </a:r>
            <a:r>
              <a:rPr lang="en" sz="1000">
                <a:solidFill>
                  <a:srgbClr val="000080"/>
                </a:solidFill>
                <a:latin typeface="Roboto Mono"/>
                <a:ea typeface="Roboto Mono"/>
                <a:cs typeface="Roboto Mono"/>
                <a:sym typeface="Roboto Mono"/>
              </a:rPr>
              <a:t>&lt;/string&gt;</a:t>
            </a:r>
            <a:endParaRPr sz="2400">
              <a:solidFill>
                <a:schemeClr val="dk1"/>
              </a:solidFill>
              <a:latin typeface="Century Schoolbook"/>
              <a:ea typeface="Century Schoolbook"/>
              <a:cs typeface="Century Schoolbook"/>
              <a:sym typeface="Century Schoolbook"/>
            </a:endParaRPr>
          </a:p>
        </p:txBody>
      </p:sp>
      <p:sp>
        <p:nvSpPr>
          <p:cNvPr id="189" name="Google Shape;189;p20"/>
          <p:cNvSpPr txBox="1"/>
          <p:nvPr>
            <p:ph type="title"/>
          </p:nvPr>
        </p:nvSpPr>
        <p:spPr>
          <a:xfrm>
            <a:off x="457200" y="205976"/>
            <a:ext cx="7467600" cy="519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600"/>
              <a:t>Working</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93" name="Shape 193"/>
        <p:cNvGrpSpPr/>
        <p:nvPr/>
      </p:nvGrpSpPr>
      <p:grpSpPr>
        <a:xfrm>
          <a:off x="0" y="0"/>
          <a:ext cx="0" cy="0"/>
          <a:chOff x="0" y="0"/>
          <a:chExt cx="0" cy="0"/>
        </a:xfrm>
      </p:grpSpPr>
      <p:pic>
        <p:nvPicPr>
          <p:cNvPr id="194" name="Google Shape;194;p21"/>
          <p:cNvPicPr preferRelativeResize="0"/>
          <p:nvPr/>
        </p:nvPicPr>
        <p:blipFill>
          <a:blip r:embed="rId3">
            <a:alphaModFix/>
          </a:blip>
          <a:stretch>
            <a:fillRect/>
          </a:stretch>
        </p:blipFill>
        <p:spPr>
          <a:xfrm>
            <a:off x="5410200" y="152400"/>
            <a:ext cx="2803436" cy="4838698"/>
          </a:xfrm>
          <a:prstGeom prst="rect">
            <a:avLst/>
          </a:prstGeom>
          <a:noFill/>
          <a:ln>
            <a:noFill/>
          </a:ln>
        </p:spPr>
      </p:pic>
      <p:pic>
        <p:nvPicPr>
          <p:cNvPr id="195" name="Google Shape;195;p21"/>
          <p:cNvPicPr preferRelativeResize="0"/>
          <p:nvPr/>
        </p:nvPicPr>
        <p:blipFill>
          <a:blip r:embed="rId4">
            <a:alphaModFix/>
          </a:blip>
          <a:stretch>
            <a:fillRect/>
          </a:stretch>
        </p:blipFill>
        <p:spPr>
          <a:xfrm>
            <a:off x="609600" y="152400"/>
            <a:ext cx="2814745"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