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8"/>
  </p:notesMasterIdLst>
  <p:sldIdLst>
    <p:sldId id="441" r:id="rId5"/>
    <p:sldId id="558" r:id="rId6"/>
    <p:sldId id="557" r:id="rId7"/>
    <p:sldId id="496" r:id="rId8"/>
    <p:sldId id="495" r:id="rId9"/>
    <p:sldId id="497" r:id="rId10"/>
    <p:sldId id="494" r:id="rId11"/>
    <p:sldId id="493" r:id="rId12"/>
    <p:sldId id="492" r:id="rId13"/>
    <p:sldId id="559" r:id="rId14"/>
    <p:sldId id="583" r:id="rId15"/>
    <p:sldId id="582" r:id="rId16"/>
    <p:sldId id="581" r:id="rId17"/>
    <p:sldId id="580" r:id="rId18"/>
    <p:sldId id="579" r:id="rId19"/>
    <p:sldId id="578" r:id="rId20"/>
    <p:sldId id="577" r:id="rId21"/>
    <p:sldId id="576" r:id="rId22"/>
    <p:sldId id="575" r:id="rId23"/>
    <p:sldId id="574" r:id="rId24"/>
    <p:sldId id="573" r:id="rId25"/>
    <p:sldId id="572" r:id="rId26"/>
    <p:sldId id="571" r:id="rId27"/>
    <p:sldId id="570" r:id="rId28"/>
    <p:sldId id="569" r:id="rId29"/>
    <p:sldId id="568" r:id="rId30"/>
    <p:sldId id="567" r:id="rId31"/>
    <p:sldId id="566" r:id="rId32"/>
    <p:sldId id="565" r:id="rId33"/>
    <p:sldId id="564" r:id="rId34"/>
    <p:sldId id="563" r:id="rId35"/>
    <p:sldId id="562" r:id="rId36"/>
    <p:sldId id="561" r:id="rId37"/>
    <p:sldId id="560" r:id="rId38"/>
    <p:sldId id="604" r:id="rId39"/>
    <p:sldId id="603" r:id="rId40"/>
    <p:sldId id="602" r:id="rId41"/>
    <p:sldId id="601" r:id="rId42"/>
    <p:sldId id="600" r:id="rId43"/>
    <p:sldId id="599" r:id="rId44"/>
    <p:sldId id="598" r:id="rId45"/>
    <p:sldId id="597" r:id="rId46"/>
    <p:sldId id="596" r:id="rId47"/>
    <p:sldId id="595" r:id="rId48"/>
    <p:sldId id="594" r:id="rId49"/>
    <p:sldId id="593" r:id="rId50"/>
    <p:sldId id="592" r:id="rId51"/>
    <p:sldId id="591" r:id="rId52"/>
    <p:sldId id="590" r:id="rId53"/>
    <p:sldId id="589" r:id="rId54"/>
    <p:sldId id="588" r:id="rId55"/>
    <p:sldId id="587" r:id="rId56"/>
    <p:sldId id="606" r:id="rId57"/>
    <p:sldId id="586" r:id="rId58"/>
    <p:sldId id="607" r:id="rId59"/>
    <p:sldId id="585" r:id="rId60"/>
    <p:sldId id="584" r:id="rId61"/>
    <p:sldId id="605" r:id="rId62"/>
    <p:sldId id="608" r:id="rId63"/>
    <p:sldId id="650" r:id="rId64"/>
    <p:sldId id="626" r:id="rId65"/>
    <p:sldId id="642" r:id="rId66"/>
    <p:sldId id="649" r:id="rId67"/>
    <p:sldId id="641" r:id="rId68"/>
    <p:sldId id="640" r:id="rId69"/>
    <p:sldId id="639" r:id="rId70"/>
    <p:sldId id="638" r:id="rId71"/>
    <p:sldId id="637" r:id="rId72"/>
    <p:sldId id="636" r:id="rId73"/>
    <p:sldId id="635" r:id="rId74"/>
    <p:sldId id="634" r:id="rId75"/>
    <p:sldId id="633" r:id="rId76"/>
    <p:sldId id="632" r:id="rId77"/>
    <p:sldId id="631" r:id="rId78"/>
    <p:sldId id="630" r:id="rId79"/>
    <p:sldId id="629" r:id="rId80"/>
    <p:sldId id="628" r:id="rId81"/>
    <p:sldId id="627" r:id="rId82"/>
    <p:sldId id="625" r:id="rId83"/>
    <p:sldId id="624" r:id="rId84"/>
    <p:sldId id="651" r:id="rId85"/>
    <p:sldId id="652" r:id="rId86"/>
    <p:sldId id="653" r:id="rId87"/>
    <p:sldId id="623" r:id="rId88"/>
    <p:sldId id="622" r:id="rId89"/>
    <p:sldId id="621" r:id="rId90"/>
    <p:sldId id="620" r:id="rId91"/>
    <p:sldId id="619" r:id="rId92"/>
    <p:sldId id="618" r:id="rId93"/>
    <p:sldId id="616" r:id="rId94"/>
    <p:sldId id="615" r:id="rId95"/>
    <p:sldId id="614" r:id="rId96"/>
    <p:sldId id="613" r:id="rId97"/>
    <p:sldId id="612" r:id="rId98"/>
    <p:sldId id="611" r:id="rId99"/>
    <p:sldId id="610" r:id="rId100"/>
    <p:sldId id="644" r:id="rId101"/>
    <p:sldId id="643" r:id="rId102"/>
    <p:sldId id="646" r:id="rId103"/>
    <p:sldId id="647" r:id="rId104"/>
    <p:sldId id="609" r:id="rId105"/>
    <p:sldId id="645" r:id="rId106"/>
    <p:sldId id="648" r:id="rId107"/>
    <p:sldId id="683" r:id="rId108"/>
    <p:sldId id="684" r:id="rId109"/>
    <p:sldId id="682" r:id="rId110"/>
    <p:sldId id="681" r:id="rId111"/>
    <p:sldId id="680" r:id="rId112"/>
    <p:sldId id="679" r:id="rId113"/>
    <p:sldId id="678" r:id="rId114"/>
    <p:sldId id="677" r:id="rId115"/>
    <p:sldId id="676" r:id="rId116"/>
    <p:sldId id="675" r:id="rId117"/>
    <p:sldId id="674" r:id="rId118"/>
    <p:sldId id="673" r:id="rId119"/>
    <p:sldId id="672" r:id="rId120"/>
    <p:sldId id="671" r:id="rId121"/>
    <p:sldId id="670" r:id="rId122"/>
    <p:sldId id="669" r:id="rId123"/>
    <p:sldId id="668" r:id="rId124"/>
    <p:sldId id="667" r:id="rId125"/>
    <p:sldId id="666" r:id="rId126"/>
    <p:sldId id="665" r:id="rId127"/>
    <p:sldId id="664" r:id="rId128"/>
    <p:sldId id="663" r:id="rId129"/>
    <p:sldId id="662" r:id="rId130"/>
    <p:sldId id="661" r:id="rId131"/>
    <p:sldId id="660" r:id="rId132"/>
    <p:sldId id="659" r:id="rId133"/>
    <p:sldId id="658" r:id="rId134"/>
    <p:sldId id="657" r:id="rId135"/>
    <p:sldId id="656" r:id="rId136"/>
    <p:sldId id="655" r:id="rId137"/>
    <p:sldId id="654" r:id="rId138"/>
    <p:sldId id="685" r:id="rId139"/>
    <p:sldId id="686" r:id="rId140"/>
    <p:sldId id="691" r:id="rId141"/>
    <p:sldId id="689" r:id="rId142"/>
    <p:sldId id="688" r:id="rId143"/>
    <p:sldId id="693" r:id="rId144"/>
    <p:sldId id="687" r:id="rId145"/>
    <p:sldId id="692" r:id="rId146"/>
    <p:sldId id="458" r:id="rId1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88868"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viewProps" Target="viewProps.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slide" Target="slides/slide14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notesMaster" Target="notesMasters/notesMaster1.xml"/><Relationship Id="rId15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99496-F123-4186-8A22-FA0A44E304F3}" type="datetimeFigureOut">
              <a:rPr lang="en-US" smtClean="0"/>
              <a:pPr/>
              <a:t>5/12/2021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BECDD-FD03-40CB-8536-A0E233E22447}" type="slidenum">
              <a:rPr lang="en-US" smtClean="0"/>
              <a:pPr/>
              <a:t>‹#›</a:t>
            </a:fld>
            <a:endParaRPr lang="en-US" dirty="0"/>
          </a:p>
        </p:txBody>
      </p:sp>
    </p:spTree>
    <p:extLst>
      <p:ext uri="{BB962C8B-B14F-4D97-AF65-F5344CB8AC3E}">
        <p14:creationId xmlns:p14="http://schemas.microsoft.com/office/powerpoint/2010/main" xmlns="" val="86172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BECDD-FD03-40CB-8536-A0E233E22447}" type="slidenum">
              <a:rPr lang="en-US" smtClean="0"/>
              <a:pPr/>
              <a:t>3</a:t>
            </a:fld>
            <a:endParaRPr lang="en-US" dirty="0"/>
          </a:p>
        </p:txBody>
      </p:sp>
    </p:spTree>
    <p:extLst>
      <p:ext uri="{BB962C8B-B14F-4D97-AF65-F5344CB8AC3E}">
        <p14:creationId xmlns:p14="http://schemas.microsoft.com/office/powerpoint/2010/main" xmlns="" val="344293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Autofit/>
          </a:bodyPr>
          <a:lstStyle/>
          <a:p>
            <a:pPr algn="ctr"/>
            <a:r>
              <a:rPr lang="en-US" sz="2800" dirty="0" smtClean="0">
                <a:solidFill>
                  <a:srgbClr val="000000"/>
                </a:solidFill>
              </a:rPr>
              <a:t>Operating System (18CS43)</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25000" lnSpcReduction="20000"/>
          </a:bodyPr>
          <a:lstStyle/>
          <a:p>
            <a:pPr algn="just">
              <a:buNone/>
            </a:pPr>
            <a:endParaRPr lang="en-US" sz="5400" dirty="0" smtClean="0"/>
          </a:p>
          <a:p>
            <a:pPr>
              <a:buNone/>
            </a:pPr>
            <a:r>
              <a:rPr lang="en-US" sz="5400" dirty="0" smtClean="0"/>
              <a:t>										</a:t>
            </a:r>
            <a:r>
              <a:rPr lang="en-US" sz="9600" dirty="0" smtClean="0"/>
              <a:t>Module 1</a:t>
            </a:r>
          </a:p>
          <a:p>
            <a:pPr algn="just">
              <a:buNone/>
            </a:pPr>
            <a:r>
              <a:rPr lang="en-US" sz="7200" dirty="0" smtClean="0"/>
              <a:t>	What OS do; computer system organization; computer system Architecture; OS structure; OS operations; process management; memory management; storage management; protection &amp; security; distributed system; special purpose system; computing system. Operations system services;</a:t>
            </a:r>
          </a:p>
          <a:p>
            <a:pPr algn="ctr">
              <a:buNone/>
            </a:pPr>
            <a:r>
              <a:rPr lang="en-US" sz="9600" dirty="0" smtClean="0"/>
              <a:t> </a:t>
            </a:r>
          </a:p>
          <a:p>
            <a:pPr algn="ctr">
              <a:buNone/>
            </a:pPr>
            <a:endParaRPr lang="en-US" sz="9600" dirty="0" smtClean="0"/>
          </a:p>
          <a:p>
            <a:pPr algn="ctr">
              <a:buNone/>
            </a:pPr>
            <a:r>
              <a:rPr lang="en-US" sz="9600" dirty="0" smtClean="0"/>
              <a:t>T S Bhagavath Singh</a:t>
            </a:r>
          </a:p>
          <a:p>
            <a:pPr algn="ctr">
              <a:buNone/>
            </a:pPr>
            <a:r>
              <a:rPr lang="en-US" sz="9600" dirty="0" smtClean="0"/>
              <a:t>Associate Professor</a:t>
            </a:r>
          </a:p>
          <a:p>
            <a:pPr algn="ctr">
              <a:buNone/>
            </a:pPr>
            <a:r>
              <a:rPr lang="en-US" sz="9600" b="1" dirty="0" smtClean="0">
                <a:solidFill>
                  <a:srgbClr val="C00000"/>
                </a:solidFill>
              </a:rPr>
              <a:t>RNS INSTITUTE OF TECHNOLOGY</a:t>
            </a:r>
          </a:p>
          <a:p>
            <a:pPr algn="ctr">
              <a:buNone/>
            </a:pPr>
            <a:r>
              <a:rPr lang="en-US" sz="8000" b="1" dirty="0" smtClean="0">
                <a:solidFill>
                  <a:srgbClr val="C00000"/>
                </a:solidFill>
              </a:rPr>
              <a:t>DEPARTMENT OF INFORMATION SCIENCE AND ENGINEERING</a:t>
            </a:r>
          </a:p>
          <a:p>
            <a:pPr algn="ctr">
              <a:buNone/>
            </a:pPr>
            <a:r>
              <a:rPr lang="en-US" sz="8000" dirty="0" smtClean="0"/>
              <a:t>CHANNASANDRA, RR NAGAR POST</a:t>
            </a:r>
          </a:p>
          <a:p>
            <a:pPr algn="ctr">
              <a:buNone/>
            </a:pPr>
            <a:r>
              <a:rPr lang="en-US" sz="8000" dirty="0" smtClean="0"/>
              <a:t>Dr. VISHNUVARDHAN ROAD</a:t>
            </a:r>
          </a:p>
          <a:p>
            <a:pPr algn="ctr">
              <a:buNone/>
            </a:pPr>
            <a:r>
              <a:rPr lang="en-US" sz="8000" dirty="0" smtClean="0"/>
              <a:t>BENGALURU – 560 098</a:t>
            </a:r>
          </a:p>
          <a:p>
            <a:pPr algn="ctr">
              <a:buNone/>
            </a:pPr>
            <a:r>
              <a:rPr lang="en-US" sz="8000" dirty="0" smtClean="0"/>
              <a:t>rnsit.tpo@gmail.com</a:t>
            </a:r>
          </a:p>
          <a:p>
            <a:pPr algn="ctr">
              <a:buNone/>
            </a:pPr>
            <a:endParaRPr lang="en-US" sz="4000" dirty="0" smtClean="0"/>
          </a:p>
          <a:p>
            <a:pPr algn="just">
              <a:buNone/>
            </a:pPr>
            <a:r>
              <a:rPr lang="en-US" sz="4000" b="1" i="1" dirty="0"/>
              <a:t>					</a:t>
            </a:r>
          </a:p>
          <a:p>
            <a:pPr algn="just">
              <a:buNone/>
            </a:pPr>
            <a:endParaRPr lang="en-US" sz="4000" b="1" i="1" dirty="0"/>
          </a:p>
          <a:p>
            <a:pPr algn="just">
              <a:buNone/>
            </a:pPr>
            <a:endParaRPr lang="en-US" sz="4000" b="1" i="1" dirty="0"/>
          </a:p>
          <a:p>
            <a:pPr algn="just">
              <a:buNone/>
            </a:pPr>
            <a:r>
              <a:rPr lang="en-US" sz="4000" b="1" i="1" dirty="0"/>
              <a:t>					</a:t>
            </a:r>
            <a:endParaRPr lang="en-US" sz="4000" dirty="0"/>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17401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700" dirty="0" smtClean="0">
                <a:effectLst/>
                <a:ea typeface="Times New Roman" panose="02020603050405020304" pitchFamily="18" charset="0"/>
              </a:rPr>
              <a:t>		Storage </a:t>
            </a:r>
            <a:r>
              <a:rPr lang="en-US" sz="2700" dirty="0">
                <a:effectLst/>
                <a:ea typeface="Times New Roman" panose="02020603050405020304" pitchFamily="18" charset="0"/>
              </a:rPr>
              <a:t>Structure</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b="1"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b="1" dirty="0">
                <a:effectLst/>
                <a:ea typeface="Times New Roman" panose="02020603050405020304" pitchFamily="18" charset="0"/>
              </a:rPr>
              <a:t>Main memory</a:t>
            </a:r>
            <a:r>
              <a:rPr lang="en-US" sz="2200" dirty="0">
                <a:effectLst/>
                <a:ea typeface="Times New Roman" panose="02020603050405020304" pitchFamily="18" charset="0"/>
              </a:rPr>
              <a:t> is the </a:t>
            </a:r>
            <a:r>
              <a:rPr lang="en-US" sz="2200" b="1" dirty="0">
                <a:effectLst/>
                <a:ea typeface="Times New Roman" panose="02020603050405020304" pitchFamily="18" charset="0"/>
              </a:rPr>
              <a:t>large storage</a:t>
            </a:r>
            <a:r>
              <a:rPr lang="en-US" sz="2200" dirty="0">
                <a:effectLst/>
                <a:ea typeface="Times New Roman" panose="02020603050405020304" pitchFamily="18" charset="0"/>
              </a:rPr>
              <a:t> media that the </a:t>
            </a:r>
            <a:r>
              <a:rPr lang="en-US" sz="2200" b="1" dirty="0">
                <a:effectLst/>
                <a:ea typeface="Times New Roman" panose="02020603050405020304" pitchFamily="18" charset="0"/>
              </a:rPr>
              <a:t>CPU can access</a:t>
            </a:r>
            <a:r>
              <a:rPr lang="en-US" sz="2200" dirty="0">
                <a:effectLst/>
                <a:ea typeface="Times New Roman" panose="02020603050405020304" pitchFamily="18" charset="0"/>
              </a:rPr>
              <a:t> directly. But it is very small and volatile storage device. </a:t>
            </a:r>
          </a:p>
          <a:p>
            <a:pPr marL="342900" marR="0" lvl="0" indent="-342900" algn="just">
              <a:spcBef>
                <a:spcPts val="0"/>
              </a:spcBef>
              <a:spcAft>
                <a:spcPts val="0"/>
              </a:spcAft>
              <a:buFont typeface="Wingdings" panose="05000000000000000000" pitchFamily="2" charset="2"/>
              <a:buChar char=""/>
            </a:pPr>
            <a:endParaRPr lang="en-US" sz="2200" dirty="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Computer systems have secondary storage that provides large nonvolatile storage capacity.</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Magnetic disks are the common secondary storage devices. Other storage devices are cache memory, CD-ROM, magnetic tapes and so on.</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Storage system is differentiated based on their speed, cost and volatility. </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1874691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lvl="2" indent="-342900" algn="just">
              <a:spcBef>
                <a:spcPts val="0"/>
              </a:spcBef>
              <a:buFont typeface="Wingdings" panose="05000000000000000000" pitchFamily="2" charset="2"/>
              <a:buChar char=""/>
              <a:tabLst>
                <a:tab pos="2971800" algn="ctr"/>
                <a:tab pos="5943600" algn="r"/>
              </a:tabLst>
            </a:pPr>
            <a:r>
              <a:rPr lang="en-US" sz="2000" dirty="0" smtClean="0">
                <a:effectLst/>
                <a:ea typeface="Times New Roman" panose="02020603050405020304" pitchFamily="18" charset="0"/>
              </a:rPr>
              <a:t>Virtual machine</a:t>
            </a:r>
          </a:p>
          <a:p>
            <a:pPr marL="342900" marR="0" lvl="0" indent="-342900" algn="just">
              <a:spcBef>
                <a:spcPts val="0"/>
              </a:spcBef>
              <a:spcAft>
                <a:spcPts val="0"/>
              </a:spcAft>
              <a:buNone/>
              <a:tabLst>
                <a:tab pos="2971800" algn="ctr"/>
                <a:tab pos="5943600" algn="r"/>
              </a:tabLst>
            </a:pP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5" name="Picture 4"/>
          <p:cNvPicPr/>
          <p:nvPr/>
        </p:nvPicPr>
        <p:blipFill>
          <a:blip r:embed="rId3"/>
          <a:srcRect l="407" t="5431" r="610" b="5159"/>
          <a:stretch>
            <a:fillRect/>
          </a:stretch>
        </p:blipFill>
        <p:spPr bwMode="auto">
          <a:xfrm>
            <a:off x="3023419" y="1725561"/>
            <a:ext cx="7388942" cy="4424516"/>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Implementation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r>
              <a:rPr lang="en-US" sz="2400" dirty="0" smtClean="0">
                <a:effectLst/>
                <a:ea typeface="Times New Roman" panose="02020603050405020304" pitchFamily="18" charset="0"/>
              </a:rPr>
              <a:t> </a:t>
            </a:r>
          </a:p>
          <a:p>
            <a:pPr marL="342900" marR="0" lvl="0" indent="-342900" algn="just">
              <a:spcBef>
                <a:spcPts val="0"/>
              </a:spcBef>
              <a:spcAft>
                <a:spcPts val="0"/>
              </a:spcAft>
              <a:buFont typeface="Wingdings" pitchFamily="2" charset="2"/>
              <a:buChar char="Ø"/>
              <a:tabLst>
                <a:tab pos="2971800" algn="ctr"/>
                <a:tab pos="5943600" algn="r"/>
              </a:tabLst>
            </a:pPr>
            <a:r>
              <a:rPr lang="en-US" sz="2400" dirty="0" smtClean="0">
                <a:effectLst/>
                <a:ea typeface="Times New Roman" panose="02020603050405020304" pitchFamily="18" charset="0"/>
              </a:rPr>
              <a:t>Difficult to implement VM Concept.</a:t>
            </a:r>
          </a:p>
          <a:p>
            <a:pPr marL="342900" marR="0" lvl="0" indent="-342900" algn="just">
              <a:spcBef>
                <a:spcPts val="0"/>
              </a:spcBef>
              <a:spcAft>
                <a:spcPts val="0"/>
              </a:spcAft>
              <a:buFont typeface="Wingdings" pitchFamily="2" charset="2"/>
              <a:buChar char="Ø"/>
              <a:tabLst>
                <a:tab pos="2971800" algn="ctr"/>
                <a:tab pos="5943600" algn="r"/>
              </a:tabLst>
            </a:pPr>
            <a:endParaRPr lang="en-US" sz="2400" dirty="0" smtClean="0">
              <a:ea typeface="Times New Roman" panose="02020603050405020304" pitchFamily="18" charset="0"/>
            </a:endParaRPr>
          </a:p>
          <a:p>
            <a:pPr marL="342900" marR="0" lvl="0" indent="-342900" algn="just">
              <a:spcBef>
                <a:spcPts val="0"/>
              </a:spcBef>
              <a:spcAft>
                <a:spcPts val="0"/>
              </a:spcAft>
              <a:buFont typeface="Wingdings" pitchFamily="2" charset="2"/>
              <a:buChar char="Ø"/>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Font typeface="Wingdings" pitchFamily="2" charset="2"/>
              <a:buChar char="Ø"/>
              <a:tabLst>
                <a:tab pos="2971800" algn="ctr"/>
                <a:tab pos="5943600" algn="r"/>
              </a:tabLst>
            </a:pPr>
            <a:r>
              <a:rPr lang="en-US" sz="2400" dirty="0" smtClean="0">
                <a:effectLst/>
                <a:ea typeface="Times New Roman" panose="02020603050405020304" pitchFamily="18" charset="0"/>
              </a:rPr>
              <a:t>The machine has 2 modes: user mode &amp; Kernel mode</a:t>
            </a:r>
          </a:p>
          <a:p>
            <a:pPr marL="342900" marR="0" lvl="0" indent="-342900" algn="just">
              <a:spcBef>
                <a:spcPts val="0"/>
              </a:spcBef>
              <a:spcAft>
                <a:spcPts val="0"/>
              </a:spcAft>
              <a:buFont typeface="Wingdings" pitchFamily="2" charset="2"/>
              <a:buChar char="Ø"/>
              <a:tabLst>
                <a:tab pos="2971800" algn="ctr"/>
                <a:tab pos="5943600" algn="r"/>
              </a:tabLst>
            </a:pPr>
            <a:endParaRPr lang="en-US" sz="2400" dirty="0" smtClean="0">
              <a:ea typeface="Times New Roman" panose="02020603050405020304" pitchFamily="18" charset="0"/>
            </a:endParaRPr>
          </a:p>
          <a:p>
            <a:pPr marL="342900" marR="0" lvl="0" indent="-342900" algn="just">
              <a:spcBef>
                <a:spcPts val="0"/>
              </a:spcBef>
              <a:spcAft>
                <a:spcPts val="0"/>
              </a:spcAft>
              <a:buFont typeface="Wingdings" pitchFamily="2" charset="2"/>
              <a:buChar char="Ø"/>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Font typeface="Wingdings" pitchFamily="2" charset="2"/>
              <a:buChar char="Ø"/>
              <a:tabLst>
                <a:tab pos="2971800" algn="ctr"/>
                <a:tab pos="5943600" algn="r"/>
              </a:tabLst>
            </a:pPr>
            <a:r>
              <a:rPr lang="en-US" sz="2400" dirty="0" smtClean="0">
                <a:effectLst/>
                <a:ea typeface="Times New Roman" panose="02020603050405020304" pitchFamily="18" charset="0"/>
              </a:rPr>
              <a:t>The VM software can run in kernel mode, since it is th</a:t>
            </a:r>
            <a:r>
              <a:rPr lang="en-US" sz="2400" dirty="0" smtClean="0">
                <a:ea typeface="Times New Roman" panose="02020603050405020304" pitchFamily="18" charset="0"/>
              </a:rPr>
              <a:t>e OS.</a:t>
            </a:r>
          </a:p>
          <a:p>
            <a:pPr marL="342900" marR="0" lvl="0" indent="-342900" algn="just">
              <a:spcBef>
                <a:spcPts val="0"/>
              </a:spcBef>
              <a:spcAft>
                <a:spcPts val="0"/>
              </a:spcAft>
              <a:buFont typeface="Wingdings" pitchFamily="2" charset="2"/>
              <a:buChar char="Ø"/>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Font typeface="Wingdings" pitchFamily="2" charset="2"/>
              <a:buChar char="Ø"/>
              <a:tabLst>
                <a:tab pos="2971800" algn="ctr"/>
                <a:tab pos="5943600" algn="r"/>
              </a:tabLst>
            </a:pPr>
            <a:endParaRPr lang="en-US" sz="2400" dirty="0" smtClean="0">
              <a:ea typeface="Times New Roman" panose="02020603050405020304" pitchFamily="18" charset="0"/>
            </a:endParaRPr>
          </a:p>
          <a:p>
            <a:pPr marL="342900" marR="0" lvl="0" indent="-342900" algn="just">
              <a:spcBef>
                <a:spcPts val="0"/>
              </a:spcBef>
              <a:spcAft>
                <a:spcPts val="0"/>
              </a:spcAft>
              <a:buFont typeface="Wingdings" pitchFamily="2" charset="2"/>
              <a:buChar char="Ø"/>
              <a:tabLst>
                <a:tab pos="2971800" algn="ctr"/>
                <a:tab pos="5943600" algn="r"/>
              </a:tabLst>
            </a:pPr>
            <a:r>
              <a:rPr lang="en-US" sz="2400" dirty="0" smtClean="0">
                <a:ea typeface="Times New Roman" panose="02020603050405020304" pitchFamily="18" charset="0"/>
              </a:rPr>
              <a:t>The major difference between Virtual and non Virtual machine is time.</a:t>
            </a: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Benefits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0" algn="just"/>
            <a:r>
              <a:rPr lang="en-US" sz="2400" dirty="0" smtClean="0"/>
              <a:t>The virtual-machine concept provides complete protection of system resources since each virtual machine is isolated from all other virtual machines. </a:t>
            </a:r>
          </a:p>
          <a:p>
            <a:pPr lvl="0" algn="just">
              <a:buNone/>
            </a:pPr>
            <a:endParaRPr lang="en-US" sz="2400" dirty="0" smtClean="0"/>
          </a:p>
          <a:p>
            <a:pPr lvl="0" algn="just"/>
            <a:r>
              <a:rPr lang="en-US" sz="2400" dirty="0" smtClean="0"/>
              <a:t>A virtual-machine system is a perfect vehicle for operating-systems research and development.  </a:t>
            </a:r>
          </a:p>
          <a:p>
            <a:pPr lvl="0" algn="just"/>
            <a:endParaRPr lang="en-US" sz="2400" dirty="0" smtClean="0"/>
          </a:p>
          <a:p>
            <a:pPr lvl="0" algn="just"/>
            <a:r>
              <a:rPr lang="en-US" sz="2400" dirty="0" smtClean="0"/>
              <a:t>System programmers are given their own VM, and system development is done on the virtual machine instead on a physical machine. </a:t>
            </a:r>
          </a:p>
          <a:p>
            <a:pPr lvl="0" algn="just">
              <a:buNone/>
            </a:pPr>
            <a:r>
              <a:rPr lang="en-US" sz="2400" b="0" i="0" u="none" strike="noStrike" baseline="0" dirty="0" smtClean="0">
                <a:solidFill>
                  <a:srgbClr val="000000"/>
                </a:solidFill>
              </a:rPr>
              <a:t>Example : VMware and java virtual</a:t>
            </a:r>
            <a:r>
              <a:rPr lang="en-US" sz="2400" b="0" i="0" u="none" strike="noStrike" dirty="0" smtClean="0">
                <a:solidFill>
                  <a:srgbClr val="000000"/>
                </a:solidFill>
              </a:rPr>
              <a:t> machine</a:t>
            </a: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Examples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lnSpcReduction="10000"/>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marL="457200" marR="0" lvl="0" indent="-457200" algn="just">
              <a:spcBef>
                <a:spcPts val="0"/>
              </a:spcBef>
              <a:spcAft>
                <a:spcPts val="0"/>
              </a:spcAft>
              <a:buAutoNum type="arabicPeriod"/>
              <a:tabLst>
                <a:tab pos="2971800" algn="ctr"/>
                <a:tab pos="5943600" algn="r"/>
              </a:tabLst>
            </a:pPr>
            <a:r>
              <a:rPr lang="en-US" sz="2800" b="1" dirty="0" smtClean="0">
                <a:effectLst/>
                <a:ea typeface="Times New Roman" panose="02020603050405020304" pitchFamily="18" charset="0"/>
              </a:rPr>
              <a:t>VMware</a:t>
            </a:r>
          </a:p>
          <a:p>
            <a:pPr lvl="0" algn="just">
              <a:buFont typeface="Wingdings" pitchFamily="2" charset="2"/>
              <a:buChar char="Ø"/>
            </a:pPr>
            <a:r>
              <a:rPr lang="en-US" sz="2200" dirty="0" smtClean="0"/>
              <a:t>It is a popular commercial application that abstracts Intel X86 and compatible hardware into isolated virtual machines. </a:t>
            </a:r>
          </a:p>
          <a:p>
            <a:pPr lvl="0" algn="just">
              <a:buFont typeface="Wingdings" pitchFamily="2" charset="2"/>
              <a:buChar char="Ø"/>
            </a:pPr>
            <a:r>
              <a:rPr lang="en-US" sz="2200" dirty="0" smtClean="0"/>
              <a:t>It runs as an application on a host operating system such as Windows or Linux and allows this host system to concurrently run several different guest operating systems as independent virtual machines.</a:t>
            </a:r>
          </a:p>
          <a:p>
            <a:pPr marL="457200" marR="0" lvl="0" indent="-457200" algn="just">
              <a:spcBef>
                <a:spcPts val="0"/>
              </a:spcBef>
              <a:spcAft>
                <a:spcPts val="0"/>
              </a:spcAft>
              <a:buNone/>
              <a:tabLst>
                <a:tab pos="2971800" algn="ctr"/>
                <a:tab pos="5943600" algn="r"/>
              </a:tabLst>
            </a:pPr>
            <a:r>
              <a:rPr lang="en-US" sz="2600" b="1" dirty="0" smtClean="0">
                <a:effectLst/>
                <a:ea typeface="Times New Roman" panose="02020603050405020304" pitchFamily="18" charset="0"/>
              </a:rPr>
              <a:t>2. Java Virtual Machine</a:t>
            </a:r>
          </a:p>
          <a:p>
            <a:pPr lvl="0" algn="just">
              <a:buFont typeface="Wingdings" pitchFamily="2" charset="2"/>
              <a:buChar char="Ø"/>
            </a:pPr>
            <a:r>
              <a:rPr lang="en-US" sz="2200" dirty="0" smtClean="0"/>
              <a:t>Java is a popular object-oriented programming language introduced by Sun Microsystems in 1995. </a:t>
            </a:r>
          </a:p>
          <a:p>
            <a:pPr lvl="0" algn="just">
              <a:buFont typeface="Wingdings" pitchFamily="2" charset="2"/>
              <a:buChar char="Ø"/>
            </a:pPr>
            <a:r>
              <a:rPr lang="en-US" sz="2200" dirty="0" smtClean="0"/>
              <a:t>In addition to a language specification and a large API library, Java also provides a specification for a Java virtual machine-or JVM.</a:t>
            </a:r>
          </a:p>
          <a:p>
            <a:pPr lvl="0" algn="just">
              <a:buFont typeface="Wingdings" pitchFamily="2" charset="2"/>
              <a:buChar char="Ø"/>
            </a:pPr>
            <a:r>
              <a:rPr lang="en-US" sz="2200" dirty="0" smtClean="0"/>
              <a:t>Java objects are specified with the </a:t>
            </a:r>
            <a:r>
              <a:rPr lang="en-US" sz="2200" b="1" dirty="0" smtClean="0"/>
              <a:t>class</a:t>
            </a:r>
            <a:r>
              <a:rPr lang="en-US" sz="2200" dirty="0" smtClean="0"/>
              <a:t> construct. A Java program consists of one or more classes. For each Java class, the compiler produces an </a:t>
            </a:r>
            <a:r>
              <a:rPr lang="en-US" sz="2200" b="1" dirty="0" smtClean="0"/>
              <a:t>architecture-neutral byte code output (.class) file</a:t>
            </a:r>
            <a:r>
              <a:rPr lang="en-US" sz="2200" dirty="0" smtClean="0"/>
              <a:t> that will run on any implementation of the JVM.</a:t>
            </a: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Examples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marL="457200" marR="0" lvl="0" indent="-457200" algn="just">
              <a:spcBef>
                <a:spcPts val="0"/>
              </a:spcBef>
              <a:spcAft>
                <a:spcPts val="0"/>
              </a:spcAft>
              <a:buAutoNum type="arabicPeriod"/>
              <a:tabLst>
                <a:tab pos="2971800" algn="ctr"/>
                <a:tab pos="5943600" algn="r"/>
              </a:tabLst>
            </a:pPr>
            <a:r>
              <a:rPr lang="en-US" sz="2800" b="1" dirty="0" smtClean="0">
                <a:effectLst/>
                <a:ea typeface="Times New Roman" panose="02020603050405020304" pitchFamily="18" charset="0"/>
              </a:rPr>
              <a:t>VMware</a:t>
            </a:r>
          </a:p>
          <a:p>
            <a:pPr marL="457200" indent="-457200" algn="just">
              <a:spcBef>
                <a:spcPts val="0"/>
              </a:spcBef>
              <a:buNone/>
              <a:tabLst>
                <a:tab pos="2971800" algn="ctr"/>
                <a:tab pos="5943600" algn="r"/>
              </a:tabLst>
            </a:pPr>
            <a:r>
              <a:rPr lang="en-US" sz="2800" dirty="0" smtClean="0"/>
              <a:t>The architecture is shown below </a:t>
            </a:r>
            <a:r>
              <a:rPr lang="en-US" sz="2800" b="1" dirty="0" smtClean="0"/>
              <a:t>figure</a:t>
            </a:r>
            <a:r>
              <a:rPr lang="en-US" sz="2800" dirty="0" smtClean="0"/>
              <a:t>.</a:t>
            </a:r>
          </a:p>
          <a:p>
            <a:pPr marL="457200" marR="0" lvl="0" indent="-457200" algn="just">
              <a:spcBef>
                <a:spcPts val="0"/>
              </a:spcBef>
              <a:spcAft>
                <a:spcPts val="0"/>
              </a:spcAft>
              <a:buNone/>
              <a:tabLst>
                <a:tab pos="2971800" algn="ctr"/>
                <a:tab pos="5943600" algn="r"/>
              </a:tabLst>
            </a:pPr>
            <a:endParaRPr lang="en-US" sz="2800" b="1" dirty="0" smtClean="0">
              <a:effectLst/>
              <a:ea typeface="Times New Roman" panose="02020603050405020304" pitchFamily="18" charset="0"/>
            </a:endParaRPr>
          </a:p>
          <a:p>
            <a:pPr marL="457200" marR="0" lvl="0" indent="-457200" algn="just">
              <a:spcBef>
                <a:spcPts val="0"/>
              </a:spcBef>
              <a:spcAft>
                <a:spcPts val="0"/>
              </a:spcAft>
              <a:buNone/>
              <a:tabLst>
                <a:tab pos="2971800" algn="ctr"/>
                <a:tab pos="5943600" algn="r"/>
              </a:tabLst>
            </a:pPr>
            <a:endParaRPr lang="en-US" sz="28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5" name="Picture 4"/>
          <p:cNvPicPr/>
          <p:nvPr/>
        </p:nvPicPr>
        <p:blipFill>
          <a:blip r:embed="rId3"/>
          <a:srcRect l="381" t="3047" r="381" b="4318"/>
          <a:stretch>
            <a:fillRect/>
          </a:stretch>
        </p:blipFill>
        <p:spPr bwMode="auto">
          <a:xfrm>
            <a:off x="2182761" y="2374490"/>
            <a:ext cx="8908026" cy="4041058"/>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Examples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457200" marR="0" lvl="0" indent="-457200" algn="just">
              <a:spcBef>
                <a:spcPts val="0"/>
              </a:spcBef>
              <a:spcAft>
                <a:spcPts val="0"/>
              </a:spcAft>
              <a:buNone/>
              <a:tabLst>
                <a:tab pos="2971800" algn="ctr"/>
                <a:tab pos="5943600" algn="r"/>
              </a:tabLst>
            </a:pPr>
            <a:endParaRPr lang="en-US" sz="2600" b="1" dirty="0" smtClean="0">
              <a:effectLst/>
              <a:ea typeface="Times New Roman" panose="02020603050405020304" pitchFamily="18" charset="0"/>
            </a:endParaRPr>
          </a:p>
          <a:p>
            <a:pPr marL="457200" marR="0" lvl="0" indent="-457200" algn="just">
              <a:spcBef>
                <a:spcPts val="0"/>
              </a:spcBef>
              <a:spcAft>
                <a:spcPts val="0"/>
              </a:spcAft>
              <a:buNone/>
              <a:tabLst>
                <a:tab pos="2971800" algn="ctr"/>
                <a:tab pos="5943600" algn="r"/>
              </a:tabLst>
            </a:pPr>
            <a:r>
              <a:rPr lang="en-US" sz="2600" b="1" dirty="0" smtClean="0">
                <a:effectLst/>
                <a:ea typeface="Times New Roman" panose="02020603050405020304" pitchFamily="18" charset="0"/>
              </a:rPr>
              <a:t>2. Java Virtual Machine</a:t>
            </a:r>
          </a:p>
          <a:p>
            <a:pPr marL="457200" lvl="0" indent="-457200" algn="just">
              <a:spcBef>
                <a:spcPts val="0"/>
              </a:spcBef>
              <a:buNone/>
              <a:tabLst>
                <a:tab pos="2971800" algn="ctr"/>
                <a:tab pos="5943600" algn="r"/>
              </a:tabLst>
            </a:pPr>
            <a:r>
              <a:rPr lang="en-US" sz="2000" dirty="0" smtClean="0"/>
              <a:t>The JVM is a specification for an abstract computer. It consists of a class loader and a Java interpreter that executes the architecture-neutral byte codes, as given in below </a:t>
            </a:r>
            <a:r>
              <a:rPr lang="en-US" sz="2000" b="1" dirty="0" smtClean="0"/>
              <a:t>figure</a:t>
            </a:r>
            <a:endParaRPr lang="en-US" sz="2000" b="1" dirty="0" smtClean="0">
              <a:effectLst/>
              <a:ea typeface="Times New Roman" panose="02020603050405020304" pitchFamily="18" charset="0"/>
            </a:endParaRPr>
          </a:p>
          <a:p>
            <a:pPr marL="457200" marR="0" lvl="0" indent="-457200" algn="just">
              <a:spcBef>
                <a:spcPts val="0"/>
              </a:spcBef>
              <a:spcAft>
                <a:spcPts val="0"/>
              </a:spcAft>
              <a:buNone/>
              <a:tabLst>
                <a:tab pos="2971800" algn="ctr"/>
                <a:tab pos="5943600" algn="r"/>
              </a:tabLst>
            </a:pPr>
            <a:endParaRPr lang="en-US" sz="26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5" name="Picture 4"/>
          <p:cNvPicPr/>
          <p:nvPr/>
        </p:nvPicPr>
        <p:blipFill>
          <a:blip r:embed="rId3"/>
          <a:srcRect l="395" t="18935" r="395" b="18935"/>
          <a:stretch>
            <a:fillRect/>
          </a:stretch>
        </p:blipFill>
        <p:spPr bwMode="auto">
          <a:xfrm>
            <a:off x="2064773" y="2949677"/>
            <a:ext cx="9320981" cy="3908323"/>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System Boot</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a:bodyPr>
          <a:lstStyle/>
          <a:p>
            <a:pPr marL="571500" marR="0" indent="0" algn="just">
              <a:spcBef>
                <a:spcPts val="0"/>
              </a:spcBef>
              <a:spcAft>
                <a:spcPts val="0"/>
              </a:spcAft>
              <a:buFont typeface="Wingdings" pitchFamily="2" charset="2"/>
              <a:buChar char="Ø"/>
            </a:pPr>
            <a:endParaRPr lang="en-US" sz="2400" dirty="0" smtClean="0">
              <a:ea typeface="Times New Roman" panose="02020603050405020304" pitchFamily="18" charset="0"/>
            </a:endParaRPr>
          </a:p>
          <a:p>
            <a:pPr lvl="0" algn="just">
              <a:buFont typeface="Wingdings" pitchFamily="2" charset="2"/>
              <a:buChar char="Ø"/>
            </a:pPr>
            <a:r>
              <a:rPr lang="en-US" sz="2400" dirty="0" smtClean="0">
                <a:effectLst/>
                <a:ea typeface="Times New Roman" panose="02020603050405020304" pitchFamily="18" charset="0"/>
              </a:rPr>
              <a:t> </a:t>
            </a:r>
            <a:r>
              <a:rPr lang="en-US" sz="2400" dirty="0" smtClean="0"/>
              <a:t>The procedure of starting a computer by loading the kernel is known as </a:t>
            </a:r>
            <a:r>
              <a:rPr lang="en-US" sz="2400" b="1" dirty="0" smtClean="0"/>
              <a:t>booting</a:t>
            </a:r>
            <a:r>
              <a:rPr lang="en-US" sz="2400" dirty="0" smtClean="0"/>
              <a:t> the system.</a:t>
            </a:r>
          </a:p>
          <a:p>
            <a:pPr lvl="0" algn="just">
              <a:buFont typeface="Wingdings" pitchFamily="2" charset="2"/>
              <a:buChar char="Ø"/>
            </a:pPr>
            <a:r>
              <a:rPr lang="en-US" sz="2400" b="1" dirty="0" smtClean="0"/>
              <a:t>Bootstrap program or Bootstrap loader</a:t>
            </a:r>
            <a:r>
              <a:rPr lang="en-US" sz="2400" dirty="0" smtClean="0"/>
              <a:t> locates the kernel, loads it into main memory and start its execution. </a:t>
            </a:r>
          </a:p>
          <a:p>
            <a:pPr lvl="0" algn="just">
              <a:buFont typeface="Wingdings" pitchFamily="2" charset="2"/>
              <a:buChar char="Ø"/>
            </a:pPr>
            <a:r>
              <a:rPr lang="en-US" sz="2400" dirty="0" smtClean="0"/>
              <a:t>Bootstrap program is in the form of </a:t>
            </a:r>
            <a:r>
              <a:rPr lang="en-US" sz="2400" b="1" dirty="0" smtClean="0"/>
              <a:t>read only memory (ROM)</a:t>
            </a:r>
            <a:r>
              <a:rPr lang="en-US" sz="2400" dirty="0" smtClean="0"/>
              <a:t> </a:t>
            </a:r>
          </a:p>
          <a:p>
            <a:pPr lvl="0" algn="just">
              <a:buNone/>
            </a:pPr>
            <a:r>
              <a:rPr lang="en-US" sz="2400" dirty="0" smtClean="0"/>
              <a:t>	All forms of ROM are knows as </a:t>
            </a:r>
            <a:r>
              <a:rPr lang="en-US" sz="2400" b="1" dirty="0" smtClean="0"/>
              <a:t>firmware</a:t>
            </a:r>
            <a:r>
              <a:rPr lang="en-US" sz="2400" dirty="0" smtClean="0"/>
              <a:t>. </a:t>
            </a:r>
          </a:p>
          <a:p>
            <a:pPr lvl="0" algn="just">
              <a:buFont typeface="Wingdings" pitchFamily="2" charset="2"/>
              <a:buChar char="Ø"/>
            </a:pPr>
            <a:r>
              <a:rPr lang="en-US" sz="2400" dirty="0" smtClean="0"/>
              <a:t>For large OS like Windows, Mac OS, the Bootstrap loaders is stored in firmware and the OS is on disk. </a:t>
            </a:r>
          </a:p>
          <a:p>
            <a:pPr lvl="0" algn="just">
              <a:buFont typeface="Wingdings" pitchFamily="2" charset="2"/>
              <a:buChar char="Ø"/>
            </a:pPr>
            <a:r>
              <a:rPr lang="en-US" sz="2400" dirty="0" smtClean="0"/>
              <a:t>Bootstrap has a bit code to read a single block at a fixed location from disk into the memory and execute the code from that </a:t>
            </a:r>
            <a:r>
              <a:rPr lang="en-US" sz="2400" b="1" dirty="0" smtClean="0"/>
              <a:t>boot block</a:t>
            </a:r>
            <a:r>
              <a:rPr lang="en-US" sz="2400" dirty="0" smtClean="0"/>
              <a:t>.</a:t>
            </a:r>
          </a:p>
          <a:p>
            <a:pPr lvl="0" algn="just">
              <a:buFont typeface="Wingdings" pitchFamily="2" charset="2"/>
              <a:buChar char="Ø"/>
            </a:pPr>
            <a:r>
              <a:rPr lang="en-US" sz="2400" dirty="0" smtClean="0"/>
              <a:t>A disk that has a boot partition is called a </a:t>
            </a:r>
            <a:r>
              <a:rPr lang="en-US" sz="2400" b="1" dirty="0" smtClean="0"/>
              <a:t>boot disk or system disk</a:t>
            </a:r>
            <a:r>
              <a:rPr lang="en-US" sz="2400" dirty="0" smtClean="0"/>
              <a:t>.</a:t>
            </a: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Process Management</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lnSpcReduction="10000"/>
          </a:bodyPr>
          <a:lstStyle/>
          <a:p>
            <a:pPr lvl="0">
              <a:buNone/>
            </a:pPr>
            <a:endParaRPr lang="en-US" sz="2400" b="1" dirty="0" smtClean="0"/>
          </a:p>
          <a:p>
            <a:pPr lvl="0">
              <a:buNone/>
            </a:pPr>
            <a:r>
              <a:rPr lang="en-US" sz="2800" b="1" dirty="0" smtClean="0"/>
              <a:t>Process Concepts</a:t>
            </a:r>
            <a:endParaRPr lang="en-US" sz="2800" dirty="0" smtClean="0"/>
          </a:p>
          <a:p>
            <a:pPr lvl="0" algn="just">
              <a:buFont typeface="Wingdings" pitchFamily="2" charset="2"/>
              <a:buChar char="Ø"/>
            </a:pPr>
            <a:endParaRPr lang="en-US" sz="2400" dirty="0" smtClean="0"/>
          </a:p>
          <a:p>
            <a:pPr lvl="0" algn="just">
              <a:buFont typeface="Wingdings" pitchFamily="2" charset="2"/>
              <a:buChar char="Ø"/>
            </a:pPr>
            <a:r>
              <a:rPr lang="en-US" sz="2400" dirty="0" smtClean="0"/>
              <a:t>Process is an </a:t>
            </a:r>
            <a:r>
              <a:rPr lang="en-US" sz="2400" b="1" dirty="0" smtClean="0"/>
              <a:t>active</a:t>
            </a:r>
            <a:r>
              <a:rPr lang="en-US" sz="2400" dirty="0" smtClean="0"/>
              <a:t> entity. </a:t>
            </a:r>
          </a:p>
          <a:p>
            <a:pPr lvl="0" algn="just">
              <a:buFont typeface="Wingdings" pitchFamily="2" charset="2"/>
              <a:buChar char="Ø"/>
            </a:pPr>
            <a:r>
              <a:rPr lang="en-US" sz="2400" dirty="0" smtClean="0"/>
              <a:t>A process is a sequence of instruction execution. </a:t>
            </a:r>
          </a:p>
          <a:p>
            <a:pPr lvl="0" algn="just">
              <a:buFont typeface="Wingdings" pitchFamily="2" charset="2"/>
              <a:buChar char="Ø"/>
            </a:pPr>
            <a:r>
              <a:rPr lang="en-US" sz="2400" dirty="0" smtClean="0"/>
              <a:t>Process exists in a limited span of time. </a:t>
            </a:r>
          </a:p>
          <a:p>
            <a:pPr lvl="0" algn="just">
              <a:buFont typeface="Wingdings" pitchFamily="2" charset="2"/>
              <a:buChar char="Ø"/>
            </a:pPr>
            <a:r>
              <a:rPr lang="en-US" sz="2400" dirty="0" smtClean="0"/>
              <a:t>Two or more process may execute the same program by using its own data &amp; resources.</a:t>
            </a:r>
          </a:p>
          <a:p>
            <a:pPr lvl="0" algn="just">
              <a:buFont typeface="Wingdings" pitchFamily="2" charset="2"/>
              <a:buChar char="Ø"/>
            </a:pPr>
            <a:endParaRPr lang="en-US" sz="2400" dirty="0" smtClean="0"/>
          </a:p>
          <a:p>
            <a:pPr lvl="0" algn="just">
              <a:buFont typeface="Wingdings" pitchFamily="2" charset="2"/>
              <a:buChar char="Ø"/>
            </a:pPr>
            <a:r>
              <a:rPr lang="en-US" sz="2400" dirty="0" smtClean="0"/>
              <a:t>A program is a </a:t>
            </a:r>
            <a:r>
              <a:rPr lang="en-US" sz="2400" b="1" dirty="0" smtClean="0"/>
              <a:t>passive</a:t>
            </a:r>
            <a:r>
              <a:rPr lang="en-US" sz="2400" dirty="0" smtClean="0"/>
              <a:t> entity which is made up of program statement. </a:t>
            </a:r>
          </a:p>
          <a:p>
            <a:pPr lvl="0" algn="just">
              <a:buFont typeface="Wingdings" pitchFamily="2" charset="2"/>
              <a:buChar char="Ø"/>
            </a:pPr>
            <a:r>
              <a:rPr lang="en-US" sz="2400" dirty="0" smtClean="0"/>
              <a:t>Program contains instructions. </a:t>
            </a: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Process Management</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28673" name="Rectangle 1"/>
          <p:cNvSpPr>
            <a:spLocks noGrp="1" noChangeArrowheads="1"/>
          </p:cNvSpPr>
          <p:nvPr>
            <p:ph idx="1"/>
          </p:nvPr>
        </p:nvSpPr>
        <p:spPr bwMode="auto">
          <a:xfrm>
            <a:off x="1646239" y="1139825"/>
            <a:ext cx="10027602"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None/>
              <a:tabLst>
                <a:tab pos="914400" algn="l"/>
                <a:tab pos="971550" algn="l"/>
              </a:tabLst>
            </a:pPr>
            <a:endParaRPr kumimoji="0" lang="en-US" sz="2400" b="1"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tab pos="914400" algn="l"/>
                <a:tab pos="971550" algn="l"/>
              </a:tabLst>
            </a:pPr>
            <a:r>
              <a:rPr kumimoji="0" lang="en-US" sz="2400" b="1" i="0" u="none" strike="noStrike" cap="none" normalizeH="0" baseline="0" dirty="0" smtClean="0">
                <a:ln>
                  <a:noFill/>
                </a:ln>
                <a:solidFill>
                  <a:schemeClr val="tx1"/>
                </a:solidFill>
                <a:effectLst/>
                <a:ea typeface="Times New Roman" pitchFamily="18" charset="0"/>
                <a:cs typeface="Arial" pitchFamily="34" charset="0"/>
              </a:rPr>
              <a:t>The Process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914400" algn="l"/>
                <a:tab pos="971550" algn="l"/>
              </a:tabLst>
            </a:pPr>
            <a:endParaRPr kumimoji="0" lang="en-US" sz="24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914400" algn="l"/>
                <a:tab pos="971550" algn="l"/>
              </a:tabLst>
            </a:pPr>
            <a:r>
              <a:rPr kumimoji="0" lang="en-US" sz="2400" b="0" i="0" u="none" strike="noStrike" cap="none" normalizeH="0" baseline="0" dirty="0" smtClean="0">
                <a:ln>
                  <a:noFill/>
                </a:ln>
                <a:solidFill>
                  <a:schemeClr val="tx1"/>
                </a:solidFill>
                <a:effectLst/>
                <a:ea typeface="Times New Roman" pitchFamily="18" charset="0"/>
                <a:cs typeface="Arial" pitchFamily="34" charset="0"/>
              </a:rPr>
              <a:t>A process is more than the program code which is also called </a:t>
            </a:r>
            <a:r>
              <a:rPr kumimoji="0" lang="en-US" sz="2400" b="1" i="0" u="none" strike="noStrike" cap="none" normalizeH="0" baseline="0" dirty="0" smtClean="0">
                <a:ln>
                  <a:noFill/>
                </a:ln>
                <a:solidFill>
                  <a:schemeClr val="tx1"/>
                </a:solidFill>
                <a:effectLst/>
                <a:ea typeface="Times New Roman" pitchFamily="18" charset="0"/>
                <a:cs typeface="Arial" pitchFamily="34" charset="0"/>
              </a:rPr>
              <a:t>text section</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914400" algn="l"/>
                <a:tab pos="971550" algn="l"/>
              </a:tabLst>
            </a:pPr>
            <a:endParaRPr kumimoji="0" lang="en-US" sz="24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914400" algn="l"/>
                <a:tab pos="971550" algn="l"/>
              </a:tabLst>
            </a:pPr>
            <a:r>
              <a:rPr kumimoji="0" lang="en-US" sz="2400" b="0" i="0" u="none" strike="noStrike" cap="none" normalizeH="0" baseline="0" dirty="0" smtClean="0">
                <a:ln>
                  <a:noFill/>
                </a:ln>
                <a:solidFill>
                  <a:schemeClr val="tx1"/>
                </a:solidFill>
                <a:effectLst/>
                <a:ea typeface="Times New Roman" pitchFamily="18" charset="0"/>
                <a:cs typeface="Arial" pitchFamily="34" charset="0"/>
              </a:rPr>
              <a:t>It contains </a:t>
            </a:r>
            <a:r>
              <a:rPr kumimoji="0" lang="en-US" sz="2400" b="1" i="0" u="none" strike="noStrike" cap="none" normalizeH="0" baseline="0" dirty="0" smtClean="0">
                <a:ln>
                  <a:noFill/>
                </a:ln>
                <a:solidFill>
                  <a:schemeClr val="tx1"/>
                </a:solidFill>
                <a:effectLst/>
                <a:ea typeface="Times New Roman" pitchFamily="18" charset="0"/>
                <a:cs typeface="Arial" pitchFamily="34" charset="0"/>
              </a:rPr>
              <a:t>program counter</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 which represents the current activity </a:t>
            </a:r>
            <a:r>
              <a:rPr kumimoji="0" lang="en-US" sz="2400" b="0" i="0" u="none" strike="noStrike" cap="none" normalizeH="0" baseline="0" dirty="0" smtClean="0">
                <a:ln>
                  <a:noFill/>
                </a:ln>
                <a:solidFill>
                  <a:schemeClr val="tx1"/>
                </a:solidFill>
                <a:effectLst/>
                <a:ea typeface="Calibri" pitchFamily="34" charset="0"/>
                <a:cs typeface="Arial" pitchFamily="34" charset="0"/>
              </a:rPr>
              <a:t>and also the contents of the processor's registers.</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914400" algn="l"/>
                <a:tab pos="971550" algn="l"/>
              </a:tabLst>
            </a:pPr>
            <a:endParaRPr kumimoji="0" lang="en-US" sz="24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914400" algn="l"/>
                <a:tab pos="971550" algn="l"/>
              </a:tabLst>
            </a:pPr>
            <a:r>
              <a:rPr kumimoji="0" lang="en-US" sz="2400" b="0" i="0" u="none" strike="noStrike" cap="none" normalizeH="0" baseline="0" dirty="0" smtClean="0">
                <a:ln>
                  <a:noFill/>
                </a:ln>
                <a:solidFill>
                  <a:schemeClr val="tx1"/>
                </a:solidFill>
                <a:effectLst/>
                <a:ea typeface="Times New Roman" pitchFamily="18" charset="0"/>
                <a:cs typeface="Arial" pitchFamily="34" charset="0"/>
              </a:rPr>
              <a:t>A process also consists of a process </a:t>
            </a:r>
            <a:r>
              <a:rPr kumimoji="0" lang="en-US" sz="2400" b="1" i="0" u="none" strike="noStrike" cap="none" normalizeH="0" baseline="0" dirty="0" smtClean="0">
                <a:ln>
                  <a:noFill/>
                </a:ln>
                <a:solidFill>
                  <a:schemeClr val="tx1"/>
                </a:solidFill>
                <a:effectLst/>
                <a:ea typeface="Times New Roman" pitchFamily="18" charset="0"/>
                <a:cs typeface="Arial" pitchFamily="34" charset="0"/>
              </a:rPr>
              <a:t>stack section </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which </a:t>
            </a:r>
            <a:r>
              <a:rPr kumimoji="0" lang="en-US" sz="2400" b="0" i="0" u="none" strike="noStrike" cap="none" normalizeH="0" baseline="0" dirty="0" smtClean="0">
                <a:ln>
                  <a:noFill/>
                </a:ln>
                <a:solidFill>
                  <a:schemeClr val="tx1"/>
                </a:solidFill>
                <a:effectLst/>
                <a:ea typeface="Calibri" pitchFamily="34" charset="0"/>
                <a:cs typeface="Arial" pitchFamily="34" charset="0"/>
              </a:rPr>
              <a:t>contains</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 temporary data &amp;</a:t>
            </a:r>
            <a:r>
              <a:rPr kumimoji="0" lang="en-US" sz="2400" b="1" i="0" u="none" strike="noStrike" cap="none" normalizeH="0" baseline="0" dirty="0" smtClean="0">
                <a:ln>
                  <a:noFill/>
                </a:ln>
                <a:solidFill>
                  <a:schemeClr val="tx1"/>
                </a:solidFill>
                <a:effectLst/>
                <a:ea typeface="Times New Roman" pitchFamily="18" charset="0"/>
                <a:cs typeface="Arial" pitchFamily="34" charset="0"/>
              </a:rPr>
              <a:t>data section</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 which </a:t>
            </a:r>
            <a:r>
              <a:rPr kumimoji="0" lang="en-US" sz="2400" b="0" i="0" u="none" strike="noStrike" cap="none" normalizeH="0" baseline="0" dirty="0" smtClean="0">
                <a:ln>
                  <a:noFill/>
                </a:ln>
                <a:solidFill>
                  <a:schemeClr val="tx1"/>
                </a:solidFill>
                <a:effectLst/>
                <a:ea typeface="Calibri" pitchFamily="34" charset="0"/>
                <a:cs typeface="Arial" pitchFamily="34" charset="0"/>
              </a:rPr>
              <a:t>contains</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 global variables.</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914400" algn="l"/>
                <a:tab pos="971550" algn="l"/>
              </a:tabLst>
            </a:pPr>
            <a:endParaRPr kumimoji="0" lang="en-US" sz="24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914400" algn="l"/>
                <a:tab pos="971550" algn="l"/>
              </a:tabLst>
            </a:pPr>
            <a:r>
              <a:rPr kumimoji="0" lang="en-US" sz="2400" b="0" i="0" u="none" strike="noStrike" cap="none" normalizeH="0" baseline="0" dirty="0" smtClean="0">
                <a:ln>
                  <a:noFill/>
                </a:ln>
                <a:solidFill>
                  <a:schemeClr val="tx1"/>
                </a:solidFill>
                <a:effectLst/>
                <a:ea typeface="Times New Roman" pitchFamily="18" charset="0"/>
                <a:cs typeface="Arial" pitchFamily="34" charset="0"/>
              </a:rPr>
              <a:t>A process may also include a </a:t>
            </a:r>
            <a:r>
              <a:rPr kumimoji="0" lang="en-US" sz="2400" b="1" i="0" u="none" strike="noStrike" cap="none" normalizeH="0" baseline="0" dirty="0" smtClean="0">
                <a:ln>
                  <a:noFill/>
                </a:ln>
                <a:solidFill>
                  <a:schemeClr val="tx1"/>
                </a:solidFill>
                <a:effectLst/>
                <a:ea typeface="Times New Roman" pitchFamily="18" charset="0"/>
                <a:cs typeface="Arial" pitchFamily="34" charset="0"/>
              </a:rPr>
              <a:t>heap</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 which is memory that is dynamically allocated during process run time.</a:t>
            </a:r>
            <a:endParaRPr kumimoji="0" lang="en-US" sz="20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xmlns="" val="179409039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lvl="0" algn="just" defTabSz="914400" fontAlgn="base">
              <a:spcAft>
                <a:spcPct val="0"/>
              </a:spcAft>
              <a:tabLst>
                <a:tab pos="914400" algn="l"/>
                <a:tab pos="971550" algn="l"/>
              </a:tabLst>
            </a:pPr>
            <a:r>
              <a:rPr lang="en-US" sz="2800" b="1" dirty="0" smtClean="0">
                <a:solidFill>
                  <a:schemeClr val="tx1"/>
                </a:solidFill>
                <a:ea typeface="Times New Roman" pitchFamily="18" charset="0"/>
                <a:cs typeface="Arial" pitchFamily="34" charset="0"/>
              </a:rPr>
              <a:t>	</a:t>
            </a:r>
            <a:r>
              <a:rPr lang="en-US" sz="2800" dirty="0" smtClean="0">
                <a:ea typeface="Times New Roman" panose="02020603050405020304" pitchFamily="18" charset="0"/>
              </a:rPr>
              <a:t> Process Management</a:t>
            </a:r>
            <a:endParaRPr lang="en-US" sz="2800" dirty="0" smtClean="0">
              <a:solidFill>
                <a:schemeClr val="tx1"/>
              </a:solidFill>
              <a:cs typeface="Arial" pitchFamily="34"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0" algn="just">
              <a:spcBef>
                <a:spcPts val="0"/>
              </a:spcBef>
              <a:buFont typeface="Wingdings"/>
              <a:buChar char=""/>
              <a:tabLst>
                <a:tab pos="914400" algn="l"/>
                <a:tab pos="971550" algn="l"/>
              </a:tabLst>
            </a:pPr>
            <a:r>
              <a:rPr lang="en-US" sz="2400" dirty="0" smtClean="0">
                <a:latin typeface="Times New Roman"/>
                <a:ea typeface="Times New Roman"/>
              </a:rPr>
              <a:t>The structure of a process in memory is shown in below </a:t>
            </a:r>
            <a:r>
              <a:rPr lang="en-US" sz="2400" b="1" dirty="0" smtClean="0">
                <a:latin typeface="Times New Roman"/>
                <a:ea typeface="Times New Roman"/>
              </a:rPr>
              <a:t>figure.</a:t>
            </a:r>
            <a:endParaRPr lang="en-US" sz="2400" dirty="0" smtClean="0">
              <a:latin typeface="Times New Roman"/>
              <a:ea typeface="Times New Roman"/>
            </a:endParaRPr>
          </a:p>
          <a:p>
            <a:pPr marL="457200" algn="just">
              <a:spcBef>
                <a:spcPts val="0"/>
              </a:spcBef>
              <a:buNone/>
              <a:tabLst>
                <a:tab pos="971550" algn="l"/>
              </a:tabLst>
            </a:pP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5" name="Picture 4"/>
          <p:cNvPicPr/>
          <p:nvPr/>
        </p:nvPicPr>
        <p:blipFill>
          <a:blip r:embed="rId3" cstate="print"/>
          <a:srcRect l="27092" t="1192" r="27121" b="1192"/>
          <a:stretch>
            <a:fillRect/>
          </a:stretch>
        </p:blipFill>
        <p:spPr bwMode="auto">
          <a:xfrm>
            <a:off x="4129548" y="2504681"/>
            <a:ext cx="4498258" cy="4028854"/>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dirty="0" smtClean="0">
                <a:effectLst/>
                <a:ea typeface="Times New Roman" panose="02020603050405020304" pitchFamily="18" charset="0"/>
              </a:rPr>
              <a:t>		Storage </a:t>
            </a:r>
            <a:r>
              <a:rPr lang="en-US" sz="2400" dirty="0">
                <a:effectLst/>
                <a:ea typeface="Times New Roman" panose="02020603050405020304" pitchFamily="18" charset="0"/>
              </a:rPr>
              <a:t>Structure</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Storage systems above electronic disks are volatile, expensive but fast. Below are non-volatile, comparatively cheap and slower.</a:t>
            </a:r>
          </a:p>
          <a:p>
            <a:pPr marL="0" marR="0" lvl="0" indent="0" algn="just">
              <a:spcBef>
                <a:spcPts val="0"/>
              </a:spcBef>
              <a:spcAft>
                <a:spcPts val="0"/>
              </a:spcAft>
              <a:buNone/>
            </a:pPr>
            <a:r>
              <a:rPr lang="en-US" sz="2200" dirty="0">
                <a:effectLst/>
                <a:ea typeface="Times New Roman" panose="02020603050405020304" pitchFamily="18" charset="0"/>
              </a:rPr>
              <a:t> </a:t>
            </a: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Electronic disks can be treated as both volatile and non-volatile. </a:t>
            </a:r>
            <a:r>
              <a:rPr lang="en-US" sz="2200" dirty="0" smtClean="0">
                <a:effectLst/>
                <a:ea typeface="Times New Roman" panose="02020603050405020304" pitchFamily="18" charset="0"/>
              </a:rPr>
              <a:t>E.g.. </a:t>
            </a:r>
            <a:r>
              <a:rPr lang="en-US" sz="2200" dirty="0">
                <a:effectLst/>
                <a:ea typeface="Times New Roman" panose="02020603050405020304" pitchFamily="18" charset="0"/>
              </a:rPr>
              <a:t>Flash memory used in cameras, robot and Personal Digital Assistants (PDA).</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NVRAM (Non Volatile RAM) is a DRAM with a battery backup power.</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Storage systems can be organized in a hierarchy as shown below in </a:t>
            </a:r>
            <a:r>
              <a:rPr lang="en-US" sz="2200" b="1" dirty="0">
                <a:effectLst/>
                <a:ea typeface="Times New Roman" panose="02020603050405020304" pitchFamily="18" charset="0"/>
              </a:rPr>
              <a:t>figure. </a:t>
            </a:r>
            <a:r>
              <a:rPr lang="en-US" sz="2200" dirty="0">
                <a:effectLst/>
                <a:ea typeface="Times New Roman" panose="02020603050405020304" pitchFamily="18" charset="0"/>
              </a:rPr>
              <a:t> according to speed and cost.</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88056142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Process Management</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26625" name="Rectangle 1"/>
          <p:cNvSpPr>
            <a:spLocks noGrp="1" noChangeArrowheads="1"/>
          </p:cNvSpPr>
          <p:nvPr>
            <p:ph idx="1"/>
          </p:nvPr>
        </p:nvSpPr>
        <p:spPr bwMode="auto">
          <a:xfrm>
            <a:off x="1646238" y="1139824"/>
            <a:ext cx="9265602"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None/>
              <a:tabLst>
                <a:tab pos="971550" algn="l"/>
              </a:tabLst>
            </a:pPr>
            <a:endParaRPr kumimoji="0" lang="en-US" sz="2400" b="1"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tab pos="971550" algn="l"/>
              </a:tabLst>
            </a:pPr>
            <a:r>
              <a:rPr kumimoji="0" lang="en-US" sz="2400" b="1" i="0" u="none" strike="noStrike" cap="none" normalizeH="0" baseline="0" dirty="0" smtClean="0">
                <a:ln>
                  <a:noFill/>
                </a:ln>
                <a:solidFill>
                  <a:schemeClr val="tx1"/>
                </a:solidFill>
                <a:effectLst/>
                <a:ea typeface="Times New Roman" pitchFamily="18" charset="0"/>
                <a:cs typeface="Arial" pitchFamily="34" charset="0"/>
              </a:rPr>
              <a:t>Process State</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971550" algn="l"/>
              </a:tabLst>
            </a:pPr>
            <a:r>
              <a:rPr kumimoji="0" lang="en-US" sz="2400" b="0" i="0" u="none" strike="noStrike" cap="none" normalizeH="0" baseline="0" dirty="0" smtClean="0">
                <a:ln>
                  <a:noFill/>
                </a:ln>
                <a:solidFill>
                  <a:schemeClr val="tx1"/>
                </a:solidFill>
                <a:effectLst/>
                <a:ea typeface="Times New Roman" pitchFamily="18" charset="0"/>
                <a:cs typeface="Arial" pitchFamily="34" charset="0"/>
              </a:rPr>
              <a:t>As process executes it changes its state and each process may be in one of the following states:</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971550" algn="l"/>
              </a:tabLst>
            </a:pPr>
            <a:endParaRPr kumimoji="0" lang="en-US" sz="2400" b="1"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971550" algn="l"/>
              </a:tabLst>
            </a:pPr>
            <a:r>
              <a:rPr kumimoji="0" lang="en-US" sz="2400" b="1" i="0" u="none" strike="noStrike" cap="none" normalizeH="0" baseline="0" dirty="0" smtClean="0">
                <a:ln>
                  <a:noFill/>
                </a:ln>
                <a:solidFill>
                  <a:schemeClr val="tx1"/>
                </a:solidFill>
                <a:effectLst/>
                <a:ea typeface="Times New Roman" pitchFamily="18" charset="0"/>
                <a:cs typeface="Arial" pitchFamily="34" charset="0"/>
              </a:rPr>
              <a:t>New: </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The process is being created</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971550" algn="l"/>
              </a:tabLst>
            </a:pPr>
            <a:endParaRPr kumimoji="0" lang="en-US" sz="2400" b="1"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971550" algn="l"/>
              </a:tabLst>
            </a:pPr>
            <a:r>
              <a:rPr kumimoji="0" lang="en-US" sz="2400" b="1" i="0" u="none" strike="noStrike" cap="none" normalizeH="0" baseline="0" dirty="0" smtClean="0">
                <a:ln>
                  <a:noFill/>
                </a:ln>
                <a:solidFill>
                  <a:schemeClr val="tx1"/>
                </a:solidFill>
                <a:effectLst/>
                <a:ea typeface="Times New Roman" pitchFamily="18" charset="0"/>
                <a:cs typeface="Arial" pitchFamily="34" charset="0"/>
              </a:rPr>
              <a:t>Running: </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Instructions are being executed</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971550" algn="l"/>
              </a:tabLst>
            </a:pPr>
            <a:endParaRPr kumimoji="0" lang="en-US" sz="2400" b="1"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971550" algn="l"/>
              </a:tabLst>
            </a:pPr>
            <a:r>
              <a:rPr kumimoji="0" lang="en-US" sz="2400" b="1" i="0" u="none" strike="noStrike" cap="none" normalizeH="0" baseline="0" dirty="0" smtClean="0">
                <a:ln>
                  <a:noFill/>
                </a:ln>
                <a:solidFill>
                  <a:schemeClr val="tx1"/>
                </a:solidFill>
                <a:effectLst/>
                <a:ea typeface="Times New Roman" pitchFamily="18" charset="0"/>
                <a:cs typeface="Arial" pitchFamily="34" charset="0"/>
              </a:rPr>
              <a:t>Waiting: </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The process is waiting for some event to occur</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971550" algn="l"/>
              </a:tabLst>
            </a:pPr>
            <a:endParaRPr kumimoji="0" lang="en-US" sz="2400" b="1"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971550" algn="l"/>
              </a:tabLst>
            </a:pPr>
            <a:r>
              <a:rPr kumimoji="0" lang="en-US" sz="2400" b="1" i="0" u="none" strike="noStrike" cap="none" normalizeH="0" baseline="0" dirty="0" smtClean="0">
                <a:ln>
                  <a:noFill/>
                </a:ln>
                <a:solidFill>
                  <a:schemeClr val="tx1"/>
                </a:solidFill>
                <a:effectLst/>
                <a:ea typeface="Times New Roman" pitchFamily="18" charset="0"/>
                <a:cs typeface="Arial" pitchFamily="34" charset="0"/>
              </a:rPr>
              <a:t>Ready: </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The process is waiting to be assigned to a process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971550" algn="l"/>
              </a:tabLst>
            </a:pPr>
            <a:endParaRPr kumimoji="0" lang="en-US" sz="2400" b="1"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971550" algn="l"/>
              </a:tabLst>
            </a:pPr>
            <a:r>
              <a:rPr kumimoji="0" lang="en-US" sz="2400" b="1" i="0" u="none" strike="noStrike" cap="none" normalizeH="0" baseline="0" dirty="0" smtClean="0">
                <a:ln>
                  <a:noFill/>
                </a:ln>
                <a:solidFill>
                  <a:schemeClr val="tx1"/>
                </a:solidFill>
                <a:effectLst/>
                <a:ea typeface="Times New Roman" pitchFamily="18" charset="0"/>
                <a:cs typeface="Arial" pitchFamily="34" charset="0"/>
              </a:rPr>
              <a:t>Terminated: </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The process has finished execution</a:t>
            </a:r>
          </a:p>
          <a:p>
            <a:pPr marL="0" marR="0" lvl="0" indent="0" algn="just" defTabSz="914400" rtl="0" eaLnBrk="0" fontAlgn="base" latinLnBrk="0" hangingPunct="0">
              <a:lnSpc>
                <a:spcPct val="100000"/>
              </a:lnSpc>
              <a:spcBef>
                <a:spcPct val="0"/>
              </a:spcBef>
              <a:spcAft>
                <a:spcPct val="0"/>
              </a:spcAft>
              <a:buClrTx/>
              <a:buSzTx/>
              <a:buFontTx/>
              <a:buChar char="•"/>
              <a:tabLst>
                <a:tab pos="971550" algn="l"/>
              </a:tabLst>
            </a:pPr>
            <a:endParaRPr kumimoji="0" lang="en-US" sz="24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xmlns="" val="17940903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Process Management</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lvl="0"/>
            <a:endParaRPr lang="en-US" sz="2400" dirty="0" smtClean="0"/>
          </a:p>
          <a:p>
            <a:pPr lvl="0"/>
            <a:r>
              <a:rPr lang="en-US" sz="2400" dirty="0" smtClean="0"/>
              <a:t>Only one process can be running on any processor at any instant. Many processes may be ready and waiting.</a:t>
            </a:r>
          </a:p>
          <a:p>
            <a:pPr lvl="0"/>
            <a:r>
              <a:rPr lang="en-US" sz="2400" dirty="0" smtClean="0"/>
              <a:t>The </a:t>
            </a:r>
            <a:r>
              <a:rPr lang="en-US" sz="2400" b="1" dirty="0" smtClean="0"/>
              <a:t>state diagram</a:t>
            </a:r>
            <a:r>
              <a:rPr lang="en-US" sz="2400" dirty="0" smtClean="0"/>
              <a:t> corresponding to these states is shown below </a:t>
            </a:r>
            <a:r>
              <a:rPr lang="en-US" sz="2400" b="1" dirty="0" smtClean="0"/>
              <a:t>figure.</a:t>
            </a:r>
            <a:endParaRPr lang="en-US" sz="2400" dirty="0" smtClean="0"/>
          </a:p>
          <a:p>
            <a:pPr>
              <a:buNone/>
            </a:pPr>
            <a:endParaRPr lang="en-US" sz="2400" dirty="0" smtClean="0"/>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5" name="Picture 4"/>
          <p:cNvPicPr/>
          <p:nvPr/>
        </p:nvPicPr>
        <p:blipFill>
          <a:blip r:embed="rId3" cstate="print"/>
          <a:srcRect l="459" t="24142" r="690" b="24419"/>
          <a:stretch>
            <a:fillRect/>
          </a:stretch>
        </p:blipFill>
        <p:spPr bwMode="auto">
          <a:xfrm>
            <a:off x="2566219" y="3274142"/>
            <a:ext cx="7949381" cy="3259393"/>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Process Control Block</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571500" indent="0">
              <a:spcBef>
                <a:spcPts val="0"/>
              </a:spcBef>
              <a:buNone/>
            </a:pPr>
            <a:endParaRPr lang="en-US" sz="2400" dirty="0" smtClean="0"/>
          </a:p>
          <a:p>
            <a:pPr marL="571500" indent="0" algn="just">
              <a:spcBef>
                <a:spcPts val="0"/>
              </a:spcBef>
              <a:buFont typeface="Wingdings" pitchFamily="2" charset="2"/>
              <a:buChar char="Ø"/>
            </a:pPr>
            <a:r>
              <a:rPr lang="en-US" sz="2400" dirty="0" smtClean="0"/>
              <a:t> A process in an operating system is represented by a </a:t>
            </a:r>
            <a:r>
              <a:rPr lang="en-US" sz="2400" b="1" dirty="0" smtClean="0"/>
              <a:t>data structure</a:t>
            </a:r>
            <a:r>
              <a:rPr lang="en-US" sz="2400" dirty="0" smtClean="0"/>
              <a:t> known as a </a:t>
            </a:r>
            <a:r>
              <a:rPr lang="en-US" sz="2400" b="1" dirty="0" smtClean="0"/>
              <a:t>Process Control Block (PCB).</a:t>
            </a:r>
          </a:p>
          <a:p>
            <a:pPr marL="571500" lvl="0" indent="0" algn="just">
              <a:spcBef>
                <a:spcPts val="0"/>
              </a:spcBef>
              <a:buFont typeface="Wingdings" pitchFamily="2" charset="2"/>
              <a:buChar char="Ø"/>
            </a:pPr>
            <a:r>
              <a:rPr lang="en-US" sz="2400" dirty="0" smtClean="0"/>
              <a:t>The following </a:t>
            </a:r>
            <a:r>
              <a:rPr lang="en-US" sz="2400" b="1" dirty="0" smtClean="0"/>
              <a:t>figure </a:t>
            </a:r>
            <a:r>
              <a:rPr lang="en-US" sz="2400" dirty="0" smtClean="0"/>
              <a:t>shows the process control block.</a:t>
            </a:r>
          </a:p>
          <a:p>
            <a:pPr marL="571500" indent="0" algn="just">
              <a:spcBef>
                <a:spcPts val="0"/>
              </a:spcBef>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6" name="Picture 5"/>
          <p:cNvPicPr/>
          <p:nvPr/>
        </p:nvPicPr>
        <p:blipFill>
          <a:blip r:embed="rId3" cstate="print"/>
          <a:srcRect l="27087" t="362" r="27414" b="1085"/>
          <a:stretch>
            <a:fillRect/>
          </a:stretch>
        </p:blipFill>
        <p:spPr bwMode="auto">
          <a:xfrm>
            <a:off x="4748981" y="3023419"/>
            <a:ext cx="2772696" cy="3554362"/>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Process Control Block</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lnSpcReduction="10000"/>
          </a:bodyPr>
          <a:lstStyle/>
          <a:p>
            <a:pPr algn="just">
              <a:spcBef>
                <a:spcPts val="0"/>
              </a:spcBef>
              <a:buFont typeface="Wingdings" panose="05000000000000000000" pitchFamily="2" charset="2"/>
              <a:buChar char=""/>
              <a:tabLst>
                <a:tab pos="2971800" algn="ctr"/>
                <a:tab pos="5943600" algn="r"/>
              </a:tabLst>
            </a:pPr>
            <a:endParaRPr lang="en-US" sz="2400" dirty="0" smtClean="0"/>
          </a:p>
          <a:p>
            <a:pPr algn="just">
              <a:spcBef>
                <a:spcPts val="0"/>
              </a:spcBef>
              <a:buFont typeface="Wingdings" panose="05000000000000000000" pitchFamily="2" charset="2"/>
              <a:buChar char=""/>
              <a:tabLst>
                <a:tab pos="2971800" algn="ctr"/>
                <a:tab pos="5943600" algn="r"/>
              </a:tabLst>
            </a:pPr>
            <a:r>
              <a:rPr lang="en-US" sz="2400" dirty="0" smtClean="0"/>
              <a:t>The PCB contains important </a:t>
            </a:r>
            <a:r>
              <a:rPr lang="en-US" sz="2400" b="1" dirty="0" smtClean="0"/>
              <a:t>information</a:t>
            </a:r>
            <a:r>
              <a:rPr lang="en-US" sz="2400" dirty="0" smtClean="0"/>
              <a:t> about the specific process including,</a:t>
            </a:r>
          </a:p>
          <a:p>
            <a:pPr lvl="1" algn="just">
              <a:spcBef>
                <a:spcPts val="0"/>
              </a:spcBef>
              <a:buFont typeface="Arial" pitchFamily="34" charset="0"/>
              <a:buChar char="•"/>
              <a:tabLst>
                <a:tab pos="2971800" algn="ctr"/>
                <a:tab pos="5943600" algn="r"/>
              </a:tabLst>
            </a:pPr>
            <a:endParaRPr lang="en-US" sz="2400" b="1" dirty="0" smtClean="0"/>
          </a:p>
          <a:p>
            <a:pPr lvl="1" algn="just">
              <a:spcBef>
                <a:spcPts val="0"/>
              </a:spcBef>
              <a:buFont typeface="Arial" pitchFamily="34" charset="0"/>
              <a:buChar char="•"/>
              <a:tabLst>
                <a:tab pos="2971800" algn="ctr"/>
                <a:tab pos="5943600" algn="r"/>
              </a:tabLst>
            </a:pPr>
            <a:r>
              <a:rPr lang="en-US" sz="2400" b="1" dirty="0" smtClean="0"/>
              <a:t>Process state</a:t>
            </a:r>
          </a:p>
          <a:p>
            <a:pPr lvl="1" algn="just">
              <a:spcBef>
                <a:spcPts val="0"/>
              </a:spcBef>
              <a:buFont typeface="Arial" pitchFamily="34" charset="0"/>
              <a:buChar char="•"/>
              <a:tabLst>
                <a:tab pos="2971800" algn="ctr"/>
                <a:tab pos="5943600" algn="r"/>
              </a:tabLst>
            </a:pPr>
            <a:endParaRPr lang="en-US" sz="2400" b="1" dirty="0" smtClean="0"/>
          </a:p>
          <a:p>
            <a:pPr lvl="1" algn="just">
              <a:spcBef>
                <a:spcPts val="0"/>
              </a:spcBef>
              <a:buFont typeface="Arial" pitchFamily="34" charset="0"/>
              <a:buChar char="•"/>
              <a:tabLst>
                <a:tab pos="2971800" algn="ctr"/>
                <a:tab pos="5943600" algn="r"/>
              </a:tabLst>
            </a:pPr>
            <a:r>
              <a:rPr lang="en-US" sz="2400" b="1" dirty="0" smtClean="0"/>
              <a:t>Program counter</a:t>
            </a:r>
          </a:p>
          <a:p>
            <a:pPr lvl="1" algn="just">
              <a:spcBef>
                <a:spcPts val="0"/>
              </a:spcBef>
              <a:buFont typeface="Arial" pitchFamily="34" charset="0"/>
              <a:buChar char="•"/>
              <a:tabLst>
                <a:tab pos="2971800" algn="ctr"/>
                <a:tab pos="5943600" algn="r"/>
              </a:tabLst>
            </a:pPr>
            <a:endParaRPr lang="en-US" sz="2400" b="1" dirty="0" smtClean="0"/>
          </a:p>
          <a:p>
            <a:pPr lvl="1" algn="just">
              <a:spcBef>
                <a:spcPts val="0"/>
              </a:spcBef>
              <a:buFont typeface="Arial" pitchFamily="34" charset="0"/>
              <a:buChar char="•"/>
              <a:tabLst>
                <a:tab pos="2971800" algn="ctr"/>
                <a:tab pos="5943600" algn="r"/>
              </a:tabLst>
            </a:pPr>
            <a:r>
              <a:rPr lang="en-US" sz="2400" b="1" dirty="0" smtClean="0"/>
              <a:t>CPU registers</a:t>
            </a:r>
          </a:p>
          <a:p>
            <a:pPr lvl="1" algn="just">
              <a:spcBef>
                <a:spcPts val="0"/>
              </a:spcBef>
              <a:buFont typeface="Arial" pitchFamily="34" charset="0"/>
              <a:buChar char="•"/>
              <a:tabLst>
                <a:tab pos="2971800" algn="ctr"/>
                <a:tab pos="5943600" algn="r"/>
              </a:tabLst>
            </a:pPr>
            <a:endParaRPr lang="en-US" sz="2400" b="1" dirty="0" smtClean="0"/>
          </a:p>
          <a:p>
            <a:pPr lvl="1" algn="just">
              <a:spcBef>
                <a:spcPts val="0"/>
              </a:spcBef>
              <a:buFont typeface="Arial" pitchFamily="34" charset="0"/>
              <a:buChar char="•"/>
              <a:tabLst>
                <a:tab pos="2971800" algn="ctr"/>
                <a:tab pos="5943600" algn="r"/>
              </a:tabLst>
            </a:pPr>
            <a:r>
              <a:rPr lang="en-US" sz="2400" b="1" dirty="0" smtClean="0"/>
              <a:t>CPU scheduling information</a:t>
            </a:r>
          </a:p>
          <a:p>
            <a:pPr lvl="1" algn="just">
              <a:spcBef>
                <a:spcPts val="0"/>
              </a:spcBef>
              <a:buFont typeface="Arial" pitchFamily="34" charset="0"/>
              <a:buChar char="•"/>
              <a:tabLst>
                <a:tab pos="2971800" algn="ctr"/>
                <a:tab pos="5943600" algn="r"/>
              </a:tabLst>
            </a:pPr>
            <a:endParaRPr lang="en-US" sz="2400" b="1" dirty="0" smtClean="0"/>
          </a:p>
          <a:p>
            <a:pPr lvl="1" algn="just">
              <a:spcBef>
                <a:spcPts val="0"/>
              </a:spcBef>
              <a:buFont typeface="Arial" pitchFamily="34" charset="0"/>
              <a:buChar char="•"/>
              <a:tabLst>
                <a:tab pos="2971800" algn="ctr"/>
                <a:tab pos="5943600" algn="r"/>
              </a:tabLst>
            </a:pPr>
            <a:r>
              <a:rPr lang="en-US" sz="2400" b="1" dirty="0" smtClean="0"/>
              <a:t>Memory-management information</a:t>
            </a:r>
          </a:p>
          <a:p>
            <a:pPr lvl="1" algn="just">
              <a:spcBef>
                <a:spcPts val="0"/>
              </a:spcBef>
              <a:buFont typeface="Arial" pitchFamily="34" charset="0"/>
              <a:buChar char="•"/>
              <a:tabLst>
                <a:tab pos="2971800" algn="ctr"/>
                <a:tab pos="5943600" algn="r"/>
              </a:tabLst>
            </a:pPr>
            <a:endParaRPr lang="en-US" sz="2400" b="1" dirty="0" smtClean="0"/>
          </a:p>
          <a:p>
            <a:pPr lvl="1" algn="just">
              <a:spcBef>
                <a:spcPts val="0"/>
              </a:spcBef>
              <a:buFont typeface="Arial" pitchFamily="34" charset="0"/>
              <a:buChar char="•"/>
              <a:tabLst>
                <a:tab pos="2971800" algn="ctr"/>
                <a:tab pos="5943600" algn="r"/>
              </a:tabLst>
            </a:pPr>
            <a:r>
              <a:rPr lang="en-US" sz="2400" b="1" dirty="0" smtClean="0"/>
              <a:t>Accounting information</a:t>
            </a:r>
          </a:p>
          <a:p>
            <a:pPr lvl="1" algn="just">
              <a:spcBef>
                <a:spcPts val="0"/>
              </a:spcBef>
              <a:buFont typeface="Arial" pitchFamily="34" charset="0"/>
              <a:buChar char="•"/>
              <a:tabLst>
                <a:tab pos="2971800" algn="ctr"/>
                <a:tab pos="5943600" algn="r"/>
              </a:tabLst>
            </a:pPr>
            <a:endParaRPr lang="en-US" sz="2400" b="1" dirty="0" smtClean="0"/>
          </a:p>
          <a:p>
            <a:pPr lvl="1" algn="just">
              <a:spcBef>
                <a:spcPts val="0"/>
              </a:spcBef>
              <a:buFont typeface="Arial" pitchFamily="34" charset="0"/>
              <a:buChar char="•"/>
              <a:tabLst>
                <a:tab pos="2971800" algn="ctr"/>
                <a:tab pos="5943600" algn="r"/>
              </a:tabLst>
            </a:pPr>
            <a:r>
              <a:rPr lang="en-US" sz="2400" b="1" smtClean="0"/>
              <a:t>I/O status information</a:t>
            </a: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Process Control Block</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4"/>
            <a:ext cx="9858693" cy="5548699"/>
          </a:xfrm>
        </p:spPr>
        <p:txBody>
          <a:bodyPr>
            <a:normAutofit/>
          </a:bodyPr>
          <a:lstStyle/>
          <a:p>
            <a:pPr algn="just">
              <a:spcBef>
                <a:spcPts val="0"/>
              </a:spcBef>
              <a:buFont typeface="Wingdings" panose="05000000000000000000" pitchFamily="2" charset="2"/>
              <a:buChar char=""/>
              <a:tabLst>
                <a:tab pos="2971800" algn="ctr"/>
                <a:tab pos="5943600" algn="r"/>
              </a:tabLst>
            </a:pPr>
            <a:endParaRPr lang="en-US" sz="2400" b="1" dirty="0" smtClean="0"/>
          </a:p>
          <a:p>
            <a:pPr algn="just">
              <a:spcBef>
                <a:spcPts val="0"/>
              </a:spcBef>
              <a:buFont typeface="Wingdings" panose="05000000000000000000" pitchFamily="2" charset="2"/>
              <a:buChar char=""/>
              <a:tabLst>
                <a:tab pos="2971800" algn="ctr"/>
                <a:tab pos="5943600" algn="r"/>
              </a:tabLst>
            </a:pPr>
            <a:r>
              <a:rPr lang="en-US" sz="2400" b="1" dirty="0" smtClean="0"/>
              <a:t>CPU switch from process to process</a:t>
            </a:r>
            <a:endParaRPr lang="en-US" sz="2400" dirty="0" smtClean="0"/>
          </a:p>
          <a:p>
            <a:pPr marL="342900" marR="0" lvl="0" indent="-342900" algn="just">
              <a:spcBef>
                <a:spcPts val="0"/>
              </a:spcBef>
              <a:spcAft>
                <a:spcPts val="0"/>
              </a:spcAft>
              <a:buNone/>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5" name="Picture 4"/>
          <p:cNvPicPr/>
          <p:nvPr/>
        </p:nvPicPr>
        <p:blipFill>
          <a:blip r:embed="rId3" cstate="print"/>
          <a:srcRect l="4802" t="873" r="4802" b="291"/>
          <a:stretch>
            <a:fillRect/>
          </a:stretch>
        </p:blipFill>
        <p:spPr bwMode="auto">
          <a:xfrm>
            <a:off x="2952206" y="2050869"/>
            <a:ext cx="6544491" cy="4415246"/>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lvl="0"/>
            <a:r>
              <a:rPr lang="en-US" sz="2800" dirty="0" smtClean="0">
                <a:ea typeface="Times New Roman" panose="02020603050405020304" pitchFamily="18" charset="0"/>
              </a:rPr>
              <a:t>		</a:t>
            </a:r>
            <a:r>
              <a:rPr lang="en-US" sz="2800" dirty="0" smtClean="0"/>
              <a:t>Threads</a:t>
            </a:r>
            <a:br>
              <a:rPr lang="en-US" sz="28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571500" marR="0" indent="0" algn="just">
              <a:spcBef>
                <a:spcPts val="0"/>
              </a:spcBef>
              <a:spcAft>
                <a:spcPts val="0"/>
              </a:spcAft>
              <a:buNone/>
            </a:pPr>
            <a:endParaRPr lang="en-US" sz="2200" dirty="0">
              <a:effectLst/>
              <a:ea typeface="Times New Roman" panose="02020603050405020304" pitchFamily="18" charset="0"/>
            </a:endParaRPr>
          </a:p>
          <a:p>
            <a:pPr marL="114300" indent="0" algn="just">
              <a:spcBef>
                <a:spcPts val="0"/>
              </a:spcBef>
              <a:buFont typeface="Wingdings" pitchFamily="2" charset="2"/>
              <a:buChar char="Ø"/>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r>
              <a:rPr lang="en-US" sz="2400" dirty="0" smtClean="0"/>
              <a:t>A process is a program that performs a single </a:t>
            </a:r>
            <a:r>
              <a:rPr lang="en-US" sz="2400" b="1" dirty="0" smtClean="0"/>
              <a:t>thread</a:t>
            </a:r>
            <a:r>
              <a:rPr lang="en-US" sz="2400" dirty="0" smtClean="0"/>
              <a:t> of execution.</a:t>
            </a:r>
          </a:p>
          <a:p>
            <a:pPr marL="114300" indent="0" algn="just">
              <a:spcBef>
                <a:spcPts val="0"/>
              </a:spcBef>
              <a:buNone/>
              <a:tabLst>
                <a:tab pos="2971800" algn="ctr"/>
                <a:tab pos="5943600" algn="r"/>
              </a:tabLst>
            </a:pPr>
            <a:r>
              <a:rPr lang="en-US" sz="2400" dirty="0" smtClean="0"/>
              <a:t> </a:t>
            </a:r>
          </a:p>
          <a:p>
            <a:pPr marL="114300" indent="0" algn="just">
              <a:spcBef>
                <a:spcPts val="0"/>
              </a:spcBef>
              <a:buNone/>
              <a:tabLst>
                <a:tab pos="2971800" algn="ctr"/>
                <a:tab pos="5943600" algn="r"/>
              </a:tabLst>
            </a:pPr>
            <a:r>
              <a:rPr lang="en-US" sz="2400" b="1" dirty="0" smtClean="0"/>
              <a:t>	For example</a:t>
            </a:r>
            <a:r>
              <a:rPr lang="en-US" sz="2400" dirty="0" smtClean="0"/>
              <a:t>, when a process is running a word-processor program, a single thread of instruction is being executed.</a:t>
            </a:r>
          </a:p>
          <a:p>
            <a:pPr marL="114300" indent="0" algn="just">
              <a:spcBef>
                <a:spcPts val="0"/>
              </a:spcBef>
              <a:buFont typeface="Wingdings" pitchFamily="2" charset="2"/>
              <a:buChar char="Ø"/>
              <a:tabLst>
                <a:tab pos="2971800" algn="ctr"/>
                <a:tab pos="5943600" algn="r"/>
              </a:tabLst>
            </a:pPr>
            <a:endParaRPr lang="en-US" sz="2400" dirty="0" smtClean="0">
              <a:effectLst/>
              <a:ea typeface="Times New Roman" panose="02020603050405020304" pitchFamily="18" charset="0"/>
            </a:endParaRPr>
          </a:p>
          <a:p>
            <a:pPr marL="114300" indent="0" algn="just">
              <a:spcBef>
                <a:spcPts val="0"/>
              </a:spcBef>
              <a:buFont typeface="Wingdings" pitchFamily="2" charset="2"/>
              <a:buChar char="Ø"/>
              <a:tabLst>
                <a:tab pos="2971800" algn="ctr"/>
                <a:tab pos="5943600" algn="r"/>
              </a:tabLst>
            </a:pPr>
            <a:r>
              <a:rPr lang="en-US" sz="2400" dirty="0" smtClean="0"/>
              <a:t> Many modern operating systems have extended the process concept to allow a process to have multiple threads of execution and thus to perform more than one task at a time.  </a:t>
            </a:r>
          </a:p>
          <a:p>
            <a:pPr marL="114300" indent="0" algn="just">
              <a:spcBef>
                <a:spcPts val="0"/>
              </a:spcBef>
              <a:buNone/>
              <a:tabLst>
                <a:tab pos="2971800" algn="ctr"/>
                <a:tab pos="5943600" algn="r"/>
              </a:tabLst>
            </a:pPr>
            <a:r>
              <a:rPr lang="en-US" sz="2400" b="1" dirty="0" smtClean="0"/>
              <a:t>For example</a:t>
            </a:r>
            <a:r>
              <a:rPr lang="en-US" sz="2400" dirty="0" smtClean="0"/>
              <a:t>: Windows OS and UNIX.</a:t>
            </a:r>
          </a:p>
          <a:p>
            <a:pPr marL="114300" indent="0" algn="just">
              <a:spcBef>
                <a:spcPts val="0"/>
              </a:spcBef>
              <a:buFont typeface="Wingdings" pitchFamily="2" charset="2"/>
              <a:buChar char="Ø"/>
              <a:tabLst>
                <a:tab pos="2971800" algn="ctr"/>
                <a:tab pos="5943600" algn="r"/>
              </a:tabLst>
            </a:pPr>
            <a:endParaRPr lang="en-US" sz="1800" dirty="0" smtClean="0">
              <a:effectLst/>
              <a:latin typeface="Times New Roman" panose="02020603050405020304" pitchFamily="18" charset="0"/>
              <a:ea typeface="Times New Roman" panose="02020603050405020304" pitchFamily="18" charset="0"/>
            </a:endParaRPr>
          </a:p>
          <a:p>
            <a:pPr marL="114300" indent="0" algn="just">
              <a:spcBef>
                <a:spcPts val="0"/>
              </a:spcBef>
              <a:buNone/>
              <a:tabLst>
                <a:tab pos="2971800" algn="ctr"/>
                <a:tab pos="5943600" algn="r"/>
              </a:tabLst>
            </a:pP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endParaRPr lang="en-US" sz="2400" dirty="0" smtClean="0"/>
          </a:p>
          <a:p>
            <a:r>
              <a:rPr lang="en-US" sz="2400" dirty="0" smtClean="0"/>
              <a:t>The </a:t>
            </a:r>
            <a:r>
              <a:rPr lang="en-US" sz="2400" b="1" dirty="0" smtClean="0"/>
              <a:t>process scheduler</a:t>
            </a:r>
            <a:r>
              <a:rPr lang="en-US" sz="2400" dirty="0" smtClean="0"/>
              <a:t> selects an available process for execution on the CPU.</a:t>
            </a:r>
          </a:p>
          <a:p>
            <a:pPr lvl="1">
              <a:buFont typeface="Arial" pitchFamily="34" charset="0"/>
              <a:buChar char="•"/>
            </a:pPr>
            <a:r>
              <a:rPr lang="en-US" sz="2200" b="1" dirty="0" smtClean="0"/>
              <a:t>Scheduling queues</a:t>
            </a:r>
          </a:p>
          <a:p>
            <a:pPr lvl="2">
              <a:buNone/>
            </a:pPr>
            <a:r>
              <a:rPr lang="en-US" sz="2000" dirty="0" smtClean="0"/>
              <a:t>The following are the different types of process scheduling queues.</a:t>
            </a:r>
            <a:endParaRPr lang="en-US" sz="2000" b="1" dirty="0" smtClean="0"/>
          </a:p>
          <a:p>
            <a:pPr lvl="3"/>
            <a:r>
              <a:rPr lang="en-US" sz="2000" dirty="0" smtClean="0"/>
              <a:t>Job queue</a:t>
            </a:r>
          </a:p>
          <a:p>
            <a:pPr lvl="3"/>
            <a:r>
              <a:rPr lang="en-US" sz="2000" dirty="0" smtClean="0"/>
              <a:t> Ready queue</a:t>
            </a:r>
          </a:p>
          <a:p>
            <a:pPr lvl="3"/>
            <a:r>
              <a:rPr lang="en-US" sz="2000" dirty="0" smtClean="0"/>
              <a:t> </a:t>
            </a:r>
            <a:r>
              <a:rPr lang="en-US" sz="2000" b="1" dirty="0" smtClean="0"/>
              <a:t> </a:t>
            </a:r>
            <a:r>
              <a:rPr lang="en-US" sz="2000" dirty="0" smtClean="0"/>
              <a:t>Device queue</a:t>
            </a: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20481" name="Rectangle 1"/>
          <p:cNvSpPr>
            <a:spLocks noGrp="1" noChangeArrowheads="1"/>
          </p:cNvSpPr>
          <p:nvPr>
            <p:ph type="title"/>
          </p:nvPr>
        </p:nvSpPr>
        <p:spPr bwMode="auto">
          <a:xfrm>
            <a:off x="1646238" y="623888"/>
            <a:ext cx="9470253" cy="800171"/>
          </a:xfrm>
          <a:prstGeom prst="rect">
            <a:avLst/>
          </a:prstGeom>
          <a:noFill/>
          <a:ln w="9525">
            <a:noFill/>
            <a:miter lim="800000"/>
            <a:headEnd/>
            <a:tailEnd/>
          </a:ln>
          <a:effectLst/>
        </p:spPr>
        <p:txBody>
          <a:bodyPr vert="horz" wrap="square" lIns="457056" tIns="152352"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en-US" sz="2400" b="1" dirty="0" smtClean="0">
                <a:solidFill>
                  <a:schemeClr val="tx1"/>
                </a:solidFill>
                <a:latin typeface="+mn-lt"/>
                <a:ea typeface="Times New Roman" pitchFamily="18" charset="0"/>
                <a:cs typeface="Times New Roman" pitchFamily="18" charset="0"/>
              </a:rPr>
              <a:t>  </a:t>
            </a:r>
            <a:r>
              <a:rPr kumimoji="0" lang="en-US" sz="2400" b="1" i="0" u="none" strike="noStrike" cap="none" normalizeH="0" baseline="0" dirty="0" smtClean="0">
                <a:ln>
                  <a:noFill/>
                </a:ln>
                <a:solidFill>
                  <a:schemeClr val="tx1"/>
                </a:solidFill>
                <a:effectLst/>
                <a:latin typeface="+mn-lt"/>
                <a:ea typeface="Times New Roman" pitchFamily="18" charset="0"/>
                <a:cs typeface="Times New Roman" pitchFamily="18" charset="0"/>
              </a:rPr>
              <a:t>      Process Scheduling </a:t>
            </a:r>
            <a:endPar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79409039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b="1" dirty="0" smtClean="0">
                <a:solidFill>
                  <a:schemeClr val="tx1"/>
                </a:solidFill>
                <a:ea typeface="Times New Roman" pitchFamily="18" charset="0"/>
                <a:cs typeface="Times New Roman" pitchFamily="18" charset="0"/>
              </a:rPr>
              <a:t>		Process Scheduling </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19457" name="Rectangle 1"/>
          <p:cNvSpPr>
            <a:spLocks noGrp="1" noChangeArrowheads="1"/>
          </p:cNvSpPr>
          <p:nvPr>
            <p:ph idx="1"/>
          </p:nvPr>
        </p:nvSpPr>
        <p:spPr bwMode="auto">
          <a:xfrm>
            <a:off x="1646237" y="1139825"/>
            <a:ext cx="9195933" cy="5778444"/>
          </a:xfrm>
          <a:prstGeom prst="rect">
            <a:avLst/>
          </a:prstGeom>
          <a:noFill/>
          <a:ln w="9525">
            <a:noFill/>
            <a:miter lim="800000"/>
            <a:headEnd/>
            <a:tailEnd/>
          </a:ln>
          <a:effectLst/>
        </p:spPr>
        <p:txBody>
          <a:bodyPr vert="horz" wrap="square" lIns="914112" tIns="152352" rIns="0" bIns="3808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ea typeface="Times New Roman" pitchFamily="18" charset="0"/>
                <a:cs typeface="Times New Roman" pitchFamily="18" charset="0"/>
              </a:rPr>
              <a:t>The below </a:t>
            </a:r>
            <a:r>
              <a:rPr kumimoji="0" lang="en-US" sz="2000" b="1" i="0" u="none" strike="noStrike" cap="none" normalizeH="0" baseline="0" dirty="0" smtClean="0">
                <a:ln>
                  <a:noFill/>
                </a:ln>
                <a:solidFill>
                  <a:schemeClr val="tx1"/>
                </a:solidFill>
                <a:effectLst/>
                <a:ea typeface="Times New Roman" pitchFamily="18" charset="0"/>
                <a:cs typeface="Times New Roman" pitchFamily="18" charset="0"/>
              </a:rPr>
              <a:t>figure.</a:t>
            </a:r>
            <a:r>
              <a:rPr kumimoji="0" lang="en-US" sz="2000" b="0" i="0" u="none" strike="noStrike" cap="none" normalizeH="0" baseline="0" dirty="0" smtClean="0">
                <a:ln>
                  <a:noFill/>
                </a:ln>
                <a:solidFill>
                  <a:schemeClr val="tx1"/>
                </a:solidFill>
                <a:effectLst/>
                <a:ea typeface="Times New Roman" pitchFamily="18" charset="0"/>
                <a:cs typeface="Times New Roman" pitchFamily="18" charset="0"/>
              </a:rPr>
              <a:t> Shows Ready queue and various I/O Device queues.</a:t>
            </a:r>
          </a:p>
          <a:p>
            <a:pPr marL="0" marR="0" lvl="0" indent="0" algn="l" defTabSz="914400" rtl="0" eaLnBrk="1" fontAlgn="base" latinLnBrk="0" hangingPunct="1">
              <a:lnSpc>
                <a:spcPct val="100000"/>
              </a:lnSpc>
              <a:spcBef>
                <a:spcPct val="0"/>
              </a:spcBef>
              <a:spcAft>
                <a:spcPct val="0"/>
              </a:spcAft>
              <a:buClrTx/>
              <a:buSzTx/>
              <a:buNone/>
              <a:tabLst/>
            </a:pPr>
            <a:endParaRPr kumimoji="0" lang="en-US" sz="2000" b="0" i="0" u="none" strike="noStrike" cap="none" normalizeH="0" baseline="0" dirty="0" smtClean="0">
              <a:ln>
                <a:noFill/>
              </a:ln>
              <a:solidFill>
                <a:schemeClr val="tx1"/>
              </a:solidFill>
              <a:effectLst/>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lang="en-US" sz="2000" dirty="0" smtClean="0">
              <a:solidFill>
                <a:schemeClr val="tx1"/>
              </a:solidFill>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None/>
              <a:tabLst/>
            </a:pPr>
            <a:endParaRPr kumimoji="0" lang="en-US" sz="13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p:cNvPicPr/>
          <p:nvPr/>
        </p:nvPicPr>
        <p:blipFill>
          <a:blip r:embed="rId3" cstate="print"/>
          <a:srcRect l="7364" t="517" r="7364" b="1550"/>
          <a:stretch>
            <a:fillRect/>
          </a:stretch>
        </p:blipFill>
        <p:spPr bwMode="auto">
          <a:xfrm>
            <a:off x="2534193" y="2142925"/>
            <a:ext cx="7563395" cy="4244812"/>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b="1" dirty="0" smtClean="0">
                <a:solidFill>
                  <a:schemeClr val="tx1"/>
                </a:solidFill>
                <a:ea typeface="Times New Roman" pitchFamily="18" charset="0"/>
                <a:cs typeface="Times New Roman" pitchFamily="18" charset="0"/>
              </a:rPr>
              <a:t>		Process Scheduling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lvl="0" algn="just">
              <a:spcBef>
                <a:spcPts val="0"/>
              </a:spcBef>
              <a:buFont typeface="Wingdings" panose="05000000000000000000" pitchFamily="2" charset="2"/>
              <a:buChar char=""/>
              <a:tabLst>
                <a:tab pos="2971800" algn="ctr"/>
                <a:tab pos="5943600" algn="r"/>
              </a:tabLst>
            </a:pPr>
            <a:r>
              <a:rPr lang="en-US" sz="2400" dirty="0" smtClean="0"/>
              <a:t>The process scheduling is represented using a </a:t>
            </a:r>
            <a:r>
              <a:rPr lang="en-US" sz="2400" b="1" dirty="0" smtClean="0"/>
              <a:t>queuing diagram</a:t>
            </a:r>
            <a:r>
              <a:rPr lang="en-US" sz="2400" dirty="0" smtClean="0"/>
              <a:t> as shown in below </a:t>
            </a:r>
            <a:r>
              <a:rPr lang="en-US" sz="2400" b="1" dirty="0" smtClean="0"/>
              <a:t>figure.</a:t>
            </a:r>
          </a:p>
          <a:p>
            <a:pPr lvl="0" algn="just">
              <a:spcBef>
                <a:spcPts val="0"/>
              </a:spcBef>
              <a:buNone/>
              <a:tabLst>
                <a:tab pos="2971800" algn="ctr"/>
                <a:tab pos="5943600" algn="r"/>
              </a:tabLst>
            </a:pPr>
            <a:r>
              <a:rPr lang="en-US" sz="2400" b="1" i="0" u="none" strike="noStrike" baseline="0" dirty="0" smtClean="0">
                <a:solidFill>
                  <a:srgbClr val="000000"/>
                </a:solidFill>
              </a:rPr>
              <a:t>	</a:t>
            </a: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5" name="Picture 4"/>
          <p:cNvPicPr/>
          <p:nvPr/>
        </p:nvPicPr>
        <p:blipFill>
          <a:blip r:embed="rId3" cstate="print"/>
          <a:srcRect l="665" t="11595" r="888" b="12131"/>
          <a:stretch>
            <a:fillRect/>
          </a:stretch>
        </p:blipFill>
        <p:spPr bwMode="auto">
          <a:xfrm>
            <a:off x="2194560" y="2276474"/>
            <a:ext cx="9300754" cy="4098199"/>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b="1" dirty="0" smtClean="0">
                <a:solidFill>
                  <a:schemeClr val="tx1"/>
                </a:solidFill>
                <a:ea typeface="Times New Roman" pitchFamily="18" charset="0"/>
                <a:cs typeface="Times New Roman" pitchFamily="18" charset="0"/>
              </a:rPr>
              <a:t>		Process Scheduling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4"/>
            <a:ext cx="9858693" cy="4934746"/>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0" algn="just"/>
            <a:r>
              <a:rPr lang="en-US" sz="2400" dirty="0" smtClean="0"/>
              <a:t>A new process is initially put in the ready queue and it waits there until it is selected for execution or </a:t>
            </a:r>
            <a:r>
              <a:rPr lang="en-US" sz="2400" b="1" dirty="0" smtClean="0"/>
              <a:t>dispatched</a:t>
            </a:r>
            <a:r>
              <a:rPr lang="en-US" sz="2400" dirty="0" smtClean="0"/>
              <a:t>. Once the process is assigned CPU and is executing, the following </a:t>
            </a:r>
            <a:r>
              <a:rPr lang="en-US" sz="2400" b="1" dirty="0" smtClean="0"/>
              <a:t>events</a:t>
            </a:r>
            <a:r>
              <a:rPr lang="en-US" sz="2400" dirty="0" smtClean="0"/>
              <a:t> can occur,</a:t>
            </a:r>
          </a:p>
          <a:p>
            <a:pPr lvl="1" algn="just"/>
            <a:r>
              <a:rPr lang="en-US" sz="2400" dirty="0" smtClean="0"/>
              <a:t>It can execute an I/O request and is placed in I/O queue.</a:t>
            </a:r>
          </a:p>
          <a:p>
            <a:pPr lvl="1" algn="just"/>
            <a:r>
              <a:rPr lang="en-US" sz="2400" dirty="0" smtClean="0"/>
              <a:t>The process can create a sub process &amp; wait for its termination.</a:t>
            </a:r>
          </a:p>
          <a:p>
            <a:pPr lvl="1" algn="just"/>
            <a:r>
              <a:rPr lang="en-US" sz="2400" dirty="0" smtClean="0"/>
              <a:t>The process may be removed from the CPU as a result of interrupt and can be put back into ready queue.</a:t>
            </a: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dirty="0" smtClean="0">
                <a:effectLst/>
                <a:ea typeface="Times New Roman" panose="02020603050405020304" pitchFamily="18" charset="0"/>
              </a:rPr>
              <a:t>		Storage </a:t>
            </a:r>
            <a:r>
              <a:rPr lang="en-US" sz="2400" dirty="0">
                <a:effectLst/>
                <a:ea typeface="Times New Roman" panose="02020603050405020304" pitchFamily="18" charset="0"/>
              </a:rPr>
              <a:t>Structure</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4FD357C0-0E46-470F-8135-2A35440296FE}"/>
              </a:ext>
            </a:extLst>
          </p:cNvPr>
          <p:cNvPicPr>
            <a:picLocks noGrp="1"/>
          </p:cNvPicPr>
          <p:nvPr>
            <p:ph idx="1"/>
          </p:nvPr>
        </p:nvPicPr>
        <p:blipFill>
          <a:blip r:embed="rId2" cstate="print"/>
          <a:srcRect l="5354" t="510" r="5736" b="510"/>
          <a:stretch>
            <a:fillRect/>
          </a:stretch>
        </p:blipFill>
        <p:spPr bwMode="auto">
          <a:xfrm>
            <a:off x="3096127" y="1475874"/>
            <a:ext cx="6160168" cy="5053263"/>
          </a:xfrm>
          <a:prstGeom prst="rect">
            <a:avLst/>
          </a:prstGeom>
          <a:noFill/>
          <a:ln w="38100" cmpd="dbl">
            <a:solidFill>
              <a:srgbClr val="CC6600"/>
            </a:solidFill>
            <a:miter lim="800000"/>
            <a:headEnd/>
            <a:tailEnd/>
          </a:ln>
          <a:effectLst/>
        </p:spPr>
      </p:pic>
      <p:pic>
        <p:nvPicPr>
          <p:cNvPr id="5" name="Shape 127"/>
          <p:cNvPicPr preferRelativeResize="0"/>
          <p:nvPr/>
        </p:nvPicPr>
        <p:blipFill>
          <a:blip r:embed="rId3">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07617600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lvl="1" algn="just">
              <a:spcBef>
                <a:spcPts val="0"/>
              </a:spcBef>
              <a:buFont typeface="Wingdings" panose="05000000000000000000" pitchFamily="2" charset="2"/>
              <a:buChar char=""/>
              <a:tabLst>
                <a:tab pos="2971800" algn="ctr"/>
                <a:tab pos="5943600" algn="r"/>
              </a:tabLst>
            </a:pPr>
            <a:r>
              <a:rPr lang="en-US" sz="2200" b="1" dirty="0" smtClean="0">
                <a:solidFill>
                  <a:schemeClr val="tx1"/>
                </a:solidFill>
                <a:ea typeface="Times New Roman" pitchFamily="18" charset="0"/>
                <a:cs typeface="Times New Roman" pitchFamily="18" charset="0"/>
              </a:rPr>
              <a:t>Schedulers</a:t>
            </a:r>
            <a:endParaRPr lang="en-US" sz="2200" dirty="0" smtClean="0">
              <a:effectLst/>
              <a:ea typeface="Times New Roman" panose="02020603050405020304" pitchFamily="18" charset="0"/>
            </a:endParaRPr>
          </a:p>
          <a:p>
            <a:pPr lvl="0"/>
            <a:r>
              <a:rPr lang="en-US" sz="2400" dirty="0" smtClean="0"/>
              <a:t>The following are the </a:t>
            </a:r>
            <a:r>
              <a:rPr lang="en-US" sz="2400" b="1" dirty="0" smtClean="0"/>
              <a:t>different types</a:t>
            </a:r>
            <a:r>
              <a:rPr lang="en-US" sz="2400" dirty="0" smtClean="0"/>
              <a:t> of schedulers,</a:t>
            </a:r>
            <a:endParaRPr lang="en-US" sz="2400" b="1" dirty="0" smtClean="0"/>
          </a:p>
          <a:p>
            <a:pPr lvl="2">
              <a:buFont typeface="Arial" pitchFamily="34" charset="0"/>
              <a:buChar char="•"/>
            </a:pPr>
            <a:r>
              <a:rPr lang="en-US" sz="2000" dirty="0" smtClean="0"/>
              <a:t>Long-term scheduler (or job scheduler)</a:t>
            </a:r>
          </a:p>
          <a:p>
            <a:pPr lvl="2">
              <a:buFont typeface="Arial" pitchFamily="34" charset="0"/>
              <a:buChar char="•"/>
            </a:pPr>
            <a:r>
              <a:rPr lang="en-US" sz="2000" dirty="0" smtClean="0"/>
              <a:t>Short-term scheduler (or CPU scheduler)</a:t>
            </a:r>
          </a:p>
          <a:p>
            <a:pPr lvl="2">
              <a:buFont typeface="Arial" pitchFamily="34" charset="0"/>
              <a:buChar char="•"/>
            </a:pPr>
            <a:r>
              <a:rPr lang="en-US" sz="2000" dirty="0" smtClean="0"/>
              <a:t>Medium-term schedulers</a:t>
            </a:r>
          </a:p>
          <a:p>
            <a:pPr lvl="2">
              <a:buNone/>
            </a:pPr>
            <a:endParaRPr lang="en-US" sz="20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16386" name="Rectangle 2"/>
          <p:cNvSpPr>
            <a:spLocks noGrp="1" noChangeArrowheads="1"/>
          </p:cNvSpPr>
          <p:nvPr>
            <p:ph type="title"/>
          </p:nvPr>
        </p:nvSpPr>
        <p:spPr bwMode="auto">
          <a:xfrm>
            <a:off x="1646237" y="623888"/>
            <a:ext cx="9404939" cy="523172"/>
          </a:xfrm>
          <a:prstGeom prst="rect">
            <a:avLst/>
          </a:prstGeom>
          <a:noFill/>
          <a:ln w="9525">
            <a:noFill/>
            <a:miter lim="800000"/>
            <a:headEnd/>
            <a:tailEnd/>
          </a:ln>
          <a:effectLst/>
        </p:spPr>
        <p:txBody>
          <a:bodyPr vert="horz" wrap="square" lIns="685584" tIns="152352" rIns="0" bIns="0" numCol="1" anchor="ctr" anchorCtr="0" compatLnSpc="1">
            <a:prstTxWarp prst="textNoShape">
              <a:avLst/>
            </a:prstTxWarp>
            <a:spAutoFit/>
          </a:bodyPr>
          <a:lstStyle/>
          <a:p>
            <a:pPr lvl="0" defTabSz="914400" fontAlgn="base">
              <a:spcAft>
                <a:spcPct val="0"/>
              </a:spcAft>
              <a:buFontTx/>
              <a:buChar char="•"/>
            </a:pPr>
            <a:r>
              <a:rPr lang="en-US" sz="2400" b="1" dirty="0" smtClean="0">
                <a:solidFill>
                  <a:schemeClr val="tx1"/>
                </a:solidFill>
                <a:ea typeface="Times New Roman" pitchFamily="18" charset="0"/>
                <a:cs typeface="Times New Roman" pitchFamily="18" charset="0"/>
              </a:rPr>
              <a:t>Process Scheduling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6"/>
          <p:cNvPicPr/>
          <p:nvPr/>
        </p:nvPicPr>
        <p:blipFill>
          <a:blip r:embed="rId3" cstate="print"/>
          <a:srcRect l="809" t="26685" r="1010" b="26685"/>
          <a:stretch>
            <a:fillRect/>
          </a:stretch>
        </p:blipFill>
        <p:spPr bwMode="auto">
          <a:xfrm>
            <a:off x="2926080" y="3631474"/>
            <a:ext cx="7014754" cy="2795451"/>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b="1" dirty="0" smtClean="0">
                <a:solidFill>
                  <a:schemeClr val="tx1"/>
                </a:solidFill>
                <a:ea typeface="Times New Roman" pitchFamily="18" charset="0"/>
                <a:cs typeface="Times New Roman" pitchFamily="18" charset="0"/>
              </a:rPr>
              <a:t>		Process Scheduling </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15361" name="Rectangle 1"/>
          <p:cNvSpPr>
            <a:spLocks noGrp="1" noChangeArrowheads="1"/>
          </p:cNvSpPr>
          <p:nvPr>
            <p:ph idx="1"/>
          </p:nvPr>
        </p:nvSpPr>
        <p:spPr bwMode="auto">
          <a:xfrm>
            <a:off x="1280160" y="1139825"/>
            <a:ext cx="10001922" cy="5270613"/>
          </a:xfrm>
          <a:prstGeom prst="rect">
            <a:avLst/>
          </a:prstGeom>
          <a:noFill/>
          <a:ln w="9525">
            <a:noFill/>
            <a:miter lim="800000"/>
            <a:headEnd/>
            <a:tailEnd/>
          </a:ln>
          <a:effectLst/>
        </p:spPr>
        <p:txBody>
          <a:bodyPr vert="horz" wrap="square" lIns="1371168" tIns="152352" rIns="0" bIns="3808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None/>
              <a:tabLst/>
            </a:pPr>
            <a:endParaRPr lang="en-US" sz="2000" dirty="0" smtClean="0">
              <a:solidFill>
                <a:schemeClr val="tx1"/>
              </a:solidFill>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ea typeface="Times New Roman" pitchFamily="18" charset="0"/>
                <a:cs typeface="Times New Roman" pitchFamily="18" charset="0"/>
              </a:rPr>
              <a:t>Processes can be described as either:</a:t>
            </a:r>
          </a:p>
          <a:p>
            <a:pPr marL="0" marR="0" lvl="0" indent="0" algn="just" defTabSz="914400" rtl="0" eaLnBrk="1" fontAlgn="base" latinLnBrk="0" hangingPunct="1">
              <a:lnSpc>
                <a:spcPct val="100000"/>
              </a:lnSpc>
              <a:spcBef>
                <a:spcPct val="0"/>
              </a:spcBef>
              <a:spcAft>
                <a:spcPct val="0"/>
              </a:spcAft>
              <a:buClrTx/>
              <a:buSzTx/>
              <a:buNone/>
              <a:tabLst/>
            </a:pPr>
            <a:endParaRPr lang="en-US" sz="2400" dirty="0" smtClean="0">
              <a:solidFill>
                <a:schemeClr val="tx1"/>
              </a:solidFill>
              <a:ea typeface="Times New Roman" pitchFamily="18" charset="0"/>
              <a:cs typeface="Times New Roman" pitchFamily="18" charset="0"/>
            </a:endParaRPr>
          </a:p>
          <a:p>
            <a:pPr marL="400050" lvl="1" indent="0" algn="just" defTabSz="914400" eaLnBrk="0" fontAlgn="base" hangingPunct="0">
              <a:spcBef>
                <a:spcPct val="0"/>
              </a:spcBef>
              <a:spcAft>
                <a:spcPct val="0"/>
              </a:spcAft>
              <a:buClrTx/>
              <a:buFontTx/>
              <a:buChar char="•"/>
            </a:pPr>
            <a:r>
              <a:rPr kumimoji="0" lang="en-US" sz="2400" b="1" i="0" u="none" strike="noStrike" cap="none" normalizeH="0" baseline="0" dirty="0" smtClean="0">
                <a:ln>
                  <a:noFill/>
                </a:ln>
                <a:solidFill>
                  <a:schemeClr val="tx1"/>
                </a:solidFill>
                <a:effectLst/>
                <a:ea typeface="Times New Roman" pitchFamily="18" charset="0"/>
                <a:cs typeface="Times New Roman" pitchFamily="18" charset="0"/>
              </a:rPr>
              <a:t>I/O-bound process</a:t>
            </a:r>
            <a:r>
              <a:rPr kumimoji="0" lang="en-US" sz="2400" b="0" i="0" u="none" strike="noStrike" cap="none" normalizeH="0" baseline="0" dirty="0" smtClean="0">
                <a:ln>
                  <a:noFill/>
                </a:ln>
                <a:solidFill>
                  <a:schemeClr val="tx1"/>
                </a:solidFill>
                <a:effectLst/>
                <a:ea typeface="Times New Roman" pitchFamily="18" charset="0"/>
                <a:cs typeface="Times New Roman" pitchFamily="18" charset="0"/>
              </a:rPr>
              <a:t>: processes spend more time doing I/O than computations.</a:t>
            </a:r>
            <a:endParaRPr kumimoji="0" lang="en-US" sz="2400" b="1" i="0" u="none" strike="noStrike" cap="none" normalizeH="0" baseline="0" dirty="0" smtClean="0">
              <a:ln>
                <a:noFill/>
              </a:ln>
              <a:solidFill>
                <a:schemeClr val="tx1"/>
              </a:solidFill>
              <a:effectLst/>
              <a:ea typeface="Times New Roman" pitchFamily="18" charset="0"/>
              <a:cs typeface="Arial" pitchFamily="34" charset="0"/>
            </a:endParaRPr>
          </a:p>
          <a:p>
            <a:pPr marL="400050" lvl="1" indent="0" algn="just" defTabSz="914400" eaLnBrk="0" fontAlgn="base" hangingPunct="0">
              <a:spcBef>
                <a:spcPct val="0"/>
              </a:spcBef>
              <a:spcAft>
                <a:spcPct val="0"/>
              </a:spcAft>
              <a:buClrTx/>
              <a:buFontTx/>
              <a:buChar char="•"/>
            </a:pPr>
            <a:endParaRPr kumimoji="0" lang="en-US" sz="2400" b="1" i="0" u="none" strike="noStrike" cap="none" normalizeH="0" baseline="0" dirty="0" smtClean="0">
              <a:ln>
                <a:noFill/>
              </a:ln>
              <a:solidFill>
                <a:schemeClr val="tx1"/>
              </a:solidFill>
              <a:effectLst/>
              <a:ea typeface="Times New Roman" pitchFamily="18" charset="0"/>
              <a:cs typeface="Times New Roman" pitchFamily="18" charset="0"/>
            </a:endParaRPr>
          </a:p>
          <a:p>
            <a:pPr marL="400050" lvl="1" indent="0" algn="just" defTabSz="914400" eaLnBrk="0" fontAlgn="base" hangingPunct="0">
              <a:spcBef>
                <a:spcPct val="0"/>
              </a:spcBef>
              <a:spcAft>
                <a:spcPct val="0"/>
              </a:spcAft>
              <a:buClrTx/>
              <a:buFontTx/>
              <a:buChar char="•"/>
            </a:pPr>
            <a:r>
              <a:rPr kumimoji="0" lang="en-US" sz="2400" b="1" i="0" u="none" strike="noStrike" cap="none" normalizeH="0" baseline="0" dirty="0" smtClean="0">
                <a:ln>
                  <a:noFill/>
                </a:ln>
                <a:solidFill>
                  <a:schemeClr val="tx1"/>
                </a:solidFill>
                <a:effectLst/>
                <a:ea typeface="Times New Roman" pitchFamily="18" charset="0"/>
                <a:cs typeface="Times New Roman" pitchFamily="18" charset="0"/>
              </a:rPr>
              <a:t>CPU-bound process</a:t>
            </a:r>
            <a:r>
              <a:rPr kumimoji="0" lang="en-US" sz="2400" b="0" i="0" u="none" strike="noStrike" cap="none" normalizeH="0" baseline="0" dirty="0" smtClean="0">
                <a:ln>
                  <a:noFill/>
                </a:ln>
                <a:solidFill>
                  <a:schemeClr val="tx1"/>
                </a:solidFill>
                <a:effectLst/>
                <a:ea typeface="Times New Roman" pitchFamily="18" charset="0"/>
                <a:cs typeface="Times New Roman" pitchFamily="18" charset="0"/>
              </a:rPr>
              <a:t>: processes spend more time doing computations; and generates I/O request less frequently.</a:t>
            </a:r>
            <a:endParaRPr kumimoji="0" lang="en-US" sz="2000" b="1" i="0" u="none" strike="noStrike" cap="none" normalizeH="0" baseline="0" dirty="0" smtClean="0">
              <a:ln>
                <a:noFill/>
              </a:ln>
              <a:solidFill>
                <a:schemeClr val="tx1"/>
              </a:solidFill>
              <a:effectLs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2000" b="1" dirty="0" smtClean="0">
              <a:solidFill>
                <a:schemeClr val="tx1"/>
              </a:solidFill>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1" i="0" u="none" strike="noStrike" cap="none" normalizeH="0" baseline="0" dirty="0" smtClean="0">
              <a:ln>
                <a:noFill/>
              </a:ln>
              <a:solidFill>
                <a:schemeClr val="tx1"/>
              </a:solidFill>
              <a:effectLs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2000" b="1" dirty="0" smtClean="0">
              <a:solidFill>
                <a:schemeClr val="tx1"/>
              </a:solidFill>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sz="2000" b="1" i="0" u="none" strike="noStrike" cap="none" normalizeH="0" baseline="0" dirty="0" smtClean="0">
              <a:ln>
                <a:noFill/>
              </a:ln>
              <a:solidFill>
                <a:schemeClr val="tx1"/>
              </a:solidFill>
              <a:effectLs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sz="2000" b="1"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7940903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b="1" dirty="0" smtClean="0">
                <a:solidFill>
                  <a:schemeClr val="tx1"/>
                </a:solidFill>
                <a:ea typeface="Times New Roman" pitchFamily="18" charset="0"/>
                <a:cs typeface="Times New Roman" pitchFamily="18" charset="0"/>
              </a:rPr>
              <a:t>			Process Scheduling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algn="just">
              <a:spcBef>
                <a:spcPts val="0"/>
              </a:spcBef>
              <a:buFont typeface="Wingdings" panose="05000000000000000000" pitchFamily="2" charset="2"/>
              <a:buChar char=""/>
              <a:tabLst>
                <a:tab pos="2971800" algn="ctr"/>
                <a:tab pos="5943600" algn="r"/>
              </a:tabLst>
            </a:pPr>
            <a:endParaRPr lang="en-US" sz="2400" b="1" dirty="0" smtClean="0"/>
          </a:p>
          <a:p>
            <a:pPr algn="just">
              <a:spcBef>
                <a:spcPts val="0"/>
              </a:spcBef>
              <a:buFont typeface="Wingdings" panose="05000000000000000000" pitchFamily="2" charset="2"/>
              <a:buChar char=""/>
              <a:tabLst>
                <a:tab pos="2971800" algn="ctr"/>
                <a:tab pos="5943600" algn="r"/>
              </a:tabLst>
            </a:pPr>
            <a:r>
              <a:rPr lang="en-US" sz="2400" b="1" dirty="0" smtClean="0"/>
              <a:t>Context Switch</a:t>
            </a:r>
          </a:p>
          <a:p>
            <a:pPr lvl="1" algn="just">
              <a:spcBef>
                <a:spcPts val="0"/>
              </a:spcBef>
              <a:buFont typeface="Arial" pitchFamily="34" charset="0"/>
              <a:buChar char="•"/>
              <a:tabLst>
                <a:tab pos="2971800" algn="ctr"/>
                <a:tab pos="5943600" algn="r"/>
              </a:tabLst>
            </a:pPr>
            <a:endParaRPr lang="en-US" sz="2200" dirty="0" smtClean="0"/>
          </a:p>
          <a:p>
            <a:pPr lvl="1" algn="just">
              <a:spcBef>
                <a:spcPts val="0"/>
              </a:spcBef>
              <a:buFont typeface="Arial" pitchFamily="34" charset="0"/>
              <a:buChar char="•"/>
              <a:tabLst>
                <a:tab pos="2971800" algn="ctr"/>
                <a:tab pos="5943600" algn="r"/>
              </a:tabLst>
            </a:pPr>
            <a:r>
              <a:rPr lang="en-US" sz="2200" dirty="0" smtClean="0"/>
              <a:t>Context-switch time is overhead and the system does no useful work while switching. </a:t>
            </a:r>
          </a:p>
          <a:p>
            <a:pPr lvl="1" algn="just">
              <a:spcBef>
                <a:spcPts val="0"/>
              </a:spcBef>
              <a:buFont typeface="Arial" pitchFamily="34" charset="0"/>
              <a:buChar char="•"/>
              <a:tabLst>
                <a:tab pos="2971800" algn="ctr"/>
                <a:tab pos="5943600" algn="r"/>
              </a:tabLst>
            </a:pPr>
            <a:endParaRPr lang="en-US" sz="2200" dirty="0" smtClean="0"/>
          </a:p>
          <a:p>
            <a:pPr lvl="1" algn="just">
              <a:spcBef>
                <a:spcPts val="0"/>
              </a:spcBef>
              <a:buFont typeface="Arial" pitchFamily="34" charset="0"/>
              <a:buChar char="•"/>
              <a:tabLst>
                <a:tab pos="2971800" algn="ctr"/>
                <a:tab pos="5943600" algn="r"/>
              </a:tabLst>
            </a:pPr>
            <a:r>
              <a:rPr lang="en-US" sz="2200" dirty="0" smtClean="0"/>
              <a:t>Context-switch times are highly dependent on hardware support.</a:t>
            </a:r>
          </a:p>
          <a:p>
            <a:pPr lvl="1" algn="just">
              <a:spcBef>
                <a:spcPts val="0"/>
              </a:spcBef>
              <a:buFont typeface="Arial" pitchFamily="34" charset="0"/>
              <a:buChar char="•"/>
              <a:tabLst>
                <a:tab pos="2971800" algn="ctr"/>
                <a:tab pos="5943600" algn="r"/>
              </a:tabLst>
            </a:pPr>
            <a:endParaRPr lang="en-US" sz="2200" dirty="0" smtClean="0"/>
          </a:p>
          <a:p>
            <a:pPr lvl="1" algn="just">
              <a:spcBef>
                <a:spcPts val="0"/>
              </a:spcBef>
              <a:buFont typeface="Arial" pitchFamily="34" charset="0"/>
              <a:buChar char="•"/>
              <a:tabLst>
                <a:tab pos="2971800" algn="ctr"/>
                <a:tab pos="5943600" algn="r"/>
              </a:tabLst>
            </a:pPr>
            <a:r>
              <a:rPr lang="en-US" sz="2200" dirty="0" smtClean="0"/>
              <a:t>Context-switch speed varies from machine to machine, depending on the memory speed, the number of registers that must be copied, and the existence of special  instructions.</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Process Operation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a:bodyPr>
          <a:lstStyle/>
          <a:p>
            <a:endParaRPr lang="en-US" sz="2400" dirty="0" smtClean="0"/>
          </a:p>
          <a:p>
            <a:pPr algn="just">
              <a:buNone/>
            </a:pPr>
            <a:r>
              <a:rPr lang="en-US" sz="2400" dirty="0" smtClean="0"/>
              <a:t>	The processes in most systems can execute concurrently, and they may be created and deleted dynamically. Thus, these systems must provide a mechanism for process creation and termination.</a:t>
            </a:r>
          </a:p>
          <a:p>
            <a:pPr lvl="0">
              <a:buFont typeface="Wingdings" pitchFamily="2" charset="2"/>
              <a:buChar char="Ø"/>
            </a:pPr>
            <a:r>
              <a:rPr lang="en-US" sz="2400" b="1" dirty="0" smtClean="0"/>
              <a:t>Process Creation</a:t>
            </a:r>
            <a:endParaRPr lang="en-US" sz="2400" dirty="0" smtClean="0"/>
          </a:p>
          <a:p>
            <a:pPr lvl="1" algn="just">
              <a:buFont typeface="Arial" pitchFamily="34" charset="0"/>
              <a:buChar char="•"/>
            </a:pPr>
            <a:endParaRPr lang="en-US" sz="2400" dirty="0" smtClean="0"/>
          </a:p>
          <a:p>
            <a:pPr lvl="1" algn="just">
              <a:buFont typeface="Arial" pitchFamily="34" charset="0"/>
              <a:buChar char="•"/>
            </a:pPr>
            <a:r>
              <a:rPr lang="en-US" sz="2400" dirty="0" smtClean="0"/>
              <a:t>A process may create several new processes by some </a:t>
            </a:r>
            <a:r>
              <a:rPr lang="en-US" sz="2400" b="1" dirty="0" smtClean="0"/>
              <a:t>create-process</a:t>
            </a:r>
            <a:r>
              <a:rPr lang="en-US" sz="2400" dirty="0" smtClean="0"/>
              <a:t> system call, during the course of execution.</a:t>
            </a:r>
          </a:p>
          <a:p>
            <a:pPr lvl="1" algn="just">
              <a:buFont typeface="Arial" pitchFamily="34" charset="0"/>
              <a:buChar char="•"/>
            </a:pPr>
            <a:endParaRPr lang="en-US" sz="2400" dirty="0" smtClean="0"/>
          </a:p>
          <a:p>
            <a:pPr lvl="1" algn="just">
              <a:buFont typeface="Arial" pitchFamily="34" charset="0"/>
              <a:buChar char="•"/>
            </a:pPr>
            <a:r>
              <a:rPr lang="en-US" sz="2400" dirty="0" smtClean="0"/>
              <a:t>The creating process is called</a:t>
            </a:r>
            <a:r>
              <a:rPr lang="en-US" sz="2400" b="1" dirty="0" smtClean="0"/>
              <a:t> parent</a:t>
            </a:r>
            <a:r>
              <a:rPr lang="en-US" sz="2400" dirty="0" smtClean="0"/>
              <a:t> process and the created one is called the</a:t>
            </a:r>
            <a:r>
              <a:rPr lang="en-US" sz="2400" b="1" dirty="0" smtClean="0"/>
              <a:t> child</a:t>
            </a:r>
            <a:r>
              <a:rPr lang="en-US" sz="2400" dirty="0" smtClean="0"/>
              <a:t> process. Each of the new process may in turn create other processes, forming a </a:t>
            </a:r>
            <a:r>
              <a:rPr lang="en-US" sz="2400" b="1" dirty="0" smtClean="0"/>
              <a:t>tree</a:t>
            </a:r>
            <a:r>
              <a:rPr lang="en-US" sz="2400" dirty="0" smtClean="0"/>
              <a:t> of processes. Processes are identified by unique </a:t>
            </a:r>
            <a:r>
              <a:rPr lang="en-US" sz="2400" b="1" dirty="0" smtClean="0"/>
              <a:t>process identifier ( </a:t>
            </a:r>
            <a:r>
              <a:rPr lang="en-US" sz="2400" dirty="0" smtClean="0"/>
              <a:t>or</a:t>
            </a:r>
            <a:r>
              <a:rPr lang="en-US" sz="2400" b="1" dirty="0" smtClean="0"/>
              <a:t> </a:t>
            </a:r>
            <a:r>
              <a:rPr lang="en-US" sz="2400" b="1" dirty="0" err="1" smtClean="0"/>
              <a:t>pid</a:t>
            </a:r>
            <a:r>
              <a:rPr lang="en-US" sz="2400" b="1" dirty="0" smtClean="0"/>
              <a:t>).</a:t>
            </a:r>
            <a:endParaRPr lang="en-US" sz="2400" dirty="0" smtClean="0"/>
          </a:p>
          <a:p>
            <a:pPr lvl="1" algn="just">
              <a:buFont typeface="Arial" pitchFamily="34" charset="0"/>
              <a:buChar char="•"/>
            </a:pPr>
            <a:endParaRPr lang="en-US" sz="2400" dirty="0" smtClean="0"/>
          </a:p>
          <a:p>
            <a:pPr lvl="1" algn="just">
              <a:buFont typeface="Arial" pitchFamily="34" charset="0"/>
              <a:buChar char="•"/>
            </a:pPr>
            <a:endParaRPr lang="en-US" sz="24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Process Operation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lvl="0" algn="just">
              <a:spcBef>
                <a:spcPts val="0"/>
              </a:spcBef>
              <a:buFont typeface="Wingdings" panose="05000000000000000000" pitchFamily="2" charset="2"/>
              <a:buChar char=""/>
              <a:tabLst>
                <a:tab pos="2971800" algn="ctr"/>
                <a:tab pos="5943600" algn="r"/>
              </a:tabLst>
            </a:pPr>
            <a:endParaRPr lang="en-US" sz="2400" dirty="0" smtClean="0"/>
          </a:p>
          <a:p>
            <a:pPr lvl="0" algn="just">
              <a:spcBef>
                <a:spcPts val="0"/>
              </a:spcBef>
              <a:buFont typeface="Wingdings" panose="05000000000000000000" pitchFamily="2" charset="2"/>
              <a:buChar char=""/>
              <a:tabLst>
                <a:tab pos="2971800" algn="ctr"/>
                <a:tab pos="5943600" algn="r"/>
              </a:tabLst>
            </a:pPr>
            <a:r>
              <a:rPr lang="en-US" sz="2400" dirty="0" smtClean="0"/>
              <a:t>Below</a:t>
            </a:r>
            <a:r>
              <a:rPr lang="en-US" sz="2400" b="1" dirty="0" smtClean="0"/>
              <a:t> Figure</a:t>
            </a:r>
            <a:r>
              <a:rPr lang="en-US" sz="2400" dirty="0" smtClean="0"/>
              <a:t>. shows the process tree for the </a:t>
            </a:r>
            <a:r>
              <a:rPr lang="en-US" sz="2400" dirty="0" err="1" smtClean="0"/>
              <a:t>solaris</a:t>
            </a:r>
            <a:r>
              <a:rPr lang="en-US" sz="2400" dirty="0" smtClean="0"/>
              <a:t> OS.</a:t>
            </a:r>
            <a:r>
              <a:rPr lang="en-US" sz="2400" b="1" dirty="0" smtClean="0">
                <a:ea typeface="Times New Roman" panose="02020603050405020304" pitchFamily="18" charset="0"/>
              </a:rPr>
              <a:t> </a:t>
            </a: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5" name="Picture 4"/>
          <p:cNvPicPr/>
          <p:nvPr/>
        </p:nvPicPr>
        <p:blipFill>
          <a:blip r:embed="rId3" cstate="print"/>
          <a:srcRect l="7939" t="757" r="8128" b="505"/>
          <a:stretch>
            <a:fillRect/>
          </a:stretch>
        </p:blipFill>
        <p:spPr bwMode="auto">
          <a:xfrm>
            <a:off x="3239589" y="2129246"/>
            <a:ext cx="6204857" cy="4402183"/>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Process Operation</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11265" name="Rectangle 1"/>
          <p:cNvSpPr>
            <a:spLocks noGrp="1" noChangeArrowheads="1"/>
          </p:cNvSpPr>
          <p:nvPr>
            <p:ph idx="1"/>
          </p:nvPr>
        </p:nvSpPr>
        <p:spPr bwMode="auto">
          <a:xfrm>
            <a:off x="1646238" y="1139825"/>
            <a:ext cx="9627008" cy="89870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endParaRPr kumimoji="0" lang="en-US" sz="24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ea typeface="Times New Roman" pitchFamily="18" charset="0"/>
                <a:cs typeface="Arial" pitchFamily="34" charset="0"/>
              </a:rPr>
              <a:t>When a process creates a new process, </a:t>
            </a:r>
            <a:r>
              <a:rPr kumimoji="0" lang="en-US" sz="2400" b="1" i="0" u="none" strike="noStrike" cap="none" normalizeH="0" baseline="0" dirty="0" smtClean="0">
                <a:ln>
                  <a:noFill/>
                </a:ln>
                <a:solidFill>
                  <a:schemeClr val="tx1"/>
                </a:solidFill>
                <a:effectLst/>
                <a:ea typeface="Times New Roman" pitchFamily="18" charset="0"/>
                <a:cs typeface="Arial" pitchFamily="34" charset="0"/>
              </a:rPr>
              <a:t>two possibilities</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 exist in terms of </a:t>
            </a:r>
            <a:r>
              <a:rPr kumimoji="0" lang="en-US" sz="2400" b="1" i="0" u="none" strike="noStrike" cap="none" normalizeH="0" baseline="0" dirty="0" smtClean="0">
                <a:ln>
                  <a:noFill/>
                </a:ln>
                <a:solidFill>
                  <a:schemeClr val="tx1"/>
                </a:solidFill>
                <a:effectLst/>
                <a:ea typeface="Times New Roman" pitchFamily="18" charset="0"/>
                <a:cs typeface="Arial" pitchFamily="34" charset="0"/>
              </a:rPr>
              <a:t>execution.</a:t>
            </a:r>
          </a:p>
          <a:p>
            <a:pPr marL="0" marR="0" lvl="0" indent="457200" algn="just" defTabSz="914400" rtl="0" eaLnBrk="1" fontAlgn="base" latinLnBrk="0" hangingPunct="1">
              <a:lnSpc>
                <a:spcPct val="100000"/>
              </a:lnSpc>
              <a:spcBef>
                <a:spcPct val="0"/>
              </a:spcBef>
              <a:spcAft>
                <a:spcPct val="0"/>
              </a:spcAft>
              <a:buClrTx/>
              <a:buSzTx/>
              <a:buNone/>
              <a:tabLst/>
            </a:pPr>
            <a:endParaRPr kumimoji="0" lang="en-US" sz="2400" b="0" i="0" u="none" strike="noStrike" cap="none" normalizeH="0" baseline="0" dirty="0" smtClean="0">
              <a:ln>
                <a:noFill/>
              </a:ln>
              <a:solidFill>
                <a:schemeClr val="tx1"/>
              </a:solidFill>
              <a:effectLst/>
              <a:ea typeface="Times New Roman" pitchFamily="18" charset="0"/>
              <a:cs typeface="Arial" pitchFamily="34" charset="0"/>
            </a:endParaRPr>
          </a:p>
          <a:p>
            <a:pPr marL="400050" lvl="1" indent="457200" algn="just" defTabSz="914400" eaLnBrk="0" fontAlgn="base" hangingPunct="0">
              <a:spcBef>
                <a:spcPct val="0"/>
              </a:spcBef>
              <a:spcAft>
                <a:spcPct val="0"/>
              </a:spcAft>
              <a:buClrTx/>
              <a:buAutoNum type="arabicPeriod"/>
            </a:pPr>
            <a:r>
              <a:rPr kumimoji="0" lang="en-US" sz="2200" b="0" i="0" u="none" strike="noStrike" cap="none" normalizeH="0" baseline="0" dirty="0" smtClean="0">
                <a:ln>
                  <a:noFill/>
                </a:ln>
                <a:solidFill>
                  <a:schemeClr val="tx1"/>
                </a:solidFill>
                <a:effectLst/>
                <a:ea typeface="Times New Roman" pitchFamily="18" charset="0"/>
                <a:cs typeface="Arial" pitchFamily="34" charset="0"/>
              </a:rPr>
              <a:t>The parent continues to execute concurrently with its children</a:t>
            </a:r>
          </a:p>
          <a:p>
            <a:pPr marL="400050" lvl="1" indent="457200" algn="just" defTabSz="914400" eaLnBrk="0" fontAlgn="base" hangingPunct="0">
              <a:spcBef>
                <a:spcPct val="0"/>
              </a:spcBef>
              <a:spcAft>
                <a:spcPct val="0"/>
              </a:spcAft>
              <a:buClrTx/>
              <a:buFont typeface="Wingdings 3" charset="2"/>
              <a:buAutoNum type="arabicPeriod"/>
            </a:pPr>
            <a:endParaRPr lang="en-US" sz="2400" dirty="0" smtClean="0">
              <a:solidFill>
                <a:schemeClr val="tx1"/>
              </a:solidFill>
              <a:ea typeface="Times New Roman" pitchFamily="18" charset="0"/>
              <a:cs typeface="Arial" pitchFamily="34" charset="0"/>
            </a:endParaRPr>
          </a:p>
          <a:p>
            <a:pPr marL="400050" lvl="1" indent="457200" algn="just" defTabSz="914400" eaLnBrk="0" fontAlgn="base" hangingPunct="0">
              <a:spcBef>
                <a:spcPct val="0"/>
              </a:spcBef>
              <a:spcAft>
                <a:spcPct val="0"/>
              </a:spcAft>
              <a:buClrTx/>
              <a:buFont typeface="Wingdings 3" charset="2"/>
              <a:buAutoNum type="arabicPeriod"/>
            </a:pPr>
            <a:r>
              <a:rPr lang="en-US" sz="2400" dirty="0" smtClean="0">
                <a:solidFill>
                  <a:schemeClr val="tx1"/>
                </a:solidFill>
                <a:ea typeface="Times New Roman" pitchFamily="18" charset="0"/>
                <a:cs typeface="Arial" pitchFamily="34" charset="0"/>
              </a:rPr>
              <a:t>The parent waits until some or all of the children have terminated.</a:t>
            </a:r>
          </a:p>
          <a:p>
            <a:pPr marL="0" marR="0" lvl="0" indent="457200" algn="just" defTabSz="914400" rtl="0" eaLnBrk="0" fontAlgn="base" latinLnBrk="0" hangingPunct="0">
              <a:lnSpc>
                <a:spcPct val="100000"/>
              </a:lnSpc>
              <a:spcBef>
                <a:spcPct val="0"/>
              </a:spcBef>
              <a:spcAft>
                <a:spcPct val="0"/>
              </a:spcAft>
              <a:buClrTx/>
              <a:buSzTx/>
              <a:buNone/>
              <a:tabLst/>
            </a:pPr>
            <a:endParaRPr kumimoji="0" lang="en-US" sz="24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ea typeface="Times New Roman" pitchFamily="18" charset="0"/>
                <a:cs typeface="Arial" pitchFamily="34" charset="0"/>
              </a:rPr>
              <a:t>There are also </a:t>
            </a:r>
            <a:r>
              <a:rPr kumimoji="0" lang="en-US" sz="2400" b="1" i="0" u="none" strike="noStrike" cap="none" normalizeH="0" baseline="0" dirty="0" smtClean="0">
                <a:ln>
                  <a:noFill/>
                </a:ln>
                <a:solidFill>
                  <a:schemeClr val="tx1"/>
                </a:solidFill>
                <a:effectLst/>
                <a:ea typeface="Times New Roman" pitchFamily="18" charset="0"/>
                <a:cs typeface="Arial" pitchFamily="34" charset="0"/>
              </a:rPr>
              <a:t>two possibilities</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 in terms of the </a:t>
            </a:r>
            <a:r>
              <a:rPr kumimoji="0" lang="en-US" sz="2400" b="1" i="0" u="none" strike="noStrike" cap="none" normalizeH="0" baseline="0" dirty="0" smtClean="0">
                <a:ln>
                  <a:noFill/>
                </a:ln>
                <a:solidFill>
                  <a:schemeClr val="tx1"/>
                </a:solidFill>
                <a:effectLst/>
                <a:ea typeface="Times New Roman" pitchFamily="18" charset="0"/>
                <a:cs typeface="Arial" pitchFamily="34" charset="0"/>
              </a:rPr>
              <a:t>address space</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 of the new process.</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ea typeface="Times New Roman" pitchFamily="18" charset="0"/>
                <a:cs typeface="Arial" pitchFamily="34" charset="0"/>
              </a:rPr>
              <a:t>1. The child process is a duplicate of the parent process.</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ea typeface="Times New Roman" pitchFamily="18" charset="0"/>
                <a:cs typeface="Arial" pitchFamily="34" charset="0"/>
              </a:rPr>
              <a:t>2. The child process has a new program loaded into it.</a:t>
            </a:r>
          </a:p>
          <a:p>
            <a:pPr marL="0" marR="0" lvl="0" indent="457200" algn="just" defTabSz="914400" rtl="0" eaLnBrk="0" fontAlgn="base" latinLnBrk="0" hangingPunct="0">
              <a:lnSpc>
                <a:spcPct val="100000"/>
              </a:lnSpc>
              <a:spcBef>
                <a:spcPct val="0"/>
              </a:spcBef>
              <a:spcAft>
                <a:spcPct val="0"/>
              </a:spcAft>
              <a:buClrTx/>
              <a:buSzTx/>
              <a:buFontTx/>
              <a:buNone/>
              <a:tabLst/>
            </a:pPr>
            <a:endParaRPr lang="en-US" sz="2400" dirty="0" smtClean="0">
              <a:solidFill>
                <a:schemeClr val="tx1"/>
              </a:solidFill>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lang="en-US" sz="1200" dirty="0" smtClean="0">
              <a:solidFill>
                <a:schemeClr val="tx1"/>
              </a:solidFill>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lang="en-US" sz="1200" dirty="0" smtClean="0">
              <a:solidFill>
                <a:schemeClr val="tx1"/>
              </a:solidFill>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lang="en-US" sz="1200" dirty="0" smtClean="0">
              <a:solidFill>
                <a:schemeClr val="tx1"/>
              </a:solidFill>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lang="en-US" sz="1200" dirty="0" smtClean="0">
              <a:solidFill>
                <a:schemeClr val="tx1"/>
              </a:solidFill>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lang="en-US" sz="1200" dirty="0" smtClean="0">
              <a:solidFill>
                <a:schemeClr val="tx1"/>
              </a:solidFill>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lang="en-US" sz="1200" dirty="0" smtClean="0">
              <a:solidFill>
                <a:schemeClr val="tx1"/>
              </a:solidFill>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lang="en-US" sz="1200" dirty="0" smtClean="0">
              <a:solidFill>
                <a:schemeClr val="tx1"/>
              </a:solidFill>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xmlns="" val="179409039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Process Operation</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10241" name="Rectangle 1"/>
          <p:cNvSpPr>
            <a:spLocks noGrp="1" noChangeArrowheads="1"/>
          </p:cNvSpPr>
          <p:nvPr>
            <p:ph idx="1"/>
          </p:nvPr>
        </p:nvSpPr>
        <p:spPr bwMode="auto">
          <a:xfrm>
            <a:off x="1646238" y="1139825"/>
            <a:ext cx="9555162" cy="55707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ea typeface="Times New Roman" pitchFamily="18" charset="0"/>
                <a:cs typeface="Arial" pitchFamily="34" charset="0"/>
              </a:rPr>
              <a:t>In UNIX OS, </a:t>
            </a:r>
            <a:r>
              <a:rPr kumimoji="0" lang="en-US" sz="2400" b="1" i="0" u="none" strike="noStrike" cap="none" normalizeH="0" baseline="0" dirty="0" smtClean="0">
                <a:ln>
                  <a:noFill/>
                </a:ln>
                <a:solidFill>
                  <a:schemeClr val="tx1"/>
                </a:solidFill>
                <a:effectLst/>
                <a:ea typeface="Times New Roman" pitchFamily="18" charset="0"/>
                <a:cs typeface="Arial" pitchFamily="34" charset="0"/>
              </a:rPr>
              <a:t>fork ()</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 system call creates new process. In windows Create Process() does the job.</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2400" b="1"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ea typeface="Times New Roman" pitchFamily="18" charset="0"/>
                <a:cs typeface="Arial" pitchFamily="34" charset="0"/>
              </a:rPr>
              <a:t>Exec ()</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 system call is called after a </a:t>
            </a:r>
            <a:r>
              <a:rPr kumimoji="0" lang="en-US" sz="2400" b="1" i="0" u="none" strike="noStrike" cap="none" normalizeH="0" baseline="0" dirty="0" smtClean="0">
                <a:ln>
                  <a:noFill/>
                </a:ln>
                <a:solidFill>
                  <a:schemeClr val="tx1"/>
                </a:solidFill>
                <a:effectLst/>
                <a:ea typeface="Times New Roman" pitchFamily="18" charset="0"/>
                <a:cs typeface="Arial" pitchFamily="34" charset="0"/>
              </a:rPr>
              <a:t>fork ()</a:t>
            </a:r>
            <a:r>
              <a:rPr kumimoji="0" lang="en-US" sz="2400" b="0" i="0" u="none" strike="noStrike" cap="none" normalizeH="0" baseline="0" dirty="0" smtClean="0">
                <a:ln>
                  <a:noFill/>
                </a:ln>
                <a:solidFill>
                  <a:schemeClr val="tx1"/>
                </a:solidFill>
                <a:effectLst/>
                <a:ea typeface="Times New Roman" pitchFamily="18" charset="0"/>
                <a:cs typeface="Arial" pitchFamily="34" charset="0"/>
              </a:rPr>
              <a:t> to replace the process memory space with a new program.</a:t>
            </a:r>
            <a:endParaRPr lang="en-US" sz="2400" dirty="0" smtClean="0">
              <a:solidFill>
                <a:schemeClr val="tx1"/>
              </a:solidFill>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2400" dirty="0" smtClean="0">
              <a:solidFill>
                <a:schemeClr val="tx1"/>
              </a:solidFill>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2400" dirty="0" smtClean="0">
              <a:solidFill>
                <a:schemeClr val="tx1"/>
              </a:solidFill>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2400" dirty="0" smtClean="0">
              <a:solidFill>
                <a:schemeClr val="tx1"/>
              </a:solidFill>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xmlns="" val="17940903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Process Operation</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9217" name="Rectangle 1"/>
          <p:cNvSpPr>
            <a:spLocks noGrp="1" noChangeArrowheads="1"/>
          </p:cNvSpPr>
          <p:nvPr>
            <p:ph idx="1"/>
          </p:nvPr>
        </p:nvSpPr>
        <p:spPr bwMode="auto">
          <a:xfrm>
            <a:off x="1646238" y="1139825"/>
            <a:ext cx="8605241" cy="526297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The </a:t>
            </a:r>
            <a:r>
              <a:rPr kumimoji="0" lang="en-US" sz="1600" b="1" i="0" u="none" strike="noStrike" cap="none" normalizeH="0" baseline="0" dirty="0" smtClean="0">
                <a:ln>
                  <a:noFill/>
                </a:ln>
                <a:solidFill>
                  <a:schemeClr val="tx1"/>
                </a:solidFill>
                <a:effectLst/>
                <a:ea typeface="Times New Roman" pitchFamily="18" charset="0"/>
                <a:cs typeface="Arial" pitchFamily="34" charset="0"/>
              </a:rPr>
              <a:t>C program</a:t>
            </a:r>
            <a:r>
              <a:rPr kumimoji="0" lang="en-US" sz="1600" b="0" i="0" u="none" strike="noStrike" cap="none" normalizeH="0" baseline="0" dirty="0" smtClean="0">
                <a:ln>
                  <a:noFill/>
                </a:ln>
                <a:solidFill>
                  <a:schemeClr val="tx1"/>
                </a:solidFill>
                <a:effectLst/>
                <a:ea typeface="Times New Roman" pitchFamily="18" charset="0"/>
                <a:cs typeface="Arial" pitchFamily="34" charset="0"/>
              </a:rPr>
              <a:t> shown below illustrates these system calls.</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ea typeface="Times New Roman" pitchFamily="18" charset="0"/>
                <a:cs typeface="Arial" pitchFamily="34" charset="0"/>
              </a:rPr>
              <a:t>int</a:t>
            </a:r>
            <a:r>
              <a:rPr kumimoji="0" lang="en-US" sz="1600" b="0" i="0" u="none" strike="noStrike" cap="none" normalizeH="0" baseline="0" dirty="0" smtClean="0">
                <a:ln>
                  <a:noFill/>
                </a:ln>
                <a:solidFill>
                  <a:schemeClr val="tx1"/>
                </a:solidFill>
                <a:effectLst/>
                <a:ea typeface="Times New Roman" pitchFamily="18" charset="0"/>
                <a:cs typeface="Arial" pitchFamily="34" charset="0"/>
              </a:rPr>
              <a:t> main()</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ea typeface="Times New Roman" pitchFamily="18" charset="0"/>
                <a:cs typeface="Arial" pitchFamily="34" charset="0"/>
              </a:rPr>
              <a:t>Pid_t</a:t>
            </a:r>
            <a:r>
              <a:rPr kumimoji="0" lang="en-US" sz="1600" b="0" i="0" u="none" strike="noStrike" cap="none" normalizeH="0" baseline="0" dirty="0" smtClean="0">
                <a:ln>
                  <a:noFill/>
                </a:ln>
                <a:solidFill>
                  <a:schemeClr val="tx1"/>
                </a:solidFill>
                <a:effectLst/>
                <a:ea typeface="Times New Roman" pitchFamily="18" charset="0"/>
                <a:cs typeface="Arial" pitchFamily="34" charset="0"/>
              </a:rPr>
              <a:t>  </a:t>
            </a:r>
            <a:r>
              <a:rPr kumimoji="0" lang="en-US" sz="1600" b="0" i="0" u="none" strike="noStrike" cap="none" normalizeH="0" baseline="0" dirty="0" err="1" smtClean="0">
                <a:ln>
                  <a:noFill/>
                </a:ln>
                <a:solidFill>
                  <a:schemeClr val="tx1"/>
                </a:solidFill>
                <a:effectLst/>
                <a:ea typeface="Times New Roman" pitchFamily="18" charset="0"/>
                <a:cs typeface="Arial" pitchFamily="34" charset="0"/>
              </a:rPr>
              <a:t>pid</a:t>
            </a:r>
            <a:r>
              <a:rPr kumimoji="0" lang="en-US" sz="1600" b="0" i="0" u="none" strike="noStrike" cap="none" normalizeH="0" baseline="0" dirty="0" smtClean="0">
                <a:ln>
                  <a:noFill/>
                </a:ln>
                <a:solidFill>
                  <a:schemeClr val="tx1"/>
                </a:solidFill>
                <a:effectLst/>
                <a:ea typeface="Times New Roman" pitchFamily="18" charset="0"/>
                <a:cs typeface="Arial" pitchFamily="34" charset="0"/>
              </a:rPr>
              <a:t>;</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		</a:t>
            </a:r>
            <a:r>
              <a:rPr kumimoji="0" lang="en-US" sz="1600" b="0" i="0" u="none" strike="noStrike" cap="none" normalizeH="0" baseline="0" dirty="0" err="1" smtClean="0">
                <a:ln>
                  <a:noFill/>
                </a:ln>
                <a:solidFill>
                  <a:schemeClr val="tx1"/>
                </a:solidFill>
                <a:effectLst/>
                <a:ea typeface="Times New Roman" pitchFamily="18" charset="0"/>
                <a:cs typeface="Arial" pitchFamily="34" charset="0"/>
              </a:rPr>
              <a:t>pid</a:t>
            </a:r>
            <a:r>
              <a:rPr kumimoji="0" lang="en-US" sz="1600" b="0" i="0" u="none" strike="noStrike" cap="none" normalizeH="0" baseline="0" dirty="0" smtClean="0">
                <a:ln>
                  <a:noFill/>
                </a:ln>
                <a:solidFill>
                  <a:schemeClr val="tx1"/>
                </a:solidFill>
                <a:effectLst/>
                <a:ea typeface="Times New Roman" pitchFamily="18" charset="0"/>
                <a:cs typeface="Arial" pitchFamily="34" charset="0"/>
              </a:rPr>
              <a:t> = fork();/* fork another process */</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		if (</a:t>
            </a:r>
            <a:r>
              <a:rPr kumimoji="0" lang="en-US" sz="1600" b="0" i="0" u="none" strike="noStrike" cap="none" normalizeH="0" baseline="0" dirty="0" err="1" smtClean="0">
                <a:ln>
                  <a:noFill/>
                </a:ln>
                <a:solidFill>
                  <a:schemeClr val="tx1"/>
                </a:solidFill>
                <a:effectLst/>
                <a:ea typeface="Times New Roman" pitchFamily="18" charset="0"/>
                <a:cs typeface="Arial" pitchFamily="34" charset="0"/>
              </a:rPr>
              <a:t>pid</a:t>
            </a:r>
            <a:r>
              <a:rPr kumimoji="0" lang="en-US" sz="1600" b="0" i="0" u="none" strike="noStrike" cap="none" normalizeH="0" baseline="0" dirty="0" smtClean="0">
                <a:ln>
                  <a:noFill/>
                </a:ln>
                <a:solidFill>
                  <a:schemeClr val="tx1"/>
                </a:solidFill>
                <a:effectLst/>
                <a:ea typeface="Times New Roman" pitchFamily="18" charset="0"/>
                <a:cs typeface="Arial" pitchFamily="34" charset="0"/>
              </a:rPr>
              <a:t> &lt; 0)/* error occurred */ </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			</a:t>
            </a:r>
            <a:r>
              <a:rPr kumimoji="0" lang="en-US" sz="1600" b="0" i="0" u="none" strike="noStrike" cap="none" normalizeH="0" baseline="0" dirty="0" err="1" smtClean="0">
                <a:ln>
                  <a:noFill/>
                </a:ln>
                <a:solidFill>
                  <a:schemeClr val="tx1"/>
                </a:solidFill>
                <a:effectLst/>
                <a:ea typeface="Times New Roman" pitchFamily="18" charset="0"/>
                <a:cs typeface="Arial" pitchFamily="34" charset="0"/>
              </a:rPr>
              <a:t>fprintf</a:t>
            </a:r>
            <a:r>
              <a:rPr kumimoji="0" lang="en-US" sz="1600" b="0" i="0" u="none" strike="noStrike" cap="none" normalizeH="0" baseline="0" dirty="0" smtClean="0">
                <a:ln>
                  <a:noFill/>
                </a:ln>
                <a:solidFill>
                  <a:schemeClr val="tx1"/>
                </a:solidFill>
                <a:effectLst/>
                <a:ea typeface="Times New Roman" pitchFamily="18" charset="0"/>
                <a:cs typeface="Arial" pitchFamily="34" charset="0"/>
              </a:rPr>
              <a:t>(</a:t>
            </a:r>
            <a:r>
              <a:rPr kumimoji="0" lang="en-US" sz="1600" b="0" i="0" u="none" strike="noStrike" cap="none" normalizeH="0" baseline="0" dirty="0" err="1" smtClean="0">
                <a:ln>
                  <a:noFill/>
                </a:ln>
                <a:solidFill>
                  <a:schemeClr val="tx1"/>
                </a:solidFill>
                <a:effectLst/>
                <a:ea typeface="Times New Roman" pitchFamily="18" charset="0"/>
                <a:cs typeface="Arial" pitchFamily="34" charset="0"/>
              </a:rPr>
              <a:t>stderr</a:t>
            </a:r>
            <a:r>
              <a:rPr kumimoji="0" lang="en-US" sz="1600" b="0" i="0" u="none" strike="noStrike" cap="none" normalizeH="0" baseline="0" dirty="0" smtClean="0">
                <a:ln>
                  <a:noFill/>
                </a:ln>
                <a:solidFill>
                  <a:schemeClr val="tx1"/>
                </a:solidFill>
                <a:effectLst/>
                <a:ea typeface="Times New Roman" pitchFamily="18" charset="0"/>
                <a:cs typeface="Arial" pitchFamily="34" charset="0"/>
              </a:rPr>
              <a:t>, "Fork Failed");</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			exit(-1);</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		}</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		else if (</a:t>
            </a:r>
            <a:r>
              <a:rPr kumimoji="0" lang="en-US" sz="1600" b="0" i="0" u="none" strike="noStrike" cap="none" normalizeH="0" baseline="0" dirty="0" err="1" smtClean="0">
                <a:ln>
                  <a:noFill/>
                </a:ln>
                <a:solidFill>
                  <a:schemeClr val="tx1"/>
                </a:solidFill>
                <a:effectLst/>
                <a:ea typeface="Times New Roman" pitchFamily="18" charset="0"/>
                <a:cs typeface="Arial" pitchFamily="34" charset="0"/>
              </a:rPr>
              <a:t>pid</a:t>
            </a:r>
            <a:r>
              <a:rPr kumimoji="0" lang="en-US" sz="1600" b="0" i="0" u="none" strike="noStrike" cap="none" normalizeH="0" baseline="0" dirty="0" smtClean="0">
                <a:ln>
                  <a:noFill/>
                </a:ln>
                <a:solidFill>
                  <a:schemeClr val="tx1"/>
                </a:solidFill>
                <a:effectLst/>
                <a:ea typeface="Times New Roman" pitchFamily="18" charset="0"/>
                <a:cs typeface="Arial" pitchFamily="34" charset="0"/>
              </a:rPr>
              <a:t> == 0)             /* child process */</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		        {</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			</a:t>
            </a:r>
            <a:r>
              <a:rPr kumimoji="0" lang="en-US" sz="1600" b="0" i="0" u="none" strike="noStrike" cap="none" normalizeH="0" baseline="0" dirty="0" err="1" smtClean="0">
                <a:ln>
                  <a:noFill/>
                </a:ln>
                <a:solidFill>
                  <a:schemeClr val="tx1"/>
                </a:solidFill>
                <a:effectLst/>
                <a:ea typeface="Times New Roman" pitchFamily="18" charset="0"/>
                <a:cs typeface="Arial" pitchFamily="34" charset="0"/>
              </a:rPr>
              <a:t>execlp</a:t>
            </a:r>
            <a:r>
              <a:rPr kumimoji="0" lang="en-US" sz="1600" b="0" i="0" u="none" strike="noStrike" cap="none" normalizeH="0" baseline="0" dirty="0" smtClean="0">
                <a:ln>
                  <a:noFill/>
                </a:ln>
                <a:solidFill>
                  <a:schemeClr val="tx1"/>
                </a:solidFill>
                <a:effectLst/>
                <a:ea typeface="Times New Roman" pitchFamily="18" charset="0"/>
                <a:cs typeface="Arial" pitchFamily="34" charset="0"/>
              </a:rPr>
              <a:t>("/bin/</a:t>
            </a:r>
            <a:r>
              <a:rPr kumimoji="0" lang="en-US" sz="1600" b="0" i="0" u="none" strike="noStrike" cap="none" normalizeH="0" baseline="0" dirty="0" err="1" smtClean="0">
                <a:ln>
                  <a:noFill/>
                </a:ln>
                <a:solidFill>
                  <a:schemeClr val="tx1"/>
                </a:solidFill>
                <a:effectLst/>
                <a:ea typeface="Times New Roman" pitchFamily="18" charset="0"/>
                <a:cs typeface="Arial" pitchFamily="34" charset="0"/>
              </a:rPr>
              <a:t>ls</a:t>
            </a:r>
            <a:r>
              <a:rPr kumimoji="0" lang="en-US" sz="1600" b="0" i="0" u="none" strike="noStrike" cap="none" normalizeH="0" baseline="0" dirty="0" smtClean="0">
                <a:ln>
                  <a:noFill/>
                </a:ln>
                <a:solidFill>
                  <a:schemeClr val="tx1"/>
                </a:solidFill>
                <a:effectLst/>
                <a:ea typeface="Times New Roman" pitchFamily="18" charset="0"/>
                <a:cs typeface="Arial" pitchFamily="34" charset="0"/>
              </a:rPr>
              <a:t>", "</a:t>
            </a:r>
            <a:r>
              <a:rPr kumimoji="0" lang="en-US" sz="1600" b="0" i="0" u="none" strike="noStrike" cap="none" normalizeH="0" baseline="0" dirty="0" err="1" smtClean="0">
                <a:ln>
                  <a:noFill/>
                </a:ln>
                <a:solidFill>
                  <a:schemeClr val="tx1"/>
                </a:solidFill>
                <a:effectLst/>
                <a:ea typeface="Times New Roman" pitchFamily="18" charset="0"/>
                <a:cs typeface="Arial" pitchFamily="34" charset="0"/>
              </a:rPr>
              <a:t>ls</a:t>
            </a:r>
            <a:r>
              <a:rPr kumimoji="0" lang="en-US" sz="1600" b="0" i="0" u="none" strike="noStrike" cap="none" normalizeH="0" baseline="0" dirty="0" smtClean="0">
                <a:ln>
                  <a:noFill/>
                </a:ln>
                <a:solidFill>
                  <a:schemeClr val="tx1"/>
                </a:solidFill>
                <a:effectLst/>
                <a:ea typeface="Times New Roman" pitchFamily="18" charset="0"/>
                <a:cs typeface="Arial" pitchFamily="34" charset="0"/>
              </a:rPr>
              <a:t>", NULL);</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		}</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		else                                  /* parent process */</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		         {</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			wait (NULL);/* parent will wait for the child to complete */</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		 </a:t>
            </a:r>
            <a:r>
              <a:rPr kumimoji="0" lang="en-US" sz="1600" b="0" i="0" u="none" strike="noStrike" cap="none" normalizeH="0" baseline="0" dirty="0" err="1" smtClean="0">
                <a:ln>
                  <a:noFill/>
                </a:ln>
                <a:solidFill>
                  <a:schemeClr val="tx1"/>
                </a:solidFill>
                <a:effectLst/>
                <a:ea typeface="Times New Roman" pitchFamily="18" charset="0"/>
                <a:cs typeface="Arial" pitchFamily="34" charset="0"/>
              </a:rPr>
              <a:t>printf</a:t>
            </a:r>
            <a:r>
              <a:rPr kumimoji="0" lang="en-US" sz="1600" b="0" i="0" u="none" strike="noStrike" cap="none" normalizeH="0" baseline="0" dirty="0" smtClean="0">
                <a:ln>
                  <a:noFill/>
                </a:ln>
                <a:solidFill>
                  <a:schemeClr val="tx1"/>
                </a:solidFill>
                <a:effectLst/>
                <a:ea typeface="Times New Roman" pitchFamily="18" charset="0"/>
                <a:cs typeface="Arial" pitchFamily="34" charset="0"/>
              </a:rPr>
              <a:t> ("Child Complete");</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			exit(0);</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		}</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Times New Roman" pitchFamily="18" charset="0"/>
                <a:cs typeface="Arial" pitchFamily="34" charset="0"/>
              </a:rPr>
              <a:t>}</a:t>
            </a:r>
            <a:endParaRPr kumimoji="0" lang="en-US" sz="16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xmlns="" val="179409039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Interprocess Communication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lvl="0"/>
            <a:endParaRPr lang="en-US" sz="2400" dirty="0" smtClean="0"/>
          </a:p>
          <a:p>
            <a:pPr lvl="0" algn="just">
              <a:buFont typeface="Wingdings" pitchFamily="2" charset="2"/>
              <a:buChar char="Ø"/>
            </a:pPr>
            <a:r>
              <a:rPr lang="en-US" sz="2400" dirty="0" smtClean="0"/>
              <a:t>Processes executing concurrently in the operating system may be either </a:t>
            </a:r>
            <a:r>
              <a:rPr lang="en-US" sz="2400" b="1" dirty="0" smtClean="0"/>
              <a:t>independent</a:t>
            </a:r>
            <a:r>
              <a:rPr lang="en-US" sz="2400" dirty="0" smtClean="0"/>
              <a:t> processes or </a:t>
            </a:r>
            <a:r>
              <a:rPr lang="en-US" sz="2400" b="1" dirty="0" smtClean="0"/>
              <a:t>cooperating</a:t>
            </a:r>
            <a:r>
              <a:rPr lang="en-US" sz="2400" dirty="0" smtClean="0"/>
              <a:t> processes. </a:t>
            </a:r>
          </a:p>
          <a:p>
            <a:pPr lvl="0" algn="just">
              <a:buFont typeface="Wingdings" pitchFamily="2" charset="2"/>
              <a:buChar char="Ø"/>
            </a:pPr>
            <a:endParaRPr lang="en-US" sz="2400" dirty="0" smtClean="0"/>
          </a:p>
          <a:p>
            <a:pPr lvl="0" algn="just">
              <a:buFont typeface="Wingdings" pitchFamily="2" charset="2"/>
              <a:buChar char="Ø"/>
            </a:pPr>
            <a:r>
              <a:rPr lang="en-US" sz="2400" dirty="0" smtClean="0"/>
              <a:t>A process is </a:t>
            </a:r>
            <a:r>
              <a:rPr lang="en-US" sz="2400" b="1" dirty="0" smtClean="0"/>
              <a:t>independent</a:t>
            </a:r>
            <a:r>
              <a:rPr lang="en-US" sz="2400" dirty="0" smtClean="0"/>
              <a:t> if it cannot affect or be affected by the other processes executing in the system. Any process that </a:t>
            </a:r>
            <a:r>
              <a:rPr lang="en-US" sz="2400" b="1" dirty="0" smtClean="0"/>
              <a:t>does not share data</a:t>
            </a:r>
            <a:r>
              <a:rPr lang="en-US" sz="2400" dirty="0" smtClean="0"/>
              <a:t> with any other process is independent. </a:t>
            </a:r>
          </a:p>
          <a:p>
            <a:pPr lvl="0" algn="just">
              <a:buFont typeface="Wingdings" pitchFamily="2" charset="2"/>
              <a:buChar char="Ø"/>
            </a:pPr>
            <a:endParaRPr lang="en-US" sz="2400" dirty="0" smtClean="0"/>
          </a:p>
          <a:p>
            <a:pPr lvl="0" algn="just">
              <a:buFont typeface="Wingdings" pitchFamily="2" charset="2"/>
              <a:buChar char="Ø"/>
            </a:pPr>
            <a:r>
              <a:rPr lang="en-US" sz="2400" dirty="0" smtClean="0"/>
              <a:t>A process is </a:t>
            </a:r>
            <a:r>
              <a:rPr lang="en-US" sz="2400" b="1" dirty="0" smtClean="0"/>
              <a:t>cooperating</a:t>
            </a:r>
            <a:r>
              <a:rPr lang="en-US" sz="2400" dirty="0" smtClean="0"/>
              <a:t> if it can affect or be affected by the other processes executing in the system. Any process that </a:t>
            </a:r>
            <a:r>
              <a:rPr lang="en-US" sz="2400" b="1" dirty="0" smtClean="0"/>
              <a:t>shares data</a:t>
            </a:r>
            <a:r>
              <a:rPr lang="en-US" sz="2400" dirty="0" smtClean="0"/>
              <a:t> with other processes is a cooperating process.</a:t>
            </a: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Interprocess Communication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r>
              <a:rPr lang="en-US" sz="2400" dirty="0" smtClean="0">
                <a:effectLst/>
                <a:ea typeface="Times New Roman" panose="02020603050405020304" pitchFamily="18" charset="0"/>
              </a:rPr>
              <a:t>Advantages:</a:t>
            </a:r>
          </a:p>
          <a:p>
            <a:pPr marL="342900" marR="0" lvl="0" indent="-342900" algn="just">
              <a:spcBef>
                <a:spcPts val="0"/>
              </a:spcBef>
              <a:spcAft>
                <a:spcPts val="0"/>
              </a:spcAft>
              <a:buNone/>
              <a:tabLst>
                <a:tab pos="2971800" algn="ctr"/>
                <a:tab pos="5943600" algn="r"/>
              </a:tabLst>
            </a:pPr>
            <a:endParaRPr lang="en-US" sz="2400" dirty="0" smtClean="0">
              <a:effectLst/>
              <a:ea typeface="Times New Roman" panose="02020603050405020304" pitchFamily="18" charset="0"/>
            </a:endParaRPr>
          </a:p>
          <a:p>
            <a:pPr marL="457200" lvl="0" indent="-457200" algn="just">
              <a:spcBef>
                <a:spcPts val="0"/>
              </a:spcBef>
              <a:buFont typeface="+mj-lt"/>
              <a:buAutoNum type="arabicPeriod"/>
              <a:tabLst>
                <a:tab pos="2971800" algn="ctr"/>
                <a:tab pos="5943600" algn="r"/>
              </a:tabLst>
            </a:pPr>
            <a:r>
              <a:rPr lang="en-US" sz="2400" b="1" dirty="0" smtClean="0"/>
              <a:t>Information sharing</a:t>
            </a:r>
          </a:p>
          <a:p>
            <a:pPr marL="457200" lvl="0" indent="-457200" algn="just">
              <a:spcBef>
                <a:spcPts val="0"/>
              </a:spcBef>
              <a:buFont typeface="+mj-lt"/>
              <a:buAutoNum type="arabicPeriod"/>
              <a:tabLst>
                <a:tab pos="2971800" algn="ctr"/>
                <a:tab pos="5943600" algn="r"/>
              </a:tabLst>
            </a:pPr>
            <a:endParaRPr lang="en-US" sz="2400" b="1" dirty="0" smtClean="0"/>
          </a:p>
          <a:p>
            <a:pPr marL="457200" lvl="0" indent="-457200" algn="just">
              <a:spcBef>
                <a:spcPts val="0"/>
              </a:spcBef>
              <a:buFont typeface="+mj-lt"/>
              <a:buAutoNum type="arabicPeriod"/>
              <a:tabLst>
                <a:tab pos="2971800" algn="ctr"/>
                <a:tab pos="5943600" algn="r"/>
              </a:tabLst>
            </a:pPr>
            <a:r>
              <a:rPr lang="en-US" sz="2400" b="1" dirty="0" smtClean="0"/>
              <a:t>Computation speed-up</a:t>
            </a:r>
          </a:p>
          <a:p>
            <a:pPr marL="457200" lvl="0" indent="-457200" algn="just">
              <a:spcBef>
                <a:spcPts val="0"/>
              </a:spcBef>
              <a:buFont typeface="+mj-lt"/>
              <a:buAutoNum type="arabicPeriod"/>
              <a:tabLst>
                <a:tab pos="2971800" algn="ctr"/>
                <a:tab pos="5943600" algn="r"/>
              </a:tabLst>
            </a:pPr>
            <a:endParaRPr lang="en-US" sz="2400" b="1" dirty="0" smtClean="0"/>
          </a:p>
          <a:p>
            <a:pPr marL="457200" lvl="0" indent="-457200" algn="just">
              <a:spcBef>
                <a:spcPts val="0"/>
              </a:spcBef>
              <a:buFont typeface="+mj-lt"/>
              <a:buAutoNum type="arabicPeriod"/>
              <a:tabLst>
                <a:tab pos="2971800" algn="ctr"/>
                <a:tab pos="5943600" algn="r"/>
              </a:tabLst>
            </a:pPr>
            <a:r>
              <a:rPr lang="en-US" sz="2400" b="1" dirty="0" smtClean="0"/>
              <a:t>Modularity</a:t>
            </a:r>
          </a:p>
          <a:p>
            <a:pPr marL="457200" lvl="0" indent="-457200" algn="just">
              <a:spcBef>
                <a:spcPts val="0"/>
              </a:spcBef>
              <a:buFont typeface="+mj-lt"/>
              <a:buAutoNum type="arabicPeriod"/>
              <a:tabLst>
                <a:tab pos="2971800" algn="ctr"/>
                <a:tab pos="5943600" algn="r"/>
              </a:tabLst>
            </a:pPr>
            <a:endParaRPr lang="en-US" sz="2400" b="1" dirty="0" smtClean="0"/>
          </a:p>
          <a:p>
            <a:pPr marL="457200" lvl="0" indent="-457200" algn="just">
              <a:spcBef>
                <a:spcPts val="0"/>
              </a:spcBef>
              <a:buFont typeface="+mj-lt"/>
              <a:buAutoNum type="arabicPeriod"/>
              <a:tabLst>
                <a:tab pos="2971800" algn="ctr"/>
                <a:tab pos="5943600" algn="r"/>
              </a:tabLst>
            </a:pPr>
            <a:r>
              <a:rPr lang="en-US" sz="2400" b="1" dirty="0" smtClean="0"/>
              <a:t>Convenience</a:t>
            </a: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marL="342900" marR="0" lvl="0" indent="-342900">
              <a:spcBef>
                <a:spcPts val="0"/>
              </a:spcBef>
              <a:spcAft>
                <a:spcPts val="0"/>
              </a:spcAft>
            </a:pPr>
            <a:r>
              <a:rPr lang="en-US" sz="2700" dirty="0" smtClean="0">
                <a:effectLst/>
                <a:ea typeface="Times New Roman" panose="02020603050405020304" pitchFamily="18" charset="0"/>
              </a:rPr>
              <a:t>			I/O </a:t>
            </a:r>
            <a:r>
              <a:rPr lang="en-US" sz="2700" dirty="0">
                <a:effectLst/>
                <a:ea typeface="Times New Roman" panose="02020603050405020304" pitchFamily="18" charset="0"/>
              </a:rPr>
              <a:t>Structure</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OS spends considerable amount of time in managing I/O devices because they have an impact on the </a:t>
            </a:r>
            <a:r>
              <a:rPr lang="en-US" sz="2200" b="1" dirty="0">
                <a:effectLst/>
                <a:ea typeface="Times New Roman" panose="02020603050405020304" pitchFamily="18" charset="0"/>
              </a:rPr>
              <a:t>performance </a:t>
            </a:r>
            <a:r>
              <a:rPr lang="en-US" sz="2200" dirty="0">
                <a:effectLst/>
                <a:ea typeface="Times New Roman" panose="02020603050405020304" pitchFamily="18" charset="0"/>
              </a:rPr>
              <a:t>and </a:t>
            </a:r>
            <a:r>
              <a:rPr lang="en-US" sz="2200" b="1" dirty="0">
                <a:effectLst/>
                <a:ea typeface="Times New Roman" panose="02020603050405020304" pitchFamily="18" charset="0"/>
              </a:rPr>
              <a:t>reliability</a:t>
            </a:r>
            <a:r>
              <a:rPr lang="en-US" sz="2200" dirty="0">
                <a:effectLst/>
                <a:ea typeface="Times New Roman" panose="02020603050405020304" pitchFamily="18" charset="0"/>
              </a:rPr>
              <a:t> of the system. </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There is one </a:t>
            </a:r>
            <a:r>
              <a:rPr lang="en-US" sz="2200" b="1" dirty="0">
                <a:effectLst/>
                <a:ea typeface="Times New Roman" panose="02020603050405020304" pitchFamily="18" charset="0"/>
              </a:rPr>
              <a:t>device driver</a:t>
            </a:r>
            <a:r>
              <a:rPr lang="en-US" sz="2200" dirty="0">
                <a:effectLst/>
                <a:ea typeface="Times New Roman" panose="02020603050405020304" pitchFamily="18" charset="0"/>
              </a:rPr>
              <a:t> for each </a:t>
            </a:r>
            <a:r>
              <a:rPr lang="en-US" sz="2200" b="1" dirty="0">
                <a:effectLst/>
                <a:ea typeface="Times New Roman" panose="02020603050405020304" pitchFamily="18" charset="0"/>
              </a:rPr>
              <a:t>device controller</a:t>
            </a:r>
            <a:r>
              <a:rPr lang="en-US" sz="2200" dirty="0">
                <a:effectLst/>
                <a:ea typeface="Times New Roman" panose="02020603050405020304" pitchFamily="18" charset="0"/>
              </a:rPr>
              <a:t>. Each device controller maintains a buffer and registers. </a:t>
            </a:r>
          </a:p>
          <a:p>
            <a:pPr marL="0" marR="0" lvl="0" indent="0" algn="just">
              <a:spcBef>
                <a:spcPts val="0"/>
              </a:spcBef>
              <a:spcAft>
                <a:spcPts val="0"/>
              </a:spcAft>
              <a:buNone/>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200" dirty="0">
                <a:effectLst/>
                <a:ea typeface="Times New Roman" panose="02020603050405020304" pitchFamily="18" charset="0"/>
              </a:rPr>
              <a:t>When an I/O operation is started, the </a:t>
            </a:r>
            <a:r>
              <a:rPr lang="en-US" sz="2200" b="1" dirty="0">
                <a:effectLst/>
                <a:ea typeface="Times New Roman" panose="02020603050405020304" pitchFamily="18" charset="0"/>
              </a:rPr>
              <a:t>device driver loads</a:t>
            </a:r>
            <a:r>
              <a:rPr lang="en-US" sz="2200" dirty="0">
                <a:effectLst/>
                <a:ea typeface="Times New Roman" panose="02020603050405020304" pitchFamily="18" charset="0"/>
              </a:rPr>
              <a:t> the appropriate </a:t>
            </a:r>
            <a:r>
              <a:rPr lang="en-US" sz="2200" b="1" dirty="0">
                <a:effectLst/>
                <a:ea typeface="Times New Roman" panose="02020603050405020304" pitchFamily="18" charset="0"/>
              </a:rPr>
              <a:t>registers </a:t>
            </a:r>
            <a:r>
              <a:rPr lang="en-US" sz="2200" dirty="0">
                <a:effectLst/>
                <a:ea typeface="Times New Roman" panose="02020603050405020304" pitchFamily="18" charset="0"/>
              </a:rPr>
              <a:t>within the </a:t>
            </a:r>
            <a:r>
              <a:rPr lang="en-US" sz="2200" b="1" dirty="0">
                <a:effectLst/>
                <a:ea typeface="Times New Roman" panose="02020603050405020304" pitchFamily="18" charset="0"/>
              </a:rPr>
              <a:t>device controller</a:t>
            </a:r>
            <a:r>
              <a:rPr lang="en-US" sz="2200" dirty="0">
                <a:effectLst/>
                <a:ea typeface="Times New Roman" panose="02020603050405020304" pitchFamily="18" charset="0"/>
              </a:rPr>
              <a:t>. The </a:t>
            </a:r>
            <a:r>
              <a:rPr lang="en-US" sz="2200" b="1" dirty="0">
                <a:effectLst/>
                <a:ea typeface="Times New Roman" panose="02020603050405020304" pitchFamily="18" charset="0"/>
              </a:rPr>
              <a:t>device controller</a:t>
            </a:r>
            <a:r>
              <a:rPr lang="en-US" sz="2200" dirty="0">
                <a:effectLst/>
                <a:ea typeface="Times New Roman" panose="02020603050405020304" pitchFamily="18" charset="0"/>
              </a:rPr>
              <a:t> examines the contents of the </a:t>
            </a:r>
            <a:r>
              <a:rPr lang="en-US" sz="2200" b="1" dirty="0">
                <a:effectLst/>
                <a:ea typeface="Times New Roman" panose="02020603050405020304" pitchFamily="18" charset="0"/>
              </a:rPr>
              <a:t>registers </a:t>
            </a:r>
            <a:r>
              <a:rPr lang="en-US" sz="2200" dirty="0">
                <a:effectLst/>
                <a:ea typeface="Times New Roman" panose="02020603050405020304" pitchFamily="18" charset="0"/>
              </a:rPr>
              <a:t>and determines </a:t>
            </a:r>
            <a:r>
              <a:rPr lang="en-US" sz="2200" b="1" dirty="0">
                <a:effectLst/>
                <a:ea typeface="Times New Roman" panose="02020603050405020304" pitchFamily="18" charset="0"/>
              </a:rPr>
              <a:t>what action</a:t>
            </a:r>
            <a:r>
              <a:rPr lang="en-US" sz="2200" dirty="0">
                <a:effectLst/>
                <a:ea typeface="Times New Roman" panose="02020603050405020304" pitchFamily="18" charset="0"/>
              </a:rPr>
              <a:t> to be taken. </a:t>
            </a:r>
          </a:p>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200" dirty="0">
                <a:effectLst/>
                <a:ea typeface="Times New Roman" panose="02020603050405020304" pitchFamily="18" charset="0"/>
              </a:rPr>
              <a:t>The controller starts transfer of data from the device to the local buffer.</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5"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35635229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Interprocess Communication</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6145" name="Rectangle 1"/>
          <p:cNvSpPr>
            <a:spLocks noGrp="1" noChangeArrowheads="1"/>
          </p:cNvSpPr>
          <p:nvPr>
            <p:ph idx="1"/>
          </p:nvPr>
        </p:nvSpPr>
        <p:spPr bwMode="auto">
          <a:xfrm>
            <a:off x="1646237" y="1139825"/>
            <a:ext cx="9822951" cy="5824611"/>
          </a:xfrm>
          <a:prstGeom prst="rect">
            <a:avLst/>
          </a:prstGeom>
          <a:noFill/>
          <a:ln w="9525">
            <a:noFill/>
            <a:miter lim="800000"/>
            <a:headEnd/>
            <a:tailEnd/>
          </a:ln>
          <a:effectLst/>
        </p:spPr>
        <p:txBody>
          <a:bodyPr vert="horz" wrap="square" lIns="685584" tIns="152352" rIns="0" bIns="3808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ea typeface="Times New Roman" pitchFamily="18" charset="0"/>
                <a:cs typeface="Times New Roman" pitchFamily="18" charset="0"/>
              </a:rPr>
              <a:t>There are </a:t>
            </a:r>
            <a:r>
              <a:rPr kumimoji="0" lang="en-US" sz="2400" b="1" i="0" u="none" strike="noStrike" cap="none" normalizeH="0" baseline="0" dirty="0" smtClean="0">
                <a:ln>
                  <a:noFill/>
                </a:ln>
                <a:solidFill>
                  <a:schemeClr val="tx1"/>
                </a:solidFill>
                <a:effectLst/>
                <a:ea typeface="Times New Roman" pitchFamily="18" charset="0"/>
                <a:cs typeface="Times New Roman" pitchFamily="18" charset="0"/>
              </a:rPr>
              <a:t>two fundamental models</a:t>
            </a:r>
            <a:r>
              <a:rPr kumimoji="0" lang="en-US" sz="2400" b="0" i="0" u="none" strike="noStrike" cap="none" normalizeH="0" baseline="0" dirty="0" smtClean="0">
                <a:ln>
                  <a:noFill/>
                </a:ln>
                <a:solidFill>
                  <a:schemeClr val="tx1"/>
                </a:solidFill>
                <a:effectLst/>
                <a:ea typeface="Times New Roman" pitchFamily="18" charset="0"/>
                <a:cs typeface="Times New Roman" pitchFamily="18" charset="0"/>
              </a:rPr>
              <a:t> of IPC as shown in </a:t>
            </a:r>
            <a:r>
              <a:rPr kumimoji="0" lang="en-US" sz="2400" b="1" i="0" u="none" strike="noStrike" cap="none" normalizeH="0" baseline="0" dirty="0" smtClean="0">
                <a:ln>
                  <a:noFill/>
                </a:ln>
                <a:solidFill>
                  <a:schemeClr val="tx1"/>
                </a:solidFill>
                <a:effectLst/>
                <a:ea typeface="Times New Roman" pitchFamily="18" charset="0"/>
                <a:cs typeface="Times New Roman" pitchFamily="18" charset="0"/>
              </a:rPr>
              <a:t>figure.</a:t>
            </a:r>
          </a:p>
          <a:p>
            <a:pPr marL="0" marR="0" lvl="0" indent="0" algn="l" defTabSz="914400" rtl="0" eaLnBrk="1" fontAlgn="base" latinLnBrk="0" hangingPunct="1">
              <a:lnSpc>
                <a:spcPct val="100000"/>
              </a:lnSpc>
              <a:spcBef>
                <a:spcPct val="0"/>
              </a:spcBef>
              <a:spcAft>
                <a:spcPct val="0"/>
              </a:spcAft>
              <a:buClrTx/>
              <a:buSzTx/>
              <a:buFontTx/>
              <a:buChar char="•"/>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457200" marR="0" lvl="0" indent="-457200" algn="l" defTabSz="914400" rtl="0" eaLnBrk="1" fontAlgn="base" latinLnBrk="0" hangingPunct="1">
              <a:lnSpc>
                <a:spcPct val="100000"/>
              </a:lnSpc>
              <a:spcBef>
                <a:spcPct val="0"/>
              </a:spcBef>
              <a:spcAft>
                <a:spcPct val="0"/>
              </a:spcAft>
              <a:buClrTx/>
              <a:buSzTx/>
              <a:buFont typeface="+mj-lt"/>
              <a:buAutoNum type="arabicPeriod"/>
              <a:tabLst/>
            </a:pPr>
            <a:r>
              <a:rPr kumimoji="0" lang="en-US" sz="2000" i="0" u="none" strike="noStrike" cap="none" normalizeH="0" baseline="0" dirty="0" smtClean="0">
                <a:ln>
                  <a:noFill/>
                </a:ln>
                <a:solidFill>
                  <a:schemeClr val="tx1"/>
                </a:solidFill>
                <a:effectLst/>
                <a:ea typeface="Times New Roman" pitchFamily="18" charset="0"/>
                <a:cs typeface="Times New Roman" pitchFamily="18" charset="0"/>
              </a:rPr>
              <a:t>Shared</a:t>
            </a:r>
            <a:r>
              <a:rPr kumimoji="0" lang="en-US" sz="2000" i="0" u="none" strike="noStrike" cap="none" normalizeH="0" dirty="0" smtClean="0">
                <a:ln>
                  <a:noFill/>
                </a:ln>
                <a:solidFill>
                  <a:schemeClr val="tx1"/>
                </a:solidFill>
                <a:effectLst/>
                <a:ea typeface="Times New Roman" pitchFamily="18" charset="0"/>
                <a:cs typeface="Times New Roman" pitchFamily="18" charset="0"/>
              </a:rPr>
              <a:t> memory</a:t>
            </a:r>
          </a:p>
          <a:p>
            <a:pPr marL="457200" marR="0" lvl="0" indent="-457200" algn="l" defTabSz="914400" rtl="0" eaLnBrk="1" fontAlgn="base" latinLnBrk="0" hangingPunct="1">
              <a:lnSpc>
                <a:spcPct val="100000"/>
              </a:lnSpc>
              <a:spcBef>
                <a:spcPct val="0"/>
              </a:spcBef>
              <a:spcAft>
                <a:spcPct val="0"/>
              </a:spcAft>
              <a:buClrTx/>
              <a:buSzTx/>
              <a:buFont typeface="+mj-lt"/>
              <a:buAutoNum type="arabicPeriod"/>
              <a:tabLst/>
            </a:pPr>
            <a:endParaRPr lang="en-US" sz="2000" baseline="0" dirty="0" smtClean="0">
              <a:solidFill>
                <a:schemeClr val="tx1"/>
              </a:solidFill>
              <a:ea typeface="Times New Roman" pitchFamily="18" charset="0"/>
              <a:cs typeface="Times New Roman" pitchFamily="18" charset="0"/>
            </a:endParaRPr>
          </a:p>
          <a:p>
            <a:pPr marL="457200" marR="0" lvl="0" indent="-457200" algn="l" defTabSz="914400" rtl="0" eaLnBrk="1" fontAlgn="base" latinLnBrk="0" hangingPunct="1">
              <a:lnSpc>
                <a:spcPct val="100000"/>
              </a:lnSpc>
              <a:spcBef>
                <a:spcPct val="0"/>
              </a:spcBef>
              <a:spcAft>
                <a:spcPct val="0"/>
              </a:spcAft>
              <a:buClrTx/>
              <a:buSzTx/>
              <a:buFont typeface="+mj-lt"/>
              <a:buAutoNum type="arabicPeriod"/>
              <a:tabLst/>
            </a:pPr>
            <a:r>
              <a:rPr kumimoji="0" lang="en-US" sz="2000" i="0" u="none" strike="noStrike" cap="none" normalizeH="0" dirty="0" smtClean="0">
                <a:ln>
                  <a:noFill/>
                </a:ln>
                <a:solidFill>
                  <a:schemeClr val="tx1"/>
                </a:solidFill>
                <a:effectLst/>
                <a:ea typeface="Times New Roman" pitchFamily="18" charset="0"/>
                <a:cs typeface="Times New Roman" pitchFamily="18" charset="0"/>
              </a:rPr>
              <a:t>Message Passing</a:t>
            </a: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sz="1200" b="1" dirty="0" smtClean="0">
              <a:solidFill>
                <a:schemeClr val="tx1"/>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p:cNvPicPr/>
          <p:nvPr/>
        </p:nvPicPr>
        <p:blipFill>
          <a:blip r:embed="rId3" cstate="print"/>
          <a:srcRect l="594" t="6601" r="594" b="7129"/>
          <a:stretch>
            <a:fillRect/>
          </a:stretch>
        </p:blipFill>
        <p:spPr bwMode="auto">
          <a:xfrm>
            <a:off x="3810000" y="3108959"/>
            <a:ext cx="4572000" cy="3370217"/>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Interprocess Communication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algn="just">
              <a:spcBef>
                <a:spcPts val="0"/>
              </a:spcBef>
              <a:buFont typeface="Wingdings" panose="05000000000000000000" pitchFamily="2" charset="2"/>
              <a:buChar char=""/>
              <a:tabLst>
                <a:tab pos="2971800" algn="ctr"/>
                <a:tab pos="5943600" algn="r"/>
              </a:tabLst>
            </a:pPr>
            <a:endParaRPr lang="en-US" sz="2400" b="1" dirty="0" smtClean="0"/>
          </a:p>
          <a:p>
            <a:pPr algn="just">
              <a:spcBef>
                <a:spcPts val="0"/>
              </a:spcBef>
              <a:buFont typeface="Wingdings" panose="05000000000000000000" pitchFamily="2" charset="2"/>
              <a:buChar char=""/>
              <a:tabLst>
                <a:tab pos="2971800" algn="ctr"/>
                <a:tab pos="5943600" algn="r"/>
              </a:tabLst>
            </a:pPr>
            <a:r>
              <a:rPr lang="en-US" sz="2400" b="1" dirty="0" smtClean="0"/>
              <a:t>The differences between these two models are,</a:t>
            </a:r>
            <a:endParaRPr lang="en-US" sz="2400" dirty="0" smtClean="0"/>
          </a:p>
          <a:p>
            <a:pPr marL="342900" marR="0" lvl="0" indent="-342900" algn="just">
              <a:spcBef>
                <a:spcPts val="0"/>
              </a:spcBef>
              <a:spcAft>
                <a:spcPts val="0"/>
              </a:spcAft>
              <a:buNone/>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graphicFrame>
        <p:nvGraphicFramePr>
          <p:cNvPr id="5" name="Table 4"/>
          <p:cNvGraphicFramePr>
            <a:graphicFrameLocks noGrp="1"/>
          </p:cNvGraphicFramePr>
          <p:nvPr/>
        </p:nvGraphicFramePr>
        <p:xfrm>
          <a:off x="2032000" y="2547255"/>
          <a:ext cx="8128000" cy="3631475"/>
        </p:xfrm>
        <a:graphic>
          <a:graphicData uri="http://schemas.openxmlformats.org/drawingml/2006/table">
            <a:tbl>
              <a:tblPr firstRow="1" bandRow="1">
                <a:tableStyleId>{5940675A-B579-460E-94D1-54222C63F5DA}</a:tableStyleId>
              </a:tblPr>
              <a:tblGrid>
                <a:gridCol w="4064000"/>
                <a:gridCol w="4064000"/>
              </a:tblGrid>
              <a:tr h="726295">
                <a:tc>
                  <a:txBody>
                    <a:bodyPr/>
                    <a:lstStyle/>
                    <a:p>
                      <a:r>
                        <a:rPr lang="en-US" sz="1800" b="1" kern="1200" dirty="0" smtClean="0">
                          <a:solidFill>
                            <a:schemeClr val="tx1"/>
                          </a:solidFill>
                          <a:latin typeface="+mn-lt"/>
                          <a:ea typeface="+mn-ea"/>
                          <a:cs typeface="+mn-cs"/>
                        </a:rPr>
                        <a:t>Message passing</a:t>
                      </a:r>
                      <a:endParaRPr lang="en-US" dirty="0"/>
                    </a:p>
                  </a:txBody>
                  <a:tcPr/>
                </a:tc>
                <a:tc>
                  <a:txBody>
                    <a:bodyPr/>
                    <a:lstStyle/>
                    <a:p>
                      <a:r>
                        <a:rPr lang="en-US" sz="1800" b="1" kern="1200" dirty="0" smtClean="0">
                          <a:solidFill>
                            <a:schemeClr val="tx1"/>
                          </a:solidFill>
                          <a:latin typeface="+mn-lt"/>
                          <a:ea typeface="+mn-ea"/>
                          <a:cs typeface="+mn-cs"/>
                        </a:rPr>
                        <a:t>Shared memory</a:t>
                      </a:r>
                      <a:endParaRPr lang="en-US" dirty="0"/>
                    </a:p>
                  </a:txBody>
                  <a:tcPr/>
                </a:tc>
              </a:tr>
              <a:tr h="726295">
                <a:tc>
                  <a:txBody>
                    <a:bodyPr/>
                    <a:lstStyle/>
                    <a:p>
                      <a:r>
                        <a:rPr lang="en-US" sz="1800" b="1" kern="1200" dirty="0" smtClean="0">
                          <a:solidFill>
                            <a:schemeClr val="tx1"/>
                          </a:solidFill>
                          <a:latin typeface="+mn-lt"/>
                          <a:ea typeface="+mn-ea"/>
                          <a:cs typeface="+mn-cs"/>
                        </a:rPr>
                        <a:t>a. </a:t>
                      </a:r>
                      <a:r>
                        <a:rPr lang="en-US" sz="1800" kern="1200" dirty="0" smtClean="0">
                          <a:solidFill>
                            <a:schemeClr val="tx1"/>
                          </a:solidFill>
                          <a:latin typeface="+mn-lt"/>
                          <a:ea typeface="+mn-ea"/>
                          <a:cs typeface="+mn-cs"/>
                        </a:rPr>
                        <a:t>Useful for exchanging small amount of data.</a:t>
                      </a:r>
                      <a:endParaRPr lang="en-US" dirty="0"/>
                    </a:p>
                  </a:txBody>
                  <a:tcPr/>
                </a:tc>
                <a:tc>
                  <a:txBody>
                    <a:bodyPr/>
                    <a:lstStyle/>
                    <a:p>
                      <a:r>
                        <a:rPr lang="en-US" sz="1800" b="1" kern="1200" dirty="0" smtClean="0">
                          <a:solidFill>
                            <a:schemeClr val="tx1"/>
                          </a:solidFill>
                          <a:latin typeface="+mn-lt"/>
                          <a:ea typeface="+mn-ea"/>
                          <a:cs typeface="+mn-cs"/>
                        </a:rPr>
                        <a:t>a.</a:t>
                      </a:r>
                      <a:r>
                        <a:rPr lang="en-US" sz="1800" kern="1200" dirty="0" smtClean="0">
                          <a:solidFill>
                            <a:schemeClr val="tx1"/>
                          </a:solidFill>
                          <a:latin typeface="+mn-lt"/>
                          <a:ea typeface="+mn-ea"/>
                          <a:cs typeface="+mn-cs"/>
                        </a:rPr>
                        <a:t> large data</a:t>
                      </a:r>
                      <a:endParaRPr lang="en-US" dirty="0"/>
                    </a:p>
                  </a:txBody>
                  <a:tcPr/>
                </a:tc>
              </a:tr>
              <a:tr h="726295">
                <a:tc>
                  <a:txBody>
                    <a:bodyPr/>
                    <a:lstStyle/>
                    <a:p>
                      <a:r>
                        <a:rPr lang="en-US" sz="1800" b="1" kern="1200" dirty="0" smtClean="0">
                          <a:solidFill>
                            <a:schemeClr val="tx1"/>
                          </a:solidFill>
                          <a:latin typeface="+mn-lt"/>
                          <a:ea typeface="+mn-ea"/>
                          <a:cs typeface="+mn-cs"/>
                        </a:rPr>
                        <a:t>b.</a:t>
                      </a:r>
                      <a:r>
                        <a:rPr lang="en-US" sz="1800" kern="1200" dirty="0" smtClean="0">
                          <a:solidFill>
                            <a:schemeClr val="tx1"/>
                          </a:solidFill>
                          <a:latin typeface="+mn-lt"/>
                          <a:ea typeface="+mn-ea"/>
                          <a:cs typeface="+mn-cs"/>
                        </a:rPr>
                        <a:t> easy to implement</a:t>
                      </a:r>
                      <a:endParaRPr lang="en-US" dirty="0"/>
                    </a:p>
                  </a:txBody>
                  <a:tcPr/>
                </a:tc>
                <a:tc>
                  <a:txBody>
                    <a:bodyPr/>
                    <a:lstStyle/>
                    <a:p>
                      <a:r>
                        <a:rPr lang="en-US" sz="1800" b="1" kern="1200" dirty="0" smtClean="0">
                          <a:solidFill>
                            <a:schemeClr val="tx1"/>
                          </a:solidFill>
                          <a:latin typeface="+mn-lt"/>
                          <a:ea typeface="+mn-ea"/>
                          <a:cs typeface="+mn-cs"/>
                        </a:rPr>
                        <a:t>b. </a:t>
                      </a:r>
                      <a:r>
                        <a:rPr lang="en-US" sz="1800" kern="1200" dirty="0" smtClean="0">
                          <a:solidFill>
                            <a:schemeClr val="tx1"/>
                          </a:solidFill>
                          <a:latin typeface="+mn-lt"/>
                          <a:ea typeface="+mn-ea"/>
                          <a:cs typeface="+mn-cs"/>
                        </a:rPr>
                        <a:t>complex</a:t>
                      </a:r>
                      <a:endParaRPr lang="en-US" dirty="0"/>
                    </a:p>
                  </a:txBody>
                  <a:tcPr/>
                </a:tc>
              </a:tr>
              <a:tr h="726295">
                <a:tc>
                  <a:txBody>
                    <a:bodyPr/>
                    <a:lstStyle/>
                    <a:p>
                      <a:r>
                        <a:rPr lang="en-US" sz="1800" b="1" kern="1200" dirty="0" smtClean="0">
                          <a:solidFill>
                            <a:schemeClr val="tx1"/>
                          </a:solidFill>
                          <a:latin typeface="+mn-lt"/>
                          <a:ea typeface="+mn-ea"/>
                          <a:cs typeface="+mn-cs"/>
                        </a:rPr>
                        <a:t>c.</a:t>
                      </a:r>
                      <a:r>
                        <a:rPr lang="en-US" sz="1800" kern="1200" dirty="0" smtClean="0">
                          <a:solidFill>
                            <a:schemeClr val="tx1"/>
                          </a:solidFill>
                          <a:latin typeface="+mn-lt"/>
                          <a:ea typeface="+mn-ea"/>
                          <a:cs typeface="+mn-cs"/>
                        </a:rPr>
                        <a:t> Slower</a:t>
                      </a:r>
                      <a:endParaRPr lang="en-US" dirty="0"/>
                    </a:p>
                  </a:txBody>
                  <a:tcPr/>
                </a:tc>
                <a:tc>
                  <a:txBody>
                    <a:bodyPr/>
                    <a:lstStyle/>
                    <a:p>
                      <a:r>
                        <a:rPr lang="en-US" sz="1800" b="1" kern="1200" dirty="0" smtClean="0">
                          <a:solidFill>
                            <a:schemeClr val="tx1"/>
                          </a:solidFill>
                          <a:latin typeface="+mn-lt"/>
                          <a:ea typeface="+mn-ea"/>
                          <a:cs typeface="+mn-cs"/>
                        </a:rPr>
                        <a:t>c. </a:t>
                      </a:r>
                      <a:r>
                        <a:rPr lang="en-US" sz="1800" kern="1200" dirty="0" smtClean="0">
                          <a:solidFill>
                            <a:schemeClr val="tx1"/>
                          </a:solidFill>
                          <a:latin typeface="+mn-lt"/>
                          <a:ea typeface="+mn-ea"/>
                          <a:cs typeface="+mn-cs"/>
                        </a:rPr>
                        <a:t>faster</a:t>
                      </a:r>
                      <a:endParaRPr lang="en-US" dirty="0"/>
                    </a:p>
                  </a:txBody>
                  <a:tcPr/>
                </a:tc>
              </a:tr>
              <a:tr h="726295">
                <a:tc>
                  <a:txBody>
                    <a:bodyPr/>
                    <a:lstStyle/>
                    <a:p>
                      <a:r>
                        <a:rPr lang="en-US" sz="1800" b="1" kern="1200" dirty="0" smtClean="0">
                          <a:solidFill>
                            <a:schemeClr val="tx1"/>
                          </a:solidFill>
                          <a:latin typeface="+mn-lt"/>
                          <a:ea typeface="+mn-ea"/>
                          <a:cs typeface="+mn-cs"/>
                        </a:rPr>
                        <a:t>d.</a:t>
                      </a:r>
                      <a:r>
                        <a:rPr lang="en-US" sz="1800" kern="1200" dirty="0" smtClean="0">
                          <a:solidFill>
                            <a:schemeClr val="tx1"/>
                          </a:solidFill>
                          <a:latin typeface="+mn-lt"/>
                          <a:ea typeface="+mn-ea"/>
                          <a:cs typeface="+mn-cs"/>
                        </a:rPr>
                        <a:t> implemented using system calls</a:t>
                      </a:r>
                      <a:endParaRPr lang="en-US" dirty="0"/>
                    </a:p>
                  </a:txBody>
                  <a:tcPr/>
                </a:tc>
                <a:tc>
                  <a:txBody>
                    <a:bodyPr/>
                    <a:lstStyle/>
                    <a:p>
                      <a:r>
                        <a:rPr lang="en-US" sz="1800" b="1" kern="1200" dirty="0" smtClean="0">
                          <a:solidFill>
                            <a:schemeClr val="tx1"/>
                          </a:solidFill>
                          <a:latin typeface="+mn-lt"/>
                          <a:ea typeface="+mn-ea"/>
                          <a:cs typeface="+mn-cs"/>
                        </a:rPr>
                        <a:t>d. </a:t>
                      </a:r>
                      <a:r>
                        <a:rPr lang="en-US" sz="1800" kern="1200" dirty="0" smtClean="0">
                          <a:solidFill>
                            <a:schemeClr val="tx1"/>
                          </a:solidFill>
                          <a:latin typeface="+mn-lt"/>
                          <a:ea typeface="+mn-ea"/>
                          <a:cs typeface="+mn-cs"/>
                        </a:rPr>
                        <a:t>system calls are required only to establish Shared memory region</a:t>
                      </a:r>
                      <a:endParaRPr lang="en-US" dirty="0"/>
                    </a:p>
                  </a:txBody>
                  <a:tcPr/>
                </a:tc>
              </a:tr>
            </a:tbl>
          </a:graphicData>
        </a:graphic>
      </p:graphicFrame>
    </p:spTree>
    <p:extLst>
      <p:ext uri="{BB962C8B-B14F-4D97-AF65-F5344CB8AC3E}">
        <p14:creationId xmlns:p14="http://schemas.microsoft.com/office/powerpoint/2010/main" xmlns="" val="179409039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Interprocess Communication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lnSpcReduction="20000"/>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0">
              <a:buFont typeface="Wingdings" pitchFamily="2" charset="2"/>
              <a:buChar char="Ø"/>
            </a:pPr>
            <a:r>
              <a:rPr lang="en-US" sz="2600" b="1" dirty="0" smtClean="0"/>
              <a:t>Shared Memory System </a:t>
            </a:r>
          </a:p>
          <a:p>
            <a:pPr lvl="0">
              <a:buNone/>
            </a:pPr>
            <a:endParaRPr lang="en-US" sz="2000" b="1" dirty="0" smtClean="0"/>
          </a:p>
          <a:p>
            <a:pPr lvl="1" algn="just">
              <a:buFont typeface="Arial" pitchFamily="34" charset="0"/>
              <a:buChar char="•"/>
            </a:pPr>
            <a:r>
              <a:rPr lang="en-US" sz="2000" dirty="0" smtClean="0"/>
              <a:t>A region of memory that is shared by cooperating processes is  established. Processes then exchange information by reading and writing data to the shared region.</a:t>
            </a:r>
          </a:p>
          <a:p>
            <a:pPr lvl="1" algn="just">
              <a:buFont typeface="Arial" pitchFamily="34" charset="0"/>
              <a:buChar char="•"/>
            </a:pPr>
            <a:endParaRPr lang="en-US" sz="2000" dirty="0" smtClean="0"/>
          </a:p>
          <a:p>
            <a:pPr lvl="1" algn="just">
              <a:buFont typeface="Arial" pitchFamily="34" charset="0"/>
              <a:buChar char="•"/>
            </a:pPr>
            <a:r>
              <a:rPr lang="en-US" sz="2000" dirty="0" smtClean="0"/>
              <a:t>To illustrate cooperating processes, consider </a:t>
            </a:r>
            <a:r>
              <a:rPr lang="en-US" sz="2000" b="1" dirty="0" smtClean="0"/>
              <a:t>producer-consumer problem</a:t>
            </a:r>
            <a:r>
              <a:rPr lang="en-US" sz="2000" dirty="0" smtClean="0"/>
              <a:t>.</a:t>
            </a:r>
          </a:p>
          <a:p>
            <a:pPr lvl="1" algn="just">
              <a:buFont typeface="Arial" pitchFamily="34" charset="0"/>
              <a:buChar char="•"/>
            </a:pPr>
            <a:endParaRPr lang="en-US" sz="2000" dirty="0" smtClean="0"/>
          </a:p>
          <a:p>
            <a:pPr lvl="1" algn="just">
              <a:buFont typeface="Arial" pitchFamily="34" charset="0"/>
              <a:buChar char="•"/>
            </a:pPr>
            <a:r>
              <a:rPr lang="en-US" sz="2000" dirty="0" smtClean="0"/>
              <a:t>Producer process produces information that is consumed by a consumer process.</a:t>
            </a:r>
          </a:p>
          <a:p>
            <a:pPr lvl="1" algn="just">
              <a:buFont typeface="Arial" pitchFamily="34" charset="0"/>
              <a:buChar char="•"/>
            </a:pPr>
            <a:endParaRPr lang="en-US" sz="2000" dirty="0" smtClean="0"/>
          </a:p>
          <a:p>
            <a:pPr lvl="1" algn="just">
              <a:buFont typeface="Arial" pitchFamily="34" charset="0"/>
              <a:buChar char="•"/>
            </a:pPr>
            <a:r>
              <a:rPr lang="en-US" sz="2000" dirty="0" smtClean="0"/>
              <a:t>One </a:t>
            </a:r>
            <a:r>
              <a:rPr lang="en-US" sz="2000" b="1" dirty="0" smtClean="0"/>
              <a:t>solution</a:t>
            </a:r>
            <a:r>
              <a:rPr lang="en-US" sz="2000" dirty="0" smtClean="0"/>
              <a:t> to producer-consumer problem uses shared memory. To allow producer and consumer processes to run concurrently, there must be a </a:t>
            </a:r>
            <a:r>
              <a:rPr lang="en-US" sz="2000" b="1" dirty="0" smtClean="0"/>
              <a:t>buffer of items</a:t>
            </a:r>
            <a:r>
              <a:rPr lang="en-US" sz="2000" dirty="0" smtClean="0"/>
              <a:t> that can be filled by a producer and emptied by consumer. The buffer will reside in a shared memory region.</a:t>
            </a: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Interprocess Communication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32500" lnSpcReduction="20000"/>
          </a:bodyPr>
          <a:lstStyle/>
          <a:p>
            <a:pPr lvl="0"/>
            <a:endParaRPr lang="en-US" sz="2400" b="1" dirty="0" smtClean="0"/>
          </a:p>
          <a:p>
            <a:pPr lvl="0">
              <a:buFont typeface="Wingdings" pitchFamily="2" charset="2"/>
              <a:buChar char="Ø"/>
            </a:pPr>
            <a:r>
              <a:rPr lang="en-US" sz="5500" b="1" dirty="0" smtClean="0"/>
              <a:t>Two types</a:t>
            </a:r>
            <a:r>
              <a:rPr lang="en-US" sz="5500" dirty="0" smtClean="0"/>
              <a:t> of buffers can be used.</a:t>
            </a:r>
          </a:p>
          <a:p>
            <a:pPr lvl="1">
              <a:buFont typeface="Arial" pitchFamily="34" charset="0"/>
              <a:buChar char="•"/>
            </a:pPr>
            <a:r>
              <a:rPr lang="en-US" sz="5500" b="1" dirty="0" smtClean="0"/>
              <a:t>Unbounded-buffer</a:t>
            </a:r>
            <a:endParaRPr lang="en-US" sz="5500" dirty="0" smtClean="0"/>
          </a:p>
          <a:p>
            <a:pPr lvl="1">
              <a:buFont typeface="Arial" pitchFamily="34" charset="0"/>
              <a:buChar char="•"/>
            </a:pPr>
            <a:r>
              <a:rPr lang="en-US" sz="5500" b="1" dirty="0" smtClean="0"/>
              <a:t>Bounded-buffer</a:t>
            </a:r>
          </a:p>
          <a:p>
            <a:pPr lvl="1" algn="just">
              <a:buNone/>
            </a:pPr>
            <a:r>
              <a:rPr lang="en-US" sz="5500" dirty="0" smtClean="0"/>
              <a:t>The following </a:t>
            </a:r>
            <a:r>
              <a:rPr lang="en-US" sz="5500" b="1" dirty="0" smtClean="0"/>
              <a:t>variables</a:t>
            </a:r>
            <a:r>
              <a:rPr lang="en-US" sz="5500" dirty="0" smtClean="0"/>
              <a:t> reside in a region of memory shared by the producer and consumer processes</a:t>
            </a:r>
          </a:p>
          <a:p>
            <a:pPr>
              <a:buNone/>
            </a:pPr>
            <a:r>
              <a:rPr lang="en-US" dirty="0" smtClean="0"/>
              <a:t>			</a:t>
            </a:r>
            <a:r>
              <a:rPr lang="en-US" sz="5500" dirty="0" smtClean="0"/>
              <a:t>#define BUFFER_SIZE 10</a:t>
            </a:r>
          </a:p>
          <a:p>
            <a:pPr lvl="1">
              <a:buNone/>
            </a:pPr>
            <a:r>
              <a:rPr lang="en-US" sz="5500" dirty="0" smtClean="0"/>
              <a:t>			</a:t>
            </a:r>
            <a:r>
              <a:rPr lang="en-US" sz="5500" dirty="0" err="1" smtClean="0"/>
              <a:t>typedef</a:t>
            </a:r>
            <a:r>
              <a:rPr lang="en-US" sz="5500" dirty="0" smtClean="0"/>
              <a:t> </a:t>
            </a:r>
            <a:r>
              <a:rPr lang="en-US" sz="5500" dirty="0" err="1" smtClean="0"/>
              <a:t>struct</a:t>
            </a:r>
            <a:r>
              <a:rPr lang="en-US" sz="5500" dirty="0" smtClean="0"/>
              <a:t> {</a:t>
            </a:r>
          </a:p>
          <a:p>
            <a:pPr>
              <a:buNone/>
            </a:pPr>
            <a:r>
              <a:rPr lang="en-US" sz="5500" dirty="0" smtClean="0"/>
              <a:t>					……..</a:t>
            </a:r>
          </a:p>
          <a:p>
            <a:pPr>
              <a:buNone/>
            </a:pPr>
            <a:r>
              <a:rPr lang="en-US" sz="5500" dirty="0" smtClean="0"/>
              <a:t>					……..</a:t>
            </a:r>
          </a:p>
          <a:p>
            <a:pPr>
              <a:buNone/>
            </a:pPr>
            <a:r>
              <a:rPr lang="en-US" sz="5500" dirty="0" smtClean="0"/>
              <a:t>					 </a:t>
            </a:r>
          </a:p>
          <a:p>
            <a:pPr>
              <a:buNone/>
            </a:pPr>
            <a:r>
              <a:rPr lang="en-US" sz="5500" dirty="0" smtClean="0"/>
              <a:t>				}item;</a:t>
            </a:r>
          </a:p>
          <a:p>
            <a:pPr>
              <a:buNone/>
            </a:pPr>
            <a:r>
              <a:rPr lang="en-US" sz="5500" dirty="0" smtClean="0"/>
              <a:t>					</a:t>
            </a:r>
          </a:p>
          <a:p>
            <a:pPr lvl="1">
              <a:buNone/>
            </a:pPr>
            <a:r>
              <a:rPr lang="en-US" sz="5500" dirty="0" smtClean="0"/>
              <a:t>			item buffer[BUFFER_SIZE];</a:t>
            </a:r>
          </a:p>
          <a:p>
            <a:pPr>
              <a:buNone/>
            </a:pPr>
            <a:r>
              <a:rPr lang="en-US" sz="5500" dirty="0" smtClean="0"/>
              <a:t>					</a:t>
            </a:r>
            <a:r>
              <a:rPr lang="en-US" sz="5500" dirty="0" err="1" smtClean="0"/>
              <a:t>int</a:t>
            </a:r>
            <a:r>
              <a:rPr lang="en-US" sz="5500" dirty="0" smtClean="0"/>
              <a:t> in = 0;</a:t>
            </a:r>
          </a:p>
          <a:p>
            <a:pPr>
              <a:buNone/>
            </a:pPr>
            <a:r>
              <a:rPr lang="en-US" sz="5500" dirty="0" smtClean="0"/>
              <a:t>					</a:t>
            </a:r>
            <a:r>
              <a:rPr lang="en-US" sz="5500" dirty="0" err="1" smtClean="0"/>
              <a:t>int</a:t>
            </a:r>
            <a:r>
              <a:rPr lang="en-US" sz="5500" dirty="0" smtClean="0"/>
              <a:t> out = 0;</a:t>
            </a:r>
            <a:r>
              <a:rPr lang="en-US" sz="5500" b="1" dirty="0">
                <a:effectLst/>
                <a:ea typeface="Times New Roman" panose="02020603050405020304" pitchFamily="18" charset="0"/>
              </a:rPr>
              <a:t> </a:t>
            </a:r>
            <a:endParaRPr lang="en-US" sz="55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Interprocess Communication</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2049" name="Rectangle 1"/>
          <p:cNvSpPr>
            <a:spLocks noGrp="1" noChangeArrowheads="1"/>
          </p:cNvSpPr>
          <p:nvPr>
            <p:ph idx="1"/>
          </p:nvPr>
        </p:nvSpPr>
        <p:spPr bwMode="auto">
          <a:xfrm>
            <a:off x="1646238" y="1139825"/>
            <a:ext cx="9979705" cy="109568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None/>
              <a:tabLst/>
            </a:pPr>
            <a:endPar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kumimoji="0" lang="en-US" sz="1600" b="0" i="0" u="none" strike="noStrike" cap="none" normalizeH="0" baseline="0" dirty="0" smtClean="0">
              <a:ln>
                <a:noFill/>
              </a:ln>
              <a:solidFill>
                <a:schemeClr val="tx1"/>
              </a:solidFill>
              <a:effectLst/>
              <a:ea typeface="Calibri"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r>
              <a:rPr kumimoji="0" lang="en-US" sz="1600" b="0" i="0" u="none" strike="noStrike" cap="none" normalizeH="0" baseline="0" dirty="0" smtClean="0">
                <a:ln>
                  <a:noFill/>
                </a:ln>
                <a:solidFill>
                  <a:schemeClr val="tx1"/>
                </a:solidFill>
                <a:effectLst/>
                <a:ea typeface="Calibri" pitchFamily="34" charset="0"/>
                <a:cs typeface="Arial" pitchFamily="34" charset="0"/>
              </a:rPr>
              <a:t>The </a:t>
            </a:r>
            <a:r>
              <a:rPr kumimoji="0" lang="en-US" sz="1600" b="1" i="0" u="none" strike="noStrike" cap="none" normalizeH="0" baseline="0" dirty="0" smtClean="0">
                <a:ln>
                  <a:noFill/>
                </a:ln>
                <a:solidFill>
                  <a:schemeClr val="tx1"/>
                </a:solidFill>
                <a:effectLst/>
                <a:ea typeface="Calibri" pitchFamily="34" charset="0"/>
                <a:cs typeface="Arial" pitchFamily="34" charset="0"/>
              </a:rPr>
              <a:t>code</a:t>
            </a:r>
            <a:r>
              <a:rPr kumimoji="0" lang="en-US" sz="1600" b="0" i="0" u="none" strike="noStrike" cap="none" normalizeH="0" baseline="0" dirty="0" smtClean="0">
                <a:ln>
                  <a:noFill/>
                </a:ln>
                <a:solidFill>
                  <a:schemeClr val="tx1"/>
                </a:solidFill>
                <a:effectLst/>
                <a:ea typeface="Calibri" pitchFamily="34" charset="0"/>
                <a:cs typeface="Arial" pitchFamily="34" charset="0"/>
              </a:rPr>
              <a:t> for the</a:t>
            </a:r>
            <a:r>
              <a:rPr kumimoji="0" lang="en-US" sz="1600" b="1" i="0" u="none" strike="noStrike" cap="none" normalizeH="0" baseline="0" dirty="0" smtClean="0">
                <a:ln>
                  <a:noFill/>
                </a:ln>
                <a:solidFill>
                  <a:schemeClr val="tx1"/>
                </a:solidFill>
                <a:effectLst/>
                <a:ea typeface="Calibri" pitchFamily="34" charset="0"/>
                <a:cs typeface="Arial" pitchFamily="34" charset="0"/>
              </a:rPr>
              <a:t> producer</a:t>
            </a:r>
            <a:r>
              <a:rPr kumimoji="0" lang="en-US" sz="1600" b="0" i="0" u="none" strike="noStrike" cap="none" normalizeH="0" baseline="0" dirty="0" smtClean="0">
                <a:ln>
                  <a:noFill/>
                </a:ln>
                <a:solidFill>
                  <a:schemeClr val="tx1"/>
                </a:solidFill>
                <a:effectLst/>
                <a:ea typeface="Calibri" pitchFamily="34" charset="0"/>
                <a:cs typeface="Arial" pitchFamily="34" charset="0"/>
              </a:rPr>
              <a:t> process is shown below.</a:t>
            </a:r>
          </a:p>
          <a:p>
            <a:pPr marL="857250" indent="-857250" algn="just">
              <a:spcBef>
                <a:spcPts val="0"/>
              </a:spcBef>
              <a:buNone/>
            </a:pPr>
            <a:r>
              <a:rPr lang="en-US" sz="1600" dirty="0" smtClean="0">
                <a:latin typeface="Times New Roman"/>
                <a:ea typeface="Calibri"/>
              </a:rPr>
              <a:t>	</a:t>
            </a:r>
            <a:r>
              <a:rPr lang="en-US" sz="1600" dirty="0" smtClean="0">
                <a:ea typeface="Calibri"/>
              </a:rPr>
              <a:t>item </a:t>
            </a:r>
            <a:r>
              <a:rPr lang="en-US" sz="1600" dirty="0" err="1" smtClean="0">
                <a:ea typeface="Calibri"/>
              </a:rPr>
              <a:t>nextProduced</a:t>
            </a:r>
            <a:r>
              <a:rPr lang="en-US" sz="1600" dirty="0" smtClean="0">
                <a:ea typeface="Calibri"/>
              </a:rPr>
              <a:t>;</a:t>
            </a:r>
            <a:endParaRPr lang="en-US" sz="1600" dirty="0" smtClean="0">
              <a:ea typeface="Times New Roman"/>
            </a:endParaRPr>
          </a:p>
          <a:p>
            <a:pPr marL="0" algn="just">
              <a:spcBef>
                <a:spcPts val="0"/>
              </a:spcBef>
              <a:buNone/>
            </a:pPr>
            <a:r>
              <a:rPr lang="en-US" sz="1600" dirty="0" smtClean="0">
                <a:ea typeface="Calibri"/>
              </a:rPr>
              <a:t>			while (true)</a:t>
            </a:r>
          </a:p>
          <a:p>
            <a:pPr marL="0" algn="just">
              <a:spcBef>
                <a:spcPts val="0"/>
              </a:spcBef>
              <a:buNone/>
            </a:pPr>
            <a:r>
              <a:rPr lang="en-US" sz="1600" dirty="0" smtClean="0">
                <a:ea typeface="Calibri"/>
              </a:rPr>
              <a:t>		 {</a:t>
            </a:r>
            <a:endParaRPr lang="en-US" sz="1600" dirty="0" smtClean="0">
              <a:ea typeface="Times New Roman"/>
            </a:endParaRPr>
          </a:p>
          <a:p>
            <a:pPr marL="0" algn="just">
              <a:spcBef>
                <a:spcPts val="0"/>
              </a:spcBef>
              <a:buNone/>
            </a:pPr>
            <a:r>
              <a:rPr lang="en-US" sz="1600" i="1" dirty="0" smtClean="0">
                <a:ea typeface="Calibri"/>
              </a:rPr>
              <a:t>			/* </a:t>
            </a:r>
            <a:r>
              <a:rPr lang="en-US" sz="1600" dirty="0" smtClean="0">
                <a:ea typeface="Calibri"/>
              </a:rPr>
              <a:t>produce an item in </a:t>
            </a:r>
            <a:r>
              <a:rPr lang="en-US" sz="1600" dirty="0" err="1" smtClean="0">
                <a:ea typeface="Calibri"/>
              </a:rPr>
              <a:t>nextProduced</a:t>
            </a:r>
            <a:r>
              <a:rPr lang="en-US" sz="1600" dirty="0" smtClean="0">
                <a:ea typeface="Calibri"/>
              </a:rPr>
              <a:t> </a:t>
            </a:r>
            <a:r>
              <a:rPr lang="en-US" sz="1600" i="1" dirty="0" smtClean="0">
                <a:ea typeface="Calibri"/>
              </a:rPr>
              <a:t>*/</a:t>
            </a:r>
            <a:endParaRPr lang="en-US" sz="1600" dirty="0" smtClean="0">
              <a:ea typeface="Times New Roman"/>
            </a:endParaRPr>
          </a:p>
          <a:p>
            <a:pPr marL="1371600" indent="457200" algn="just">
              <a:spcBef>
                <a:spcPts val="0"/>
              </a:spcBef>
              <a:buNone/>
            </a:pPr>
            <a:r>
              <a:rPr lang="en-US" sz="1600" dirty="0" smtClean="0">
                <a:ea typeface="Calibri"/>
              </a:rPr>
              <a:t>while ( ((in + 1) % BUFFER_SIZE) = = out);  //do nothing </a:t>
            </a:r>
            <a:endParaRPr lang="en-US" sz="1600" dirty="0" smtClean="0">
              <a:ea typeface="Times New Roman"/>
            </a:endParaRPr>
          </a:p>
          <a:p>
            <a:pPr marL="1828800" algn="just">
              <a:spcBef>
                <a:spcPts val="0"/>
              </a:spcBef>
              <a:buNone/>
            </a:pPr>
            <a:r>
              <a:rPr lang="en-US" sz="1600" dirty="0" smtClean="0">
                <a:ea typeface="Calibri"/>
              </a:rPr>
              <a:t>		buffer[in] = </a:t>
            </a:r>
            <a:r>
              <a:rPr lang="en-US" sz="1600" dirty="0" err="1" smtClean="0">
                <a:ea typeface="Calibri"/>
              </a:rPr>
              <a:t>nextProduced</a:t>
            </a:r>
            <a:r>
              <a:rPr lang="en-US" sz="1600" dirty="0" smtClean="0">
                <a:ea typeface="Calibri"/>
              </a:rPr>
              <a:t>;</a:t>
            </a:r>
            <a:endParaRPr lang="en-US" sz="1600" dirty="0" smtClean="0">
              <a:ea typeface="Times New Roman"/>
            </a:endParaRPr>
          </a:p>
          <a:p>
            <a:pPr marL="1828800" algn="just">
              <a:spcBef>
                <a:spcPts val="0"/>
              </a:spcBef>
              <a:buNone/>
            </a:pPr>
            <a:r>
              <a:rPr lang="en-US" sz="1600" dirty="0" smtClean="0">
                <a:ea typeface="Calibri"/>
              </a:rPr>
              <a:t>	in = (in + 1) % BUFFER_SIZE;</a:t>
            </a:r>
            <a:endParaRPr lang="en-US" sz="1600" dirty="0" smtClean="0">
              <a:ea typeface="Times New Roman"/>
            </a:endParaRPr>
          </a:p>
          <a:p>
            <a:pPr marL="457200" algn="just">
              <a:spcBef>
                <a:spcPts val="0"/>
              </a:spcBef>
              <a:buNone/>
            </a:pPr>
            <a:r>
              <a:rPr lang="en-US" sz="1600" dirty="0" smtClean="0">
                <a:ea typeface="Calibri"/>
              </a:rPr>
              <a:t>		}</a:t>
            </a:r>
          </a:p>
          <a:p>
            <a:pPr marL="457200" algn="just">
              <a:spcBef>
                <a:spcPts val="0"/>
              </a:spcBef>
              <a:buNone/>
            </a:pPr>
            <a:endParaRPr lang="en-US" sz="1600" dirty="0" smtClean="0"/>
          </a:p>
          <a:p>
            <a:pPr marL="457200" algn="just">
              <a:spcBef>
                <a:spcPts val="0"/>
              </a:spcBef>
              <a:buNone/>
            </a:pPr>
            <a:r>
              <a:rPr lang="en-US" sz="1600" dirty="0" smtClean="0"/>
              <a:t>The </a:t>
            </a:r>
            <a:r>
              <a:rPr lang="en-US" sz="1600" b="1" dirty="0" smtClean="0"/>
              <a:t>code</a:t>
            </a:r>
            <a:r>
              <a:rPr lang="en-US" sz="1600" dirty="0" smtClean="0"/>
              <a:t> for the </a:t>
            </a:r>
            <a:r>
              <a:rPr lang="en-US" sz="1600" b="1" dirty="0" smtClean="0"/>
              <a:t>consumer</a:t>
            </a:r>
            <a:r>
              <a:rPr lang="en-US" sz="1600" dirty="0" smtClean="0"/>
              <a:t> process is shown below.</a:t>
            </a:r>
          </a:p>
          <a:p>
            <a:pPr marL="0" algn="just">
              <a:spcBef>
                <a:spcPts val="0"/>
              </a:spcBef>
              <a:buNone/>
            </a:pPr>
            <a:r>
              <a:rPr lang="en-US" sz="1600" dirty="0" smtClean="0">
                <a:latin typeface="Times New Roman"/>
                <a:ea typeface="Calibri"/>
              </a:rPr>
              <a:t>		</a:t>
            </a:r>
            <a:r>
              <a:rPr lang="en-US" sz="1600" dirty="0" smtClean="0">
                <a:ea typeface="Calibri"/>
              </a:rPr>
              <a:t>item </a:t>
            </a:r>
            <a:r>
              <a:rPr lang="en-US" sz="1600" dirty="0" err="1" smtClean="0">
                <a:ea typeface="Calibri"/>
              </a:rPr>
              <a:t>nextConsumed</a:t>
            </a:r>
            <a:r>
              <a:rPr lang="en-US" sz="1600" dirty="0" smtClean="0">
                <a:ea typeface="Calibri"/>
              </a:rPr>
              <a:t>;</a:t>
            </a:r>
            <a:endParaRPr lang="en-US" sz="1600" dirty="0" smtClean="0">
              <a:ea typeface="Times New Roman"/>
            </a:endParaRPr>
          </a:p>
          <a:p>
            <a:pPr marL="1371600" algn="just">
              <a:spcBef>
                <a:spcPts val="0"/>
              </a:spcBef>
              <a:buNone/>
            </a:pPr>
            <a:r>
              <a:rPr lang="en-US" sz="1600" dirty="0" smtClean="0">
                <a:ea typeface="Calibri"/>
              </a:rPr>
              <a:t>	while (true) </a:t>
            </a:r>
            <a:endParaRPr lang="en-US" sz="1600" dirty="0" smtClean="0">
              <a:ea typeface="Times New Roman"/>
            </a:endParaRPr>
          </a:p>
          <a:p>
            <a:pPr marL="1371600" indent="457200" algn="just">
              <a:spcBef>
                <a:spcPts val="0"/>
              </a:spcBef>
              <a:buNone/>
            </a:pPr>
            <a:r>
              <a:rPr lang="en-US" sz="1600" dirty="0" smtClean="0">
                <a:ea typeface="Calibri"/>
              </a:rPr>
              <a:t>{</a:t>
            </a:r>
          </a:p>
          <a:p>
            <a:pPr marL="1371600" indent="457200" algn="just">
              <a:spcBef>
                <a:spcPts val="0"/>
              </a:spcBef>
              <a:buNone/>
            </a:pPr>
            <a:r>
              <a:rPr lang="en-US" sz="1600" dirty="0" smtClean="0">
                <a:ea typeface="Calibri"/>
              </a:rPr>
              <a:t>	 while (in = = out);  //do nothing</a:t>
            </a:r>
            <a:endParaRPr lang="en-US" sz="1600" dirty="0" smtClean="0">
              <a:ea typeface="Times New Roman"/>
            </a:endParaRPr>
          </a:p>
          <a:p>
            <a:pPr marL="1371600" indent="457200" algn="just">
              <a:spcBef>
                <a:spcPts val="0"/>
              </a:spcBef>
              <a:buNone/>
            </a:pPr>
            <a:r>
              <a:rPr lang="en-US" sz="1600" dirty="0" smtClean="0">
                <a:ea typeface="Calibri"/>
              </a:rPr>
              <a:t>		</a:t>
            </a:r>
            <a:r>
              <a:rPr lang="en-US" sz="1600" dirty="0" err="1" smtClean="0">
                <a:ea typeface="Calibri"/>
              </a:rPr>
              <a:t>nextConsumed</a:t>
            </a:r>
            <a:r>
              <a:rPr lang="en-US" sz="1600" dirty="0" smtClean="0">
                <a:ea typeface="Calibri"/>
              </a:rPr>
              <a:t> = buffer[out];</a:t>
            </a:r>
            <a:endParaRPr lang="en-US" sz="1600" dirty="0" smtClean="0">
              <a:ea typeface="Times New Roman"/>
            </a:endParaRPr>
          </a:p>
          <a:p>
            <a:pPr marL="1828800" algn="just">
              <a:spcBef>
                <a:spcPts val="0"/>
              </a:spcBef>
              <a:buNone/>
            </a:pPr>
            <a:r>
              <a:rPr lang="en-US" sz="1600" dirty="0" smtClean="0">
                <a:ea typeface="Calibri"/>
              </a:rPr>
              <a:t>			out = (out + 1) % BUFFER_SIZE;</a:t>
            </a:r>
            <a:endParaRPr lang="en-US" sz="1600" dirty="0" smtClean="0">
              <a:ea typeface="Times New Roman"/>
            </a:endParaRPr>
          </a:p>
          <a:p>
            <a:pPr marL="1828800" algn="just">
              <a:spcBef>
                <a:spcPts val="0"/>
              </a:spcBef>
              <a:buNone/>
            </a:pPr>
            <a:r>
              <a:rPr lang="en-US" sz="1600" i="1" dirty="0" smtClean="0">
                <a:ea typeface="Calibri"/>
              </a:rPr>
              <a:t>		 /* </a:t>
            </a:r>
            <a:r>
              <a:rPr lang="en-US" sz="1600" dirty="0" smtClean="0">
                <a:ea typeface="Calibri"/>
              </a:rPr>
              <a:t>consume the item in </a:t>
            </a:r>
            <a:r>
              <a:rPr lang="en-US" sz="1600" dirty="0" err="1" smtClean="0">
                <a:ea typeface="Calibri"/>
              </a:rPr>
              <a:t>nextConsumed</a:t>
            </a:r>
            <a:r>
              <a:rPr lang="en-US" sz="1600" dirty="0" smtClean="0">
                <a:ea typeface="Calibri"/>
              </a:rPr>
              <a:t> </a:t>
            </a:r>
            <a:r>
              <a:rPr lang="en-US" sz="1600" i="1" dirty="0" smtClean="0">
                <a:ea typeface="Calibri"/>
              </a:rPr>
              <a:t>*/</a:t>
            </a:r>
            <a:endParaRPr lang="en-US" sz="1600" dirty="0" smtClean="0">
              <a:ea typeface="Times New Roman"/>
            </a:endParaRPr>
          </a:p>
          <a:p>
            <a:pPr marL="0" algn="just">
              <a:spcBef>
                <a:spcPts val="0"/>
              </a:spcBef>
              <a:buNone/>
            </a:pPr>
            <a:r>
              <a:rPr lang="en-US" sz="1600" dirty="0" smtClean="0">
                <a:ea typeface="Times New Roman"/>
              </a:rPr>
              <a:t>				}</a:t>
            </a:r>
          </a:p>
          <a:p>
            <a:pPr marL="457200" algn="just">
              <a:spcBef>
                <a:spcPts val="0"/>
              </a:spcBef>
              <a:buNone/>
            </a:pPr>
            <a:endParaRPr lang="en-US" sz="1600" dirty="0" smtClean="0">
              <a:latin typeface="Times New Roman"/>
              <a:ea typeface="Times New Roman"/>
            </a:endParaRPr>
          </a:p>
          <a:p>
            <a:pPr marL="0" marR="0" lvl="0" indent="0" algn="just" defTabSz="914400" rtl="0" eaLnBrk="1" fontAlgn="base" latinLnBrk="0" hangingPunct="1">
              <a:lnSpc>
                <a:spcPct val="100000"/>
              </a:lnSpc>
              <a:spcBef>
                <a:spcPct val="0"/>
              </a:spcBef>
              <a:spcAft>
                <a:spcPct val="0"/>
              </a:spcAft>
              <a:buClrTx/>
              <a:buSzTx/>
              <a:buNone/>
              <a:tabLst/>
            </a:pPr>
            <a:endParaRPr kumimoji="0" lang="en-US" sz="1600" b="0" i="0" u="none" strike="noStrike" cap="none" normalizeH="0" baseline="0" dirty="0" smtClean="0">
              <a:ln>
                <a:noFill/>
              </a:ln>
              <a:solidFill>
                <a:schemeClr val="tx1"/>
              </a:solidFill>
              <a:effectLst/>
              <a:ea typeface="Calibri"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lang="en-US" sz="1200" dirty="0" smtClean="0">
              <a:solidFill>
                <a:schemeClr val="tx1"/>
              </a:solidFill>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lang="en-US" sz="1200" dirty="0" smtClean="0">
              <a:solidFill>
                <a:schemeClr val="tx1"/>
              </a:solidFill>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lang="en-US" sz="1200" dirty="0" smtClean="0">
              <a:solidFill>
                <a:schemeClr val="tx1"/>
              </a:solidFill>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lang="en-US" sz="1200" dirty="0" smtClean="0">
              <a:solidFill>
                <a:schemeClr val="tx1"/>
              </a:solidFill>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lang="en-US" sz="1200" dirty="0" smtClean="0">
              <a:solidFill>
                <a:schemeClr val="tx1"/>
              </a:solidFill>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lang="en-US" sz="1200" dirty="0" smtClean="0">
              <a:solidFill>
                <a:schemeClr val="tx1"/>
              </a:solidFill>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lang="en-US" sz="1200" dirty="0" smtClean="0">
              <a:solidFill>
                <a:schemeClr val="tx1"/>
              </a:solidFill>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lang="en-US" sz="1200" dirty="0" smtClean="0">
              <a:solidFill>
                <a:schemeClr val="tx1"/>
              </a:solidFill>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lang="en-US" sz="1200" dirty="0" smtClean="0">
              <a:solidFill>
                <a:schemeClr val="tx1"/>
              </a:solidFill>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lang="en-US" sz="1200" dirty="0" smtClean="0">
              <a:solidFill>
                <a:schemeClr val="tx1"/>
              </a:solidFill>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lang="en-US" sz="1200" dirty="0" smtClean="0">
              <a:solidFill>
                <a:schemeClr val="tx1"/>
              </a:solidFill>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lang="en-US" sz="1200" dirty="0" smtClean="0">
              <a:solidFill>
                <a:schemeClr val="tx1"/>
              </a:solidFill>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lang="en-US" sz="1200" dirty="0" smtClean="0">
              <a:solidFill>
                <a:schemeClr val="tx1"/>
              </a:solidFill>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lang="en-US" sz="1200" dirty="0" smtClean="0">
              <a:solidFill>
                <a:schemeClr val="tx1"/>
              </a:solidFill>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7940903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Interprocess Communication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lvl="0"/>
            <a:endParaRPr lang="en-US" b="1" dirty="0" smtClean="0"/>
          </a:p>
          <a:p>
            <a:pPr lvl="0">
              <a:buNone/>
            </a:pPr>
            <a:r>
              <a:rPr lang="en-US" sz="2400" b="1" dirty="0" smtClean="0"/>
              <a:t>Message Passing System</a:t>
            </a:r>
          </a:p>
          <a:p>
            <a:pPr algn="just">
              <a:buFont typeface="Wingdings" pitchFamily="2" charset="2"/>
              <a:buChar char="Ø"/>
            </a:pPr>
            <a:endParaRPr lang="en-US" sz="2000" dirty="0" smtClean="0"/>
          </a:p>
          <a:p>
            <a:pPr algn="just">
              <a:buFont typeface="Wingdings" pitchFamily="2" charset="2"/>
              <a:buChar char="Ø"/>
            </a:pPr>
            <a:r>
              <a:rPr lang="en-US" sz="2000" dirty="0" smtClean="0"/>
              <a:t>Communication takes place by means of </a:t>
            </a:r>
            <a:r>
              <a:rPr lang="en-US" sz="2000" b="1" dirty="0" smtClean="0"/>
              <a:t>message exchange</a:t>
            </a:r>
            <a:r>
              <a:rPr lang="en-US" sz="2000" dirty="0" smtClean="0"/>
              <a:t> between the cooperating processes.</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Message passing facility provides two operations.</a:t>
            </a:r>
          </a:p>
          <a:p>
            <a:pPr lvl="1" algn="just">
              <a:buFont typeface="Arial" pitchFamily="34" charset="0"/>
              <a:buChar char="•"/>
            </a:pPr>
            <a:r>
              <a:rPr lang="en-US" sz="2000" dirty="0" smtClean="0"/>
              <a:t>Send (message) </a:t>
            </a:r>
            <a:endParaRPr lang="en-US" sz="2000" b="1" dirty="0" smtClean="0"/>
          </a:p>
          <a:p>
            <a:pPr lvl="1" algn="just">
              <a:buFont typeface="Arial" pitchFamily="34" charset="0"/>
              <a:buChar char="•"/>
            </a:pPr>
            <a:r>
              <a:rPr lang="en-US" sz="2000" dirty="0" smtClean="0"/>
              <a:t>Receive (message)</a:t>
            </a:r>
            <a:endParaRPr lang="en-US" sz="2000" b="1" dirty="0" smtClean="0"/>
          </a:p>
          <a:p>
            <a:pPr lvl="0" algn="just">
              <a:buFont typeface="Wingdings" pitchFamily="2" charset="2"/>
              <a:buChar char="Ø"/>
            </a:pPr>
            <a:endParaRPr lang="en-US" sz="2000" dirty="0" smtClean="0"/>
          </a:p>
          <a:p>
            <a:pPr lvl="0" algn="just">
              <a:buFont typeface="Wingdings" pitchFamily="2" charset="2"/>
              <a:buChar char="Ø"/>
            </a:pPr>
            <a:r>
              <a:rPr lang="en-US" sz="2000" dirty="0" smtClean="0"/>
              <a:t>Message size can be fixed or variable.</a:t>
            </a:r>
            <a:endParaRPr lang="en-US" sz="2000" b="1" dirty="0" smtClean="0"/>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Interprocess Communication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lnSpcReduction="10000"/>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0" algn="just">
              <a:buFont typeface="Wingdings" pitchFamily="2" charset="2"/>
              <a:buChar char="Ø"/>
            </a:pPr>
            <a:r>
              <a:rPr lang="en-US" sz="2200" dirty="0" smtClean="0"/>
              <a:t>If P and Q wish to communicate, they need to establish a </a:t>
            </a:r>
            <a:r>
              <a:rPr lang="en-US" sz="2200" b="1" dirty="0" smtClean="0"/>
              <a:t>communication link</a:t>
            </a:r>
            <a:r>
              <a:rPr lang="en-US" sz="2200" dirty="0" smtClean="0"/>
              <a:t> between them and communication link can be,</a:t>
            </a:r>
            <a:endParaRPr lang="en-US" sz="2200" b="1" dirty="0" smtClean="0"/>
          </a:p>
          <a:p>
            <a:pPr lvl="1" algn="just">
              <a:buFont typeface="Arial" pitchFamily="34" charset="0"/>
              <a:buChar char="•"/>
            </a:pPr>
            <a:endParaRPr lang="en-US" sz="2200" dirty="0" smtClean="0"/>
          </a:p>
          <a:p>
            <a:pPr lvl="1" algn="just">
              <a:buFont typeface="Arial" pitchFamily="34" charset="0"/>
              <a:buChar char="•"/>
            </a:pPr>
            <a:r>
              <a:rPr lang="en-US" sz="2200" dirty="0" smtClean="0"/>
              <a:t>physical (</a:t>
            </a:r>
            <a:r>
              <a:rPr lang="en-US" sz="2200" dirty="0" err="1" smtClean="0"/>
              <a:t>eg</a:t>
            </a:r>
            <a:r>
              <a:rPr lang="en-US" sz="2200" dirty="0" smtClean="0"/>
              <a:t>: shared memory, hardware bus)</a:t>
            </a:r>
            <a:endParaRPr lang="en-US" sz="2200" b="1" dirty="0" smtClean="0"/>
          </a:p>
          <a:p>
            <a:pPr lvl="1" algn="just">
              <a:buFont typeface="Arial" pitchFamily="34" charset="0"/>
              <a:buChar char="•"/>
            </a:pPr>
            <a:r>
              <a:rPr lang="en-US" sz="2200" dirty="0" smtClean="0"/>
              <a:t>logical (</a:t>
            </a:r>
            <a:r>
              <a:rPr lang="en-US" sz="2200" dirty="0" err="1" smtClean="0"/>
              <a:t>eg</a:t>
            </a:r>
            <a:r>
              <a:rPr lang="en-US" sz="2200" dirty="0" smtClean="0"/>
              <a:t>: logical properties)</a:t>
            </a:r>
            <a:endParaRPr lang="en-US" sz="2200" b="1" dirty="0" smtClean="0"/>
          </a:p>
          <a:p>
            <a:pPr lvl="0" algn="just">
              <a:buFont typeface="Wingdings" pitchFamily="2" charset="2"/>
              <a:buChar char="Ø"/>
            </a:pPr>
            <a:endParaRPr lang="en-US" sz="2200" dirty="0" smtClean="0"/>
          </a:p>
          <a:p>
            <a:pPr lvl="0" algn="just">
              <a:buFont typeface="Wingdings" pitchFamily="2" charset="2"/>
              <a:buChar char="Ø"/>
            </a:pPr>
            <a:r>
              <a:rPr lang="en-US" sz="2200" dirty="0" smtClean="0"/>
              <a:t>Several methods for logically implementing a link are,</a:t>
            </a:r>
          </a:p>
          <a:p>
            <a:pPr lvl="1" algn="just">
              <a:buFont typeface="Arial" pitchFamily="34" charset="0"/>
              <a:buChar char="•"/>
            </a:pPr>
            <a:endParaRPr lang="en-US" sz="2200" dirty="0" smtClean="0"/>
          </a:p>
          <a:p>
            <a:pPr lvl="1" algn="just">
              <a:buFont typeface="Arial" pitchFamily="34" charset="0"/>
              <a:buChar char="•"/>
            </a:pPr>
            <a:r>
              <a:rPr lang="en-US" sz="2200" dirty="0" smtClean="0"/>
              <a:t>Direct or Indirect communication</a:t>
            </a:r>
          </a:p>
          <a:p>
            <a:pPr lvl="1" algn="just">
              <a:buFont typeface="Arial" pitchFamily="34" charset="0"/>
              <a:buChar char="•"/>
            </a:pPr>
            <a:r>
              <a:rPr lang="en-US" sz="2200" dirty="0" smtClean="0"/>
              <a:t>Synchronous or asynchronous communication</a:t>
            </a:r>
          </a:p>
          <a:p>
            <a:pPr lvl="1" algn="just">
              <a:buFont typeface="Arial" pitchFamily="34" charset="0"/>
              <a:buChar char="•"/>
            </a:pPr>
            <a:r>
              <a:rPr lang="en-US" sz="2200" dirty="0" smtClean="0"/>
              <a:t>Automatic or explicit buffering</a:t>
            </a: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Interprocess Communication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lnSpcReduction="20000"/>
          </a:bodyPr>
          <a:lstStyle/>
          <a:p>
            <a:pPr lvl="0"/>
            <a:endParaRPr lang="en-US" sz="2400" b="1" dirty="0" smtClean="0"/>
          </a:p>
          <a:p>
            <a:pPr lvl="0">
              <a:buNone/>
            </a:pPr>
            <a:r>
              <a:rPr lang="en-US" sz="2400" b="1" dirty="0" smtClean="0"/>
              <a:t>Naming</a:t>
            </a:r>
          </a:p>
          <a:p>
            <a:pPr algn="just">
              <a:buNone/>
            </a:pPr>
            <a:r>
              <a:rPr lang="en-US" sz="2400" dirty="0" smtClean="0"/>
              <a:t> </a:t>
            </a:r>
            <a:r>
              <a:rPr lang="en-US" sz="2400" dirty="0" smtClean="0"/>
              <a:t>Processes </a:t>
            </a:r>
            <a:r>
              <a:rPr lang="en-US" sz="2400" dirty="0" smtClean="0"/>
              <a:t>that want to communicate must have a </a:t>
            </a:r>
            <a:r>
              <a:rPr lang="en-US" sz="2400" b="1" dirty="0" smtClean="0"/>
              <a:t>way to refer</a:t>
            </a:r>
            <a:r>
              <a:rPr lang="en-US" sz="2400" dirty="0" smtClean="0"/>
              <a:t> to each other. They can use either </a:t>
            </a:r>
            <a:r>
              <a:rPr lang="en-US" sz="2400" b="1" dirty="0" smtClean="0"/>
              <a:t>direct</a:t>
            </a:r>
            <a:r>
              <a:rPr lang="en-US" sz="2400" dirty="0" smtClean="0"/>
              <a:t> or </a:t>
            </a:r>
            <a:r>
              <a:rPr lang="en-US" sz="2400" b="1" dirty="0" smtClean="0"/>
              <a:t>indirect</a:t>
            </a:r>
            <a:r>
              <a:rPr lang="en-US" sz="2400" dirty="0" smtClean="0"/>
              <a:t> communication.</a:t>
            </a:r>
          </a:p>
          <a:p>
            <a:pPr lvl="0" algn="just">
              <a:buFont typeface="Wingdings" pitchFamily="2" charset="2"/>
              <a:buChar char="Ø"/>
            </a:pPr>
            <a:endParaRPr lang="en-US" sz="2400" dirty="0" smtClean="0"/>
          </a:p>
          <a:p>
            <a:pPr lvl="0" algn="just">
              <a:buFont typeface="Wingdings" pitchFamily="2" charset="2"/>
              <a:buChar char="Ø"/>
            </a:pPr>
            <a:r>
              <a:rPr lang="en-US" sz="2400" dirty="0" smtClean="0"/>
              <a:t>Under </a:t>
            </a:r>
            <a:r>
              <a:rPr lang="en-US" sz="2400" b="1" dirty="0" smtClean="0"/>
              <a:t>Direct Communication </a:t>
            </a:r>
            <a:r>
              <a:rPr lang="en-US" sz="2400" dirty="0" smtClean="0"/>
              <a:t>processes must name each other explicitly</a:t>
            </a:r>
            <a:endParaRPr lang="en-US" sz="2400" b="1" dirty="0" smtClean="0"/>
          </a:p>
          <a:p>
            <a:pPr lvl="0" algn="just">
              <a:buFont typeface="Wingdings" pitchFamily="2" charset="2"/>
              <a:buChar char="Ø"/>
            </a:pPr>
            <a:endParaRPr lang="en-US" sz="2400" dirty="0" smtClean="0"/>
          </a:p>
          <a:p>
            <a:pPr lvl="0" algn="just">
              <a:buFont typeface="Wingdings" pitchFamily="2" charset="2"/>
              <a:buChar char="Ø"/>
            </a:pPr>
            <a:r>
              <a:rPr lang="en-US" sz="2400" dirty="0" smtClean="0"/>
              <a:t>The send() and receive() primitives are defined as,</a:t>
            </a:r>
          </a:p>
          <a:p>
            <a:pPr lvl="0" algn="just">
              <a:buFont typeface="Wingdings" pitchFamily="2" charset="2"/>
              <a:buChar char="Ø"/>
            </a:pPr>
            <a:endParaRPr lang="en-US" sz="2400" b="1" dirty="0" smtClean="0"/>
          </a:p>
          <a:p>
            <a:pPr lvl="0" algn="just">
              <a:buFont typeface="Wingdings" pitchFamily="2" charset="2"/>
              <a:buChar char="Ø"/>
            </a:pPr>
            <a:r>
              <a:rPr lang="en-US" sz="2400" b="1" dirty="0" smtClean="0"/>
              <a:t>Send (P</a:t>
            </a:r>
            <a:r>
              <a:rPr lang="en-US" sz="2400" b="1" i="1" dirty="0" smtClean="0"/>
              <a:t>, </a:t>
            </a:r>
            <a:r>
              <a:rPr lang="en-US" sz="2400" b="1" dirty="0" smtClean="0"/>
              <a:t>message)</a:t>
            </a:r>
            <a:r>
              <a:rPr lang="en-US" sz="2400" dirty="0" smtClean="0"/>
              <a:t> – send a message to process P.</a:t>
            </a:r>
            <a:endParaRPr lang="en-US" sz="2400" b="1" dirty="0" smtClean="0"/>
          </a:p>
          <a:p>
            <a:pPr lvl="0" algn="just">
              <a:buFont typeface="Wingdings" pitchFamily="2" charset="2"/>
              <a:buChar char="Ø"/>
            </a:pPr>
            <a:endParaRPr lang="en-US" sz="2400" b="1" dirty="0" smtClean="0"/>
          </a:p>
          <a:p>
            <a:pPr lvl="0" algn="just">
              <a:buFont typeface="Wingdings" pitchFamily="2" charset="2"/>
              <a:buChar char="Ø"/>
            </a:pPr>
            <a:r>
              <a:rPr lang="en-US" sz="2400" b="1" dirty="0" smtClean="0"/>
              <a:t>Receive (Q</a:t>
            </a:r>
            <a:r>
              <a:rPr lang="en-US" sz="2400" b="1" i="1" dirty="0" smtClean="0"/>
              <a:t>, </a:t>
            </a:r>
            <a:r>
              <a:rPr lang="en-US" sz="2400" b="1" dirty="0" smtClean="0"/>
              <a:t>message)</a:t>
            </a:r>
            <a:r>
              <a:rPr lang="en-US" sz="2400" dirty="0" smtClean="0"/>
              <a:t> – receive a message from process Q.</a:t>
            </a: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Interprocess Communication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136469" y="1139483"/>
            <a:ext cx="1085523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0" algn="just">
              <a:buNone/>
            </a:pPr>
            <a:r>
              <a:rPr lang="en-US" sz="2400" dirty="0" smtClean="0"/>
              <a:t>In</a:t>
            </a:r>
            <a:r>
              <a:rPr lang="en-US" sz="2400" b="1" dirty="0" smtClean="0"/>
              <a:t> Indirect Communication </a:t>
            </a:r>
            <a:r>
              <a:rPr lang="en-US" sz="2400" dirty="0" smtClean="0"/>
              <a:t>messages are sent and received from </a:t>
            </a:r>
            <a:r>
              <a:rPr lang="en-US" sz="2400" b="1" dirty="0" smtClean="0"/>
              <a:t>mailboxes</a:t>
            </a:r>
            <a:r>
              <a:rPr lang="en-US" sz="2400" dirty="0" smtClean="0"/>
              <a:t> (also referred to as</a:t>
            </a:r>
            <a:r>
              <a:rPr lang="en-US" sz="2400" b="1" dirty="0" smtClean="0"/>
              <a:t> ports</a:t>
            </a:r>
            <a:r>
              <a:rPr lang="en-US" sz="2400" dirty="0" smtClean="0"/>
              <a:t>)</a:t>
            </a:r>
            <a:endParaRPr lang="en-US" sz="2400" b="1" dirty="0" smtClean="0"/>
          </a:p>
          <a:p>
            <a:pPr lvl="0" algn="just">
              <a:buFont typeface="Wingdings" pitchFamily="2" charset="2"/>
              <a:buChar char="Ø"/>
            </a:pPr>
            <a:r>
              <a:rPr lang="en-US" sz="2400" dirty="0" smtClean="0"/>
              <a:t>A mailbox can be viewed abstractly as an object into which messages can be placed by processes and from which messages can be removed.</a:t>
            </a:r>
          </a:p>
          <a:p>
            <a:pPr lvl="0" algn="just">
              <a:buFont typeface="Wingdings" pitchFamily="2" charset="2"/>
              <a:buChar char="Ø"/>
            </a:pPr>
            <a:r>
              <a:rPr lang="en-US" sz="2400" dirty="0" smtClean="0"/>
              <a:t>Each mailbox has a unique </a:t>
            </a:r>
            <a:r>
              <a:rPr lang="en-US" sz="2400" b="1" dirty="0" smtClean="0"/>
              <a:t>id</a:t>
            </a:r>
            <a:r>
              <a:rPr lang="en-US" sz="2400" dirty="0" smtClean="0"/>
              <a:t> and processes can communicate only if they share a mailbox.</a:t>
            </a:r>
          </a:p>
          <a:p>
            <a:pPr algn="just">
              <a:buNone/>
            </a:pPr>
            <a:r>
              <a:rPr lang="en-US" sz="2400" dirty="0" smtClean="0"/>
              <a:t> </a:t>
            </a:r>
          </a:p>
          <a:p>
            <a:pPr lvl="0" algn="just">
              <a:buNone/>
            </a:pPr>
            <a:r>
              <a:rPr lang="en-US" sz="2400" dirty="0" smtClean="0"/>
              <a:t>The send() and receive() primitives are defined as,</a:t>
            </a:r>
          </a:p>
          <a:p>
            <a:pPr lvl="1" algn="just">
              <a:buFont typeface="Arial" pitchFamily="34" charset="0"/>
              <a:buChar char="•"/>
            </a:pPr>
            <a:r>
              <a:rPr lang="en-US" sz="2400" b="1" dirty="0" smtClean="0"/>
              <a:t>Send (A, message) – </a:t>
            </a:r>
            <a:r>
              <a:rPr lang="en-US" sz="2400" dirty="0" smtClean="0"/>
              <a:t>send a message to mailbox A</a:t>
            </a:r>
            <a:endParaRPr lang="en-US" sz="2400" b="1" dirty="0" smtClean="0"/>
          </a:p>
          <a:p>
            <a:pPr lvl="1" algn="just">
              <a:buFont typeface="Arial" pitchFamily="34" charset="0"/>
              <a:buChar char="•"/>
            </a:pPr>
            <a:r>
              <a:rPr lang="en-US" sz="2400" b="1" dirty="0" smtClean="0"/>
              <a:t>Receive (A</a:t>
            </a:r>
            <a:r>
              <a:rPr lang="en-US" sz="2400" b="1" i="1" dirty="0" smtClean="0"/>
              <a:t>, </a:t>
            </a:r>
            <a:r>
              <a:rPr lang="en-US" sz="2400" b="1" dirty="0" smtClean="0"/>
              <a:t>message)</a:t>
            </a:r>
            <a:r>
              <a:rPr lang="en-US" sz="2400" dirty="0" smtClean="0"/>
              <a:t> – receive a message from mailbox A</a:t>
            </a:r>
            <a:endParaRPr lang="en-US" sz="2400" b="1" dirty="0" smtClean="0"/>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Interprocess Communication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77500" lnSpcReduction="20000"/>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0" algn="just">
              <a:buNone/>
            </a:pPr>
            <a:r>
              <a:rPr lang="en-US" sz="2200" dirty="0" smtClean="0"/>
              <a:t>Properties of communication link are,</a:t>
            </a:r>
          </a:p>
          <a:p>
            <a:pPr lvl="1" algn="just">
              <a:buFont typeface="Arial" pitchFamily="34" charset="0"/>
              <a:buChar char="•"/>
            </a:pPr>
            <a:endParaRPr lang="en-US" sz="2200" dirty="0" smtClean="0"/>
          </a:p>
          <a:p>
            <a:pPr lvl="1" algn="just">
              <a:buFont typeface="Arial" pitchFamily="34" charset="0"/>
              <a:buChar char="•"/>
            </a:pPr>
            <a:r>
              <a:rPr lang="en-US" sz="2200" dirty="0" smtClean="0"/>
              <a:t>Links are established only if processes share a common mailbox.</a:t>
            </a:r>
            <a:endParaRPr lang="en-US" sz="2200" b="1" dirty="0" smtClean="0"/>
          </a:p>
          <a:p>
            <a:pPr lvl="1" algn="just">
              <a:buFont typeface="Arial" pitchFamily="34" charset="0"/>
              <a:buChar char="•"/>
            </a:pPr>
            <a:r>
              <a:rPr lang="en-US" sz="2200" dirty="0" smtClean="0"/>
              <a:t>A link may be associated with many processes.</a:t>
            </a:r>
            <a:endParaRPr lang="en-US" sz="2200" b="1" dirty="0" smtClean="0"/>
          </a:p>
          <a:p>
            <a:pPr lvl="1" algn="just">
              <a:buFont typeface="Arial" pitchFamily="34" charset="0"/>
              <a:buChar char="•"/>
            </a:pPr>
            <a:r>
              <a:rPr lang="en-US" sz="2200" dirty="0" smtClean="0"/>
              <a:t>Each pair of processes may share several communication links.</a:t>
            </a:r>
            <a:endParaRPr lang="en-US" sz="2200" b="1" dirty="0" smtClean="0"/>
          </a:p>
          <a:p>
            <a:pPr lvl="0" algn="just">
              <a:buNone/>
            </a:pPr>
            <a:endParaRPr lang="en-US" sz="2200" dirty="0" smtClean="0"/>
          </a:p>
          <a:p>
            <a:pPr lvl="0" algn="just">
              <a:buNone/>
            </a:pPr>
            <a:r>
              <a:rPr lang="en-US" sz="2400" dirty="0" smtClean="0"/>
              <a:t>This scheme exhibits </a:t>
            </a:r>
            <a:r>
              <a:rPr lang="en-US" sz="2400" b="1" dirty="0" smtClean="0"/>
              <a:t>two</a:t>
            </a:r>
            <a:r>
              <a:rPr lang="en-US" sz="2400" dirty="0" smtClean="0"/>
              <a:t> types of </a:t>
            </a:r>
            <a:r>
              <a:rPr lang="en-US" sz="2400" b="1" dirty="0" smtClean="0"/>
              <a:t>addressing</a:t>
            </a:r>
          </a:p>
          <a:p>
            <a:pPr lvl="0" algn="just">
              <a:buFont typeface="Wingdings" pitchFamily="2" charset="2"/>
              <a:buChar char="Ø"/>
            </a:pPr>
            <a:endParaRPr lang="en-US" sz="2400" b="1" dirty="0" smtClean="0"/>
          </a:p>
          <a:p>
            <a:pPr lvl="0" algn="just">
              <a:buFont typeface="Wingdings" pitchFamily="2" charset="2"/>
              <a:buChar char="Ø"/>
            </a:pPr>
            <a:r>
              <a:rPr lang="en-US" sz="2400" b="1" dirty="0" smtClean="0"/>
              <a:t>Symmetry</a:t>
            </a:r>
            <a:endParaRPr lang="en-US" sz="2400" dirty="0" smtClean="0"/>
          </a:p>
          <a:p>
            <a:pPr lvl="0" algn="just">
              <a:buFont typeface="Wingdings" pitchFamily="2" charset="2"/>
              <a:buChar char="Ø"/>
            </a:pPr>
            <a:r>
              <a:rPr lang="en-US" sz="2400" b="1" dirty="0" smtClean="0"/>
              <a:t>Asymmetry</a:t>
            </a:r>
            <a:endParaRPr lang="en-US" sz="2400" dirty="0" smtClean="0"/>
          </a:p>
          <a:p>
            <a:pPr lvl="0" algn="just">
              <a:buNone/>
            </a:pPr>
            <a:endParaRPr lang="en-US" sz="2400" dirty="0" smtClean="0"/>
          </a:p>
          <a:p>
            <a:pPr lvl="1" algn="just">
              <a:buFont typeface="Arial" pitchFamily="34" charset="0"/>
              <a:buChar char="•"/>
            </a:pPr>
            <a:r>
              <a:rPr lang="en-US" sz="2200" b="1" dirty="0" smtClean="0"/>
              <a:t>Send (P</a:t>
            </a:r>
            <a:r>
              <a:rPr lang="en-US" sz="2200" b="1" i="1" dirty="0" smtClean="0"/>
              <a:t>, </a:t>
            </a:r>
            <a:r>
              <a:rPr lang="en-US" sz="2200" b="1" dirty="0" smtClean="0"/>
              <a:t>message)</a:t>
            </a:r>
            <a:r>
              <a:rPr lang="en-US" sz="2200" dirty="0" smtClean="0"/>
              <a:t> – send a message to process P</a:t>
            </a:r>
            <a:endParaRPr lang="en-US" sz="2200" b="1" dirty="0" smtClean="0"/>
          </a:p>
          <a:p>
            <a:pPr lvl="1" algn="just">
              <a:buFont typeface="Arial" pitchFamily="34" charset="0"/>
              <a:buChar char="•"/>
            </a:pPr>
            <a:r>
              <a:rPr lang="en-US" sz="2200" b="1" dirty="0" smtClean="0"/>
              <a:t>Receive (id</a:t>
            </a:r>
            <a:r>
              <a:rPr lang="en-US" sz="2200" b="1" i="1" dirty="0" smtClean="0"/>
              <a:t>, </a:t>
            </a:r>
            <a:r>
              <a:rPr lang="en-US" sz="2200" b="1" dirty="0" smtClean="0"/>
              <a:t>message)</a:t>
            </a:r>
            <a:r>
              <a:rPr lang="en-US" sz="2200" dirty="0" smtClean="0"/>
              <a:t> – receive a message from any process</a:t>
            </a:r>
            <a:endParaRPr lang="en-US" sz="1800" dirty="0" smtClean="0">
              <a:latin typeface="Times New Roman" panose="02020603050405020304" pitchFamily="18" charset="0"/>
              <a:ea typeface="Times New Roman" panose="02020603050405020304" pitchFamily="18" charset="0"/>
            </a:endParaRPr>
          </a:p>
          <a:p>
            <a:pPr marL="0" lvl="0" indent="0" algn="just">
              <a:spcBef>
                <a:spcPts val="0"/>
              </a:spcBef>
              <a:buNone/>
            </a:pPr>
            <a:endParaRPr lang="en-US" sz="2000" dirty="0" smtClean="0">
              <a:solidFill>
                <a:srgbClr val="000000"/>
              </a:solidFill>
            </a:endParaRPr>
          </a:p>
          <a:p>
            <a:pPr lvl="0" algn="just">
              <a:buNone/>
            </a:pPr>
            <a:endParaRPr lang="en-US" sz="2200" dirty="0" smtClean="0"/>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I/O </a:t>
            </a:r>
            <a:r>
              <a:rPr lang="en-US" sz="2800" dirty="0">
                <a:effectLst/>
                <a:ea typeface="Times New Roman" panose="02020603050405020304" pitchFamily="18" charset="0"/>
              </a:rPr>
              <a:t>Structure</a:t>
            </a:r>
            <a:r>
              <a:rPr lang="en-US" sz="2000" dirty="0">
                <a:effectLst/>
                <a:latin typeface="Times New Roman" panose="02020603050405020304" pitchFamily="18" charset="0"/>
                <a:ea typeface="Times New Roman" panose="02020603050405020304" pitchFamily="18" charset="0"/>
              </a:rPr>
              <a:t/>
            </a:r>
            <a:br>
              <a:rPr lang="en-US" sz="2000" dirty="0">
                <a:effectLst/>
                <a:latin typeface="Times New Roman" panose="02020603050405020304" pitchFamily="18" charset="0"/>
                <a:ea typeface="Times New Roman" panose="02020603050405020304" pitchFamily="18" charset="0"/>
              </a:rPr>
            </a:br>
            <a:r>
              <a:rPr lang="en-US" sz="2000" b="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a:r>
            <a:br>
              <a:rPr lang="en-US" sz="2000" dirty="0">
                <a:effectLst/>
                <a:latin typeface="Times New Roman" panose="02020603050405020304" pitchFamily="18" charset="0"/>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algn="just">
              <a:spcBef>
                <a:spcPts val="0"/>
              </a:spcBef>
              <a:buFont typeface="Wingdings" panose="05000000000000000000" pitchFamily="2" charset="2"/>
              <a:buChar char="ü"/>
            </a:pPr>
            <a:endParaRPr lang="en-US" sz="2000" dirty="0">
              <a:effectLst/>
              <a:ea typeface="Times New Roman" panose="02020603050405020304" pitchFamily="18" charset="0"/>
            </a:endParaRPr>
          </a:p>
          <a:p>
            <a:pPr algn="just">
              <a:spcBef>
                <a:spcPts val="0"/>
              </a:spcBef>
              <a:buFont typeface="Wingdings" panose="05000000000000000000" pitchFamily="2" charset="2"/>
              <a:buChar char="ü"/>
            </a:pPr>
            <a:r>
              <a:rPr lang="en-US" sz="2000" dirty="0">
                <a:effectLst/>
                <a:ea typeface="Times New Roman" panose="02020603050405020304" pitchFamily="18" charset="0"/>
              </a:rPr>
              <a:t>Once the transfer is complete the device controller informs the device driver via an interrupt that the operation is complete. The device driver then returns control to the OS through an interrupt. </a:t>
            </a:r>
          </a:p>
          <a:p>
            <a:pPr marL="0" indent="0" algn="just">
              <a:spcBef>
                <a:spcPts val="0"/>
              </a:spcBef>
              <a:buNone/>
            </a:pPr>
            <a:endParaRPr lang="en-US" sz="2000" dirty="0">
              <a:effectLst/>
              <a:ea typeface="Times New Roman" panose="02020603050405020304" pitchFamily="18" charset="0"/>
            </a:endParaRPr>
          </a:p>
          <a:p>
            <a:pPr algn="just">
              <a:spcBef>
                <a:spcPts val="0"/>
              </a:spcBef>
              <a:buFont typeface="Wingdings" panose="05000000000000000000" pitchFamily="2" charset="2"/>
              <a:buChar char="ü"/>
            </a:pPr>
            <a:r>
              <a:rPr lang="en-US" sz="2200" dirty="0">
                <a:effectLst/>
                <a:ea typeface="Times New Roman" panose="02020603050405020304" pitchFamily="18" charset="0"/>
              </a:rPr>
              <a:t>This form of interrupt driven I/O works well for moving small amounts of data, but it is a big overhead when bulk transfer is required. To solve this problem, </a:t>
            </a:r>
            <a:r>
              <a:rPr lang="en-US" sz="2200" b="1" dirty="0">
                <a:effectLst/>
                <a:ea typeface="Times New Roman" panose="02020603050405020304" pitchFamily="18" charset="0"/>
              </a:rPr>
              <a:t>DMA (direct memory access)</a:t>
            </a:r>
            <a:r>
              <a:rPr lang="en-US" sz="2200" dirty="0">
                <a:effectLst/>
                <a:ea typeface="Times New Roman" panose="02020603050405020304" pitchFamily="18" charset="0"/>
              </a:rPr>
              <a:t> is used. </a:t>
            </a:r>
          </a:p>
          <a:p>
            <a:pPr algn="just">
              <a:spcBef>
                <a:spcPts val="0"/>
              </a:spcBef>
              <a:buFont typeface="Wingdings" panose="05000000000000000000" pitchFamily="2" charset="2"/>
              <a:buChar char="ü"/>
            </a:pPr>
            <a:endParaRPr lang="en-US" sz="2200" dirty="0">
              <a:ea typeface="Times New Roman" panose="02020603050405020304" pitchFamily="18" charset="0"/>
            </a:endParaRPr>
          </a:p>
          <a:p>
            <a:pPr algn="just">
              <a:spcBef>
                <a:spcPts val="0"/>
              </a:spcBef>
              <a:buFont typeface="Wingdings" panose="05000000000000000000" pitchFamily="2" charset="2"/>
              <a:buChar char="ü"/>
            </a:pPr>
            <a:r>
              <a:rPr lang="en-US" sz="2200" dirty="0">
                <a:effectLst/>
                <a:ea typeface="Times New Roman" panose="02020603050405020304" pitchFamily="18" charset="0"/>
              </a:rPr>
              <a:t>DMA is used for high-speed I/O devices. The device controller transfers entire block of data to or from buffer storage to main memory without </a:t>
            </a:r>
            <a:r>
              <a:rPr lang="en-US" sz="2200" b="1" dirty="0">
                <a:effectLst/>
                <a:ea typeface="Times New Roman" panose="02020603050405020304" pitchFamily="18" charset="0"/>
              </a:rPr>
              <a:t>CPU intervention</a:t>
            </a:r>
            <a:r>
              <a:rPr lang="en-US" sz="2200" dirty="0">
                <a:effectLst/>
                <a:ea typeface="Times New Roman" panose="02020603050405020304" pitchFamily="18" charset="0"/>
              </a:rPr>
              <a:t>. Only one interrupt is generated per block, rather than the one interrupt per byte.</a:t>
            </a:r>
          </a:p>
          <a:p>
            <a:pPr algn="just">
              <a:spcBef>
                <a:spcPts val="0"/>
              </a:spcBef>
              <a:buFont typeface="Wingdings" panose="05000000000000000000" pitchFamily="2" charset="2"/>
              <a:buChar char="ü"/>
            </a:pPr>
            <a:endParaRPr lang="en-US" sz="2200" dirty="0">
              <a:effectLst/>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39204980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Interprocess Communication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0" algn="just">
              <a:buNone/>
            </a:pPr>
            <a:r>
              <a:rPr lang="en-US" sz="2200" dirty="0" smtClean="0"/>
              <a:t>OS </a:t>
            </a:r>
            <a:r>
              <a:rPr lang="en-US" sz="2200" dirty="0" smtClean="0"/>
              <a:t>allows the process to do the following operations</a:t>
            </a:r>
            <a:endParaRPr lang="en-US" sz="2200" b="1" dirty="0" smtClean="0"/>
          </a:p>
          <a:p>
            <a:pPr lvl="1" algn="just">
              <a:buFont typeface="Arial" pitchFamily="34" charset="0"/>
              <a:buChar char="•"/>
            </a:pPr>
            <a:endParaRPr lang="en-US" sz="2200" b="1" dirty="0" smtClean="0"/>
          </a:p>
          <a:p>
            <a:pPr lvl="1" algn="just">
              <a:buFont typeface="Arial" pitchFamily="34" charset="0"/>
              <a:buChar char="•"/>
            </a:pPr>
            <a:r>
              <a:rPr lang="en-US" sz="2200" b="1" dirty="0" smtClean="0"/>
              <a:t>create </a:t>
            </a:r>
            <a:r>
              <a:rPr lang="en-US" sz="2200" dirty="0" smtClean="0"/>
              <a:t>a new mailbox</a:t>
            </a:r>
            <a:endParaRPr lang="en-US" sz="2200" b="1" dirty="0" smtClean="0"/>
          </a:p>
          <a:p>
            <a:pPr lvl="1" algn="just">
              <a:buFont typeface="Arial" pitchFamily="34" charset="0"/>
              <a:buChar char="•"/>
            </a:pPr>
            <a:endParaRPr lang="en-US" sz="2200" b="1" dirty="0" smtClean="0"/>
          </a:p>
          <a:p>
            <a:pPr lvl="1" algn="just">
              <a:buFont typeface="Arial" pitchFamily="34" charset="0"/>
              <a:buChar char="•"/>
            </a:pPr>
            <a:r>
              <a:rPr lang="en-US" sz="2200" b="1" dirty="0" smtClean="0"/>
              <a:t>send</a:t>
            </a:r>
            <a:r>
              <a:rPr lang="en-US" sz="2200" dirty="0" smtClean="0"/>
              <a:t> </a:t>
            </a:r>
            <a:r>
              <a:rPr lang="en-US" sz="2200" dirty="0" smtClean="0"/>
              <a:t>and receive messages through mailbox</a:t>
            </a:r>
            <a:endParaRPr lang="en-US" sz="2200" b="1" dirty="0" smtClean="0"/>
          </a:p>
          <a:p>
            <a:pPr lvl="1" algn="just">
              <a:buFont typeface="Arial" pitchFamily="34" charset="0"/>
              <a:buChar char="•"/>
            </a:pPr>
            <a:endParaRPr lang="en-US" sz="2200" b="1" dirty="0" smtClean="0"/>
          </a:p>
          <a:p>
            <a:pPr lvl="1" algn="just">
              <a:buFont typeface="Arial" pitchFamily="34" charset="0"/>
              <a:buChar char="•"/>
            </a:pPr>
            <a:r>
              <a:rPr lang="en-US" sz="2200" b="1" dirty="0" smtClean="0"/>
              <a:t>destroy</a:t>
            </a:r>
            <a:r>
              <a:rPr lang="en-US" sz="2200" dirty="0" smtClean="0"/>
              <a:t> </a:t>
            </a:r>
            <a:r>
              <a:rPr lang="en-US" sz="2200" dirty="0" smtClean="0"/>
              <a:t>a mailbox</a:t>
            </a: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Interprocess Communication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lnSpcReduction="10000"/>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0">
              <a:buNone/>
            </a:pPr>
            <a:r>
              <a:rPr lang="en-US" sz="2400" b="1" dirty="0" smtClean="0"/>
              <a:t>Synchronization</a:t>
            </a:r>
          </a:p>
          <a:p>
            <a:pPr lvl="0" algn="just">
              <a:buFont typeface="Wingdings" pitchFamily="2" charset="2"/>
              <a:buChar char="Ø"/>
            </a:pPr>
            <a:r>
              <a:rPr lang="en-US" sz="2200" dirty="0" smtClean="0"/>
              <a:t>Message passing may be either </a:t>
            </a:r>
            <a:r>
              <a:rPr lang="en-US" sz="2200" b="1" dirty="0" smtClean="0"/>
              <a:t>blocking or non-blocking. </a:t>
            </a:r>
          </a:p>
          <a:p>
            <a:pPr lvl="0" algn="just">
              <a:buNone/>
            </a:pPr>
            <a:endParaRPr lang="en-US" sz="2200" b="1" dirty="0" smtClean="0"/>
          </a:p>
          <a:p>
            <a:pPr lvl="0" algn="just">
              <a:buNone/>
            </a:pPr>
            <a:r>
              <a:rPr lang="en-US" sz="2200" b="1" dirty="0" smtClean="0"/>
              <a:t>Blocking</a:t>
            </a:r>
            <a:r>
              <a:rPr lang="en-US" sz="2200" dirty="0" smtClean="0"/>
              <a:t> is considered </a:t>
            </a:r>
            <a:r>
              <a:rPr lang="en-US" sz="2200" b="1" dirty="0" smtClean="0"/>
              <a:t>synchronous. </a:t>
            </a:r>
          </a:p>
          <a:p>
            <a:pPr lvl="0" algn="just">
              <a:buNone/>
            </a:pPr>
            <a:r>
              <a:rPr lang="en-US" sz="2200" b="1" dirty="0" smtClean="0"/>
              <a:t>Non-blocking</a:t>
            </a:r>
            <a:r>
              <a:rPr lang="en-US" sz="2200" dirty="0" smtClean="0"/>
              <a:t> is considered </a:t>
            </a:r>
            <a:r>
              <a:rPr lang="en-US" sz="2200" b="1" dirty="0" smtClean="0"/>
              <a:t>asynchronous.</a:t>
            </a:r>
          </a:p>
          <a:p>
            <a:pPr lvl="0" algn="just">
              <a:buNone/>
            </a:pPr>
            <a:endParaRPr lang="en-US" sz="2200" b="1" dirty="0" smtClean="0"/>
          </a:p>
          <a:p>
            <a:pPr lvl="0" algn="just">
              <a:buFont typeface="Wingdings" pitchFamily="2" charset="2"/>
              <a:buChar char="Ø"/>
            </a:pPr>
            <a:r>
              <a:rPr lang="en-US" sz="2200" b="1" dirty="0" smtClean="0"/>
              <a:t>Blocking send:</a:t>
            </a:r>
            <a:r>
              <a:rPr lang="en-US" sz="2200" dirty="0" smtClean="0"/>
              <a:t> The sending process is blocked until the message is received by the receiving process or by the mailbox.</a:t>
            </a:r>
          </a:p>
          <a:p>
            <a:pPr lvl="0" algn="just">
              <a:buFont typeface="Wingdings" pitchFamily="2" charset="2"/>
              <a:buChar char="Ø"/>
            </a:pPr>
            <a:r>
              <a:rPr lang="en-US" sz="2200" b="1" dirty="0" smtClean="0"/>
              <a:t>Non-blocking send:</a:t>
            </a:r>
            <a:r>
              <a:rPr lang="en-US" sz="2200" dirty="0" smtClean="0"/>
              <a:t> The sending process sends the message and resumes operation.</a:t>
            </a:r>
          </a:p>
          <a:p>
            <a:pPr lvl="0" algn="just">
              <a:buFont typeface="Wingdings" pitchFamily="2" charset="2"/>
              <a:buChar char="Ø"/>
            </a:pPr>
            <a:r>
              <a:rPr lang="en-US" sz="2200" b="1" dirty="0" smtClean="0"/>
              <a:t>Blocking receive:</a:t>
            </a:r>
            <a:r>
              <a:rPr lang="en-US" sz="2200" dirty="0" smtClean="0"/>
              <a:t> The receiver blocks until a message is available.</a:t>
            </a:r>
          </a:p>
          <a:p>
            <a:pPr algn="just">
              <a:buFont typeface="Wingdings" pitchFamily="2" charset="2"/>
              <a:buChar char="Ø"/>
            </a:pPr>
            <a:r>
              <a:rPr lang="en-US" sz="2200" b="1" dirty="0" smtClean="0"/>
              <a:t>Non-blocking receive:</a:t>
            </a:r>
            <a:r>
              <a:rPr lang="en-US" sz="2200" dirty="0" smtClean="0"/>
              <a:t> The receiver retrieves either a valid message or a null.</a:t>
            </a:r>
            <a:r>
              <a:rPr lang="en-US" sz="2200" b="1" dirty="0">
                <a:effectLst/>
                <a:latin typeface="Times New Roman" panose="02020603050405020304" pitchFamily="18" charset="0"/>
                <a:ea typeface="Times New Roman" panose="02020603050405020304" pitchFamily="18" charset="0"/>
              </a:rPr>
              <a:t> </a:t>
            </a:r>
            <a:endParaRPr lang="en-US" sz="22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Interprocess Communication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lvl="0"/>
            <a:endParaRPr lang="en-US" b="1" dirty="0" smtClean="0"/>
          </a:p>
          <a:p>
            <a:pPr lvl="0" algn="just">
              <a:buNone/>
            </a:pPr>
            <a:r>
              <a:rPr lang="en-US" sz="2400" b="1" dirty="0" smtClean="0"/>
              <a:t>Buffering</a:t>
            </a:r>
            <a:endParaRPr lang="en-US" sz="2400" dirty="0" smtClean="0"/>
          </a:p>
          <a:p>
            <a:pPr lvl="0" algn="just">
              <a:buFont typeface="Wingdings" pitchFamily="2" charset="2"/>
              <a:buChar char="Ø"/>
            </a:pPr>
            <a:r>
              <a:rPr lang="en-US" sz="2400" dirty="0" smtClean="0"/>
              <a:t>Messages exchanged by communicating processes reside in a temporary queue, and such queues can be implemented in one of </a:t>
            </a:r>
            <a:r>
              <a:rPr lang="en-US" sz="2400" b="1" dirty="0" smtClean="0"/>
              <a:t>three</a:t>
            </a:r>
            <a:r>
              <a:rPr lang="en-US" sz="2400" dirty="0" smtClean="0"/>
              <a:t> ways,</a:t>
            </a:r>
          </a:p>
          <a:p>
            <a:pPr lvl="0" algn="just">
              <a:buNone/>
            </a:pPr>
            <a:endParaRPr lang="en-US" sz="2400" dirty="0" smtClean="0"/>
          </a:p>
          <a:p>
            <a:pPr lvl="3" algn="just">
              <a:buFont typeface="Arial" pitchFamily="34" charset="0"/>
              <a:buChar char="•"/>
            </a:pPr>
            <a:r>
              <a:rPr lang="en-US" sz="2400" b="1" dirty="0" smtClean="0"/>
              <a:t>Zero capacity</a:t>
            </a:r>
            <a:r>
              <a:rPr lang="en-US" sz="2400" dirty="0" smtClean="0"/>
              <a:t> </a:t>
            </a:r>
          </a:p>
          <a:p>
            <a:pPr lvl="3" algn="just">
              <a:buNone/>
            </a:pPr>
            <a:endParaRPr lang="en-US" sz="2400" b="1" dirty="0" smtClean="0"/>
          </a:p>
          <a:p>
            <a:pPr lvl="3" algn="just">
              <a:buFont typeface="Arial" pitchFamily="34" charset="0"/>
              <a:buChar char="•"/>
            </a:pPr>
            <a:r>
              <a:rPr lang="en-US" sz="2400" b="1" dirty="0" smtClean="0"/>
              <a:t>Bounded capacity</a:t>
            </a:r>
            <a:r>
              <a:rPr lang="en-US" sz="2400" dirty="0" smtClean="0"/>
              <a:t> – </a:t>
            </a:r>
            <a:r>
              <a:rPr lang="en-US" sz="2400" b="1" dirty="0" smtClean="0"/>
              <a:t>finite</a:t>
            </a:r>
          </a:p>
          <a:p>
            <a:pPr lvl="3" algn="just">
              <a:buNone/>
            </a:pPr>
            <a:endParaRPr lang="en-US" sz="2400" b="1" dirty="0" smtClean="0"/>
          </a:p>
          <a:p>
            <a:pPr lvl="3" algn="just">
              <a:buFont typeface="Arial" pitchFamily="34" charset="0"/>
              <a:buChar char="•"/>
            </a:pPr>
            <a:r>
              <a:rPr lang="en-US" sz="2400" b="1" dirty="0" smtClean="0"/>
              <a:t>Unbounded capacity</a:t>
            </a:r>
            <a:r>
              <a:rPr lang="en-US" sz="2400" dirty="0" smtClean="0"/>
              <a:t> –</a:t>
            </a:r>
            <a:r>
              <a:rPr lang="en-US" sz="2400" b="1" dirty="0" smtClean="0"/>
              <a:t> infinite</a:t>
            </a:r>
          </a:p>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algn="ctr">
              <a:buNone/>
            </a:pPr>
            <a:endParaRPr lang="en-US" sz="6000" dirty="0"/>
          </a:p>
          <a:p>
            <a:pPr algn="ctr">
              <a:buNone/>
            </a:pPr>
            <a:endParaRPr lang="en-US" sz="6000" dirty="0"/>
          </a:p>
          <a:p>
            <a:pPr algn="ctr">
              <a:buNone/>
            </a:pPr>
            <a:r>
              <a:rPr lang="en-US" sz="6000" dirty="0"/>
              <a:t>Thank you</a:t>
            </a:r>
          </a:p>
        </p:txBody>
      </p:sp>
    </p:spTree>
    <p:extLst>
      <p:ext uri="{BB962C8B-B14F-4D97-AF65-F5344CB8AC3E}">
        <p14:creationId xmlns:p14="http://schemas.microsoft.com/office/powerpoint/2010/main" xmlns="" val="1259035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dirty="0" smtClean="0">
                <a:effectLst/>
                <a:ea typeface="Times New Roman" panose="02020603050405020304" pitchFamily="18" charset="0"/>
              </a:rPr>
              <a:t>		Computer </a:t>
            </a:r>
            <a:r>
              <a:rPr lang="en-US" sz="2400" dirty="0">
                <a:effectLst/>
                <a:ea typeface="Times New Roman" panose="02020603050405020304" pitchFamily="18" charset="0"/>
              </a:rPr>
              <a:t>System Architecture</a:t>
            </a:r>
            <a:endParaRPr lang="en-US" sz="2400" dirty="0">
              <a:solidFill>
                <a:schemeClr val="tx1"/>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a:bodyPr>
          <a:lstStyle/>
          <a:p>
            <a:pPr marL="0" marR="0" lvl="0" indent="0" algn="just">
              <a:spcBef>
                <a:spcPts val="0"/>
              </a:spcBef>
              <a:spcAft>
                <a:spcPts val="0"/>
              </a:spcAft>
              <a:buNone/>
            </a:pPr>
            <a:endParaRPr lang="en-US" sz="2200" b="0" i="0" u="none" strike="noStrike" baseline="0" dirty="0" smtClean="0">
              <a:solidFill>
                <a:srgbClr val="000000"/>
              </a:solidFill>
            </a:endParaRPr>
          </a:p>
          <a:p>
            <a:pPr marL="0" marR="0" lvl="0" indent="0" algn="just">
              <a:spcBef>
                <a:spcPts val="0"/>
              </a:spcBef>
              <a:spcAft>
                <a:spcPts val="0"/>
              </a:spcAft>
              <a:buNone/>
            </a:pPr>
            <a:r>
              <a:rPr lang="en-US" sz="2200" b="0" i="0" u="none" strike="noStrike" baseline="0" dirty="0" smtClean="0">
                <a:solidFill>
                  <a:srgbClr val="000000"/>
                </a:solidFill>
              </a:rPr>
              <a:t>A </a:t>
            </a:r>
            <a:r>
              <a:rPr lang="en-US" sz="2200" b="0" i="0" u="none" strike="noStrike" baseline="0" dirty="0">
                <a:solidFill>
                  <a:srgbClr val="000000"/>
                </a:solidFill>
              </a:rPr>
              <a:t>computer system can be categorized based on number of processors used.</a:t>
            </a:r>
          </a:p>
          <a:p>
            <a:pPr marL="0" marR="0" lvl="0" indent="0" algn="just">
              <a:spcBef>
                <a:spcPts val="0"/>
              </a:spcBef>
              <a:spcAft>
                <a:spcPts val="0"/>
              </a:spcAft>
              <a:buNone/>
            </a:pPr>
            <a:endParaRPr lang="en-US" sz="2200" dirty="0">
              <a:solidFill>
                <a:srgbClr val="000000"/>
              </a:solidFill>
            </a:endParaRPr>
          </a:p>
          <a:p>
            <a:pPr marL="342900" marR="0" lvl="0" indent="-342900" algn="just">
              <a:spcBef>
                <a:spcPts val="0"/>
              </a:spcBef>
              <a:spcAft>
                <a:spcPts val="0"/>
              </a:spcAft>
              <a:buFont typeface="Symbol" panose="05050102010706020507" pitchFamily="18" charset="2"/>
              <a:buChar char=""/>
            </a:pPr>
            <a:r>
              <a:rPr lang="en-US" sz="2400" b="1" dirty="0">
                <a:effectLst/>
                <a:latin typeface="+mj-lt"/>
                <a:ea typeface="Times New Roman" panose="02020603050405020304" pitchFamily="18" charset="0"/>
              </a:rPr>
              <a:t>Single Processor Systems</a:t>
            </a:r>
          </a:p>
          <a:p>
            <a:pPr marL="0" marR="0" lvl="0" indent="0" algn="just">
              <a:spcBef>
                <a:spcPts val="0"/>
              </a:spcBef>
              <a:spcAft>
                <a:spcPts val="0"/>
              </a:spcAft>
              <a:buNone/>
            </a:pPr>
            <a:endParaRPr lang="en-US" sz="2400" dirty="0">
              <a:effectLst/>
              <a:latin typeface="+mj-lt"/>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400" b="1" dirty="0">
                <a:effectLst/>
                <a:latin typeface="+mj-lt"/>
                <a:ea typeface="Times New Roman" panose="02020603050405020304" pitchFamily="18" charset="0"/>
              </a:rPr>
              <a:t>Multiprocessor Systems</a:t>
            </a:r>
          </a:p>
          <a:p>
            <a:pPr marL="0" marR="0" lvl="0" indent="0" algn="just">
              <a:spcBef>
                <a:spcPts val="0"/>
              </a:spcBef>
              <a:spcAft>
                <a:spcPts val="0"/>
              </a:spcAft>
              <a:buNone/>
              <a:tabLst>
                <a:tab pos="2971800" algn="ctr"/>
                <a:tab pos="5943600" algn="r"/>
              </a:tabLst>
            </a:pPr>
            <a:r>
              <a:rPr lang="en-US" sz="2200" dirty="0">
                <a:latin typeface="+mj-lt"/>
                <a:ea typeface="Times New Roman" panose="02020603050405020304" pitchFamily="18" charset="0"/>
              </a:rPr>
              <a:t>      </a:t>
            </a:r>
          </a:p>
          <a:p>
            <a:pPr marR="0" lvl="0" algn="just">
              <a:spcBef>
                <a:spcPts val="0"/>
              </a:spcBef>
              <a:spcAft>
                <a:spcPts val="0"/>
              </a:spcAft>
              <a:buFont typeface="Arial" panose="020B0604020202020204" pitchFamily="34" charset="0"/>
              <a:buChar char="•"/>
              <a:tabLst>
                <a:tab pos="2971800" algn="ctr"/>
                <a:tab pos="5943600" algn="r"/>
              </a:tabLst>
            </a:pPr>
            <a:r>
              <a:rPr lang="en-US" sz="2200" dirty="0">
                <a:latin typeface="+mj-lt"/>
                <a:ea typeface="Times New Roman" panose="02020603050405020304" pitchFamily="18" charset="0"/>
              </a:rPr>
              <a:t>Single Processor Systems</a:t>
            </a:r>
            <a:endParaRPr lang="en-US" sz="2200" dirty="0">
              <a:effectLst/>
              <a:latin typeface="+mj-l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200" dirty="0">
                <a:effectLst/>
                <a:ea typeface="Times New Roman" panose="02020603050405020304" pitchFamily="18" charset="0"/>
              </a:rPr>
              <a:t>A system that has one main CPU and is capable of executing a general-purpose instruction set, including instructions from the user processes.</a:t>
            </a:r>
          </a:p>
          <a:p>
            <a:pPr algn="just">
              <a:buFont typeface="Wingdings" panose="05000000000000000000" pitchFamily="2" charset="2"/>
              <a:buChar char="ü"/>
            </a:pPr>
            <a:r>
              <a:rPr lang="en-US" sz="2200" dirty="0">
                <a:effectLst/>
                <a:ea typeface="Times New Roman" panose="02020603050405020304" pitchFamily="18" charset="0"/>
              </a:rPr>
              <a:t>Some systems also have special purpose processor to perform specific task, or on mainframes, they come in the form of general-purpose processors such as I/O processor. These special purpose processors have limited instruction set and do not run user processes. They are managed by the OS by sending information about the next task and monitor their status.</a:t>
            </a:r>
          </a:p>
          <a:p>
            <a:pPr marL="114300" marR="0" indent="0" algn="just">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2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964872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Autofit/>
          </a:bodyPr>
          <a:lstStyle/>
          <a:p>
            <a:r>
              <a:rPr lang="en-US" sz="2400" dirty="0" smtClean="0">
                <a:latin typeface="+mj-lt"/>
                <a:ea typeface="Times New Roman" panose="02020603050405020304" pitchFamily="18" charset="0"/>
              </a:rPr>
              <a:t>		Single </a:t>
            </a:r>
            <a:r>
              <a:rPr lang="en-US" sz="2400" dirty="0">
                <a:latin typeface="+mj-lt"/>
                <a:ea typeface="Times New Roman" panose="02020603050405020304" pitchFamily="18" charset="0"/>
              </a:rPr>
              <a:t>Processor Systems</a:t>
            </a:r>
            <a:r>
              <a:rPr lang="en-US" sz="2400" dirty="0">
                <a:effectLst/>
                <a:latin typeface="+mj-lt"/>
                <a:ea typeface="Times New Roman" panose="02020603050405020304" pitchFamily="18" charset="0"/>
              </a:rPr>
              <a:t/>
            </a:r>
            <a:br>
              <a:rPr lang="en-US" sz="2400" dirty="0">
                <a:effectLst/>
                <a:latin typeface="+mj-lt"/>
                <a:ea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000" b="1"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200" b="1" dirty="0">
                <a:effectLst/>
                <a:ea typeface="Times New Roman" panose="02020603050405020304" pitchFamily="18" charset="0"/>
              </a:rPr>
              <a:t>Ex1:</a:t>
            </a:r>
            <a:r>
              <a:rPr lang="en-US" sz="2200" dirty="0">
                <a:effectLst/>
                <a:ea typeface="Times New Roman" panose="02020603050405020304" pitchFamily="18" charset="0"/>
              </a:rPr>
              <a:t> A </a:t>
            </a:r>
            <a:r>
              <a:rPr lang="en-US" sz="2200" b="1" dirty="0">
                <a:effectLst/>
                <a:ea typeface="Times New Roman" panose="02020603050405020304" pitchFamily="18" charset="0"/>
              </a:rPr>
              <a:t>disk controller microprocessor</a:t>
            </a:r>
            <a:r>
              <a:rPr lang="en-US" sz="2200" dirty="0">
                <a:effectLst/>
                <a:ea typeface="Times New Roman" panose="02020603050405020304" pitchFamily="18" charset="0"/>
              </a:rPr>
              <a:t> receives a sequence of requests from the main CPU and implements its own disk queue and scheduling algorithm. This relieves the main CPU from disk scheduling. </a:t>
            </a:r>
          </a:p>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200" b="1"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200" b="1" dirty="0">
                <a:effectLst/>
                <a:ea typeface="Times New Roman" panose="02020603050405020304" pitchFamily="18" charset="0"/>
              </a:rPr>
              <a:t>Ex2:</a:t>
            </a:r>
            <a:r>
              <a:rPr lang="en-US" sz="2200" dirty="0">
                <a:effectLst/>
                <a:ea typeface="Times New Roman" panose="02020603050405020304" pitchFamily="18" charset="0"/>
              </a:rPr>
              <a:t> PCs contain a </a:t>
            </a:r>
            <a:r>
              <a:rPr lang="en-US" sz="2200" b="1" dirty="0">
                <a:effectLst/>
                <a:ea typeface="Times New Roman" panose="02020603050405020304" pitchFamily="18" charset="0"/>
              </a:rPr>
              <a:t>microprocessor in the keyboard</a:t>
            </a:r>
            <a:r>
              <a:rPr lang="en-US" sz="2200" dirty="0">
                <a:effectLst/>
                <a:ea typeface="Times New Roman" panose="02020603050405020304" pitchFamily="18" charset="0"/>
              </a:rPr>
              <a:t> to convert the keystrokes into codes to be sent to the CPU. </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These special purpose processors do not convert single processor system into multiprocessor system.</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4281460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marL="342900" marR="0" lvl="0" indent="-342900">
              <a:spcBef>
                <a:spcPts val="0"/>
              </a:spcBef>
              <a:spcAft>
                <a:spcPts val="0"/>
              </a:spcAft>
            </a:pPr>
            <a:r>
              <a:rPr lang="en-US" sz="2700" dirty="0" smtClean="0">
                <a:effectLst/>
                <a:ea typeface="Times New Roman" panose="02020603050405020304" pitchFamily="18" charset="0"/>
              </a:rPr>
              <a:t>			Multiprocessor </a:t>
            </a:r>
            <a:r>
              <a:rPr lang="en-US" sz="2700" dirty="0">
                <a:effectLst/>
                <a:ea typeface="Times New Roman" panose="02020603050405020304" pitchFamily="18" charset="0"/>
              </a:rPr>
              <a:t>Systems</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a:bodyPr>
          <a:lstStyle/>
          <a:p>
            <a:pPr lvl="1" algn="just">
              <a:spcBef>
                <a:spcPts val="0"/>
              </a:spcBef>
              <a:buNone/>
            </a:pPr>
            <a:endParaRPr lang="en-US" dirty="0" smtClean="0">
              <a:latin typeface="+mj-lt"/>
              <a:ea typeface="Times New Roman" panose="02020603050405020304" pitchFamily="18" charset="0"/>
            </a:endParaRPr>
          </a:p>
          <a:p>
            <a:pPr lvl="1" algn="just">
              <a:spcBef>
                <a:spcPts val="0"/>
              </a:spcBef>
              <a:buNone/>
            </a:pPr>
            <a:r>
              <a:rPr lang="en-US" sz="2400" dirty="0" smtClean="0">
                <a:effectLst/>
                <a:latin typeface="+mj-lt"/>
                <a:ea typeface="Times New Roman" panose="02020603050405020304" pitchFamily="18" charset="0"/>
              </a:rPr>
              <a:t>Multiprocessor </a:t>
            </a:r>
            <a:r>
              <a:rPr lang="en-US" sz="2400" dirty="0">
                <a:effectLst/>
                <a:latin typeface="+mj-lt"/>
                <a:ea typeface="Times New Roman" panose="02020603050405020304" pitchFamily="18" charset="0"/>
              </a:rPr>
              <a:t>Systems</a:t>
            </a:r>
          </a:p>
          <a:p>
            <a:pPr marL="114300" marR="0" indent="0" algn="just">
              <a:spcBef>
                <a:spcPts val="0"/>
              </a:spcBef>
              <a:spcAft>
                <a:spcPts val="0"/>
              </a:spcAft>
              <a:buNone/>
            </a:pPr>
            <a:endParaRPr lang="en-US" sz="2000" dirty="0">
              <a:effectLst/>
              <a:latin typeface="+mj-l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Multiprocessor systems have more than one processor in close communication. Also known as </a:t>
            </a:r>
            <a:r>
              <a:rPr lang="en-US" sz="2200" b="1" dirty="0">
                <a:effectLst/>
                <a:ea typeface="Times New Roman" panose="02020603050405020304" pitchFamily="18" charset="0"/>
              </a:rPr>
              <a:t>Tightly Coupled System</a:t>
            </a:r>
            <a:r>
              <a:rPr lang="en-US" sz="2200" dirty="0">
                <a:effectLst/>
                <a:ea typeface="Times New Roman" panose="02020603050405020304" pitchFamily="18" charset="0"/>
              </a:rPr>
              <a:t> or </a:t>
            </a:r>
            <a:r>
              <a:rPr lang="en-US" sz="2200" b="1" dirty="0">
                <a:effectLst/>
                <a:ea typeface="Times New Roman" panose="02020603050405020304" pitchFamily="18" charset="0"/>
              </a:rPr>
              <a:t>Parallel Systems</a:t>
            </a:r>
            <a:r>
              <a:rPr lang="en-US" sz="2200" dirty="0">
                <a:effectLst/>
                <a:ea typeface="Times New Roman" panose="02020603050405020304" pitchFamily="18" charset="0"/>
              </a:rPr>
              <a:t>.</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They share computer bus, the clock, memory &amp; peripheral devices.</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Two processes can run in parallel.</a:t>
            </a:r>
          </a:p>
          <a:p>
            <a:pPr marL="342900" marR="0" lvl="0" indent="-342900" algn="just">
              <a:spcBef>
                <a:spcPts val="0"/>
              </a:spcBef>
              <a:spcAft>
                <a:spcPts val="1200"/>
              </a:spcAft>
              <a:buFont typeface="Wingdings" panose="05000000000000000000" pitchFamily="2" charset="2"/>
              <a:buChar char=""/>
            </a:pP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1200"/>
              </a:spcAft>
              <a:buFont typeface="Wingdings" panose="05000000000000000000" pitchFamily="2" charset="2"/>
              <a:buChar char=""/>
            </a:pPr>
            <a:r>
              <a:rPr lang="en-US" sz="2200" dirty="0">
                <a:effectLst/>
                <a:ea typeface="Times New Roman" panose="02020603050405020304" pitchFamily="18" charset="0"/>
              </a:rPr>
              <a:t>Multi Processor Systems have </a:t>
            </a:r>
            <a:r>
              <a:rPr lang="en-US" sz="2200" b="1" dirty="0">
                <a:effectLst/>
                <a:ea typeface="Times New Roman" panose="02020603050405020304" pitchFamily="18" charset="0"/>
              </a:rPr>
              <a:t>3 advantages</a:t>
            </a:r>
            <a:r>
              <a:rPr lang="en-US" sz="2200" dirty="0">
                <a:effectLst/>
                <a:ea typeface="Times New Roman" panose="02020603050405020304" pitchFamily="18" charset="0"/>
              </a:rPr>
              <a:t>,</a:t>
            </a:r>
          </a:p>
          <a:p>
            <a:pPr lvl="1" indent="-342900" algn="just">
              <a:spcBef>
                <a:spcPts val="1200"/>
              </a:spcBef>
              <a:spcAft>
                <a:spcPts val="1200"/>
              </a:spcAft>
              <a:buFont typeface="Courier New" panose="02070309020205020404" pitchFamily="49" charset="0"/>
              <a:buChar char="o"/>
            </a:pPr>
            <a:r>
              <a:rPr lang="en-US" sz="2000" b="1" dirty="0">
                <a:effectLst/>
                <a:ea typeface="Times New Roman" panose="02020603050405020304" pitchFamily="18" charset="0"/>
              </a:rPr>
              <a:t>Increased Throughput</a:t>
            </a:r>
            <a:endParaRPr lang="en-US" sz="2000" dirty="0">
              <a:effectLst/>
              <a:ea typeface="Times New Roman" panose="02020603050405020304" pitchFamily="18" charset="0"/>
            </a:endParaRPr>
          </a:p>
          <a:p>
            <a:pPr marL="342900" marR="0" lvl="0" indent="-342900" algn="just">
              <a:spcBef>
                <a:spcPts val="0"/>
              </a:spcBef>
              <a:spcAft>
                <a:spcPts val="0"/>
              </a:spcAft>
              <a:buFont typeface="Courier New" panose="02070309020205020404" pitchFamily="49" charset="0"/>
              <a:buChar char="o"/>
            </a:pPr>
            <a:endParaRPr lang="en-US" sz="2200" b="1" dirty="0">
              <a:effectLst/>
              <a:ea typeface="Times New Roman" panose="02020603050405020304" pitchFamily="18" charset="0"/>
            </a:endParaRPr>
          </a:p>
          <a:p>
            <a:pPr lvl="1" indent="-342900" algn="just">
              <a:spcBef>
                <a:spcPts val="0"/>
              </a:spcBef>
              <a:buFont typeface="Courier New" panose="02070309020205020404" pitchFamily="49" charset="0"/>
              <a:buChar char="o"/>
            </a:pPr>
            <a:r>
              <a:rPr lang="en-US" sz="2000" b="1" dirty="0">
                <a:effectLst/>
                <a:ea typeface="Times New Roman" panose="02020603050405020304" pitchFamily="18" charset="0"/>
              </a:rPr>
              <a:t>Economy of Scale</a:t>
            </a:r>
          </a:p>
          <a:p>
            <a:pPr marL="0" marR="0" lvl="0" indent="0" algn="just">
              <a:spcBef>
                <a:spcPts val="0"/>
              </a:spcBef>
              <a:spcAft>
                <a:spcPts val="0"/>
              </a:spcAft>
              <a:buNone/>
            </a:pPr>
            <a:endParaRPr lang="en-US" sz="2200" b="1" dirty="0">
              <a:effectLst/>
              <a:ea typeface="Times New Roman" panose="02020603050405020304" pitchFamily="18" charset="0"/>
            </a:endParaRPr>
          </a:p>
          <a:p>
            <a:pPr lvl="1" indent="-342900" algn="just">
              <a:spcBef>
                <a:spcPts val="0"/>
              </a:spcBef>
              <a:buFont typeface="Courier New" panose="02070309020205020404" pitchFamily="49" charset="0"/>
              <a:buChar char="o"/>
            </a:pPr>
            <a:r>
              <a:rPr lang="en-US" sz="2000" b="1" dirty="0">
                <a:effectLst/>
                <a:ea typeface="Times New Roman" panose="02020603050405020304" pitchFamily="18" charset="0"/>
              </a:rPr>
              <a:t>Increased Reliability</a:t>
            </a:r>
            <a:endParaRPr lang="en-US" sz="2000" b="0" i="0" u="none" strike="noStrike" baseline="0" dirty="0">
              <a:solidFill>
                <a:srgbClr val="000000"/>
              </a:solidFill>
            </a:endParaRPr>
          </a:p>
        </p:txBody>
      </p:sp>
      <p:pic>
        <p:nvPicPr>
          <p:cNvPr id="5"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647895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Multiprocessor </a:t>
            </a:r>
            <a:r>
              <a:rPr lang="en-US" sz="2800" dirty="0">
                <a:effectLst/>
                <a:ea typeface="Times New Roman" panose="02020603050405020304" pitchFamily="18" charset="0"/>
              </a:rPr>
              <a:t>Systems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b="1"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b="1" dirty="0">
                <a:effectLst/>
                <a:ea typeface="Times New Roman" panose="02020603050405020304" pitchFamily="18" charset="0"/>
              </a:rPr>
              <a:t>Graceful degradation:</a:t>
            </a:r>
            <a:r>
              <a:rPr lang="en-US" sz="2200" dirty="0">
                <a:effectLst/>
                <a:ea typeface="Times New Roman" panose="02020603050405020304" pitchFamily="18" charset="0"/>
              </a:rPr>
              <a:t> The ability to continue providing service proportional to the level of surviving hardware is called </a:t>
            </a:r>
            <a:r>
              <a:rPr lang="en-US" sz="2200" b="1" dirty="0">
                <a:effectLst/>
                <a:ea typeface="Times New Roman" panose="02020603050405020304" pitchFamily="18" charset="0"/>
              </a:rPr>
              <a:t>graceful degradation</a:t>
            </a:r>
            <a:r>
              <a:rPr lang="en-US" sz="2200" dirty="0">
                <a:effectLst/>
                <a:ea typeface="Times New Roman" panose="02020603050405020304" pitchFamily="18" charset="0"/>
              </a:rPr>
              <a:t>. Such systems that provide graceful degradation are </a:t>
            </a:r>
            <a:r>
              <a:rPr lang="en-US" sz="2200" b="1" dirty="0">
                <a:effectLst/>
                <a:ea typeface="Times New Roman" panose="02020603050405020304" pitchFamily="18" charset="0"/>
              </a:rPr>
              <a:t>fault tolerant</a:t>
            </a:r>
            <a:r>
              <a:rPr lang="en-US" sz="2200" dirty="0">
                <a:effectLst/>
                <a:ea typeface="Times New Roman" panose="02020603050405020304" pitchFamily="18" charset="0"/>
              </a:rPr>
              <a:t>. </a:t>
            </a:r>
          </a:p>
          <a:p>
            <a:pPr marL="0" marR="0" lvl="0" indent="0" algn="just">
              <a:spcBef>
                <a:spcPts val="0"/>
              </a:spcBef>
              <a:spcAft>
                <a:spcPts val="0"/>
              </a:spcAft>
              <a:buNone/>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b="1" dirty="0">
                <a:effectLst/>
                <a:ea typeface="Times New Roman" panose="02020603050405020304" pitchFamily="18" charset="0"/>
              </a:rPr>
              <a:t>Fault tolerant </a:t>
            </a:r>
            <a:r>
              <a:rPr lang="en-US" sz="2200" dirty="0">
                <a:effectLst/>
                <a:ea typeface="Times New Roman" panose="02020603050405020304" pitchFamily="18" charset="0"/>
              </a:rPr>
              <a:t>requires a mechanism to allow failure to be detected and diagnosed and corrected.  </a:t>
            </a:r>
          </a:p>
          <a:p>
            <a:pPr marL="0" marR="0" lvl="0" indent="0" algn="just">
              <a:spcBef>
                <a:spcPts val="0"/>
              </a:spcBef>
              <a:spcAft>
                <a:spcPts val="0"/>
              </a:spcAft>
              <a:buNone/>
            </a:pPr>
            <a:endParaRPr lang="en-US" sz="2200" dirty="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Multi processor systems are of </a:t>
            </a:r>
            <a:r>
              <a:rPr lang="en-US" sz="2200" b="1" dirty="0">
                <a:effectLst/>
                <a:ea typeface="Times New Roman" panose="02020603050405020304" pitchFamily="18" charset="0"/>
              </a:rPr>
              <a:t>two types</a:t>
            </a:r>
            <a:endParaRPr lang="en-US" sz="2200" dirty="0">
              <a:effectLst/>
              <a:ea typeface="Times New Roman" panose="02020603050405020304" pitchFamily="18" charset="0"/>
            </a:endParaRPr>
          </a:p>
          <a:p>
            <a:pPr marL="342900" marR="0" lvl="0" indent="-342900" algn="just">
              <a:spcBef>
                <a:spcPts val="0"/>
              </a:spcBef>
              <a:spcAft>
                <a:spcPts val="0"/>
              </a:spcAft>
              <a:buFont typeface="Courier New" panose="02070309020205020404" pitchFamily="49" charset="0"/>
              <a:buChar char="o"/>
            </a:pPr>
            <a:endParaRPr lang="en-US" sz="2200" b="1" dirty="0">
              <a:effectLst/>
              <a:ea typeface="Times New Roman" panose="02020603050405020304" pitchFamily="18" charset="0"/>
            </a:endParaRPr>
          </a:p>
          <a:p>
            <a:pPr lvl="1" indent="-342900" algn="just">
              <a:spcBef>
                <a:spcPts val="0"/>
              </a:spcBef>
              <a:buFont typeface="Courier New" panose="02070309020205020404" pitchFamily="49" charset="0"/>
              <a:buChar char="o"/>
            </a:pPr>
            <a:r>
              <a:rPr lang="en-US" sz="2200" dirty="0">
                <a:effectLst/>
                <a:ea typeface="Times New Roman" panose="02020603050405020304" pitchFamily="18" charset="0"/>
              </a:rPr>
              <a:t>Asymmetric Multiprocessing</a:t>
            </a:r>
          </a:p>
          <a:p>
            <a:pPr marL="342900" marR="0" lvl="0" indent="-342900" algn="just">
              <a:spcBef>
                <a:spcPts val="0"/>
              </a:spcBef>
              <a:spcAft>
                <a:spcPts val="0"/>
              </a:spcAft>
              <a:buFont typeface="Courier New" panose="02070309020205020404" pitchFamily="49" charset="0"/>
              <a:buChar char="o"/>
            </a:pPr>
            <a:endParaRPr lang="en-US" sz="2200" dirty="0">
              <a:ea typeface="Times New Roman" panose="02020603050405020304" pitchFamily="18" charset="0"/>
            </a:endParaRPr>
          </a:p>
          <a:p>
            <a:pPr lvl="1" indent="-342900" algn="just">
              <a:spcBef>
                <a:spcPts val="0"/>
              </a:spcBef>
              <a:buFont typeface="Courier New" panose="02070309020205020404" pitchFamily="49" charset="0"/>
              <a:buChar char="o"/>
            </a:pPr>
            <a:r>
              <a:rPr lang="en-US" sz="2200" dirty="0">
                <a:effectLst/>
                <a:ea typeface="Times New Roman" panose="02020603050405020304" pitchFamily="18" charset="0"/>
              </a:rPr>
              <a:t>Symmetric Multiprocessing (SMP)</a:t>
            </a:r>
          </a:p>
          <a:p>
            <a:pPr marL="0" marR="0" lvl="0" indent="0" algn="just">
              <a:spcBef>
                <a:spcPts val="0"/>
              </a:spcBef>
              <a:spcAft>
                <a:spcPts val="0"/>
              </a:spcAft>
              <a:buNone/>
            </a:pPr>
            <a:endParaRPr lang="en-US" sz="2200" dirty="0">
              <a:effectLst/>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607324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SMP </a:t>
            </a:r>
            <a:r>
              <a:rPr lang="en-US" sz="2800" dirty="0">
                <a:effectLst/>
                <a:ea typeface="Times New Roman" panose="02020603050405020304" pitchFamily="18" charset="0"/>
              </a:rPr>
              <a:t>architecture</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lnSpcReduction="10000"/>
          </a:bodyPr>
          <a:lstStyle/>
          <a:p>
            <a:pPr marL="342900" marR="0" lvl="0" indent="-342900" algn="just">
              <a:spcBef>
                <a:spcPts val="0"/>
              </a:spcBef>
              <a:spcAft>
                <a:spcPts val="0"/>
              </a:spcAft>
              <a:buFont typeface="Courier New" panose="02070309020205020404" pitchFamily="49" charset="0"/>
              <a:buChar char="o"/>
            </a:pPr>
            <a:endParaRPr lang="en-US" sz="2200" dirty="0" smtClean="0">
              <a:effectLst/>
              <a:ea typeface="Times New Roman" panose="02020603050405020304" pitchFamily="18" charset="0"/>
            </a:endParaRPr>
          </a:p>
          <a:p>
            <a:pPr marL="342900" marR="0" lvl="0" indent="-342900" algn="just">
              <a:spcBef>
                <a:spcPts val="0"/>
              </a:spcBef>
              <a:spcAft>
                <a:spcPts val="0"/>
              </a:spcAft>
              <a:buFont typeface="Courier New" panose="02070309020205020404" pitchFamily="49" charset="0"/>
              <a:buChar char="o"/>
            </a:pPr>
            <a:r>
              <a:rPr lang="en-US" sz="2200" dirty="0" smtClean="0">
                <a:effectLst/>
                <a:ea typeface="Times New Roman" panose="02020603050405020304" pitchFamily="18" charset="0"/>
              </a:rPr>
              <a:t>The </a:t>
            </a:r>
            <a:r>
              <a:rPr lang="en-US" sz="2200" dirty="0">
                <a:effectLst/>
                <a:ea typeface="Times New Roman" panose="02020603050405020304" pitchFamily="18" charset="0"/>
              </a:rPr>
              <a:t>following </a:t>
            </a:r>
            <a:r>
              <a:rPr lang="en-US" sz="2200" b="1" dirty="0">
                <a:effectLst/>
                <a:ea typeface="Times New Roman" panose="02020603050405020304" pitchFamily="18" charset="0"/>
              </a:rPr>
              <a:t>figure </a:t>
            </a:r>
            <a:r>
              <a:rPr lang="en-US" sz="2200" dirty="0">
                <a:effectLst/>
                <a:ea typeface="Times New Roman" panose="02020603050405020304" pitchFamily="18" charset="0"/>
              </a:rPr>
              <a:t>shows SMP architecture.</a:t>
            </a:r>
          </a:p>
          <a:p>
            <a:pPr marL="342900" marR="0" lvl="0" indent="-342900" algn="just">
              <a:spcBef>
                <a:spcPts val="0"/>
              </a:spcBef>
              <a:spcAft>
                <a:spcPts val="0"/>
              </a:spcAft>
              <a:buFont typeface="Courier New" panose="02070309020205020404" pitchFamily="49" charset="0"/>
              <a:buChar char="o"/>
            </a:pPr>
            <a:endParaRPr lang="en-US" sz="2200" dirty="0">
              <a:ea typeface="Times New Roman" panose="02020603050405020304" pitchFamily="18" charset="0"/>
            </a:endParaRPr>
          </a:p>
          <a:p>
            <a:pPr marL="342900" marR="0" lvl="0" indent="-342900" algn="just">
              <a:spcBef>
                <a:spcPts val="0"/>
              </a:spcBef>
              <a:spcAft>
                <a:spcPts val="0"/>
              </a:spcAft>
              <a:buFont typeface="Courier New" panose="02070309020205020404" pitchFamily="49" charset="0"/>
              <a:buChar char="o"/>
            </a:pPr>
            <a:endParaRPr lang="en-US" sz="2200" dirty="0">
              <a:effectLst/>
              <a:ea typeface="Times New Roman" panose="02020603050405020304" pitchFamily="18" charset="0"/>
            </a:endParaRPr>
          </a:p>
          <a:p>
            <a:pPr marL="342900" marR="0" lvl="0" indent="-342900" algn="just">
              <a:spcBef>
                <a:spcPts val="0"/>
              </a:spcBef>
              <a:spcAft>
                <a:spcPts val="0"/>
              </a:spcAft>
              <a:buFont typeface="Courier New" panose="02070309020205020404" pitchFamily="49" charset="0"/>
              <a:buChar char="o"/>
            </a:pPr>
            <a:endParaRPr lang="en-US" sz="2200" dirty="0">
              <a:ea typeface="Times New Roman" panose="02020603050405020304" pitchFamily="18" charset="0"/>
            </a:endParaRPr>
          </a:p>
          <a:p>
            <a:pPr marL="342900" marR="0" lvl="0" indent="-342900" algn="just">
              <a:spcBef>
                <a:spcPts val="0"/>
              </a:spcBef>
              <a:spcAft>
                <a:spcPts val="0"/>
              </a:spcAft>
              <a:buFont typeface="Courier New" panose="02070309020205020404" pitchFamily="49" charset="0"/>
              <a:buChar char="o"/>
            </a:pPr>
            <a:endParaRPr lang="en-US" sz="2200" dirty="0">
              <a:effectLst/>
              <a:ea typeface="Times New Roman" panose="02020603050405020304" pitchFamily="18" charset="0"/>
            </a:endParaRPr>
          </a:p>
          <a:p>
            <a:pPr marL="342900" marR="0" lvl="0" indent="-342900" algn="just">
              <a:spcBef>
                <a:spcPts val="0"/>
              </a:spcBef>
              <a:spcAft>
                <a:spcPts val="0"/>
              </a:spcAft>
              <a:buFont typeface="Courier New" panose="02070309020205020404" pitchFamily="49" charset="0"/>
              <a:buChar char="o"/>
            </a:pPr>
            <a:endParaRPr lang="en-US" sz="2200" dirty="0">
              <a:ea typeface="Times New Roman" panose="02020603050405020304" pitchFamily="18" charset="0"/>
            </a:endParaRPr>
          </a:p>
          <a:p>
            <a:pPr marL="342900" marR="0" lvl="0" indent="-342900" algn="just">
              <a:spcBef>
                <a:spcPts val="0"/>
              </a:spcBef>
              <a:spcAft>
                <a:spcPts val="0"/>
              </a:spcAft>
              <a:buFont typeface="Courier New" panose="02070309020205020404" pitchFamily="49" charset="0"/>
              <a:buChar char="o"/>
            </a:pPr>
            <a:endParaRPr lang="en-US" sz="2200" dirty="0">
              <a:effectLst/>
              <a:ea typeface="Times New Roman" panose="02020603050405020304" pitchFamily="18" charset="0"/>
            </a:endParaRPr>
          </a:p>
          <a:p>
            <a:pPr marL="342900" marR="0" lvl="0" indent="-342900" algn="just">
              <a:spcBef>
                <a:spcPts val="0"/>
              </a:spcBef>
              <a:spcAft>
                <a:spcPts val="0"/>
              </a:spcAft>
              <a:buFont typeface="Courier New" panose="02070309020205020404" pitchFamily="49" charset="0"/>
              <a:buChar char="o"/>
            </a:pPr>
            <a:endParaRPr lang="en-US" sz="2200" dirty="0">
              <a:ea typeface="Times New Roman" panose="02020603050405020304" pitchFamily="18" charset="0"/>
            </a:endParaRPr>
          </a:p>
          <a:p>
            <a:pPr marL="342900" marR="0" lvl="0" indent="-342900" algn="just">
              <a:spcBef>
                <a:spcPts val="0"/>
              </a:spcBef>
              <a:spcAft>
                <a:spcPts val="0"/>
              </a:spcAft>
              <a:buFont typeface="Courier New" panose="02070309020205020404" pitchFamily="49" charset="0"/>
              <a:buChar char="o"/>
            </a:pPr>
            <a:endParaRPr lang="en-US" sz="2200" dirty="0">
              <a:effectLst/>
              <a:ea typeface="Times New Roman" panose="02020603050405020304" pitchFamily="18" charset="0"/>
            </a:endParaRPr>
          </a:p>
          <a:p>
            <a:pPr marL="342900" marR="0" lvl="0" indent="-342900" algn="just">
              <a:spcBef>
                <a:spcPts val="0"/>
              </a:spcBef>
              <a:spcAft>
                <a:spcPts val="0"/>
              </a:spcAft>
              <a:buFont typeface="Courier New" panose="02070309020205020404" pitchFamily="49" charset="0"/>
              <a:buChar char="o"/>
            </a:pPr>
            <a:endParaRPr lang="en-US" sz="2200" dirty="0">
              <a:ea typeface="Times New Roman" panose="02020603050405020304" pitchFamily="18" charset="0"/>
            </a:endParaRPr>
          </a:p>
          <a:p>
            <a:pPr marL="342900" marR="0" lvl="0" indent="-342900" algn="just">
              <a:spcBef>
                <a:spcPts val="0"/>
              </a:spcBef>
              <a:spcAft>
                <a:spcPts val="0"/>
              </a:spcAft>
              <a:buFont typeface="Courier New" panose="02070309020205020404" pitchFamily="49" charset="0"/>
              <a:buChar char="o"/>
            </a:pPr>
            <a:endParaRPr lang="en-US" sz="2200" dirty="0">
              <a:effectLst/>
              <a:ea typeface="Times New Roman" panose="02020603050405020304" pitchFamily="18" charset="0"/>
            </a:endParaRPr>
          </a:p>
          <a:p>
            <a:pPr marL="342900" marR="0" lvl="0" indent="-342900" algn="just">
              <a:spcBef>
                <a:spcPts val="0"/>
              </a:spcBef>
              <a:spcAft>
                <a:spcPts val="0"/>
              </a:spcAft>
              <a:buFont typeface="Courier New" panose="02070309020205020404" pitchFamily="49" charset="0"/>
              <a:buChar char="o"/>
            </a:pPr>
            <a:endParaRPr lang="en-US" sz="2200" dirty="0">
              <a:ea typeface="Times New Roman" panose="02020603050405020304" pitchFamily="18" charset="0"/>
            </a:endParaRPr>
          </a:p>
          <a:p>
            <a:pPr algn="just">
              <a:spcBef>
                <a:spcPts val="0"/>
              </a:spcBef>
              <a:buFont typeface="Courier New" panose="02070309020205020404" pitchFamily="49" charset="0"/>
              <a:buChar char="o"/>
            </a:pPr>
            <a:r>
              <a:rPr lang="en-US" sz="2200" dirty="0">
                <a:effectLst/>
                <a:ea typeface="Times New Roman" panose="02020603050405020304" pitchFamily="18" charset="0"/>
              </a:rPr>
              <a:t>The differences between symmetric &amp; asymmetric multiprocessing may be result from either hardware or software. Special hardware can differentiate the multiple processors, or the software can be written to allow only one master &amp; multiple slaves.</a:t>
            </a:r>
          </a:p>
          <a:p>
            <a:pPr marL="0" marR="0" lvl="0" indent="0" algn="just">
              <a:spcBef>
                <a:spcPts val="0"/>
              </a:spcBef>
              <a:spcAft>
                <a:spcPts val="0"/>
              </a:spcAft>
              <a:buNone/>
            </a:pPr>
            <a:endParaRPr lang="en-US" sz="2200" dirty="0">
              <a:effectLst/>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Picture 3">
            <a:extLst>
              <a:ext uri="{FF2B5EF4-FFF2-40B4-BE49-F238E27FC236}">
                <a16:creationId xmlns:a16="http://schemas.microsoft.com/office/drawing/2014/main" xmlns="" id="{F2727B16-AF20-46F7-8F24-E30A39433FFD}"/>
              </a:ext>
            </a:extLst>
          </p:cNvPr>
          <p:cNvPicPr/>
          <p:nvPr/>
        </p:nvPicPr>
        <p:blipFill>
          <a:blip r:embed="rId2" cstate="print"/>
          <a:srcRect l="659" t="34227" r="494" b="34227"/>
          <a:stretch>
            <a:fillRect/>
          </a:stretch>
        </p:blipFill>
        <p:spPr bwMode="auto">
          <a:xfrm>
            <a:off x="2069432" y="1876927"/>
            <a:ext cx="8839200" cy="2807368"/>
          </a:xfrm>
          <a:prstGeom prst="rect">
            <a:avLst/>
          </a:prstGeom>
          <a:noFill/>
          <a:ln w="57150" cmpd="thickThin">
            <a:solidFill>
              <a:srgbClr val="000000"/>
            </a:solidFill>
            <a:miter lim="800000"/>
            <a:headEnd/>
            <a:tailEnd/>
          </a:ln>
          <a:effectLst/>
        </p:spPr>
      </p:pic>
      <p:pic>
        <p:nvPicPr>
          <p:cNvPr id="5" name="Shape 127"/>
          <p:cNvPicPr preferRelativeResize="0"/>
          <p:nvPr/>
        </p:nvPicPr>
        <p:blipFill>
          <a:blip r:embed="rId3">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49385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b="0" i="0" u="none" strike="noStrike" baseline="0" dirty="0" smtClean="0">
                <a:solidFill>
                  <a:srgbClr val="000000"/>
                </a:solidFill>
              </a:rPr>
              <a:t>		Operating </a:t>
            </a:r>
            <a:r>
              <a:rPr lang="en-US" sz="2400" b="0" i="0" u="none" strike="noStrike" baseline="0" dirty="0">
                <a:solidFill>
                  <a:srgbClr val="000000"/>
                </a:solidFill>
              </a:rPr>
              <a:t>System</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962527"/>
            <a:ext cx="9858693" cy="5518484"/>
          </a:xfrm>
        </p:spPr>
        <p:txBody>
          <a:bodyPr>
            <a:normAutofit/>
          </a:bodyPr>
          <a:lstStyle/>
          <a:p>
            <a:pPr marL="0" indent="0" algn="just">
              <a:buNone/>
            </a:pPr>
            <a:r>
              <a:rPr lang="en-US" sz="2000" b="0" i="0" u="none" strike="noStrike" baseline="0" dirty="0" smtClean="0">
                <a:solidFill>
                  <a:srgbClr val="000000"/>
                </a:solidFill>
                <a:latin typeface="FBODN I+ Adv P 6 F 00"/>
              </a:rPr>
              <a:t>		</a:t>
            </a:r>
            <a:endParaRPr lang="en-US" sz="2000" b="0" i="0" u="none" strike="noStrike" baseline="0" dirty="0">
              <a:solidFill>
                <a:srgbClr val="000000"/>
              </a:solidFill>
              <a:latin typeface="FBODN I+ Adv P 6 F 00"/>
            </a:endParaRPr>
          </a:p>
          <a:p>
            <a:pPr marL="0" indent="0" algn="just">
              <a:buNone/>
            </a:pPr>
            <a:r>
              <a:rPr lang="en-US" sz="2400" i="0" u="none" strike="noStrike" baseline="0" dirty="0">
                <a:solidFill>
                  <a:srgbClr val="000000"/>
                </a:solidFill>
              </a:rPr>
              <a:t>•	An Operating System (OS) is system software that manages the computer hardware.</a:t>
            </a:r>
          </a:p>
          <a:p>
            <a:pPr marL="0" indent="0" algn="just">
              <a:buNone/>
            </a:pPr>
            <a:endParaRPr lang="en-US" sz="2400" i="0" u="none" strike="noStrike" baseline="0" dirty="0">
              <a:solidFill>
                <a:srgbClr val="000000"/>
              </a:solidFill>
            </a:endParaRPr>
          </a:p>
          <a:p>
            <a:pPr algn="just">
              <a:buFont typeface="Wingdings" panose="05000000000000000000" pitchFamily="2" charset="2"/>
              <a:buChar char="Ø"/>
            </a:pPr>
            <a:r>
              <a:rPr lang="en-US" sz="2400" i="0" u="none" strike="noStrike" baseline="0" dirty="0">
                <a:solidFill>
                  <a:srgbClr val="000000"/>
                </a:solidFill>
              </a:rPr>
              <a:t>		It provides a basis for application programs and acts as an intermediary between the computer users and the computer hardware. </a:t>
            </a:r>
          </a:p>
          <a:p>
            <a:pPr algn="just">
              <a:buFont typeface="Wingdings" panose="05000000000000000000" pitchFamily="2" charset="2"/>
              <a:buChar char="Ø"/>
            </a:pPr>
            <a:r>
              <a:rPr lang="en-US" sz="2400" i="0" u="none" strike="noStrike" baseline="0" dirty="0">
                <a:solidFill>
                  <a:srgbClr val="000000"/>
                </a:solidFill>
              </a:rPr>
              <a:t>	The purpose of an OS is to provide an environment in which the user can execute the program in a convenient &amp; efficient manner.</a:t>
            </a:r>
          </a:p>
          <a:p>
            <a:pPr marL="0" indent="0" algn="just">
              <a:buNone/>
            </a:pPr>
            <a:r>
              <a:rPr lang="en-US" sz="4000" dirty="0"/>
              <a:t>     </a:t>
            </a: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682735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dirty="0" smtClean="0">
                <a:effectLst/>
                <a:ea typeface="Times New Roman" panose="02020603050405020304" pitchFamily="18" charset="0"/>
              </a:rPr>
              <a:t>		SMP </a:t>
            </a:r>
            <a:r>
              <a:rPr lang="en-US" sz="2400" dirty="0">
                <a:effectLst/>
                <a:ea typeface="Times New Roman" panose="02020603050405020304" pitchFamily="18" charset="0"/>
              </a:rPr>
              <a:t>architecture</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endParaRPr lang="en-US" sz="2200" dirty="0" smtClean="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smtClean="0">
                <a:effectLst/>
                <a:ea typeface="Times New Roman" panose="02020603050405020304" pitchFamily="18" charset="0"/>
              </a:rPr>
              <a:t>A </a:t>
            </a:r>
            <a:r>
              <a:rPr lang="en-US" sz="2200" dirty="0">
                <a:effectLst/>
                <a:ea typeface="Times New Roman" panose="02020603050405020304" pitchFamily="18" charset="0"/>
              </a:rPr>
              <a:t>recent trend in CPU design is to include multiple compute </a:t>
            </a:r>
            <a:r>
              <a:rPr lang="en-US" sz="2200" b="1" dirty="0">
                <a:effectLst/>
                <a:ea typeface="Times New Roman" panose="02020603050405020304" pitchFamily="18" charset="0"/>
              </a:rPr>
              <a:t>cores </a:t>
            </a:r>
            <a:r>
              <a:rPr lang="en-US" sz="2200" dirty="0">
                <a:effectLst/>
                <a:ea typeface="Times New Roman" panose="02020603050405020304" pitchFamily="18" charset="0"/>
              </a:rPr>
              <a:t>on a single chip.</a:t>
            </a:r>
          </a:p>
          <a:p>
            <a:pPr marL="342900" marR="0" lvl="0" indent="-342900" algn="just">
              <a:spcBef>
                <a:spcPts val="0"/>
              </a:spcBef>
              <a:spcAft>
                <a:spcPts val="0"/>
              </a:spcAft>
              <a:buFont typeface="Wingdings" panose="05000000000000000000" pitchFamily="2" charset="2"/>
              <a:buChar char=""/>
            </a:pPr>
            <a:endParaRPr lang="en-US" sz="2200" b="1"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b="1" dirty="0">
                <a:effectLst/>
                <a:ea typeface="Times New Roman" panose="02020603050405020304" pitchFamily="18" charset="0"/>
              </a:rPr>
              <a:t>Blade Servers </a:t>
            </a:r>
            <a:r>
              <a:rPr lang="en-US" sz="2200" dirty="0">
                <a:effectLst/>
                <a:ea typeface="Times New Roman" panose="02020603050405020304" pitchFamily="18" charset="0"/>
              </a:rPr>
              <a:t>are recent development in which multiple processor boards, I/O boards, and networking boards are placed in same chassis. Here each processors can boot independently and run their own OS.</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74056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marL="342900" marR="0" lvl="0" indent="-342900">
              <a:spcBef>
                <a:spcPts val="0"/>
              </a:spcBef>
              <a:spcAft>
                <a:spcPts val="0"/>
              </a:spcAft>
            </a:pPr>
            <a:r>
              <a:rPr lang="en-US" sz="2700" dirty="0" smtClean="0">
                <a:effectLst/>
                <a:latin typeface="+mn-lt"/>
                <a:ea typeface="Times New Roman" panose="02020603050405020304" pitchFamily="18" charset="0"/>
              </a:rPr>
              <a:t>			Clustered </a:t>
            </a:r>
            <a:r>
              <a:rPr lang="en-US" sz="2700" dirty="0">
                <a:effectLst/>
                <a:latin typeface="+mn-lt"/>
                <a:ea typeface="Times New Roman" panose="02020603050405020304" pitchFamily="18" charset="0"/>
              </a:rPr>
              <a:t>Systems</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The clustered systems have multiple CPUs but they are composed of two or more individual systems coupled together.</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Clustered systems share storage and are closely linked via LAN Network.</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Clustering is usually used to provide high availability.</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A layer of software cluster runs on the </a:t>
            </a:r>
            <a:r>
              <a:rPr lang="en-US" sz="2200" b="1" dirty="0">
                <a:effectLst/>
                <a:ea typeface="Times New Roman" panose="02020603050405020304" pitchFamily="18" charset="0"/>
              </a:rPr>
              <a:t>cluster nodes</a:t>
            </a:r>
            <a:r>
              <a:rPr lang="en-US" sz="2200" dirty="0">
                <a:effectLst/>
                <a:ea typeface="Times New Roman" panose="02020603050405020304" pitchFamily="18" charset="0"/>
              </a:rPr>
              <a:t>. Each node can monitor one or more of the others. If the monitored machine fails, the monitoring machine takes ownership of its storage and restarts the applications that were running on failed machine.</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5"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758345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latin typeface="+mn-lt"/>
                <a:ea typeface="Times New Roman" panose="02020603050405020304" pitchFamily="18" charset="0"/>
              </a:rPr>
              <a:t>		Clustered </a:t>
            </a:r>
            <a:r>
              <a:rPr lang="en-US" sz="2800" dirty="0">
                <a:effectLst/>
                <a:latin typeface="+mn-lt"/>
                <a:ea typeface="Times New Roman" panose="02020603050405020304" pitchFamily="18" charset="0"/>
              </a:rPr>
              <a:t>Systems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0" marR="0" lvl="0" indent="0" algn="just">
              <a:spcBef>
                <a:spcPts val="0"/>
              </a:spcBef>
              <a:spcAft>
                <a:spcPts val="0"/>
              </a:spcAft>
              <a:buNone/>
            </a:pPr>
            <a:endParaRPr lang="en-US" sz="2200" dirty="0" smtClean="0">
              <a:effectLst/>
              <a:ea typeface="Times New Roman" panose="02020603050405020304" pitchFamily="18" charset="0"/>
            </a:endParaRPr>
          </a:p>
          <a:p>
            <a:pPr marL="0" marR="0" lvl="0" indent="0" algn="just">
              <a:spcBef>
                <a:spcPts val="0"/>
              </a:spcBef>
              <a:spcAft>
                <a:spcPts val="0"/>
              </a:spcAft>
              <a:buNone/>
            </a:pPr>
            <a:r>
              <a:rPr lang="en-US" sz="2200" dirty="0" smtClean="0">
                <a:effectLst/>
                <a:ea typeface="Times New Roman" panose="02020603050405020304" pitchFamily="18" charset="0"/>
              </a:rPr>
              <a:t>Clustered </a:t>
            </a:r>
            <a:r>
              <a:rPr lang="en-US" sz="2200" dirty="0">
                <a:effectLst/>
                <a:ea typeface="Times New Roman" panose="02020603050405020304" pitchFamily="18" charset="0"/>
              </a:rPr>
              <a:t>systems can be categorized into two groups</a:t>
            </a:r>
          </a:p>
          <a:p>
            <a:pPr marR="0" indent="0" algn="just">
              <a:spcBef>
                <a:spcPts val="0"/>
              </a:spcBef>
              <a:spcAft>
                <a:spcPts val="0"/>
              </a:spcAft>
              <a:buNone/>
            </a:pPr>
            <a:r>
              <a:rPr lang="en-US" sz="2200" dirty="0">
                <a:effectLst/>
                <a:ea typeface="Times New Roman" panose="02020603050405020304" pitchFamily="18" charset="0"/>
              </a:rPr>
              <a:t> </a:t>
            </a:r>
          </a:p>
          <a:p>
            <a:pPr marL="342900" marR="0" lvl="0" indent="-342900" algn="just">
              <a:spcBef>
                <a:spcPts val="0"/>
              </a:spcBef>
              <a:spcAft>
                <a:spcPts val="0"/>
              </a:spcAft>
              <a:buFont typeface="+mj-lt"/>
              <a:buAutoNum type="arabicPeriod"/>
            </a:pPr>
            <a:r>
              <a:rPr lang="en-US" sz="2200" dirty="0">
                <a:effectLst/>
                <a:ea typeface="Times New Roman" panose="02020603050405020304" pitchFamily="18" charset="0"/>
              </a:rPr>
              <a:t>Asymmetric Clustering. </a:t>
            </a:r>
          </a:p>
          <a:p>
            <a:pPr marL="342900" marR="0" lvl="0" indent="-342900" algn="just">
              <a:spcBef>
                <a:spcPts val="0"/>
              </a:spcBef>
              <a:spcAft>
                <a:spcPts val="0"/>
              </a:spcAft>
              <a:buFont typeface="+mj-lt"/>
              <a:buAutoNum type="arabicPeriod"/>
            </a:pPr>
            <a:r>
              <a:rPr lang="en-US" sz="2200" dirty="0">
                <a:effectLst/>
                <a:ea typeface="Times New Roman" panose="02020603050405020304" pitchFamily="18" charset="0"/>
              </a:rPr>
              <a:t>Symmetric clustering.</a:t>
            </a: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In </a:t>
            </a:r>
            <a:r>
              <a:rPr lang="en-US" sz="2200" b="1" dirty="0">
                <a:effectLst/>
                <a:ea typeface="Times New Roman" panose="02020603050405020304" pitchFamily="18" charset="0"/>
              </a:rPr>
              <a:t>asymmetric clustering</a:t>
            </a:r>
            <a:r>
              <a:rPr lang="en-US" sz="2200" dirty="0">
                <a:effectLst/>
                <a:ea typeface="Times New Roman" panose="02020603050405020304" pitchFamily="18" charset="0"/>
              </a:rPr>
              <a:t> one machine is in </a:t>
            </a:r>
            <a:r>
              <a:rPr lang="en-US" sz="2200" b="1" dirty="0">
                <a:effectLst/>
                <a:ea typeface="Times New Roman" panose="02020603050405020304" pitchFamily="18" charset="0"/>
              </a:rPr>
              <a:t>hot standby mode</a:t>
            </a:r>
            <a:r>
              <a:rPr lang="en-US" sz="2200" dirty="0">
                <a:effectLst/>
                <a:ea typeface="Times New Roman" panose="02020603050405020304" pitchFamily="18" charset="0"/>
              </a:rPr>
              <a:t> while others are running the application. The hot standby machine does nothing but it monitors the active server. If the server fails the hot standby machine becomes the active server.</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In </a:t>
            </a:r>
            <a:r>
              <a:rPr lang="en-US" sz="2200" b="1" dirty="0">
                <a:effectLst/>
                <a:ea typeface="Times New Roman" panose="02020603050405020304" pitchFamily="18" charset="0"/>
              </a:rPr>
              <a:t>symmetric mode</a:t>
            </a:r>
            <a:r>
              <a:rPr lang="en-US" sz="2200" dirty="0">
                <a:effectLst/>
                <a:ea typeface="Times New Roman" panose="02020603050405020304" pitchFamily="18" charset="0"/>
              </a:rPr>
              <a:t> two or more hosts are running the application &amp; they monitor each other. This mode is more efficient since it uses all the available hardware.</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637292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latin typeface="+mn-lt"/>
                <a:ea typeface="Times New Roman" panose="02020603050405020304" pitchFamily="18" charset="0"/>
              </a:rPr>
              <a:t>		Clustered </a:t>
            </a:r>
            <a:r>
              <a:rPr lang="en-US" sz="2800" dirty="0">
                <a:effectLst/>
                <a:latin typeface="+mn-lt"/>
                <a:ea typeface="Times New Roman" panose="02020603050405020304" pitchFamily="18" charset="0"/>
              </a:rPr>
              <a:t>Systems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0" marR="0" lvl="0" indent="0" algn="just">
              <a:spcBef>
                <a:spcPts val="0"/>
              </a:spcBef>
              <a:spcAft>
                <a:spcPts val="0"/>
              </a:spcAft>
              <a:buNone/>
            </a:pPr>
            <a:endParaRPr lang="en-US" sz="2000" dirty="0">
              <a:effectLst/>
              <a:ea typeface="Times New Roman" panose="02020603050405020304" pitchFamily="18" charset="0"/>
            </a:endParaRPr>
          </a:p>
          <a:p>
            <a:pPr marL="0" marR="0" lvl="0" indent="0" algn="just">
              <a:spcBef>
                <a:spcPts val="0"/>
              </a:spcBef>
              <a:spcAft>
                <a:spcPts val="0"/>
              </a:spcAft>
              <a:buNone/>
            </a:pPr>
            <a:r>
              <a:rPr lang="en-US" sz="2200" dirty="0">
                <a:effectLst/>
                <a:ea typeface="Times New Roman" panose="02020603050405020304" pitchFamily="18" charset="0"/>
              </a:rPr>
              <a:t>Other forms of clusters include </a:t>
            </a:r>
            <a:r>
              <a:rPr lang="en-US" sz="2200" b="1" dirty="0">
                <a:effectLst/>
                <a:ea typeface="Times New Roman" panose="02020603050405020304" pitchFamily="18" charset="0"/>
              </a:rPr>
              <a:t>parallel clusters</a:t>
            </a:r>
            <a:r>
              <a:rPr lang="en-US" sz="2200" dirty="0">
                <a:effectLst/>
                <a:ea typeface="Times New Roman" panose="02020603050405020304" pitchFamily="18" charset="0"/>
              </a:rPr>
              <a:t> and </a:t>
            </a:r>
            <a:r>
              <a:rPr lang="en-US" sz="2200" b="1" dirty="0">
                <a:effectLst/>
                <a:ea typeface="Times New Roman" panose="02020603050405020304" pitchFamily="18" charset="0"/>
              </a:rPr>
              <a:t>clustering over WAN</a:t>
            </a:r>
            <a:r>
              <a:rPr lang="en-US" sz="2200" dirty="0">
                <a:effectLst/>
                <a:ea typeface="Times New Roman" panose="02020603050405020304" pitchFamily="18" charset="0"/>
              </a:rPr>
              <a:t>.</a:t>
            </a:r>
          </a:p>
          <a:p>
            <a:pPr>
              <a:buFont typeface="Wingdings" panose="05000000000000000000" pitchFamily="2" charset="2"/>
              <a:buChar char="ü"/>
            </a:pPr>
            <a:endParaRPr lang="en-US" sz="2000" dirty="0">
              <a:effectLst/>
              <a:ea typeface="Times New Roman" panose="02020603050405020304" pitchFamily="18" charset="0"/>
            </a:endParaRPr>
          </a:p>
          <a:p>
            <a:pPr>
              <a:buFont typeface="Wingdings" panose="05000000000000000000" pitchFamily="2" charset="2"/>
              <a:buChar char="ü"/>
            </a:pPr>
            <a:r>
              <a:rPr lang="en-US" sz="2200" dirty="0">
                <a:effectLst/>
                <a:ea typeface="Times New Roman" panose="02020603050405020304" pitchFamily="18" charset="0"/>
              </a:rPr>
              <a:t>Parallel clusters allow multiple hosts to access the same data on shared storage.</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To provide this shared access, system must also supply access control and locking to ensure that no conflicting operations occur. This function known as </a:t>
            </a:r>
            <a:r>
              <a:rPr lang="en-US" sz="2200" b="1" dirty="0">
                <a:effectLst/>
                <a:ea typeface="Times New Roman" panose="02020603050405020304" pitchFamily="18" charset="0"/>
              </a:rPr>
              <a:t>distributed lock manager (DLM) </a:t>
            </a:r>
            <a:r>
              <a:rPr lang="en-US" sz="2200" dirty="0">
                <a:effectLst/>
                <a:ea typeface="Times New Roman" panose="02020603050405020304" pitchFamily="18" charset="0"/>
              </a:rPr>
              <a:t>is included.</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Clustering provides better reliability than the multiprocessor systems.</a:t>
            </a:r>
          </a:p>
          <a:p>
            <a:pPr>
              <a:buFont typeface="Wingdings" panose="05000000000000000000" pitchFamily="2" charset="2"/>
              <a:buChar char="ü"/>
            </a:pPr>
            <a:endParaRPr lang="en-US" sz="2200" b="0" i="0" u="none" strike="noStrike" baseline="0" dirty="0">
              <a:solidFill>
                <a:srgbClr val="000000"/>
              </a:solidFill>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43089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Autofit/>
          </a:bodyPr>
          <a:lstStyle/>
          <a:p>
            <a:pPr marL="342900" marR="0" lvl="0" indent="-342900">
              <a:spcBef>
                <a:spcPts val="0"/>
              </a:spcBef>
              <a:spcAft>
                <a:spcPts val="0"/>
              </a:spcAft>
            </a:pPr>
            <a:r>
              <a:rPr lang="en-US" sz="2400" dirty="0" smtClean="0">
                <a:effectLst/>
                <a:ea typeface="Times New Roman" panose="02020603050405020304" pitchFamily="18" charset="0"/>
              </a:rPr>
              <a:t>			Operating </a:t>
            </a:r>
            <a:r>
              <a:rPr lang="en-US" sz="2400" dirty="0">
                <a:effectLst/>
                <a:ea typeface="Times New Roman" panose="02020603050405020304" pitchFamily="18" charset="0"/>
              </a:rPr>
              <a:t>System Structure</a:t>
            </a:r>
            <a:br>
              <a:rPr lang="en-US" sz="2400" dirty="0">
                <a:effectLst/>
                <a:ea typeface="Times New Roman" panose="02020603050405020304" pitchFamily="18" charset="0"/>
              </a:rPr>
            </a:br>
            <a:r>
              <a:rPr lang="en-US" sz="2400" dirty="0">
                <a:effectLst/>
                <a:ea typeface="Times New Roman" panose="02020603050405020304" pitchFamily="18" charset="0"/>
              </a:rPr>
              <a:t> </a:t>
            </a:r>
            <a:br>
              <a:rPr lang="en-US" sz="2400" dirty="0">
                <a:effectLst/>
                <a:ea typeface="Times New Roman" panose="02020603050405020304" pitchFamily="18" charset="0"/>
              </a:rPr>
            </a:br>
            <a:endParaRPr lang="en-US" sz="2400" dirty="0">
              <a:solidFill>
                <a:schemeClr val="tx1"/>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200" b="1" dirty="0" smtClean="0">
                <a:effectLst/>
                <a:ea typeface="Times New Roman" panose="02020603050405020304" pitchFamily="18" charset="0"/>
              </a:rPr>
              <a:t>Multiprogramming </a:t>
            </a:r>
            <a:r>
              <a:rPr lang="en-US" sz="2200" b="1" dirty="0">
                <a:effectLst/>
                <a:ea typeface="Times New Roman" panose="02020603050405020304" pitchFamily="18" charset="0"/>
              </a:rPr>
              <a:t>system</a:t>
            </a: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Single user cannot keep CPU and I/O devices busy at all times.</a:t>
            </a: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Multiprogramming increases CPU utilization by organizing jobs so that CPU always has one to execute.</a:t>
            </a: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The OS has to keep several jobs in memory simultaneously as shown in below </a:t>
            </a:r>
            <a:r>
              <a:rPr lang="en-US" sz="2200" b="1" dirty="0">
                <a:effectLst/>
                <a:ea typeface="Times New Roman" panose="02020603050405020304" pitchFamily="18" charset="0"/>
              </a:rPr>
              <a:t>figure </a:t>
            </a:r>
            <a:r>
              <a:rPr lang="en-US" sz="2200" dirty="0">
                <a:effectLst/>
                <a:ea typeface="Times New Roman" panose="02020603050405020304" pitchFamily="18" charset="0"/>
              </a:rPr>
              <a:t>shown below</a:t>
            </a:r>
          </a:p>
          <a:p>
            <a:pPr marL="0" marR="0" lvl="0" indent="0" algn="just">
              <a:spcBef>
                <a:spcPts val="0"/>
              </a:spcBef>
              <a:spcAft>
                <a:spcPts val="0"/>
              </a:spcAft>
              <a:buNone/>
            </a:pPr>
            <a:endParaRPr lang="en-US" sz="2000" b="0" i="0" u="none" strike="noStrike" baseline="0" dirty="0">
              <a:solidFill>
                <a:srgbClr val="000000"/>
              </a:solidFill>
            </a:endParaRPr>
          </a:p>
          <a:p>
            <a:pPr marL="0" marR="0" lvl="0" indent="0" algn="just">
              <a:spcBef>
                <a:spcPts val="0"/>
              </a:spcBef>
              <a:spcAft>
                <a:spcPts val="0"/>
              </a:spcAft>
              <a:buNone/>
            </a:pPr>
            <a:endParaRPr lang="en-US" sz="2000" dirty="0">
              <a:solidFill>
                <a:srgbClr val="000000"/>
              </a:solidFill>
            </a:endParaRPr>
          </a:p>
          <a:p>
            <a:pPr marL="0" marR="0" lvl="0" indent="0" algn="just">
              <a:spcBef>
                <a:spcPts val="0"/>
              </a:spcBef>
              <a:spcAft>
                <a:spcPts val="0"/>
              </a:spcAft>
              <a:buNone/>
            </a:pPr>
            <a:endParaRPr lang="en-US" sz="2000" b="0" i="0" u="none" strike="noStrike" baseline="0" dirty="0">
              <a:solidFill>
                <a:srgbClr val="000000"/>
              </a:solidFill>
            </a:endParaRPr>
          </a:p>
          <a:p>
            <a:pPr marL="0" marR="0" lvl="0" indent="0" algn="just">
              <a:spcBef>
                <a:spcPts val="0"/>
              </a:spcBef>
              <a:spcAft>
                <a:spcPts val="0"/>
              </a:spcAft>
              <a:buNone/>
            </a:pPr>
            <a:endParaRPr lang="en-US" sz="2000" dirty="0">
              <a:solidFill>
                <a:srgbClr val="000000"/>
              </a:solidFill>
            </a:endParaRPr>
          </a:p>
          <a:p>
            <a:pPr marL="0" marR="0" lvl="0" indent="0" algn="just">
              <a:spcBef>
                <a:spcPts val="0"/>
              </a:spcBef>
              <a:spcAft>
                <a:spcPts val="0"/>
              </a:spcAft>
              <a:buNone/>
            </a:pPr>
            <a:endParaRPr lang="en-US" sz="2000" b="0" i="0" u="none" strike="noStrike" baseline="0" dirty="0">
              <a:solidFill>
                <a:srgbClr val="000000"/>
              </a:solidFill>
            </a:endParaRPr>
          </a:p>
          <a:p>
            <a:pPr marL="0" marR="0" lvl="0" indent="0" algn="just">
              <a:spcBef>
                <a:spcPts val="0"/>
              </a:spcBef>
              <a:spcAft>
                <a:spcPts val="0"/>
              </a:spcAft>
              <a:buNone/>
            </a:pPr>
            <a:endParaRPr lang="en-US" sz="2000" dirty="0">
              <a:solidFill>
                <a:srgbClr val="000000"/>
              </a:solidFill>
            </a:endParaRPr>
          </a:p>
          <a:p>
            <a:pPr marL="0" marR="0" lvl="0" indent="0" algn="just">
              <a:spcBef>
                <a:spcPts val="0"/>
              </a:spcBef>
              <a:spcAft>
                <a:spcPts val="0"/>
              </a:spcAft>
              <a:buNone/>
            </a:pPr>
            <a:endParaRPr lang="en-US" sz="2000" b="0" i="0" u="none" strike="noStrike" baseline="0" dirty="0">
              <a:solidFill>
                <a:srgbClr val="000000"/>
              </a:solidFill>
            </a:endParaRPr>
          </a:p>
          <a:p>
            <a:pPr marL="0" marR="0" lvl="0" indent="0" algn="just">
              <a:spcBef>
                <a:spcPts val="0"/>
              </a:spcBef>
              <a:spcAft>
                <a:spcPts val="0"/>
              </a:spcAft>
              <a:buNone/>
            </a:pPr>
            <a:endParaRPr lang="en-US" sz="2000" dirty="0">
              <a:solidFill>
                <a:srgbClr val="000000"/>
              </a:solidFill>
            </a:endParaRPr>
          </a:p>
          <a:p>
            <a:pPr marL="0" marR="0" lvl="0" indent="0" algn="just">
              <a:spcBef>
                <a:spcPts val="0"/>
              </a:spcBef>
              <a:spcAft>
                <a:spcPts val="0"/>
              </a:spcAft>
              <a:buNone/>
            </a:pPr>
            <a:endParaRPr lang="en-US" sz="2000" b="0" i="0" u="none" strike="noStrike" baseline="0" dirty="0">
              <a:solidFill>
                <a:srgbClr val="000000"/>
              </a:solidFill>
            </a:endParaRPr>
          </a:p>
          <a:p>
            <a:pPr marL="0" indent="0" algn="just">
              <a:spcBef>
                <a:spcPts val="0"/>
              </a:spcBef>
              <a:buNone/>
            </a:pPr>
            <a:r>
              <a:rPr lang="en-US" sz="1800" b="1" dirty="0">
                <a:effectLst/>
                <a:latin typeface="Times New Roman" panose="02020603050405020304" pitchFamily="18" charset="0"/>
                <a:ea typeface="Times New Roman" panose="02020603050405020304" pitchFamily="18" charset="0"/>
              </a:rPr>
              <a:t>									Memory layout for multiprogramming system</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Picture 3">
            <a:extLst>
              <a:ext uri="{FF2B5EF4-FFF2-40B4-BE49-F238E27FC236}">
                <a16:creationId xmlns:a16="http://schemas.microsoft.com/office/drawing/2014/main" xmlns="" id="{71152995-8F55-4F9C-8376-579E1CA77B57}"/>
              </a:ext>
            </a:extLst>
          </p:cNvPr>
          <p:cNvPicPr/>
          <p:nvPr/>
        </p:nvPicPr>
        <p:blipFill>
          <a:blip r:embed="rId2" cstate="print"/>
          <a:srcRect l="26549" t="885" r="26328" b="1476"/>
          <a:stretch>
            <a:fillRect/>
          </a:stretch>
        </p:blipFill>
        <p:spPr bwMode="auto">
          <a:xfrm>
            <a:off x="6304547" y="2999875"/>
            <a:ext cx="3561348" cy="2839452"/>
          </a:xfrm>
          <a:prstGeom prst="rect">
            <a:avLst/>
          </a:prstGeom>
          <a:noFill/>
          <a:ln w="38100" cmpd="dbl">
            <a:solidFill>
              <a:srgbClr val="CC6600"/>
            </a:solidFill>
            <a:miter lim="800000"/>
            <a:headEnd/>
            <a:tailEnd/>
          </a:ln>
          <a:effectLst/>
        </p:spPr>
      </p:pic>
      <p:pic>
        <p:nvPicPr>
          <p:cNvPr id="5" name="Shape 127"/>
          <p:cNvPicPr preferRelativeResize="0"/>
          <p:nvPr/>
        </p:nvPicPr>
        <p:blipFill>
          <a:blip r:embed="rId3">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385180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Operating </a:t>
            </a:r>
            <a:r>
              <a:rPr lang="en-US" sz="2800" dirty="0">
                <a:effectLst/>
                <a:ea typeface="Times New Roman" panose="02020603050405020304" pitchFamily="18" charset="0"/>
              </a:rPr>
              <a:t>System Structure</a:t>
            </a:r>
            <a:br>
              <a:rPr lang="en-US" sz="2800" dirty="0">
                <a:effectLst/>
                <a:ea typeface="Times New Roman" panose="02020603050405020304" pitchFamily="18" charset="0"/>
              </a:rPr>
            </a:br>
            <a:r>
              <a:rPr lang="en-US" sz="2800" dirty="0">
                <a:effectLst/>
                <a:ea typeface="Times New Roman" panose="02020603050405020304" pitchFamily="18" charset="0"/>
              </a:rPr>
              <a:t> </a:t>
            </a:r>
            <a:br>
              <a:rPr lang="en-US" sz="2800" dirty="0">
                <a:effectLst/>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The OS picks up and starts executing one of the jobs. </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Eventually if this job may not need the CPU due to some reason like, an I/O operation to complete, then in non multiprogrammed system CPU would sit idle.</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But in a multiprogrammed system instead of having the CPU idle the OS switches to the next job in the memory.</a:t>
            </a:r>
          </a:p>
          <a:p>
            <a:pPr marL="0" marR="0" indent="0" algn="just">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924145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700" dirty="0" smtClean="0">
                <a:effectLst/>
                <a:ea typeface="Times New Roman" panose="02020603050405020304" pitchFamily="18" charset="0"/>
              </a:rPr>
              <a:t>		Timesharing </a:t>
            </a:r>
            <a:r>
              <a:rPr lang="en-US" sz="2700" dirty="0">
                <a:effectLst/>
                <a:ea typeface="Times New Roman" panose="02020603050405020304" pitchFamily="18" charset="0"/>
              </a:rPr>
              <a:t>(multitasking)</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It is a logical extension of multiprogramming in which CPU switches among jobs so frequently that users can interact with each job while it is running, creating interactive computing.</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Allows many users to share the computer simultaneously.</a:t>
            </a:r>
          </a:p>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200" dirty="0">
                <a:effectLst/>
                <a:ea typeface="Times New Roman" panose="02020603050405020304" pitchFamily="18" charset="0"/>
              </a:rPr>
              <a:t>It requires an </a:t>
            </a:r>
            <a:r>
              <a:rPr lang="en-US" sz="2200" b="1" dirty="0">
                <a:effectLst/>
                <a:ea typeface="Times New Roman" panose="02020603050405020304" pitchFamily="18" charset="0"/>
              </a:rPr>
              <a:t>interactive system or a hands-on </a:t>
            </a:r>
            <a:r>
              <a:rPr lang="en-US" sz="2200" dirty="0">
                <a:effectLst/>
                <a:ea typeface="Times New Roman" panose="02020603050405020304" pitchFamily="18" charset="0"/>
              </a:rPr>
              <a:t>computer system that provides direct communication between the user and the system. </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Response time should be less than 1 second.</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Each user has at least one program executing in memory.</a:t>
            </a: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A program loaded into memory and executing is called a </a:t>
            </a:r>
            <a:r>
              <a:rPr lang="en-US" sz="2200" b="1" dirty="0">
                <a:effectLst/>
                <a:ea typeface="Times New Roman" panose="02020603050405020304" pitchFamily="18" charset="0"/>
              </a:rPr>
              <a:t>process.</a:t>
            </a: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Timesharing and multiprogramming requires several jobs to be kept simultaneously in memory. </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993299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Timesharing </a:t>
            </a:r>
            <a:r>
              <a:rPr lang="en-US" sz="2800" dirty="0">
                <a:effectLst/>
                <a:ea typeface="Times New Roman" panose="02020603050405020304" pitchFamily="18" charset="0"/>
              </a:rPr>
              <a:t>(multitasking)</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algn="just">
              <a:spcBef>
                <a:spcPts val="0"/>
              </a:spcBef>
              <a:buFont typeface="Arial" panose="020B0604020202020204" pitchFamily="34" charset="0"/>
              <a:buChar char="•"/>
            </a:pPr>
            <a:endParaRPr lang="en-US" sz="2200" b="1" dirty="0" smtClean="0">
              <a:effectLst/>
              <a:ea typeface="Times New Roman" panose="02020603050405020304" pitchFamily="18" charset="0"/>
            </a:endParaRPr>
          </a:p>
          <a:p>
            <a:pPr algn="just">
              <a:spcBef>
                <a:spcPts val="0"/>
              </a:spcBef>
              <a:buFont typeface="Arial" panose="020B0604020202020204" pitchFamily="34" charset="0"/>
              <a:buChar char="•"/>
            </a:pPr>
            <a:r>
              <a:rPr lang="en-US" sz="2200" b="1" dirty="0" smtClean="0">
                <a:effectLst/>
                <a:ea typeface="Times New Roman" panose="02020603050405020304" pitchFamily="18" charset="0"/>
              </a:rPr>
              <a:t>Job </a:t>
            </a:r>
            <a:r>
              <a:rPr lang="en-US" sz="2200" b="1" dirty="0">
                <a:effectLst/>
                <a:ea typeface="Times New Roman" panose="02020603050405020304" pitchFamily="18" charset="0"/>
              </a:rPr>
              <a:t>scheduling</a:t>
            </a:r>
            <a:r>
              <a:rPr lang="en-US" sz="2200" dirty="0">
                <a:effectLst/>
                <a:ea typeface="Times New Roman" panose="02020603050405020304" pitchFamily="18" charset="0"/>
              </a:rPr>
              <a:t>: A job pool consists of all processes residing on disk and awaiting allocation of main memory. If several jobs are ready to be brought into memory and if there is not enough room for them, then the system must choose among them. Making this decision is Job scheduling.</a:t>
            </a:r>
          </a:p>
          <a:p>
            <a:pPr marL="342900" marR="0" lvl="0" indent="-342900" algn="just">
              <a:spcBef>
                <a:spcPts val="0"/>
              </a:spcBef>
              <a:spcAft>
                <a:spcPts val="0"/>
              </a:spcAft>
              <a:buFont typeface="Symbol" panose="05050102010706020507" pitchFamily="18" charset="2"/>
              <a:buChar char=""/>
            </a:pPr>
            <a:endParaRPr lang="en-US" sz="2200" b="1" dirty="0">
              <a:effectLst/>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200" b="1" dirty="0">
                <a:effectLst/>
                <a:ea typeface="Times New Roman" panose="02020603050405020304" pitchFamily="18" charset="0"/>
              </a:rPr>
              <a:t>CPU scheduling</a:t>
            </a:r>
            <a:r>
              <a:rPr lang="en-US" sz="2200" dirty="0">
                <a:effectLst/>
                <a:ea typeface="Times New Roman" panose="02020603050405020304" pitchFamily="18" charset="0"/>
              </a:rPr>
              <a:t>: If several jobs are ready to run at the same time, then the system must choose among them. Making this decision is CPU scheduling.</a:t>
            </a:r>
          </a:p>
          <a:p>
            <a:pPr marL="342900" marR="0" lvl="0" indent="-342900" algn="just">
              <a:spcBef>
                <a:spcPts val="0"/>
              </a:spcBef>
              <a:spcAft>
                <a:spcPts val="0"/>
              </a:spcAft>
              <a:buFont typeface="Symbol" panose="05050102010706020507" pitchFamily="18" charset="2"/>
              <a:buChar char=""/>
            </a:pPr>
            <a:endParaRPr lang="en-US" sz="2200" b="1" dirty="0">
              <a:effectLst/>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200" b="1" dirty="0">
                <a:effectLst/>
                <a:ea typeface="Times New Roman" panose="02020603050405020304" pitchFamily="18" charset="0"/>
              </a:rPr>
              <a:t>Swapping</a:t>
            </a:r>
            <a:r>
              <a:rPr lang="en-US" sz="2200" dirty="0">
                <a:effectLst/>
                <a:ea typeface="Times New Roman" panose="02020603050405020304" pitchFamily="18" charset="0"/>
              </a:rPr>
              <a:t>: In time shared system processes are swapped in and out of main memory into the disk to ensure reasonable response time. A common method for achieving this is </a:t>
            </a:r>
            <a:r>
              <a:rPr lang="en-US" sz="2200" b="1" dirty="0">
                <a:effectLst/>
                <a:ea typeface="Times New Roman" panose="02020603050405020304" pitchFamily="18" charset="0"/>
              </a:rPr>
              <a:t>Virtual memory. </a:t>
            </a:r>
            <a:r>
              <a:rPr lang="en-US" sz="2200" dirty="0">
                <a:effectLst/>
                <a:ea typeface="HiddenHorzOCR"/>
              </a:rPr>
              <a:t>The main advantage of the virtual-memory scheme is that it enables users to run programs that are larger than actual physical memory.</a:t>
            </a:r>
            <a:endParaRPr lang="en-US" sz="2200" dirty="0">
              <a:effectLst/>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614960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marL="342900" marR="0" lvl="0" indent="-342900">
              <a:spcBef>
                <a:spcPts val="0"/>
              </a:spcBef>
              <a:spcAft>
                <a:spcPts val="0"/>
              </a:spcAft>
            </a:pPr>
            <a:r>
              <a:rPr lang="en-US" sz="2700" dirty="0" smtClean="0">
                <a:effectLst/>
                <a:ea typeface="Times New Roman" panose="02020603050405020304" pitchFamily="18" charset="0"/>
              </a:rPr>
              <a:t>			Operating </a:t>
            </a:r>
            <a:r>
              <a:rPr lang="en-US" sz="2700" dirty="0">
                <a:effectLst/>
                <a:ea typeface="Times New Roman" panose="02020603050405020304" pitchFamily="18" charset="0"/>
              </a:rPr>
              <a:t>System Operations</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Modern OS is </a:t>
            </a:r>
            <a:r>
              <a:rPr lang="en-US" sz="2200" b="1" dirty="0">
                <a:effectLst/>
                <a:ea typeface="Times New Roman" panose="02020603050405020304" pitchFamily="18" charset="0"/>
              </a:rPr>
              <a:t>Interrupt driven</a:t>
            </a:r>
            <a:r>
              <a:rPr lang="en-US" sz="2200" dirty="0">
                <a:effectLst/>
                <a:ea typeface="Times New Roman" panose="02020603050405020304" pitchFamily="18" charset="0"/>
              </a:rPr>
              <a:t>.</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Events are signaled by </a:t>
            </a:r>
            <a:r>
              <a:rPr lang="en-US" sz="2200" b="1" dirty="0">
                <a:effectLst/>
                <a:ea typeface="Times New Roman" panose="02020603050405020304" pitchFamily="18" charset="0"/>
              </a:rPr>
              <a:t>interrupt or trap</a:t>
            </a:r>
            <a:r>
              <a:rPr lang="en-US" sz="2200" dirty="0">
                <a:effectLst/>
                <a:ea typeface="Times New Roman" panose="02020603050405020304" pitchFamily="18" charset="0"/>
              </a:rPr>
              <a:t>.</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An exception or trap is a software generated interrupt either by an error. (For ex: Division by zero) or specific request from a user program.</a:t>
            </a:r>
          </a:p>
          <a:p>
            <a:pPr marL="342900" marR="0" lvl="0" indent="-342900" algn="just">
              <a:spcBef>
                <a:spcPts val="0"/>
              </a:spcBef>
              <a:spcAft>
                <a:spcPts val="0"/>
              </a:spcAft>
              <a:buFont typeface="Symbol" panose="05050102010706020507" pitchFamily="18" charset="2"/>
              <a:buChar char=""/>
            </a:pPr>
            <a:endParaRPr lang="en-US" sz="2200" b="1" dirty="0">
              <a:effectLst/>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200" b="1" dirty="0">
                <a:effectLst/>
                <a:ea typeface="Times New Roman" panose="02020603050405020304" pitchFamily="18" charset="0"/>
              </a:rPr>
              <a:t>Dual-mode operation</a:t>
            </a:r>
            <a:endParaRPr lang="en-US" sz="2200" dirty="0">
              <a:effectLst/>
              <a:ea typeface="Times New Roman" panose="02020603050405020304" pitchFamily="18" charset="0"/>
            </a:endParaRPr>
          </a:p>
          <a:p>
            <a:pPr marL="114300" marR="0" indent="0" algn="just">
              <a:spcBef>
                <a:spcPts val="0"/>
              </a:spcBef>
              <a:spcAft>
                <a:spcPts val="0"/>
              </a:spcAft>
              <a:buNone/>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To ensure proper execution of the OS, we must be able to distinguish between </a:t>
            </a:r>
            <a:r>
              <a:rPr lang="en-US" sz="2200" b="1" dirty="0">
                <a:effectLst/>
                <a:ea typeface="Times New Roman" panose="02020603050405020304" pitchFamily="18" charset="0"/>
              </a:rPr>
              <a:t>OS code </a:t>
            </a:r>
            <a:r>
              <a:rPr lang="en-US" sz="2200" dirty="0">
                <a:effectLst/>
                <a:ea typeface="Times New Roman" panose="02020603050405020304" pitchFamily="18" charset="0"/>
              </a:rPr>
              <a:t>and</a:t>
            </a:r>
            <a:r>
              <a:rPr lang="en-US" sz="2200" b="1" dirty="0">
                <a:effectLst/>
                <a:ea typeface="Times New Roman" panose="02020603050405020304" pitchFamily="18" charset="0"/>
              </a:rPr>
              <a:t> user defined code.</a:t>
            </a: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Most computer systems provide hardware support to differentiate among various modes of execution.</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882822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Operating </a:t>
            </a:r>
            <a:r>
              <a:rPr lang="en-US" sz="2800" dirty="0">
                <a:effectLst/>
                <a:ea typeface="Times New Roman" panose="02020603050405020304" pitchFamily="18" charset="0"/>
              </a:rPr>
              <a:t>System Operations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0" marR="0" lvl="0" indent="0" algn="just">
              <a:spcBef>
                <a:spcPts val="0"/>
              </a:spcBef>
              <a:spcAft>
                <a:spcPts val="0"/>
              </a:spcAft>
              <a:buNone/>
            </a:pPr>
            <a:endParaRPr lang="en-US" sz="2200" b="1" dirty="0" smtClean="0">
              <a:effectLst/>
              <a:ea typeface="Times New Roman" panose="02020603050405020304" pitchFamily="18" charset="0"/>
            </a:endParaRPr>
          </a:p>
          <a:p>
            <a:pPr marL="0" marR="0" lvl="0" indent="0" algn="just">
              <a:spcBef>
                <a:spcPts val="0"/>
              </a:spcBef>
              <a:spcAft>
                <a:spcPts val="0"/>
              </a:spcAft>
              <a:buNone/>
            </a:pPr>
            <a:r>
              <a:rPr lang="en-US" sz="2200" b="1" dirty="0" smtClean="0">
                <a:effectLst/>
                <a:ea typeface="Times New Roman" panose="02020603050405020304" pitchFamily="18" charset="0"/>
              </a:rPr>
              <a:t>Two </a:t>
            </a:r>
            <a:r>
              <a:rPr lang="en-US" sz="2200" b="1" dirty="0">
                <a:effectLst/>
                <a:ea typeface="Times New Roman" panose="02020603050405020304" pitchFamily="18" charset="0"/>
              </a:rPr>
              <a:t>modes</a:t>
            </a:r>
            <a:r>
              <a:rPr lang="en-US" sz="2200" dirty="0">
                <a:effectLst/>
                <a:ea typeface="Times New Roman" panose="02020603050405020304" pitchFamily="18" charset="0"/>
              </a:rPr>
              <a:t> of operation are:</a:t>
            </a:r>
          </a:p>
          <a:p>
            <a:pPr marL="342900" marR="0" lvl="0" indent="-342900" algn="just">
              <a:spcBef>
                <a:spcPts val="0"/>
              </a:spcBef>
              <a:spcAft>
                <a:spcPts val="0"/>
              </a:spcAft>
              <a:buFont typeface="+mj-lt"/>
              <a:buAutoNum type="arabicPeriod"/>
            </a:pPr>
            <a:r>
              <a:rPr lang="en-US" sz="2200" b="1" dirty="0">
                <a:effectLst/>
                <a:ea typeface="Times New Roman" panose="02020603050405020304" pitchFamily="18" charset="0"/>
              </a:rPr>
              <a:t>User mode</a:t>
            </a:r>
            <a:endParaRPr lang="en-US" sz="2200" dirty="0">
              <a:effectLst/>
              <a:ea typeface="Times New Roman" panose="02020603050405020304" pitchFamily="18" charset="0"/>
            </a:endParaRPr>
          </a:p>
          <a:p>
            <a:pPr marL="342900" marR="0" lvl="0" indent="-342900" algn="just">
              <a:spcBef>
                <a:spcPts val="0"/>
              </a:spcBef>
              <a:spcAft>
                <a:spcPts val="0"/>
              </a:spcAft>
              <a:buFont typeface="+mj-lt"/>
              <a:buAutoNum type="arabicPeriod"/>
            </a:pPr>
            <a:r>
              <a:rPr lang="en-US" sz="2200" b="1" dirty="0">
                <a:effectLst/>
                <a:ea typeface="Times New Roman" panose="02020603050405020304" pitchFamily="18" charset="0"/>
              </a:rPr>
              <a:t>kernel mode</a:t>
            </a:r>
            <a:r>
              <a:rPr lang="en-US" sz="2200" dirty="0">
                <a:effectLst/>
                <a:ea typeface="Times New Roman" panose="02020603050405020304" pitchFamily="18" charset="0"/>
              </a:rPr>
              <a:t> (also called supervisor, system or privileged mode)</a:t>
            </a:r>
          </a:p>
          <a:p>
            <a:pPr marL="342900" marR="0" lvl="0" indent="-342900" algn="just">
              <a:spcBef>
                <a:spcPts val="0"/>
              </a:spcBef>
              <a:spcAft>
                <a:spcPts val="0"/>
              </a:spcAft>
              <a:buFont typeface="Wingdings" panose="05000000000000000000" pitchFamily="2" charset="2"/>
              <a:buChar char=""/>
            </a:pPr>
            <a:r>
              <a:rPr lang="en-US" sz="2200" b="1" dirty="0">
                <a:effectLst/>
                <a:ea typeface="Times New Roman" panose="02020603050405020304" pitchFamily="18" charset="0"/>
              </a:rPr>
              <a:t>Mode bit</a:t>
            </a:r>
            <a:r>
              <a:rPr lang="en-US" sz="2200" dirty="0">
                <a:effectLst/>
                <a:ea typeface="Times New Roman" panose="02020603050405020304" pitchFamily="18" charset="0"/>
              </a:rPr>
              <a:t> is added to the hardware to indicate current mode User mode(1) and kernel mode(0).</a:t>
            </a: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When system is executing on behalf of user application, the s/m is in user mode.</a:t>
            </a: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When a user application requests a service from OS, it must transit from user to kernel mode to fulfill the request as shown in </a:t>
            </a:r>
            <a:r>
              <a:rPr lang="en-US" sz="2200" b="1" dirty="0">
                <a:effectLst/>
                <a:ea typeface="Times New Roman" panose="02020603050405020304" pitchFamily="18" charset="0"/>
              </a:rPr>
              <a:t>figure.</a:t>
            </a:r>
            <a:endParaRPr lang="en-US" sz="2200" dirty="0">
              <a:effectLst/>
              <a:ea typeface="Times New Roman" panose="02020603050405020304" pitchFamily="18" charset="0"/>
            </a:endParaRPr>
          </a:p>
          <a:p>
            <a:pPr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Picture 3">
            <a:extLst>
              <a:ext uri="{FF2B5EF4-FFF2-40B4-BE49-F238E27FC236}">
                <a16:creationId xmlns:a16="http://schemas.microsoft.com/office/drawing/2014/main" xmlns="" id="{4EED42B1-FDFA-42B6-BA7F-21C73C66128E}"/>
              </a:ext>
            </a:extLst>
          </p:cNvPr>
          <p:cNvPicPr/>
          <p:nvPr/>
        </p:nvPicPr>
        <p:blipFill>
          <a:blip r:embed="rId2" cstate="print"/>
          <a:srcRect l="417" t="30278" r="417" b="30000"/>
          <a:stretch>
            <a:fillRect/>
          </a:stretch>
        </p:blipFill>
        <p:spPr bwMode="auto">
          <a:xfrm>
            <a:off x="2133600" y="4542502"/>
            <a:ext cx="9371012" cy="2111515"/>
          </a:xfrm>
          <a:prstGeom prst="rect">
            <a:avLst/>
          </a:prstGeom>
          <a:noFill/>
          <a:ln w="38100" cmpd="dbl">
            <a:solidFill>
              <a:srgbClr val="CC6600"/>
            </a:solidFill>
            <a:miter lim="800000"/>
            <a:headEnd/>
            <a:tailEnd/>
          </a:ln>
          <a:effectLst/>
        </p:spPr>
      </p:pic>
      <p:pic>
        <p:nvPicPr>
          <p:cNvPr id="5" name="Shape 127"/>
          <p:cNvPicPr preferRelativeResize="0"/>
          <p:nvPr/>
        </p:nvPicPr>
        <p:blipFill>
          <a:blip r:embed="rId3">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414284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b="0" i="0" u="none" strike="noStrike" baseline="0" dirty="0" smtClean="0">
                <a:solidFill>
                  <a:srgbClr val="000000"/>
                </a:solidFill>
              </a:rPr>
              <a:t>		Operating </a:t>
            </a:r>
            <a:r>
              <a:rPr lang="en-US" sz="2400" b="0" i="0" u="none" strike="noStrike" baseline="0" dirty="0">
                <a:solidFill>
                  <a:srgbClr val="000000"/>
                </a:solidFill>
              </a:rPr>
              <a:t>System</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881796"/>
            <a:ext cx="9858693" cy="5976204"/>
          </a:xfrm>
        </p:spPr>
        <p:txBody>
          <a:bodyPr>
            <a:normAutofit/>
          </a:bodyPr>
          <a:lstStyle/>
          <a:p>
            <a:pPr marL="0" indent="0" algn="just">
              <a:buNone/>
            </a:pPr>
            <a:endParaRPr lang="en-US" sz="2400" b="0" i="0" u="none" strike="noStrike" baseline="0" dirty="0">
              <a:solidFill>
                <a:srgbClr val="000000"/>
              </a:solidFill>
            </a:endParaRPr>
          </a:p>
          <a:p>
            <a:pPr marL="0" indent="0" algn="just">
              <a:buNone/>
            </a:pPr>
            <a:r>
              <a:rPr lang="en-US" sz="2400" i="0" u="none" strike="noStrike" baseline="0" dirty="0">
                <a:solidFill>
                  <a:srgbClr val="000000"/>
                </a:solidFill>
              </a:rPr>
              <a:t>What Operating Systems do?</a:t>
            </a:r>
          </a:p>
          <a:p>
            <a:pPr marL="0" indent="0" algn="just">
              <a:buNone/>
            </a:pPr>
            <a:r>
              <a:rPr lang="en-US" sz="2400" i="0" u="none" strike="noStrike" baseline="0" dirty="0">
                <a:solidFill>
                  <a:srgbClr val="000000"/>
                </a:solidFill>
              </a:rPr>
              <a:t>      A computer system can be divided into four components</a:t>
            </a:r>
          </a:p>
          <a:p>
            <a:pPr marL="0" indent="0" algn="just">
              <a:buNone/>
            </a:pPr>
            <a:endParaRPr lang="en-US" sz="2400" i="0" u="none" strike="noStrike" baseline="0" dirty="0">
              <a:solidFill>
                <a:srgbClr val="000000"/>
              </a:solidFill>
            </a:endParaRPr>
          </a:p>
          <a:p>
            <a:pPr algn="just">
              <a:buFont typeface="Wingdings" panose="05000000000000000000" pitchFamily="2" charset="2"/>
              <a:buChar char="Ø"/>
            </a:pPr>
            <a:r>
              <a:rPr lang="en-US" sz="2400" i="0" u="none" strike="noStrike" baseline="0" dirty="0">
                <a:solidFill>
                  <a:srgbClr val="000000"/>
                </a:solidFill>
              </a:rPr>
              <a:t>	Hardware: The Hardware consists of memory, CPU, ALU, I/O devices, peripherals devices &amp; storage devices.</a:t>
            </a:r>
          </a:p>
          <a:p>
            <a:pPr algn="just">
              <a:buFont typeface="Wingdings" panose="05000000000000000000" pitchFamily="2" charset="2"/>
              <a:buChar char="Ø"/>
            </a:pPr>
            <a:r>
              <a:rPr lang="en-US" sz="2400" i="0" u="none" strike="noStrike" baseline="0" dirty="0">
                <a:solidFill>
                  <a:srgbClr val="000000"/>
                </a:solidFill>
              </a:rPr>
              <a:t>	OS: The OS controls &amp; co-ordinates the use of hardware among various application programs for various users.</a:t>
            </a:r>
          </a:p>
          <a:p>
            <a:pPr algn="just">
              <a:buFont typeface="Wingdings" panose="05000000000000000000" pitchFamily="2" charset="2"/>
              <a:buChar char="Ø"/>
            </a:pPr>
            <a:r>
              <a:rPr lang="en-US" sz="2400" i="0" u="none" strike="noStrike" baseline="0" dirty="0">
                <a:solidFill>
                  <a:srgbClr val="000000"/>
                </a:solidFill>
              </a:rPr>
              <a:t>	Application Program: The application programs includes word processors, spread sheets, compilers &amp; web browsers which defines the ways in which the resources are used to solve the problems of the users.</a:t>
            </a:r>
          </a:p>
          <a:p>
            <a:pPr algn="just">
              <a:buFont typeface="Wingdings" panose="05000000000000000000" pitchFamily="2" charset="2"/>
              <a:buChar char="Ø"/>
            </a:pPr>
            <a:r>
              <a:rPr lang="en-US" sz="2400" i="0" u="none" strike="noStrike" baseline="0" dirty="0">
                <a:solidFill>
                  <a:srgbClr val="000000"/>
                </a:solidFill>
              </a:rPr>
              <a:t>	User: Who works/executes the required function.</a:t>
            </a:r>
          </a:p>
          <a:p>
            <a:pPr marL="0" indent="0" algn="just">
              <a:buNone/>
            </a:pPr>
            <a:endParaRPr lang="en-US" sz="4000" dirty="0"/>
          </a:p>
        </p:txBody>
      </p:sp>
      <p:pic>
        <p:nvPicPr>
          <p:cNvPr id="4" name="Shape 127"/>
          <p:cNvPicPr preferRelativeResize="0"/>
          <p:nvPr/>
        </p:nvPicPr>
        <p:blipFill>
          <a:blip r:embed="rId3">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506804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Operating </a:t>
            </a:r>
            <a:r>
              <a:rPr lang="en-US" sz="2800" dirty="0">
                <a:effectLst/>
                <a:ea typeface="Times New Roman" panose="02020603050405020304" pitchFamily="18" charset="0"/>
              </a:rPr>
              <a:t>System Operations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At </a:t>
            </a:r>
            <a:r>
              <a:rPr lang="en-US" sz="2200" b="1" dirty="0">
                <a:effectLst/>
                <a:ea typeface="Times New Roman" panose="02020603050405020304" pitchFamily="18" charset="0"/>
              </a:rPr>
              <a:t>system boot time</a:t>
            </a:r>
            <a:r>
              <a:rPr lang="en-US" sz="2200" dirty="0">
                <a:effectLst/>
                <a:ea typeface="Times New Roman" panose="02020603050405020304" pitchFamily="18" charset="0"/>
              </a:rPr>
              <a:t>, the hardware starts in kernel mode. The OS is then loaded and starts user applications in user mode. Whenever a </a:t>
            </a:r>
            <a:r>
              <a:rPr lang="en-US" sz="2200" b="1" dirty="0">
                <a:effectLst/>
                <a:ea typeface="Times New Roman" panose="02020603050405020304" pitchFamily="18" charset="0"/>
              </a:rPr>
              <a:t>trap or interrupt</a:t>
            </a:r>
            <a:r>
              <a:rPr lang="en-US" sz="2200" dirty="0">
                <a:effectLst/>
                <a:ea typeface="Times New Roman" panose="02020603050405020304" pitchFamily="18" charset="0"/>
              </a:rPr>
              <a:t> occurs, the hardware switches from user mode to kernel mode. Thus, whenever the OS gains control of the computer, it is in </a:t>
            </a:r>
            <a:r>
              <a:rPr lang="en-US" sz="2200" b="1" dirty="0">
                <a:effectLst/>
                <a:ea typeface="Times New Roman" panose="02020603050405020304" pitchFamily="18" charset="0"/>
              </a:rPr>
              <a:t>kernel mode</a:t>
            </a:r>
            <a:r>
              <a:rPr lang="en-US" sz="2200" dirty="0">
                <a:effectLst/>
                <a:ea typeface="Times New Roman" panose="02020603050405020304" pitchFamily="18" charset="0"/>
              </a:rPr>
              <a:t>. The system always switches to user mode before passing control to user program.</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The hardware allows </a:t>
            </a:r>
            <a:r>
              <a:rPr lang="en-US" sz="2200" b="1" dirty="0">
                <a:effectLst/>
                <a:ea typeface="Times New Roman" panose="02020603050405020304" pitchFamily="18" charset="0"/>
              </a:rPr>
              <a:t>privileged instructions</a:t>
            </a:r>
            <a:r>
              <a:rPr lang="en-US" sz="2200" dirty="0">
                <a:effectLst/>
                <a:ea typeface="Times New Roman" panose="02020603050405020304" pitchFamily="18" charset="0"/>
              </a:rPr>
              <a:t> to be executed only in kernel mode. If an attempt is made to execute privileged instructions in user mode, the hardware does not execute it but rather treats it as an illegal and traps it to the OS. Examples: Instruction to switch to user mode, I/O control instructions, timer management instructions and interrupt management instructions.</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7444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Operating </a:t>
            </a:r>
            <a:r>
              <a:rPr lang="en-US" sz="2800" dirty="0">
                <a:effectLst/>
                <a:ea typeface="Times New Roman" panose="02020603050405020304" pitchFamily="18" charset="0"/>
              </a:rPr>
              <a:t>System Operations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200" b="1" dirty="0" smtClean="0">
                <a:effectLst/>
                <a:ea typeface="Times New Roman" panose="02020603050405020304" pitchFamily="18" charset="0"/>
              </a:rPr>
              <a:t>Timer</a:t>
            </a:r>
            <a:endParaRPr lang="en-US" sz="2200" dirty="0">
              <a:effectLst/>
              <a:ea typeface="Times New Roman" panose="02020603050405020304" pitchFamily="18" charset="0"/>
            </a:endParaRPr>
          </a:p>
          <a:p>
            <a:pPr marL="114300" marR="0" indent="0" algn="just">
              <a:spcBef>
                <a:spcPts val="0"/>
              </a:spcBef>
              <a:spcAft>
                <a:spcPts val="0"/>
              </a:spcAft>
              <a:buNone/>
            </a:pPr>
            <a:r>
              <a:rPr lang="en-US" sz="2200" b="1" dirty="0">
                <a:effectLst/>
                <a:ea typeface="Times New Roman" panose="02020603050405020304" pitchFamily="18" charset="0"/>
              </a:rPr>
              <a:t> </a:t>
            </a: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Timer is used to prevent a program from getting stuck in an </a:t>
            </a:r>
            <a:r>
              <a:rPr lang="en-US" sz="2200" b="1" dirty="0">
                <a:effectLst/>
                <a:ea typeface="Times New Roman" panose="02020603050405020304" pitchFamily="18" charset="0"/>
              </a:rPr>
              <a:t>infinite loop </a:t>
            </a:r>
            <a:r>
              <a:rPr lang="en-US" sz="2200" dirty="0">
                <a:effectLst/>
                <a:ea typeface="Times New Roman" panose="02020603050405020304" pitchFamily="18" charset="0"/>
              </a:rPr>
              <a:t>or not calling system services and never returning control to the OS.</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Timer can be set to </a:t>
            </a:r>
            <a:r>
              <a:rPr lang="en-US" sz="2200" b="1" dirty="0">
                <a:effectLst/>
                <a:ea typeface="Times New Roman" panose="02020603050405020304" pitchFamily="18" charset="0"/>
              </a:rPr>
              <a:t>interrupt</a:t>
            </a:r>
            <a:r>
              <a:rPr lang="en-US" sz="2200" dirty="0">
                <a:effectLst/>
                <a:ea typeface="Times New Roman" panose="02020603050405020304" pitchFamily="18" charset="0"/>
              </a:rPr>
              <a:t> the computer after a specific period.</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The period may be </a:t>
            </a:r>
            <a:r>
              <a:rPr lang="en-US" sz="2200" b="1" dirty="0">
                <a:effectLst/>
                <a:ea typeface="Times New Roman" panose="02020603050405020304" pitchFamily="18" charset="0"/>
              </a:rPr>
              <a:t>fixed or variable</a:t>
            </a:r>
            <a:r>
              <a:rPr lang="en-US" sz="2200" dirty="0">
                <a:effectLst/>
                <a:ea typeface="Times New Roman" panose="02020603050405020304" pitchFamily="18" charset="0"/>
              </a:rPr>
              <a:t>. The </a:t>
            </a:r>
            <a:r>
              <a:rPr lang="en-US" sz="2200" b="1" dirty="0">
                <a:effectLst/>
                <a:ea typeface="Times New Roman" panose="02020603050405020304" pitchFamily="18" charset="0"/>
              </a:rPr>
              <a:t>variable timer </a:t>
            </a:r>
            <a:r>
              <a:rPr lang="en-US" sz="2200" dirty="0">
                <a:effectLst/>
                <a:ea typeface="Times New Roman" panose="02020603050405020304" pitchFamily="18" charset="0"/>
              </a:rPr>
              <a:t>is implemented by fixed rate clock and a counter. Whenever the clock ticks, operating system decrements the counter. When counter reaches zero it generates an interrupt.</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Timer has to be set before scheduling process to regain control or terminate program that exceeds allotted time.</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353183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marL="342900" marR="0" lvl="0" indent="-342900">
              <a:spcBef>
                <a:spcPts val="0"/>
              </a:spcBef>
              <a:spcAft>
                <a:spcPts val="0"/>
              </a:spcAft>
            </a:pPr>
            <a:r>
              <a:rPr lang="en-US" sz="2700" b="1" dirty="0" smtClean="0">
                <a:effectLst/>
                <a:ea typeface="Times New Roman" panose="02020603050405020304" pitchFamily="18" charset="0"/>
              </a:rPr>
              <a:t>			</a:t>
            </a:r>
            <a:r>
              <a:rPr lang="en-US" sz="2700" dirty="0" smtClean="0">
                <a:effectLst/>
                <a:ea typeface="Times New Roman" panose="02020603050405020304" pitchFamily="18" charset="0"/>
              </a:rPr>
              <a:t>Memory </a:t>
            </a:r>
            <a:r>
              <a:rPr lang="en-US" sz="2700" dirty="0">
                <a:effectLst/>
                <a:ea typeface="Times New Roman" panose="02020603050405020304" pitchFamily="18" charset="0"/>
              </a:rPr>
              <a:t>Management</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685800" algn="l"/>
              </a:tabLst>
            </a:pPr>
            <a:endParaRPr lang="en-US" sz="2200" dirty="0" smtClean="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r>
              <a:rPr lang="en-US" sz="2200" dirty="0" smtClean="0">
                <a:effectLst/>
                <a:ea typeface="Times New Roman" panose="02020603050405020304" pitchFamily="18" charset="0"/>
              </a:rPr>
              <a:t>Main </a:t>
            </a:r>
            <a:r>
              <a:rPr lang="en-US" sz="2200" dirty="0">
                <a:effectLst/>
                <a:ea typeface="Times New Roman" panose="02020603050405020304" pitchFamily="18" charset="0"/>
              </a:rPr>
              <a:t>memory is the </a:t>
            </a:r>
            <a:r>
              <a:rPr lang="en-US" sz="2200" b="1" dirty="0">
                <a:effectLst/>
                <a:ea typeface="Times New Roman" panose="02020603050405020304" pitchFamily="18" charset="0"/>
              </a:rPr>
              <a:t>central</a:t>
            </a:r>
            <a:r>
              <a:rPr lang="en-US" sz="2200" dirty="0">
                <a:effectLst/>
                <a:ea typeface="Times New Roman" panose="02020603050405020304" pitchFamily="18" charset="0"/>
              </a:rPr>
              <a:t> to the operation of the computer system.</a:t>
            </a:r>
          </a:p>
          <a:p>
            <a:pPr marL="342900" marR="0" lvl="0" indent="-342900" algn="just">
              <a:spcBef>
                <a:spcPts val="0"/>
              </a:spcBef>
              <a:spcAft>
                <a:spcPts val="0"/>
              </a:spcAft>
              <a:buFont typeface="Wingdings" panose="05000000000000000000" pitchFamily="2" charset="2"/>
              <a:buChar char=""/>
              <a:tabLst>
                <a:tab pos="685800" algn="l"/>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r>
              <a:rPr lang="en-US" sz="2200" dirty="0">
                <a:effectLst/>
                <a:ea typeface="Times New Roman" panose="02020603050405020304" pitchFamily="18" charset="0"/>
              </a:rPr>
              <a:t>Main memory is the large array of words or bytes, ranging in size from hundreds of thousands to billions. Each word or byte will have their </a:t>
            </a:r>
            <a:r>
              <a:rPr lang="en-US" sz="2200" b="1" dirty="0">
                <a:effectLst/>
                <a:ea typeface="Times New Roman" panose="02020603050405020304" pitchFamily="18" charset="0"/>
              </a:rPr>
              <a:t>own address</a:t>
            </a:r>
            <a:r>
              <a:rPr lang="en-US" sz="2200" dirty="0">
                <a:effectLst/>
                <a:ea typeface="Times New Roman" panose="02020603050405020304" pitchFamily="18" charset="0"/>
              </a:rPr>
              <a:t>.</a:t>
            </a:r>
          </a:p>
          <a:p>
            <a:pPr marL="342900" marR="0" lvl="0" indent="-342900" algn="just">
              <a:spcBef>
                <a:spcPts val="0"/>
              </a:spcBef>
              <a:spcAft>
                <a:spcPts val="0"/>
              </a:spcAft>
              <a:buFont typeface="Wingdings" panose="05000000000000000000" pitchFamily="2" charset="2"/>
              <a:buChar char=""/>
              <a:tabLst>
                <a:tab pos="685800" algn="l"/>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r>
              <a:rPr lang="en-US" sz="2200" dirty="0">
                <a:effectLst/>
                <a:ea typeface="Times New Roman" panose="02020603050405020304" pitchFamily="18" charset="0"/>
              </a:rPr>
              <a:t>The CPU reads the instruction from main memory during </a:t>
            </a:r>
            <a:r>
              <a:rPr lang="en-US" sz="2200" b="1" dirty="0">
                <a:effectLst/>
                <a:ea typeface="Times New Roman" panose="02020603050405020304" pitchFamily="18" charset="0"/>
              </a:rPr>
              <a:t>instruction fetch cycle </a:t>
            </a:r>
            <a:r>
              <a:rPr lang="en-US" sz="2200" dirty="0">
                <a:effectLst/>
                <a:ea typeface="Times New Roman" panose="02020603050405020304" pitchFamily="18" charset="0"/>
              </a:rPr>
              <a:t>&amp; during the </a:t>
            </a:r>
            <a:r>
              <a:rPr lang="en-US" sz="2200" b="1" dirty="0">
                <a:effectLst/>
                <a:ea typeface="Times New Roman" panose="02020603050405020304" pitchFamily="18" charset="0"/>
              </a:rPr>
              <a:t>data-fetch cycle </a:t>
            </a:r>
            <a:r>
              <a:rPr lang="en-US" sz="2200" dirty="0">
                <a:effectLst/>
                <a:ea typeface="Times New Roman" panose="02020603050405020304" pitchFamily="18" charset="0"/>
              </a:rPr>
              <a:t>it reads &amp; writes the data. </a:t>
            </a:r>
          </a:p>
          <a:p>
            <a:pPr marL="342900" marR="0" lvl="0" indent="-342900" algn="just">
              <a:spcBef>
                <a:spcPts val="0"/>
              </a:spcBef>
              <a:spcAft>
                <a:spcPts val="0"/>
              </a:spcAft>
              <a:buFont typeface="Wingdings" panose="05000000000000000000" pitchFamily="2" charset="2"/>
              <a:buChar char=""/>
              <a:tabLst>
                <a:tab pos="685800" algn="l"/>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r>
              <a:rPr lang="en-US" sz="2200" dirty="0">
                <a:effectLst/>
                <a:ea typeface="Times New Roman" panose="02020603050405020304" pitchFamily="18" charset="0"/>
              </a:rPr>
              <a:t>The main memory is the only storage device in which a CPU is able to address &amp; access directly.</a:t>
            </a:r>
          </a:p>
          <a:p>
            <a:pPr marL="342900" marR="0" lvl="0" indent="-342900" algn="just">
              <a:spcBef>
                <a:spcPts val="0"/>
              </a:spcBef>
              <a:spcAft>
                <a:spcPts val="0"/>
              </a:spcAft>
              <a:buFont typeface="Wingdings" panose="05000000000000000000" pitchFamily="2" charset="2"/>
              <a:buChar char=""/>
              <a:tabLst>
                <a:tab pos="685800" algn="l"/>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r>
              <a:rPr lang="en-US" sz="2200" dirty="0">
                <a:effectLst/>
                <a:ea typeface="Times New Roman" panose="02020603050405020304" pitchFamily="18" charset="0"/>
              </a:rPr>
              <a:t>For a program to be executed, it must be loaded into memory &amp; mapped to absolute addresses. When the program terminates, all available memory will be returned back. </a:t>
            </a:r>
          </a:p>
          <a:p>
            <a:pPr marL="342900" marR="0" lvl="0" indent="-342900" algn="just">
              <a:spcBef>
                <a:spcPts val="0"/>
              </a:spcBef>
              <a:spcAft>
                <a:spcPts val="0"/>
              </a:spcAft>
              <a:buFont typeface="Wingdings" panose="05000000000000000000" pitchFamily="2" charset="2"/>
              <a:buChar char=""/>
              <a:tabLst>
                <a:tab pos="685800" algn="l"/>
              </a:tabLst>
            </a:pPr>
            <a:endParaRPr lang="en-US" sz="2200" dirty="0">
              <a:effectLst/>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656118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Memory </a:t>
            </a:r>
            <a:r>
              <a:rPr lang="en-US" sz="2800" dirty="0">
                <a:effectLst/>
                <a:ea typeface="Times New Roman" panose="02020603050405020304" pitchFamily="18" charset="0"/>
              </a:rPr>
              <a:t>Management</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algn="just">
              <a:spcBef>
                <a:spcPts val="0"/>
              </a:spcBef>
              <a:buFont typeface="Wingdings" panose="05000000000000000000" pitchFamily="2" charset="2"/>
              <a:buChar char="ü"/>
            </a:pPr>
            <a:endParaRPr lang="en-US" sz="2000" dirty="0">
              <a:effectLst/>
              <a:ea typeface="Times New Roman" panose="02020603050405020304" pitchFamily="18" charset="0"/>
            </a:endParaRPr>
          </a:p>
          <a:p>
            <a:pPr algn="just">
              <a:spcBef>
                <a:spcPts val="0"/>
              </a:spcBef>
              <a:buFont typeface="Wingdings" panose="05000000000000000000" pitchFamily="2" charset="2"/>
              <a:buChar char="ü"/>
            </a:pPr>
            <a:r>
              <a:rPr lang="en-US" sz="2200" dirty="0">
                <a:effectLst/>
                <a:ea typeface="Times New Roman" panose="02020603050405020304" pitchFamily="18" charset="0"/>
              </a:rPr>
              <a:t>To improve the utilization of CPU &amp; the response time several programs will be kept in memory.</a:t>
            </a:r>
          </a:p>
          <a:p>
            <a:pPr marL="342900" marR="0" lvl="0" indent="-342900" algn="just">
              <a:spcBef>
                <a:spcPts val="0"/>
              </a:spcBef>
              <a:spcAft>
                <a:spcPts val="0"/>
              </a:spcAft>
              <a:buFont typeface="Wingdings" panose="05000000000000000000" pitchFamily="2" charset="2"/>
              <a:buChar char=""/>
              <a:tabLst>
                <a:tab pos="685800" algn="l"/>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r>
              <a:rPr lang="en-US" sz="2200" dirty="0">
                <a:effectLst/>
                <a:ea typeface="Times New Roman" panose="02020603050405020304" pitchFamily="18" charset="0"/>
              </a:rPr>
              <a:t>Several memory management schemes are available &amp; selection depends on the </a:t>
            </a:r>
            <a:r>
              <a:rPr lang="en-US" sz="2200" b="1" dirty="0">
                <a:effectLst/>
                <a:ea typeface="Times New Roman" panose="02020603050405020304" pitchFamily="18" charset="0"/>
              </a:rPr>
              <a:t>Hardware design</a:t>
            </a:r>
            <a:r>
              <a:rPr lang="en-US" sz="2200" dirty="0">
                <a:effectLst/>
                <a:ea typeface="Times New Roman" panose="02020603050405020304" pitchFamily="18" charset="0"/>
              </a:rPr>
              <a:t> of the system.</a:t>
            </a:r>
          </a:p>
          <a:p>
            <a:pPr marL="342900" marR="0" lvl="0" indent="-342900" algn="just">
              <a:spcBef>
                <a:spcPts val="0"/>
              </a:spcBef>
              <a:spcAft>
                <a:spcPts val="0"/>
              </a:spcAft>
              <a:buFont typeface="Wingdings" panose="05000000000000000000" pitchFamily="2" charset="2"/>
              <a:buChar char=""/>
              <a:tabLst>
                <a:tab pos="685800" algn="l"/>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r>
              <a:rPr lang="en-US" sz="2200" dirty="0">
                <a:effectLst/>
                <a:ea typeface="Times New Roman" panose="02020603050405020304" pitchFamily="18" charset="0"/>
              </a:rPr>
              <a:t>The OS is responsible for the following activities</a:t>
            </a:r>
          </a:p>
          <a:p>
            <a:pPr lvl="1" indent="-342900" algn="just">
              <a:spcBef>
                <a:spcPts val="0"/>
              </a:spcBef>
              <a:buFont typeface="Courier New" panose="02070309020205020404" pitchFamily="49" charset="0"/>
              <a:buChar char="o"/>
              <a:tabLst>
                <a:tab pos="1085850" algn="l"/>
              </a:tabLst>
            </a:pPr>
            <a:endParaRPr lang="en-US" sz="2000" dirty="0">
              <a:effectLst/>
              <a:ea typeface="Times New Roman" panose="02020603050405020304" pitchFamily="18" charset="0"/>
            </a:endParaRPr>
          </a:p>
          <a:p>
            <a:pPr lvl="1" indent="-342900" algn="just">
              <a:spcBef>
                <a:spcPts val="0"/>
              </a:spcBef>
              <a:buFont typeface="Courier New" panose="02070309020205020404" pitchFamily="49" charset="0"/>
              <a:buChar char="o"/>
              <a:tabLst>
                <a:tab pos="1085850" algn="l"/>
              </a:tabLst>
            </a:pPr>
            <a:r>
              <a:rPr lang="en-US" sz="2000" dirty="0">
                <a:effectLst/>
                <a:ea typeface="Times New Roman" panose="02020603050405020304" pitchFamily="18" charset="0"/>
              </a:rPr>
              <a:t>Keeping track of which parts of the memory are used &amp; by whom.</a:t>
            </a:r>
          </a:p>
          <a:p>
            <a:pPr lvl="1" indent="-342900" algn="just">
              <a:spcBef>
                <a:spcPts val="0"/>
              </a:spcBef>
              <a:buFont typeface="Courier New" panose="02070309020205020404" pitchFamily="49" charset="0"/>
              <a:buChar char="o"/>
              <a:tabLst>
                <a:tab pos="1085850" algn="l"/>
              </a:tabLst>
            </a:pPr>
            <a:endParaRPr lang="en-US" sz="2000" dirty="0">
              <a:effectLst/>
              <a:ea typeface="Times New Roman" panose="02020603050405020304" pitchFamily="18" charset="0"/>
            </a:endParaRPr>
          </a:p>
          <a:p>
            <a:pPr lvl="1" indent="-342900" algn="just">
              <a:spcBef>
                <a:spcPts val="0"/>
              </a:spcBef>
              <a:buFont typeface="Courier New" panose="02070309020205020404" pitchFamily="49" charset="0"/>
              <a:buChar char="o"/>
              <a:tabLst>
                <a:tab pos="1085850" algn="l"/>
              </a:tabLst>
            </a:pPr>
            <a:r>
              <a:rPr lang="en-US" sz="2000" dirty="0">
                <a:effectLst/>
                <a:ea typeface="Times New Roman" panose="02020603050405020304" pitchFamily="18" charset="0"/>
              </a:rPr>
              <a:t>Deciding which process and data to move into and out of memory.</a:t>
            </a:r>
          </a:p>
          <a:p>
            <a:pPr lvl="1" indent="-342900" algn="just">
              <a:spcBef>
                <a:spcPts val="0"/>
              </a:spcBef>
              <a:buFont typeface="Courier New" panose="02070309020205020404" pitchFamily="49" charset="0"/>
              <a:buChar char="o"/>
              <a:tabLst>
                <a:tab pos="1085850" algn="l"/>
              </a:tabLst>
            </a:pPr>
            <a:endParaRPr lang="en-US" sz="2000" dirty="0">
              <a:effectLst/>
              <a:ea typeface="Times New Roman" panose="02020603050405020304" pitchFamily="18" charset="0"/>
            </a:endParaRPr>
          </a:p>
          <a:p>
            <a:pPr lvl="1" indent="-342900" algn="just">
              <a:spcBef>
                <a:spcPts val="0"/>
              </a:spcBef>
              <a:buFont typeface="Courier New" panose="02070309020205020404" pitchFamily="49" charset="0"/>
              <a:buChar char="o"/>
              <a:tabLst>
                <a:tab pos="1085850" algn="l"/>
              </a:tabLst>
            </a:pPr>
            <a:r>
              <a:rPr lang="en-US" sz="2000" dirty="0">
                <a:effectLst/>
                <a:ea typeface="Times New Roman" panose="02020603050405020304" pitchFamily="18" charset="0"/>
              </a:rPr>
              <a:t>Allocating &amp; deallocating memory space as needed.</a:t>
            </a:r>
          </a:p>
          <a:p>
            <a:pPr marL="0" marR="0" indent="0" algn="just">
              <a:spcBef>
                <a:spcPts val="0"/>
              </a:spcBef>
              <a:spcAft>
                <a:spcPts val="0"/>
              </a:spcAft>
              <a:buNone/>
            </a:pPr>
            <a:endParaRPr lang="en-US" sz="2200" dirty="0">
              <a:effectLst/>
              <a:ea typeface="Times New Roman" panose="02020603050405020304" pitchFamily="18" charset="0"/>
            </a:endParaRPr>
          </a:p>
          <a:p>
            <a:pPr algn="just">
              <a:spcBef>
                <a:spcPts val="0"/>
              </a:spcBef>
              <a:buFont typeface="Wingdings" panose="05000000000000000000" pitchFamily="2" charset="2"/>
              <a:buChar char="ü"/>
            </a:pPr>
            <a:endParaRPr lang="en-US" sz="2200" dirty="0">
              <a:effectLst/>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787145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Storage </a:t>
            </a:r>
            <a:r>
              <a:rPr lang="en-US" sz="2800" dirty="0">
                <a:effectLst/>
                <a:ea typeface="Times New Roman" panose="02020603050405020304" pitchFamily="18" charset="0"/>
              </a:rPr>
              <a:t>Management</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200" b="1" dirty="0" smtClean="0">
                <a:effectLst/>
                <a:ea typeface="Times New Roman" panose="02020603050405020304" pitchFamily="18" charset="0"/>
              </a:rPr>
              <a:t>File </a:t>
            </a:r>
            <a:r>
              <a:rPr lang="en-US" sz="2200" b="1" dirty="0">
                <a:effectLst/>
                <a:ea typeface="Times New Roman" panose="02020603050405020304" pitchFamily="18" charset="0"/>
              </a:rPr>
              <a:t>System Management</a:t>
            </a:r>
            <a:endParaRPr lang="en-US" sz="2200" dirty="0">
              <a:effectLst/>
              <a:ea typeface="Times New Roman" panose="02020603050405020304" pitchFamily="18" charset="0"/>
            </a:endParaRPr>
          </a:p>
          <a:p>
            <a:pPr marL="114300" marR="0" indent="0" algn="just">
              <a:spcBef>
                <a:spcPts val="0"/>
              </a:spcBef>
              <a:spcAft>
                <a:spcPts val="0"/>
              </a:spcAft>
              <a:buNone/>
            </a:pPr>
            <a:r>
              <a:rPr lang="en-US" sz="2200" b="1" dirty="0">
                <a:effectLst/>
                <a:ea typeface="Times New Roman" panose="02020603050405020304" pitchFamily="18" charset="0"/>
              </a:rPr>
              <a:t> </a:t>
            </a: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r>
              <a:rPr lang="en-US" sz="2200" dirty="0">
                <a:effectLst/>
                <a:ea typeface="Times New Roman" panose="02020603050405020304" pitchFamily="18" charset="0"/>
              </a:rPr>
              <a:t>File management is one of the most visible components of an OS.</a:t>
            </a:r>
          </a:p>
          <a:p>
            <a:pPr marL="342900" marR="0" lvl="0" indent="-342900" algn="just">
              <a:spcBef>
                <a:spcPts val="0"/>
              </a:spcBef>
              <a:spcAft>
                <a:spcPts val="0"/>
              </a:spcAft>
              <a:buFont typeface="Wingdings" panose="05000000000000000000" pitchFamily="2" charset="2"/>
              <a:buChar char=""/>
              <a:tabLst>
                <a:tab pos="685800" algn="l"/>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r>
              <a:rPr lang="en-US" sz="2200" dirty="0">
                <a:effectLst/>
                <a:ea typeface="Times New Roman" panose="02020603050405020304" pitchFamily="18" charset="0"/>
              </a:rPr>
              <a:t>Computer can store information on different types of </a:t>
            </a:r>
            <a:r>
              <a:rPr lang="en-US" sz="2200" b="1" dirty="0">
                <a:effectLst/>
                <a:ea typeface="Times New Roman" panose="02020603050405020304" pitchFamily="18" charset="0"/>
              </a:rPr>
              <a:t>physical media</a:t>
            </a:r>
            <a:r>
              <a:rPr lang="en-US" sz="2200" dirty="0">
                <a:effectLst/>
                <a:ea typeface="Times New Roman" panose="02020603050405020304" pitchFamily="18" charset="0"/>
              </a:rPr>
              <a:t> like Magnetic Disks, Magnetic tapes, optical disks etc.</a:t>
            </a:r>
          </a:p>
          <a:p>
            <a:pPr marL="342900" marR="0" lvl="0" indent="-342900" algn="just">
              <a:spcBef>
                <a:spcPts val="0"/>
              </a:spcBef>
              <a:spcAft>
                <a:spcPts val="0"/>
              </a:spcAft>
              <a:buFont typeface="Wingdings" panose="05000000000000000000" pitchFamily="2" charset="2"/>
              <a:buChar char=""/>
              <a:tabLst>
                <a:tab pos="2971800" algn="ctr"/>
                <a:tab pos="5943600" algn="r"/>
                <a:tab pos="685800" algn="l"/>
                <a:tab pos="2971800" algn="ctr"/>
                <a:tab pos="5943600" algn="r"/>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 pos="685800" algn="l"/>
                <a:tab pos="2971800" algn="ctr"/>
                <a:tab pos="5943600" algn="r"/>
              </a:tabLst>
            </a:pPr>
            <a:r>
              <a:rPr lang="en-US" sz="2200" dirty="0">
                <a:effectLst/>
                <a:ea typeface="Times New Roman" panose="02020603050405020304" pitchFamily="18" charset="0"/>
              </a:rPr>
              <a:t>These devices have their own </a:t>
            </a:r>
            <a:r>
              <a:rPr lang="en-US" sz="2200" b="1" dirty="0">
                <a:effectLst/>
                <a:ea typeface="Times New Roman" panose="02020603050405020304" pitchFamily="18" charset="0"/>
              </a:rPr>
              <a:t>unique characteristics</a:t>
            </a:r>
            <a:r>
              <a:rPr lang="en-US" sz="2200" dirty="0">
                <a:effectLst/>
                <a:ea typeface="Times New Roman" panose="02020603050405020304" pitchFamily="18" charset="0"/>
              </a:rPr>
              <a:t> like access speed, capacity, data transfer rate, and access method (sequential or random). </a:t>
            </a:r>
          </a:p>
          <a:p>
            <a:pPr marL="342900" marR="0" lvl="0" indent="-342900" algn="just">
              <a:spcBef>
                <a:spcPts val="0"/>
              </a:spcBef>
              <a:spcAft>
                <a:spcPts val="0"/>
              </a:spcAft>
              <a:buFont typeface="Wingdings" panose="05000000000000000000" pitchFamily="2" charset="2"/>
              <a:buChar char=""/>
              <a:tabLst>
                <a:tab pos="685800" algn="l"/>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r>
              <a:rPr lang="en-US" sz="2200" dirty="0">
                <a:effectLst/>
                <a:ea typeface="Times New Roman" panose="02020603050405020304" pitchFamily="18" charset="0"/>
              </a:rPr>
              <a:t>OS implements the abstract concept of a file by managing mass storage media like tapes, disks etc., </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971982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Storage </a:t>
            </a:r>
            <a:r>
              <a:rPr lang="en-US" sz="2800" dirty="0">
                <a:effectLst/>
                <a:ea typeface="Times New Roman" panose="02020603050405020304" pitchFamily="18" charset="0"/>
              </a:rPr>
              <a:t>Management</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82159"/>
          </a:xfrm>
        </p:spPr>
        <p:txBody>
          <a:bodyPr>
            <a:normAutofit/>
          </a:bodyPr>
          <a:lstStyle/>
          <a:p>
            <a:pPr marL="342900" marR="0" lvl="0" indent="-342900" algn="just">
              <a:spcBef>
                <a:spcPts val="0"/>
              </a:spcBef>
              <a:spcAft>
                <a:spcPts val="0"/>
              </a:spcAft>
              <a:buFont typeface="Wingdings" panose="05000000000000000000" pitchFamily="2" charset="2"/>
              <a:buChar char=""/>
              <a:tabLst>
                <a:tab pos="685800" algn="l"/>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r>
              <a:rPr lang="en-US" sz="2200" dirty="0">
                <a:effectLst/>
                <a:ea typeface="Times New Roman" panose="02020603050405020304" pitchFamily="18" charset="0"/>
              </a:rPr>
              <a:t>A </a:t>
            </a:r>
            <a:r>
              <a:rPr lang="en-US" sz="2200" b="1" dirty="0">
                <a:effectLst/>
                <a:ea typeface="Times New Roman" panose="02020603050405020304" pitchFamily="18" charset="0"/>
              </a:rPr>
              <a:t>file</a:t>
            </a:r>
            <a:r>
              <a:rPr lang="en-US" sz="2200" dirty="0">
                <a:effectLst/>
                <a:ea typeface="Times New Roman" panose="02020603050405020304" pitchFamily="18" charset="0"/>
              </a:rPr>
              <a:t> is a collection of related information defined by its </a:t>
            </a:r>
            <a:r>
              <a:rPr lang="en-US" sz="2200" b="1" dirty="0">
                <a:effectLst/>
                <a:ea typeface="Times New Roman" panose="02020603050405020304" pitchFamily="18" charset="0"/>
              </a:rPr>
              <a:t>creator</a:t>
            </a:r>
            <a:r>
              <a:rPr lang="en-US" sz="2200" dirty="0">
                <a:effectLst/>
                <a:ea typeface="Times New Roman" panose="02020603050405020304" pitchFamily="18" charset="0"/>
              </a:rPr>
              <a:t>. They commonly represent programs (source and object) and data. Data files may be numeric, alphabetic or alphanumeric.</a:t>
            </a:r>
          </a:p>
          <a:p>
            <a:pPr marL="342900" marR="0" lvl="0" indent="-342900" algn="just">
              <a:spcBef>
                <a:spcPts val="0"/>
              </a:spcBef>
              <a:spcAft>
                <a:spcPts val="0"/>
              </a:spcAft>
              <a:buFont typeface="Wingdings" panose="05000000000000000000" pitchFamily="2" charset="2"/>
              <a:buChar char=""/>
              <a:tabLst>
                <a:tab pos="685800" algn="l"/>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r>
              <a:rPr lang="en-US" sz="2200" dirty="0">
                <a:effectLst/>
                <a:ea typeface="Times New Roman" panose="02020603050405020304" pitchFamily="18" charset="0"/>
              </a:rPr>
              <a:t>Files can be organized into </a:t>
            </a:r>
            <a:r>
              <a:rPr lang="en-US" sz="2200" b="1" dirty="0">
                <a:effectLst/>
                <a:ea typeface="Times New Roman" panose="02020603050405020304" pitchFamily="18" charset="0"/>
              </a:rPr>
              <a:t>directories</a:t>
            </a:r>
            <a:r>
              <a:rPr lang="en-US" sz="2200" dirty="0">
                <a:effectLst/>
                <a:ea typeface="Times New Roman" panose="02020603050405020304" pitchFamily="18" charset="0"/>
              </a:rPr>
              <a:t> to make them easier to use.</a:t>
            </a:r>
          </a:p>
          <a:p>
            <a:pPr marL="342900" marR="0" lvl="0" indent="-342900" algn="just">
              <a:spcBef>
                <a:spcPts val="0"/>
              </a:spcBef>
              <a:spcAft>
                <a:spcPts val="0"/>
              </a:spcAft>
              <a:buFont typeface="Wingdings" panose="05000000000000000000" pitchFamily="2" charset="2"/>
              <a:buChar char=""/>
              <a:tabLst>
                <a:tab pos="685800" algn="l"/>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r>
              <a:rPr lang="en-US" sz="2200" dirty="0">
                <a:effectLst/>
                <a:ea typeface="Times New Roman" panose="02020603050405020304" pitchFamily="18" charset="0"/>
              </a:rPr>
              <a:t>The OS is responsible for the following activities,</a:t>
            </a:r>
          </a:p>
          <a:p>
            <a:pPr lvl="1" indent="-342900" algn="just">
              <a:spcBef>
                <a:spcPts val="0"/>
              </a:spcBef>
              <a:buFont typeface="Courier New" panose="02070309020205020404" pitchFamily="49" charset="0"/>
              <a:buChar char="o"/>
            </a:pPr>
            <a:r>
              <a:rPr lang="en-US" sz="2000" dirty="0">
                <a:effectLst/>
                <a:ea typeface="Times New Roman" panose="02020603050405020304" pitchFamily="18" charset="0"/>
              </a:rPr>
              <a:t>Creating &amp; deleting files.</a:t>
            </a:r>
          </a:p>
          <a:p>
            <a:pPr lvl="1" indent="-342900" algn="just">
              <a:spcBef>
                <a:spcPts val="0"/>
              </a:spcBef>
              <a:buFont typeface="Courier New" panose="02070309020205020404" pitchFamily="49" charset="0"/>
              <a:buChar char="o"/>
            </a:pPr>
            <a:endParaRPr lang="en-US" sz="2000" dirty="0">
              <a:effectLst/>
              <a:ea typeface="Times New Roman" panose="02020603050405020304" pitchFamily="18" charset="0"/>
            </a:endParaRPr>
          </a:p>
          <a:p>
            <a:pPr lvl="1" indent="-342900" algn="just">
              <a:spcBef>
                <a:spcPts val="0"/>
              </a:spcBef>
              <a:buFont typeface="Courier New" panose="02070309020205020404" pitchFamily="49" charset="0"/>
              <a:buChar char="o"/>
            </a:pPr>
            <a:r>
              <a:rPr lang="en-US" sz="2000" dirty="0">
                <a:effectLst/>
                <a:ea typeface="Times New Roman" panose="02020603050405020304" pitchFamily="18" charset="0"/>
              </a:rPr>
              <a:t>Creating &amp; deleting directories.</a:t>
            </a:r>
          </a:p>
          <a:p>
            <a:pPr lvl="1" indent="-342900" algn="just">
              <a:spcBef>
                <a:spcPts val="0"/>
              </a:spcBef>
              <a:buFont typeface="Courier New" panose="02070309020205020404" pitchFamily="49" charset="0"/>
              <a:buChar char="o"/>
            </a:pPr>
            <a:endParaRPr lang="en-US" sz="2000" dirty="0">
              <a:effectLst/>
              <a:ea typeface="Times New Roman" panose="02020603050405020304" pitchFamily="18" charset="0"/>
            </a:endParaRPr>
          </a:p>
          <a:p>
            <a:pPr lvl="1" indent="-342900" algn="just">
              <a:spcBef>
                <a:spcPts val="0"/>
              </a:spcBef>
              <a:buFont typeface="Courier New" panose="02070309020205020404" pitchFamily="49" charset="0"/>
              <a:buChar char="o"/>
            </a:pPr>
            <a:r>
              <a:rPr lang="en-US" sz="2000" dirty="0">
                <a:effectLst/>
                <a:ea typeface="Times New Roman" panose="02020603050405020304" pitchFamily="18" charset="0"/>
              </a:rPr>
              <a:t>Supporting primitives for manipulating files &amp; directories.</a:t>
            </a:r>
          </a:p>
          <a:p>
            <a:pPr lvl="1" indent="-342900" algn="just">
              <a:spcBef>
                <a:spcPts val="0"/>
              </a:spcBef>
              <a:buFont typeface="Courier New" panose="02070309020205020404" pitchFamily="49" charset="0"/>
              <a:buChar char="o"/>
            </a:pPr>
            <a:endParaRPr lang="en-US" sz="2000" dirty="0">
              <a:effectLst/>
              <a:ea typeface="Times New Roman" panose="02020603050405020304" pitchFamily="18" charset="0"/>
            </a:endParaRPr>
          </a:p>
          <a:p>
            <a:pPr lvl="1" indent="-342900" algn="just">
              <a:spcBef>
                <a:spcPts val="0"/>
              </a:spcBef>
              <a:buFont typeface="Courier New" panose="02070309020205020404" pitchFamily="49" charset="0"/>
              <a:buChar char="o"/>
            </a:pPr>
            <a:r>
              <a:rPr lang="en-US" sz="2000" dirty="0">
                <a:effectLst/>
                <a:ea typeface="Times New Roman" panose="02020603050405020304" pitchFamily="18" charset="0"/>
              </a:rPr>
              <a:t>Mapping files onto secondary storage.</a:t>
            </a:r>
          </a:p>
          <a:p>
            <a:pPr lvl="1" indent="-342900" algn="just">
              <a:spcBef>
                <a:spcPts val="0"/>
              </a:spcBef>
              <a:buFont typeface="Courier New" panose="02070309020205020404" pitchFamily="49" charset="0"/>
              <a:buChar char="o"/>
            </a:pPr>
            <a:endParaRPr lang="en-US" sz="2000" dirty="0">
              <a:effectLst/>
              <a:ea typeface="Times New Roman" panose="02020603050405020304" pitchFamily="18" charset="0"/>
            </a:endParaRPr>
          </a:p>
          <a:p>
            <a:pPr lvl="1" indent="-342900" algn="just">
              <a:spcBef>
                <a:spcPts val="0"/>
              </a:spcBef>
              <a:buFont typeface="Courier New" panose="02070309020205020404" pitchFamily="49" charset="0"/>
              <a:buChar char="o"/>
            </a:pPr>
            <a:r>
              <a:rPr lang="en-US" sz="2000" dirty="0">
                <a:effectLst/>
                <a:ea typeface="Times New Roman" panose="02020603050405020304" pitchFamily="18" charset="0"/>
              </a:rPr>
              <a:t>Backing up files on stable (non-volatile) storage media.</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970321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Storage </a:t>
            </a:r>
            <a:r>
              <a:rPr lang="en-US" sz="2800" dirty="0">
                <a:effectLst/>
                <a:ea typeface="Times New Roman" panose="02020603050405020304" pitchFamily="18" charset="0"/>
              </a:rPr>
              <a:t>Management</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marL="342900" marR="0" lvl="0" indent="-342900" algn="just">
              <a:spcBef>
                <a:spcPts val="0"/>
              </a:spcBef>
              <a:spcAft>
                <a:spcPts val="0"/>
              </a:spcAft>
              <a:buFont typeface="Symbol" panose="05050102010706020507" pitchFamily="18" charset="2"/>
              <a:buChar char=""/>
            </a:pPr>
            <a:endParaRPr lang="en-US" sz="2400" b="1" dirty="0" smtClean="0">
              <a:effectLst/>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400" b="1" dirty="0" smtClean="0">
                <a:effectLst/>
                <a:ea typeface="Times New Roman" panose="02020603050405020304" pitchFamily="18" charset="0"/>
              </a:rPr>
              <a:t>Mass </a:t>
            </a:r>
            <a:r>
              <a:rPr lang="en-US" sz="2400" b="1" dirty="0">
                <a:effectLst/>
                <a:ea typeface="Times New Roman" panose="02020603050405020304" pitchFamily="18" charset="0"/>
              </a:rPr>
              <a:t>Storage management </a:t>
            </a:r>
            <a:endParaRPr lang="en-US" sz="2400" dirty="0">
              <a:effectLst/>
              <a:ea typeface="Times New Roman" panose="02020603050405020304" pitchFamily="18" charset="0"/>
            </a:endParaRPr>
          </a:p>
          <a:p>
            <a:pPr marL="114300" marR="0" indent="0" algn="just">
              <a:spcBef>
                <a:spcPts val="0"/>
              </a:spcBef>
              <a:spcAft>
                <a:spcPts val="0"/>
              </a:spcAft>
              <a:buNone/>
            </a:pPr>
            <a:r>
              <a:rPr lang="en-US" sz="2400" b="1" dirty="0">
                <a:effectLst/>
                <a:ea typeface="Times New Roman" panose="02020603050405020304" pitchFamily="18" charset="0"/>
              </a:rPr>
              <a:t> </a:t>
            </a:r>
            <a:endParaRPr lang="en-US" sz="24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 pos="457200" algn="l"/>
              </a:tabLst>
            </a:pPr>
            <a:r>
              <a:rPr lang="en-US" sz="2400" dirty="0">
                <a:effectLst/>
                <a:ea typeface="Times New Roman" panose="02020603050405020304" pitchFamily="18" charset="0"/>
              </a:rPr>
              <a:t>Computer system must provide </a:t>
            </a:r>
            <a:r>
              <a:rPr lang="en-US" sz="2400" b="1" dirty="0">
                <a:effectLst/>
                <a:ea typeface="Times New Roman" panose="02020603050405020304" pitchFamily="18" charset="0"/>
              </a:rPr>
              <a:t>secondary storage </a:t>
            </a:r>
            <a:r>
              <a:rPr lang="en-US" sz="2400" dirty="0">
                <a:effectLst/>
                <a:ea typeface="Times New Roman" panose="02020603050405020304" pitchFamily="18" charset="0"/>
              </a:rPr>
              <a:t>to back up main memory because, </a:t>
            </a:r>
          </a:p>
          <a:p>
            <a:pPr marL="0" marR="0" lvl="0" indent="0" algn="just">
              <a:spcBef>
                <a:spcPts val="0"/>
              </a:spcBef>
              <a:spcAft>
                <a:spcPts val="0"/>
              </a:spcAft>
              <a:buNone/>
              <a:tabLst>
                <a:tab pos="2971800" algn="ctr"/>
                <a:tab pos="5943600" algn="r"/>
                <a:tab pos="457200" algn="l"/>
              </a:tabLst>
            </a:pPr>
            <a:endParaRPr lang="en-US" sz="2400" dirty="0">
              <a:effectLst/>
              <a:ea typeface="Times New Roman" panose="02020603050405020304" pitchFamily="18" charset="0"/>
            </a:endParaRPr>
          </a:p>
          <a:p>
            <a:pPr marL="742950" marR="0" lvl="1" indent="-285750" algn="just">
              <a:spcBef>
                <a:spcPts val="0"/>
              </a:spcBef>
              <a:spcAft>
                <a:spcPts val="0"/>
              </a:spcAft>
              <a:buFont typeface="Courier New" panose="02070309020205020404" pitchFamily="49" charset="0"/>
              <a:buChar char="o"/>
              <a:tabLst>
                <a:tab pos="2971800" algn="ctr"/>
                <a:tab pos="5943600" algn="r"/>
                <a:tab pos="457200" algn="l"/>
              </a:tabLst>
            </a:pPr>
            <a:r>
              <a:rPr lang="en-US" sz="2400" dirty="0">
                <a:effectLst/>
                <a:ea typeface="Times New Roman" panose="02020603050405020304" pitchFamily="18" charset="0"/>
              </a:rPr>
              <a:t>It is too small to accommodate all data and programs.  </a:t>
            </a:r>
          </a:p>
          <a:p>
            <a:pPr marL="742950" marR="0" lvl="1" indent="-285750" algn="just">
              <a:spcBef>
                <a:spcPts val="0"/>
              </a:spcBef>
              <a:spcAft>
                <a:spcPts val="0"/>
              </a:spcAft>
              <a:buFont typeface="Courier New" panose="02070309020205020404" pitchFamily="49" charset="0"/>
              <a:buChar char="o"/>
              <a:tabLst>
                <a:tab pos="2971800" algn="ctr"/>
                <a:tab pos="5943600" algn="r"/>
                <a:tab pos="457200" algn="l"/>
              </a:tabLst>
            </a:pPr>
            <a:endParaRPr lang="en-US" sz="2400" dirty="0">
              <a:effectLst/>
              <a:ea typeface="Times New Roman" panose="02020603050405020304" pitchFamily="18" charset="0"/>
            </a:endParaRPr>
          </a:p>
          <a:p>
            <a:pPr marL="742950" marR="0" lvl="1" indent="-285750" algn="just">
              <a:spcBef>
                <a:spcPts val="0"/>
              </a:spcBef>
              <a:spcAft>
                <a:spcPts val="0"/>
              </a:spcAft>
              <a:buFont typeface="Courier New" panose="02070309020205020404" pitchFamily="49" charset="0"/>
              <a:buChar char="o"/>
              <a:tabLst>
                <a:tab pos="2971800" algn="ctr"/>
                <a:tab pos="5943600" algn="r"/>
                <a:tab pos="457200" algn="l"/>
              </a:tabLst>
            </a:pPr>
            <a:r>
              <a:rPr lang="en-US" sz="2400" dirty="0">
                <a:effectLst/>
                <a:ea typeface="Times New Roman" panose="02020603050405020304" pitchFamily="18" charset="0"/>
              </a:rPr>
              <a:t>Data held in this memory is lost when power goes off.</a:t>
            </a:r>
          </a:p>
          <a:p>
            <a:pPr marL="342900" marR="0" lvl="0" indent="-342900" algn="just">
              <a:spcBef>
                <a:spcPts val="0"/>
              </a:spcBef>
              <a:spcAft>
                <a:spcPts val="0"/>
              </a:spcAft>
              <a:buFont typeface="Wingdings" panose="05000000000000000000" pitchFamily="2" charset="2"/>
              <a:buChar char=""/>
              <a:tabLst>
                <a:tab pos="2971800" algn="ctr"/>
                <a:tab pos="5943600" algn="r"/>
                <a:tab pos="457200" algn="l"/>
              </a:tabLst>
            </a:pPr>
            <a:endParaRPr lang="en-US" sz="24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 pos="457200" algn="l"/>
              </a:tabLst>
            </a:pPr>
            <a:r>
              <a:rPr lang="en-US" sz="2400" dirty="0">
                <a:effectLst/>
                <a:ea typeface="Times New Roman" panose="02020603050405020304" pitchFamily="18" charset="0"/>
              </a:rPr>
              <a:t>Most programs including compilers, assemblers, word processors, editors etc are stored on the disk until loaded into the memory and then use disk as both source and destination of processing. Hence proper management of disk storage is very important.</a:t>
            </a:r>
          </a:p>
          <a:p>
            <a:pPr marL="342900" marR="0" lvl="0" indent="-342900" algn="just">
              <a:spcBef>
                <a:spcPts val="0"/>
              </a:spcBef>
              <a:spcAft>
                <a:spcPts val="0"/>
              </a:spcAft>
              <a:buFont typeface="Wingdings" panose="05000000000000000000" pitchFamily="2" charset="2"/>
              <a:buChar char=""/>
            </a:pPr>
            <a:endParaRPr lang="en-US" sz="2400" dirty="0">
              <a:effectLst/>
              <a:ea typeface="Times New Roman" panose="02020603050405020304" pitchFamily="18" charset="0"/>
            </a:endParaRPr>
          </a:p>
          <a:p>
            <a:pPr marL="0" marR="0" lvl="0" indent="0" algn="just">
              <a:spcBef>
                <a:spcPts val="0"/>
              </a:spcBef>
              <a:spcAft>
                <a:spcPts val="0"/>
              </a:spcAft>
              <a:buNone/>
              <a:tabLst>
                <a:tab pos="2971800" algn="ctr"/>
                <a:tab pos="5943600" algn="r"/>
              </a:tabLst>
            </a:pPr>
            <a:endParaRPr lang="en-US" sz="2400" dirty="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767430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Storage </a:t>
            </a:r>
            <a:r>
              <a:rPr lang="en-US" sz="2800" dirty="0">
                <a:effectLst/>
                <a:ea typeface="Times New Roman" panose="02020603050405020304" pitchFamily="18" charset="0"/>
              </a:rPr>
              <a:t>management </a:t>
            </a:r>
            <a:br>
              <a:rPr lang="en-US" sz="2800" dirty="0">
                <a:effectLst/>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algn="just">
              <a:spcBef>
                <a:spcPts val="0"/>
              </a:spcBef>
              <a:buFont typeface="Wingdings" panose="05000000000000000000" pitchFamily="2" charset="2"/>
              <a:buChar char="ü"/>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The OS is responsible for the following activities,</a:t>
            </a:r>
          </a:p>
          <a:p>
            <a:pPr marL="742950" marR="0" lvl="1" indent="-285750" algn="just">
              <a:spcBef>
                <a:spcPts val="0"/>
              </a:spcBef>
              <a:spcAft>
                <a:spcPts val="0"/>
              </a:spcAft>
              <a:buFont typeface="Courier New" panose="02070309020205020404" pitchFamily="49" charset="0"/>
              <a:buChar char="o"/>
            </a:pPr>
            <a:endParaRPr lang="en-US" sz="2200" dirty="0">
              <a:effectLst/>
              <a:ea typeface="Times New Roman" panose="02020603050405020304" pitchFamily="18" charset="0"/>
            </a:endParaRPr>
          </a:p>
          <a:p>
            <a:pPr marL="742950" marR="0" lvl="1" indent="-285750" algn="just">
              <a:spcBef>
                <a:spcPts val="0"/>
              </a:spcBef>
              <a:spcAft>
                <a:spcPts val="0"/>
              </a:spcAft>
              <a:buFont typeface="Courier New" panose="02070309020205020404" pitchFamily="49" charset="0"/>
              <a:buChar char="o"/>
            </a:pPr>
            <a:r>
              <a:rPr lang="en-US" sz="2200" dirty="0">
                <a:effectLst/>
                <a:ea typeface="Times New Roman" panose="02020603050405020304" pitchFamily="18" charset="0"/>
              </a:rPr>
              <a:t>Free space management.</a:t>
            </a:r>
          </a:p>
          <a:p>
            <a:pPr marL="742950" marR="0" lvl="1" indent="-285750" algn="just">
              <a:spcBef>
                <a:spcPts val="0"/>
              </a:spcBef>
              <a:spcAft>
                <a:spcPts val="0"/>
              </a:spcAft>
              <a:buFont typeface="Courier New" panose="02070309020205020404" pitchFamily="49" charset="0"/>
              <a:buChar char="o"/>
            </a:pPr>
            <a:endParaRPr lang="en-US" sz="2200" dirty="0">
              <a:effectLst/>
              <a:ea typeface="Times New Roman" panose="02020603050405020304" pitchFamily="18" charset="0"/>
            </a:endParaRPr>
          </a:p>
          <a:p>
            <a:pPr marL="742950" marR="0" lvl="1" indent="-285750" algn="just">
              <a:spcBef>
                <a:spcPts val="0"/>
              </a:spcBef>
              <a:spcAft>
                <a:spcPts val="0"/>
              </a:spcAft>
              <a:buFont typeface="Courier New" panose="02070309020205020404" pitchFamily="49" charset="0"/>
              <a:buChar char="o"/>
            </a:pPr>
            <a:r>
              <a:rPr lang="en-US" sz="2200" dirty="0">
                <a:effectLst/>
                <a:ea typeface="Times New Roman" panose="02020603050405020304" pitchFamily="18" charset="0"/>
              </a:rPr>
              <a:t>Storage allocation.</a:t>
            </a:r>
          </a:p>
          <a:p>
            <a:pPr marL="742950" marR="0" lvl="1" indent="-285750" algn="just">
              <a:spcBef>
                <a:spcPts val="0"/>
              </a:spcBef>
              <a:spcAft>
                <a:spcPts val="0"/>
              </a:spcAft>
              <a:buFont typeface="Courier New" panose="02070309020205020404" pitchFamily="49" charset="0"/>
              <a:buChar char="o"/>
            </a:pPr>
            <a:endParaRPr lang="en-US" sz="2200" dirty="0">
              <a:effectLst/>
              <a:ea typeface="Times New Roman" panose="02020603050405020304" pitchFamily="18" charset="0"/>
            </a:endParaRPr>
          </a:p>
          <a:p>
            <a:pPr marL="742950" marR="0" lvl="1" indent="-285750" algn="just">
              <a:spcBef>
                <a:spcPts val="0"/>
              </a:spcBef>
              <a:spcAft>
                <a:spcPts val="0"/>
              </a:spcAft>
              <a:buFont typeface="Courier New" panose="02070309020205020404" pitchFamily="49" charset="0"/>
              <a:buChar char="o"/>
            </a:pPr>
            <a:r>
              <a:rPr lang="en-US" sz="2200" dirty="0">
                <a:effectLst/>
                <a:ea typeface="Times New Roman" panose="02020603050405020304" pitchFamily="18" charset="0"/>
              </a:rPr>
              <a:t>Disk scheduling.</a:t>
            </a:r>
          </a:p>
          <a:p>
            <a:pPr marL="0" indent="0" algn="just">
              <a:spcBef>
                <a:spcPts val="0"/>
              </a:spcBef>
              <a:buNone/>
            </a:pPr>
            <a:endParaRPr lang="en-US" sz="2200" dirty="0">
              <a:effectLst/>
              <a:ea typeface="Times New Roman" panose="02020603050405020304" pitchFamily="18" charset="0"/>
            </a:endParaRPr>
          </a:p>
          <a:p>
            <a:pPr algn="just">
              <a:spcBef>
                <a:spcPts val="0"/>
              </a:spcBef>
              <a:buFont typeface="Wingdings" panose="05000000000000000000" pitchFamily="2" charset="2"/>
              <a:buChar char="ü"/>
            </a:pPr>
            <a:endParaRPr lang="en-US" sz="2200" dirty="0">
              <a:ea typeface="Times New Roman" panose="02020603050405020304" pitchFamily="18" charset="0"/>
            </a:endParaRPr>
          </a:p>
          <a:p>
            <a:pPr algn="just">
              <a:spcBef>
                <a:spcPts val="0"/>
              </a:spcBef>
              <a:buFont typeface="Wingdings" panose="05000000000000000000" pitchFamily="2" charset="2"/>
              <a:buChar char="ü"/>
            </a:pPr>
            <a:r>
              <a:rPr lang="en-US" sz="2200" dirty="0">
                <a:effectLst/>
                <a:ea typeface="Times New Roman" panose="02020603050405020304" pitchFamily="18" charset="0"/>
              </a:rPr>
              <a:t>Slower and low cost but high-capacity backup storage devices are called </a:t>
            </a:r>
            <a:r>
              <a:rPr lang="en-US" sz="2200" b="1" dirty="0">
                <a:effectLst/>
                <a:ea typeface="Times New Roman" panose="02020603050405020304" pitchFamily="18" charset="0"/>
              </a:rPr>
              <a:t>tertiary devices</a:t>
            </a:r>
            <a:r>
              <a:rPr lang="en-US" sz="2200" dirty="0">
                <a:effectLst/>
                <a:ea typeface="Times New Roman" panose="02020603050405020304" pitchFamily="18" charset="0"/>
              </a:rPr>
              <a:t> which are used for back-up of the regular disk data, seldom used data, long term archival storage etc. </a:t>
            </a:r>
          </a:p>
          <a:p>
            <a:pPr marL="0" indent="0" algn="just">
              <a:spcBef>
                <a:spcPts val="0"/>
              </a:spcBef>
              <a:buNone/>
            </a:pPr>
            <a:r>
              <a:rPr lang="en-US" sz="2200" b="1" dirty="0">
                <a:effectLst/>
                <a:ea typeface="Times New Roman" panose="02020603050405020304" pitchFamily="18" charset="0"/>
              </a:rPr>
              <a:t>     Example</a:t>
            </a:r>
            <a:r>
              <a:rPr lang="en-US" sz="2200" dirty="0">
                <a:effectLst/>
                <a:ea typeface="Times New Roman" panose="02020603050405020304" pitchFamily="18" charset="0"/>
              </a:rPr>
              <a:t>. Magnetic tapes and their drives, CD and DVD drives and        </a:t>
            </a:r>
          </a:p>
          <a:p>
            <a:pPr marL="0" indent="0" algn="just">
              <a:spcBef>
                <a:spcPts val="0"/>
              </a:spcBef>
              <a:buNone/>
            </a:pPr>
            <a:r>
              <a:rPr lang="en-US" sz="2200" dirty="0">
                <a:ea typeface="Times New Roman" panose="02020603050405020304" pitchFamily="18" charset="0"/>
              </a:rPr>
              <a:t>     </a:t>
            </a:r>
            <a:r>
              <a:rPr lang="en-US" sz="2200" dirty="0">
                <a:effectLst/>
                <a:ea typeface="Times New Roman" panose="02020603050405020304" pitchFamily="18" charset="0"/>
              </a:rPr>
              <a:t>platters like tape and optical platters. </a:t>
            </a:r>
            <a:endParaRPr lang="en-US" sz="2200" b="0" i="0" u="none" strike="noStrike" baseline="0" dirty="0">
              <a:solidFill>
                <a:srgbClr val="000000"/>
              </a:solidFill>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842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Storage </a:t>
            </a:r>
            <a:r>
              <a:rPr lang="en-US" sz="2800" dirty="0">
                <a:effectLst/>
                <a:ea typeface="Times New Roman" panose="02020603050405020304" pitchFamily="18" charset="0"/>
              </a:rPr>
              <a:t>Management</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lnSpcReduction="10000"/>
          </a:bodyPr>
          <a:lstStyle/>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200" b="1" dirty="0" smtClean="0">
                <a:effectLst/>
                <a:ea typeface="Times New Roman" panose="02020603050405020304" pitchFamily="18" charset="0"/>
              </a:rPr>
              <a:t>Caching</a:t>
            </a:r>
            <a:endParaRPr lang="en-US" sz="2200" dirty="0">
              <a:effectLst/>
              <a:ea typeface="Times New Roman" panose="02020603050405020304" pitchFamily="18" charset="0"/>
            </a:endParaRPr>
          </a:p>
          <a:p>
            <a:pPr marL="114300" marR="0" indent="0" algn="just">
              <a:spcBef>
                <a:spcPts val="0"/>
              </a:spcBef>
              <a:spcAft>
                <a:spcPts val="0"/>
              </a:spcAft>
              <a:buNone/>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It is an important principle of a computer system and is a </a:t>
            </a:r>
            <a:r>
              <a:rPr lang="en-US" sz="2200" b="1" dirty="0">
                <a:effectLst/>
                <a:ea typeface="Times New Roman" panose="02020603050405020304" pitchFamily="18" charset="0"/>
              </a:rPr>
              <a:t>fast memory </a:t>
            </a:r>
            <a:r>
              <a:rPr lang="en-US" sz="2200" dirty="0">
                <a:effectLst/>
                <a:ea typeface="Times New Roman" panose="02020603050405020304" pitchFamily="18" charset="0"/>
              </a:rPr>
              <a:t>which is used for storing information on a temporary basis. </a:t>
            </a:r>
          </a:p>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200" dirty="0">
                <a:effectLst/>
                <a:ea typeface="Times New Roman" panose="02020603050405020304" pitchFamily="18" charset="0"/>
              </a:rPr>
              <a:t>First, the cache is searched when a particular piece of information is required during processing. If the information already available, then it is directly used from the cache, otherwise we use information from the source, putting a copy in the cache, under the assumption that we will need the information again very soon.</a:t>
            </a:r>
          </a:p>
          <a:p>
            <a:pPr marL="342900" marR="0" lvl="0" indent="-342900" algn="just">
              <a:spcBef>
                <a:spcPts val="0"/>
              </a:spcBef>
              <a:spcAft>
                <a:spcPts val="0"/>
              </a:spcAft>
              <a:buFont typeface="Wingdings" panose="05000000000000000000" pitchFamily="2" charset="2"/>
              <a:buChar char=""/>
              <a:tabLst>
                <a:tab pos="2971800" algn="ctr"/>
                <a:tab pos="5943600" algn="r"/>
                <a:tab pos="457200" algn="l"/>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 pos="457200" algn="l"/>
              </a:tabLst>
            </a:pPr>
            <a:r>
              <a:rPr lang="en-US" sz="2200" dirty="0">
                <a:effectLst/>
                <a:ea typeface="Times New Roman" panose="02020603050405020304" pitchFamily="18" charset="0"/>
              </a:rPr>
              <a:t>Internal</a:t>
            </a:r>
            <a:r>
              <a:rPr lang="en-US" sz="2200" b="1" dirty="0">
                <a:effectLst/>
                <a:ea typeface="Times New Roman" panose="02020603050405020304" pitchFamily="18" charset="0"/>
              </a:rPr>
              <a:t> programmable registers</a:t>
            </a:r>
            <a:r>
              <a:rPr lang="en-US" sz="2200" dirty="0">
                <a:effectLst/>
                <a:ea typeface="Times New Roman" panose="02020603050405020304" pitchFamily="18" charset="0"/>
              </a:rPr>
              <a:t> like index registers can be used as high-speed cache for the main memory. </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Caches have limited size and thus </a:t>
            </a:r>
            <a:r>
              <a:rPr lang="en-US" sz="2200" b="1" dirty="0">
                <a:effectLst/>
                <a:ea typeface="Times New Roman" panose="02020603050405020304" pitchFamily="18" charset="0"/>
              </a:rPr>
              <a:t>Cache management</a:t>
            </a:r>
            <a:r>
              <a:rPr lang="en-US" sz="2200" dirty="0">
                <a:effectLst/>
                <a:ea typeface="Times New Roman" panose="02020603050405020304" pitchFamily="18" charset="0"/>
              </a:rPr>
              <a:t> is an important design problem.</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Storage </a:t>
            </a:r>
            <a:r>
              <a:rPr lang="en-US" sz="2800" dirty="0">
                <a:effectLst/>
                <a:ea typeface="Times New Roman" panose="02020603050405020304" pitchFamily="18" charset="0"/>
              </a:rPr>
              <a:t>Management</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20" y="1139483"/>
            <a:ext cx="9858692" cy="5514535"/>
          </a:xfrm>
        </p:spPr>
        <p:txBody>
          <a:bodyPr>
            <a:normAutofit/>
          </a:bodyPr>
          <a:lstStyle/>
          <a:p>
            <a:pPr algn="just">
              <a:spcBef>
                <a:spcPts val="0"/>
              </a:spcBef>
              <a:buFont typeface="Wingdings" panose="05000000000000000000" pitchFamily="2" charset="2"/>
              <a:buChar char="ü"/>
            </a:pPr>
            <a:endParaRPr lang="en-US" sz="1800" dirty="0">
              <a:effectLst/>
              <a:latin typeface="Times New Roman" panose="02020603050405020304" pitchFamily="18" charset="0"/>
              <a:ea typeface="Times New Roman" panose="02020603050405020304" pitchFamily="18" charset="0"/>
            </a:endParaRPr>
          </a:p>
          <a:p>
            <a:pPr algn="just">
              <a:spcBef>
                <a:spcPts val="0"/>
              </a:spcBef>
              <a:buFont typeface="Wingdings" panose="05000000000000000000" pitchFamily="2" charset="2"/>
              <a:buChar char="ü"/>
            </a:pPr>
            <a:r>
              <a:rPr lang="en-US" sz="2200" dirty="0">
                <a:effectLst/>
                <a:ea typeface="Times New Roman" panose="02020603050405020304" pitchFamily="18" charset="0"/>
              </a:rPr>
              <a:t>In a hierarchical storage structure, the same data may appear in different levels of storage system. </a:t>
            </a:r>
            <a:r>
              <a:rPr lang="en-US" sz="2200" b="1" dirty="0">
                <a:effectLst/>
                <a:ea typeface="Times New Roman" panose="02020603050405020304" pitchFamily="18" charset="0"/>
              </a:rPr>
              <a:t>For ex</a:t>
            </a:r>
            <a:r>
              <a:rPr lang="en-US" sz="2200" dirty="0">
                <a:effectLst/>
                <a:ea typeface="Times New Roman" panose="02020603050405020304" pitchFamily="18" charset="0"/>
              </a:rPr>
              <a:t>, Suppose that an integer A is to be incremented by 1 is located in file B which resides on disk, the migration of integer A from Disk to Register is shown in below </a:t>
            </a:r>
            <a:r>
              <a:rPr lang="en-US" sz="2200" b="1" dirty="0">
                <a:effectLst/>
                <a:ea typeface="Times New Roman" panose="02020603050405020304" pitchFamily="18" charset="0"/>
              </a:rPr>
              <a:t>figure.</a:t>
            </a:r>
          </a:p>
          <a:p>
            <a:pPr algn="just">
              <a:spcBef>
                <a:spcPts val="0"/>
              </a:spcBef>
              <a:buFont typeface="Wingdings" panose="05000000000000000000" pitchFamily="2" charset="2"/>
              <a:buChar char="ü"/>
            </a:pPr>
            <a:endParaRPr lang="en-US" b="1" dirty="0">
              <a:latin typeface="Times New Roman" panose="02020603050405020304" pitchFamily="18" charset="0"/>
              <a:ea typeface="Times New Roman" panose="02020603050405020304" pitchFamily="18" charset="0"/>
            </a:endParaRPr>
          </a:p>
          <a:p>
            <a:pPr algn="just">
              <a:spcBef>
                <a:spcPts val="0"/>
              </a:spcBef>
              <a:buFont typeface="Wingdings" panose="05000000000000000000" pitchFamily="2" charset="2"/>
              <a:buChar char="ü"/>
            </a:pPr>
            <a:endParaRPr lang="en-US" sz="1800" b="1" dirty="0">
              <a:effectLst/>
              <a:latin typeface="Times New Roman" panose="02020603050405020304" pitchFamily="18" charset="0"/>
              <a:ea typeface="Times New Roman" panose="02020603050405020304" pitchFamily="18" charset="0"/>
            </a:endParaRPr>
          </a:p>
          <a:p>
            <a:pPr algn="just">
              <a:spcBef>
                <a:spcPts val="0"/>
              </a:spcBef>
              <a:buFont typeface="Wingdings" panose="05000000000000000000" pitchFamily="2" charset="2"/>
              <a:buChar char="ü"/>
            </a:pPr>
            <a:endParaRPr lang="en-US" b="1" dirty="0">
              <a:latin typeface="Times New Roman" panose="02020603050405020304" pitchFamily="18" charset="0"/>
              <a:ea typeface="Times New Roman" panose="02020603050405020304" pitchFamily="18" charset="0"/>
            </a:endParaRPr>
          </a:p>
          <a:p>
            <a:pPr algn="just">
              <a:spcBef>
                <a:spcPts val="0"/>
              </a:spcBef>
              <a:buFont typeface="Wingdings" panose="05000000000000000000" pitchFamily="2" charset="2"/>
              <a:buChar char="ü"/>
            </a:pPr>
            <a:endParaRPr lang="en-US" sz="1800" b="1" dirty="0">
              <a:effectLst/>
              <a:latin typeface="Times New Roman" panose="02020603050405020304" pitchFamily="18" charset="0"/>
              <a:ea typeface="Times New Roman" panose="02020603050405020304" pitchFamily="18" charset="0"/>
            </a:endParaRPr>
          </a:p>
          <a:p>
            <a:pPr algn="just">
              <a:spcBef>
                <a:spcPts val="0"/>
              </a:spcBef>
              <a:buFont typeface="Wingdings" panose="05000000000000000000" pitchFamily="2" charset="2"/>
              <a:buChar char="ü"/>
            </a:pPr>
            <a:endParaRPr lang="en-US" b="1" dirty="0">
              <a:latin typeface="Times New Roman" panose="02020603050405020304" pitchFamily="18" charset="0"/>
              <a:ea typeface="Times New Roman" panose="02020603050405020304" pitchFamily="18" charset="0"/>
            </a:endParaRPr>
          </a:p>
          <a:p>
            <a:pPr algn="just">
              <a:spcBef>
                <a:spcPts val="0"/>
              </a:spcBef>
              <a:buFont typeface="Wingdings" panose="05000000000000000000" pitchFamily="2" charset="2"/>
              <a:buChar char="ü"/>
            </a:pPr>
            <a:endParaRPr lang="en-US" sz="1800" b="1" dirty="0">
              <a:effectLst/>
              <a:latin typeface="Times New Roman" panose="02020603050405020304" pitchFamily="18" charset="0"/>
              <a:ea typeface="Times New Roman" panose="02020603050405020304" pitchFamily="18" charset="0"/>
            </a:endParaRPr>
          </a:p>
          <a:p>
            <a:pPr algn="just">
              <a:spcBef>
                <a:spcPts val="0"/>
              </a:spcBef>
              <a:buFont typeface="Wingdings" panose="05000000000000000000" pitchFamily="2" charset="2"/>
              <a:buChar char="ü"/>
            </a:pPr>
            <a:endParaRPr lang="en-US" b="1" dirty="0">
              <a:latin typeface="Times New Roman" panose="02020603050405020304" pitchFamily="18" charset="0"/>
              <a:ea typeface="Times New Roman" panose="02020603050405020304" pitchFamily="18" charset="0"/>
            </a:endParaRPr>
          </a:p>
          <a:p>
            <a:pPr algn="just">
              <a:spcBef>
                <a:spcPts val="0"/>
              </a:spcBef>
              <a:buFont typeface="Wingdings" panose="05000000000000000000" pitchFamily="2" charset="2"/>
              <a:buChar char="ü"/>
            </a:pPr>
            <a:endParaRPr lang="en-US" sz="1800" b="1" dirty="0">
              <a:effectLst/>
              <a:latin typeface="Times New Roman" panose="02020603050405020304" pitchFamily="18" charset="0"/>
              <a:ea typeface="Times New Roman" panose="02020603050405020304" pitchFamily="18" charset="0"/>
            </a:endParaRPr>
          </a:p>
          <a:p>
            <a:pPr algn="just">
              <a:spcBef>
                <a:spcPts val="0"/>
              </a:spcBef>
              <a:buFont typeface="Wingdings" panose="05000000000000000000" pitchFamily="2" charset="2"/>
              <a:buChar char="ü"/>
            </a:pPr>
            <a:r>
              <a:rPr lang="en-US" sz="2200" dirty="0">
                <a:effectLst/>
                <a:ea typeface="Times New Roman" panose="02020603050405020304" pitchFamily="18" charset="0"/>
              </a:rPr>
              <a:t>Once the increment to A takes place in the internal registers, the value of A differs in various storage systems. The value of A becomes same only after the new value of A is written from the internal register back to the </a:t>
            </a:r>
            <a:r>
              <a:rPr lang="en-US" sz="2200" b="1" dirty="0">
                <a:effectLst/>
                <a:ea typeface="Times New Roman" panose="02020603050405020304" pitchFamily="18" charset="0"/>
              </a:rPr>
              <a:t>disk</a:t>
            </a:r>
            <a:r>
              <a:rPr lang="en-US" sz="2200" dirty="0">
                <a:effectLst/>
                <a:ea typeface="Times New Roman" panose="02020603050405020304" pitchFamily="18" charset="0"/>
              </a:rPr>
              <a:t>.</a:t>
            </a:r>
          </a:p>
          <a:p>
            <a:pPr marL="0" indent="0" algn="just">
              <a:spcBef>
                <a:spcPts val="0"/>
              </a:spcBef>
              <a:buNone/>
            </a:pPr>
            <a:endParaRPr lang="en-US" sz="2200" dirty="0">
              <a:effectLst/>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Picture 3">
            <a:extLst>
              <a:ext uri="{FF2B5EF4-FFF2-40B4-BE49-F238E27FC236}">
                <a16:creationId xmlns:a16="http://schemas.microsoft.com/office/drawing/2014/main" xmlns="" id="{C8CF823A-4049-40C4-AD29-0184E404A7B4}"/>
              </a:ext>
            </a:extLst>
          </p:cNvPr>
          <p:cNvPicPr/>
          <p:nvPr/>
        </p:nvPicPr>
        <p:blipFill>
          <a:blip r:embed="rId2" cstate="print"/>
          <a:srcRect l="386" t="41441" r="386" b="41183"/>
          <a:stretch>
            <a:fillRect/>
          </a:stretch>
        </p:blipFill>
        <p:spPr bwMode="auto">
          <a:xfrm>
            <a:off x="2085475" y="3064042"/>
            <a:ext cx="9160042" cy="1540042"/>
          </a:xfrm>
          <a:prstGeom prst="rect">
            <a:avLst/>
          </a:prstGeom>
          <a:noFill/>
          <a:ln w="38100" cmpd="dbl">
            <a:solidFill>
              <a:srgbClr val="CC6600"/>
            </a:solidFill>
            <a:miter lim="800000"/>
            <a:headEnd/>
            <a:tailEnd/>
          </a:ln>
          <a:effectLst/>
        </p:spPr>
      </p:pic>
      <p:pic>
        <p:nvPicPr>
          <p:cNvPr id="5" name="Shape 127"/>
          <p:cNvPicPr preferRelativeResize="0"/>
          <p:nvPr/>
        </p:nvPicPr>
        <p:blipFill>
          <a:blip r:embed="rId3">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829232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b="0" i="0" u="none" strike="noStrike" baseline="0" dirty="0" smtClean="0">
                <a:solidFill>
                  <a:srgbClr val="000000"/>
                </a:solidFill>
              </a:rPr>
              <a:t>		Operating </a:t>
            </a:r>
            <a:r>
              <a:rPr lang="en-US" sz="2400" b="0" i="0" u="none" strike="noStrike" baseline="0" dirty="0">
                <a:solidFill>
                  <a:srgbClr val="000000"/>
                </a:solidFill>
              </a:rPr>
              <a:t>System</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0" indent="0" algn="just">
              <a:buNone/>
            </a:pPr>
            <a:endParaRPr lang="en-US" sz="2200" dirty="0" smtClean="0"/>
          </a:p>
          <a:p>
            <a:pPr marL="0" indent="0" algn="just">
              <a:buNone/>
            </a:pPr>
            <a:r>
              <a:rPr lang="en-US" sz="2200" dirty="0" smtClean="0"/>
              <a:t>The </a:t>
            </a:r>
            <a:r>
              <a:rPr lang="en-US" sz="2200" dirty="0"/>
              <a:t>following figure shows the abstract view of the components of a computer system</a:t>
            </a:r>
          </a:p>
          <a:p>
            <a:pPr marL="0" indent="0" algn="just">
              <a:buNone/>
            </a:pPr>
            <a:endParaRPr lang="en-US" sz="2200" dirty="0"/>
          </a:p>
          <a:p>
            <a:pPr algn="just">
              <a:buFont typeface="Wingdings" panose="05000000000000000000" pitchFamily="2" charset="2"/>
              <a:buChar char="Ø"/>
            </a:pPr>
            <a:endParaRPr lang="en-US" sz="2000" dirty="0">
              <a:solidFill>
                <a:srgbClr val="000000"/>
              </a:solidFill>
            </a:endParaRPr>
          </a:p>
        </p:txBody>
      </p:sp>
      <p:pic>
        <p:nvPicPr>
          <p:cNvPr id="4" name="Picture 3">
            <a:extLst>
              <a:ext uri="{FF2B5EF4-FFF2-40B4-BE49-F238E27FC236}">
                <a16:creationId xmlns:a16="http://schemas.microsoft.com/office/drawing/2014/main" xmlns="" id="{54A2E0B2-9072-4D2E-B3A7-896FE5FCD559}"/>
              </a:ext>
            </a:extLst>
          </p:cNvPr>
          <p:cNvPicPr/>
          <p:nvPr/>
        </p:nvPicPr>
        <p:blipFill>
          <a:blip r:embed="rId2" cstate="print"/>
          <a:srcRect l="4706" t="523" r="4706" b="653"/>
          <a:stretch>
            <a:fillRect/>
          </a:stretch>
        </p:blipFill>
        <p:spPr bwMode="auto">
          <a:xfrm>
            <a:off x="1780674" y="2492477"/>
            <a:ext cx="8765407" cy="3741414"/>
          </a:xfrm>
          <a:prstGeom prst="rect">
            <a:avLst/>
          </a:prstGeom>
          <a:noFill/>
          <a:ln w="38100" cmpd="dbl">
            <a:solidFill>
              <a:srgbClr val="CC6600"/>
            </a:solidFill>
            <a:miter lim="800000"/>
            <a:headEnd/>
            <a:tailEnd/>
          </a:ln>
          <a:effectLst/>
        </p:spPr>
      </p:pic>
      <p:pic>
        <p:nvPicPr>
          <p:cNvPr id="5" name="Shape 127"/>
          <p:cNvPicPr preferRelativeResize="0"/>
          <p:nvPr/>
        </p:nvPicPr>
        <p:blipFill>
          <a:blip r:embed="rId3">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176798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Storage </a:t>
            </a:r>
            <a:r>
              <a:rPr lang="en-US" sz="2800" dirty="0">
                <a:effectLst/>
                <a:ea typeface="Times New Roman" panose="02020603050405020304" pitchFamily="18" charset="0"/>
              </a:rPr>
              <a:t>Management</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In </a:t>
            </a:r>
            <a:r>
              <a:rPr lang="en-US" sz="2200" b="1" dirty="0">
                <a:effectLst/>
                <a:ea typeface="Times New Roman" panose="02020603050405020304" pitchFamily="18" charset="0"/>
              </a:rPr>
              <a:t>multitasking environments</a:t>
            </a:r>
            <a:r>
              <a:rPr lang="en-US" sz="2200" dirty="0">
                <a:effectLst/>
                <a:ea typeface="Times New Roman" panose="02020603050405020304" pitchFamily="18" charset="0"/>
              </a:rPr>
              <a:t>, extreme care must be </a:t>
            </a:r>
            <a:r>
              <a:rPr lang="en-US" sz="2200" dirty="0" smtClean="0">
                <a:effectLst/>
                <a:ea typeface="Times New Roman" panose="02020603050405020304" pitchFamily="18" charset="0"/>
              </a:rPr>
              <a:t>taken to use most recent value, not matter where it is stored in the storage hierarchy.</a:t>
            </a: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The situation becomes more complicated in </a:t>
            </a:r>
            <a:r>
              <a:rPr lang="en-US" sz="2200" b="1" dirty="0">
                <a:effectLst/>
                <a:ea typeface="Times New Roman" panose="02020603050405020304" pitchFamily="18" charset="0"/>
              </a:rPr>
              <a:t>multiprocessor environment</a:t>
            </a:r>
            <a:r>
              <a:rPr lang="en-US" sz="2200" dirty="0">
                <a:effectLst/>
                <a:ea typeface="Times New Roman" panose="02020603050405020304" pitchFamily="18" charset="0"/>
              </a:rPr>
              <a:t>, where each CPU is associated with local cache. A care must be taken to make sure that an update to the value of A in one cache is immediately reflected in all other caches. This situation is called as </a:t>
            </a:r>
            <a:r>
              <a:rPr lang="en-US" sz="2200" b="1" dirty="0">
                <a:effectLst/>
                <a:ea typeface="Times New Roman" panose="02020603050405020304" pitchFamily="18" charset="0"/>
              </a:rPr>
              <a:t>cache coherency. </a:t>
            </a: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200" dirty="0">
                <a:effectLst/>
                <a:ea typeface="Times New Roman" panose="02020603050405020304" pitchFamily="18" charset="0"/>
              </a:rPr>
              <a:t>The situation becomes even more complex in a</a:t>
            </a:r>
            <a:r>
              <a:rPr lang="en-US" sz="2200" b="1" dirty="0">
                <a:effectLst/>
                <a:ea typeface="Times New Roman" panose="02020603050405020304" pitchFamily="18" charset="0"/>
              </a:rPr>
              <a:t> distributed environment</a:t>
            </a:r>
            <a:r>
              <a:rPr lang="en-US" sz="2200" dirty="0">
                <a:effectLst/>
                <a:ea typeface="Times New Roman" panose="02020603050405020304" pitchFamily="18" charset="0"/>
              </a:rPr>
              <a:t>. Several copies of the same file can be kept on different computers. Since the various replicas may be accessed and updated concurrently, some distributed systems ensure that, when a replica is updated in one place all other replicas are also updated as soon as possible. </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170388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Storage </a:t>
            </a:r>
            <a:r>
              <a:rPr lang="en-US" sz="2800" dirty="0">
                <a:effectLst/>
                <a:ea typeface="Times New Roman" panose="02020603050405020304" pitchFamily="18" charset="0"/>
              </a:rPr>
              <a:t>Management</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0" indent="0" algn="just">
              <a:spcBef>
                <a:spcPts val="0"/>
              </a:spcBef>
              <a:buNone/>
            </a:pPr>
            <a:endParaRPr lang="en-US" sz="2200" b="1" dirty="0">
              <a:effectLst/>
              <a:ea typeface="Times New Roman" panose="02020603050405020304" pitchFamily="18" charset="0"/>
            </a:endParaRPr>
          </a:p>
          <a:p>
            <a:pPr algn="just">
              <a:spcBef>
                <a:spcPts val="0"/>
              </a:spcBef>
              <a:buFont typeface="Arial" panose="020B0604020202020204" pitchFamily="34" charset="0"/>
              <a:buChar char="•"/>
            </a:pPr>
            <a:r>
              <a:rPr lang="en-US" sz="2200" b="1" dirty="0">
                <a:effectLst/>
                <a:ea typeface="Times New Roman" panose="02020603050405020304" pitchFamily="18" charset="0"/>
              </a:rPr>
              <a:t>I/O Systems</a:t>
            </a: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OS hides peculiarities of hardware devices from the user.</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I/O subsystem consists of several components like,</a:t>
            </a:r>
          </a:p>
          <a:p>
            <a:pPr marL="742950" marR="0" lvl="1" indent="-285750">
              <a:spcBef>
                <a:spcPts val="0"/>
              </a:spcBef>
              <a:spcAft>
                <a:spcPts val="0"/>
              </a:spcAft>
              <a:buFont typeface="Courier New" panose="02070309020205020404" pitchFamily="49" charset="0"/>
              <a:buChar char="o"/>
              <a:tabLst>
                <a:tab pos="2971800" algn="ctr"/>
                <a:tab pos="5943600" algn="r"/>
                <a:tab pos="457200" algn="l"/>
              </a:tabLst>
            </a:pPr>
            <a:r>
              <a:rPr lang="en-US" sz="2200" dirty="0">
                <a:effectLst/>
                <a:ea typeface="Times New Roman" panose="02020603050405020304" pitchFamily="18" charset="0"/>
              </a:rPr>
              <a:t>The memory management component that includes buffering, caching and spooling.</a:t>
            </a:r>
          </a:p>
          <a:p>
            <a:pPr marL="742950" marR="0" lvl="1" indent="-285750">
              <a:spcBef>
                <a:spcPts val="0"/>
              </a:spcBef>
              <a:spcAft>
                <a:spcPts val="0"/>
              </a:spcAft>
              <a:buFont typeface="Courier New" panose="02070309020205020404" pitchFamily="49" charset="0"/>
              <a:buChar char="o"/>
              <a:tabLst>
                <a:tab pos="2971800" algn="ctr"/>
                <a:tab pos="5943600" algn="r"/>
                <a:tab pos="457200" algn="l"/>
              </a:tabLst>
            </a:pPr>
            <a:r>
              <a:rPr lang="en-US" sz="2200" dirty="0">
                <a:effectLst/>
                <a:ea typeface="Times New Roman" panose="02020603050405020304" pitchFamily="18" charset="0"/>
              </a:rPr>
              <a:t>A general device driver interface.</a:t>
            </a:r>
          </a:p>
          <a:p>
            <a:pPr marL="742950" marR="0" lvl="1" indent="-285750">
              <a:spcBef>
                <a:spcPts val="0"/>
              </a:spcBef>
              <a:spcAft>
                <a:spcPts val="0"/>
              </a:spcAft>
              <a:buFont typeface="Courier New" panose="02070309020205020404" pitchFamily="49" charset="0"/>
              <a:buChar char="o"/>
              <a:tabLst>
                <a:tab pos="2971800" algn="ctr"/>
                <a:tab pos="5943600" algn="r"/>
                <a:tab pos="457200" algn="l"/>
              </a:tabLst>
            </a:pPr>
            <a:r>
              <a:rPr lang="en-US" sz="2200" dirty="0">
                <a:effectLst/>
                <a:ea typeface="Times New Roman" panose="02020603050405020304" pitchFamily="18" charset="0"/>
              </a:rPr>
              <a:t>Drivers for specific hardware devices.</a:t>
            </a:r>
          </a:p>
          <a:p>
            <a:pPr marL="342900" marR="0" lvl="0" indent="-342900">
              <a:spcBef>
                <a:spcPts val="0"/>
              </a:spcBef>
              <a:spcAft>
                <a:spcPts val="0"/>
              </a:spcAft>
              <a:buFont typeface="Wingdings" panose="05000000000000000000" pitchFamily="2" charset="2"/>
              <a:buChar char=""/>
              <a:tabLst>
                <a:tab pos="2971800" algn="ctr"/>
                <a:tab pos="5943600" algn="r"/>
              </a:tabLst>
            </a:pPr>
            <a:endParaRPr lang="en-US" sz="2200" dirty="0">
              <a:effectLst/>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971800" algn="ctr"/>
                <a:tab pos="5943600" algn="r"/>
              </a:tabLst>
            </a:pPr>
            <a:r>
              <a:rPr lang="en-US" sz="2200" dirty="0">
                <a:effectLst/>
                <a:ea typeface="Times New Roman" panose="02020603050405020304" pitchFamily="18" charset="0"/>
              </a:rPr>
              <a:t>Only the device driver knows the peculiarities of each of the devices. </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097989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marL="342900" marR="0" lvl="0" indent="-342900">
              <a:spcBef>
                <a:spcPts val="0"/>
              </a:spcBef>
              <a:spcAft>
                <a:spcPts val="0"/>
              </a:spcAft>
            </a:pPr>
            <a:r>
              <a:rPr lang="en-US" sz="2700" dirty="0" smtClean="0">
                <a:effectLst/>
                <a:latin typeface="+mn-lt"/>
                <a:ea typeface="Times New Roman" panose="02020603050405020304" pitchFamily="18" charset="0"/>
              </a:rPr>
              <a:t>			Protection </a:t>
            </a:r>
            <a:r>
              <a:rPr lang="en-US" sz="2700" dirty="0">
                <a:effectLst/>
                <a:latin typeface="+mn-lt"/>
                <a:ea typeface="Times New Roman" panose="02020603050405020304" pitchFamily="18" charset="0"/>
              </a:rPr>
              <a:t>and Security</a:t>
            </a:r>
            <a:br>
              <a:rPr lang="en-US" sz="2700" dirty="0">
                <a:effectLst/>
                <a:latin typeface="+mn-lt"/>
                <a:ea typeface="Times New Roman" panose="02020603050405020304" pitchFamily="18" charset="0"/>
              </a:rPr>
            </a:br>
            <a:r>
              <a:rPr lang="en-US" sz="2700" dirty="0">
                <a:effectLst/>
                <a:latin typeface="+mn-lt"/>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lnSpcReduction="10000"/>
          </a:bodyPr>
          <a:lstStyle/>
          <a:p>
            <a:pPr marL="342900" marR="0" lvl="0" indent="-342900" algn="just">
              <a:spcBef>
                <a:spcPts val="0"/>
              </a:spcBef>
              <a:spcAft>
                <a:spcPts val="0"/>
              </a:spcAft>
              <a:buFont typeface="Wingdings" panose="05000000000000000000" pitchFamily="2" charset="2"/>
              <a:buChar char=""/>
            </a:pPr>
            <a:endParaRPr lang="en-GB" sz="2200" dirty="0" smtClean="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GB" sz="2200" dirty="0" smtClean="0">
                <a:effectLst/>
                <a:ea typeface="Times New Roman" panose="02020603050405020304" pitchFamily="18" charset="0"/>
              </a:rPr>
              <a:t>A </a:t>
            </a:r>
            <a:r>
              <a:rPr lang="en-GB" sz="2200" dirty="0">
                <a:effectLst/>
                <a:ea typeface="Times New Roman" panose="02020603050405020304" pitchFamily="18" charset="0"/>
              </a:rPr>
              <a:t>protection mechanism is required to regulate access to data. </a:t>
            </a:r>
            <a:endParaRPr lang="en-GB" sz="2200" dirty="0" smtClean="0">
              <a:effectLst/>
              <a:ea typeface="Times New Roman" panose="02020603050405020304" pitchFamily="18" charset="0"/>
            </a:endParaRPr>
          </a:p>
          <a:p>
            <a:pPr marL="342900" marR="0" lvl="0" indent="-342900" algn="just">
              <a:spcBef>
                <a:spcPts val="0"/>
              </a:spcBef>
              <a:spcAft>
                <a:spcPts val="0"/>
              </a:spcAft>
              <a:buNone/>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GB" sz="2200" dirty="0">
                <a:effectLst/>
                <a:ea typeface="Times New Roman" panose="02020603050405020304" pitchFamily="18" charset="0"/>
              </a:rPr>
              <a:t>System resources </a:t>
            </a:r>
            <a:r>
              <a:rPr lang="en-GB" sz="2200" dirty="0" smtClean="0">
                <a:effectLst/>
                <a:ea typeface="Times New Roman" panose="02020603050405020304" pitchFamily="18" charset="0"/>
              </a:rPr>
              <a:t>are </a:t>
            </a:r>
            <a:r>
              <a:rPr lang="en-GB" sz="2200" dirty="0">
                <a:effectLst/>
                <a:ea typeface="Times New Roman" panose="02020603050405020304" pitchFamily="18" charset="0"/>
              </a:rPr>
              <a:t>made available to only those processes which have gained </a:t>
            </a:r>
            <a:r>
              <a:rPr lang="en-GB" sz="2200" b="1" dirty="0">
                <a:effectLst/>
                <a:ea typeface="Times New Roman" panose="02020603050405020304" pitchFamily="18" charset="0"/>
              </a:rPr>
              <a:t>authorization</a:t>
            </a:r>
            <a:r>
              <a:rPr lang="en-GB" sz="2200" dirty="0">
                <a:effectLst/>
                <a:ea typeface="Times New Roman" panose="02020603050405020304" pitchFamily="18" charset="0"/>
              </a:rPr>
              <a:t> from OS</a:t>
            </a:r>
            <a:r>
              <a:rPr lang="en-GB" sz="2200" dirty="0" smtClean="0">
                <a:effectLst/>
                <a:ea typeface="Times New Roman" panose="02020603050405020304" pitchFamily="18" charset="0"/>
              </a:rPr>
              <a:t>.</a:t>
            </a:r>
          </a:p>
          <a:p>
            <a:pPr marL="342900" marR="0" lvl="0" indent="-342900" algn="just">
              <a:spcBef>
                <a:spcPts val="0"/>
              </a:spcBef>
              <a:spcAft>
                <a:spcPts val="0"/>
              </a:spcAft>
              <a:buNone/>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GB" sz="2200" b="1" dirty="0" smtClean="0">
                <a:effectLst/>
                <a:ea typeface="Times New Roman" panose="02020603050405020304" pitchFamily="18" charset="0"/>
              </a:rPr>
              <a:t>Protection</a:t>
            </a:r>
            <a:endParaRPr lang="en-GB" sz="22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r>
              <a:rPr lang="en-GB" sz="2200" dirty="0" smtClean="0">
                <a:effectLst/>
                <a:ea typeface="Times New Roman" panose="02020603050405020304" pitchFamily="18" charset="0"/>
              </a:rPr>
              <a:t> </a:t>
            </a: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GB" sz="2200" dirty="0">
                <a:effectLst/>
                <a:ea typeface="Times New Roman" panose="02020603050405020304" pitchFamily="18" charset="0"/>
              </a:rPr>
              <a:t>The mechanism must specify the controls to be </a:t>
            </a:r>
            <a:r>
              <a:rPr lang="en-GB" sz="2200" dirty="0" smtClean="0">
                <a:effectLst/>
                <a:ea typeface="Times New Roman" panose="02020603050405020304" pitchFamily="18" charset="0"/>
              </a:rPr>
              <a:t>imposed.</a:t>
            </a:r>
          </a:p>
          <a:p>
            <a:pPr marL="342900" marR="0" lvl="0" indent="-342900" algn="just">
              <a:spcBef>
                <a:spcPts val="0"/>
              </a:spcBef>
              <a:spcAft>
                <a:spcPts val="0"/>
              </a:spcAft>
              <a:buNone/>
              <a:tabLst>
                <a:tab pos="2971800" algn="ctr"/>
                <a:tab pos="5943600" algn="r"/>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GB" sz="2200" dirty="0">
                <a:effectLst/>
                <a:ea typeface="Times New Roman" panose="02020603050405020304" pitchFamily="18" charset="0"/>
              </a:rPr>
              <a:t>The </a:t>
            </a:r>
            <a:r>
              <a:rPr lang="en-GB" sz="2200" b="1" dirty="0">
                <a:effectLst/>
                <a:ea typeface="Times New Roman" panose="02020603050405020304" pitchFamily="18" charset="0"/>
              </a:rPr>
              <a:t>advantages</a:t>
            </a:r>
            <a:r>
              <a:rPr lang="en-GB" sz="2200" dirty="0">
                <a:effectLst/>
                <a:ea typeface="Times New Roman" panose="02020603050405020304" pitchFamily="18" charset="0"/>
              </a:rPr>
              <a:t> of providing protection are</a:t>
            </a:r>
            <a:r>
              <a:rPr lang="en-GB" sz="2200" dirty="0" smtClean="0">
                <a:effectLst/>
                <a:ea typeface="Times New Roman" panose="02020603050405020304" pitchFamily="18" charset="0"/>
              </a:rPr>
              <a:t>:</a:t>
            </a:r>
          </a:p>
          <a:p>
            <a:pPr marL="342900" marR="0" lvl="0" indent="-342900" algn="just">
              <a:spcBef>
                <a:spcPts val="0"/>
              </a:spcBef>
              <a:spcAft>
                <a:spcPts val="0"/>
              </a:spcAft>
              <a:buNone/>
              <a:tabLst>
                <a:tab pos="2971800" algn="ctr"/>
                <a:tab pos="5943600" algn="r"/>
              </a:tabLst>
            </a:pPr>
            <a:endParaRPr lang="en-GB" sz="2200" dirty="0">
              <a:effectLst/>
              <a:ea typeface="Times New Roman" panose="02020603050405020304" pitchFamily="18" charset="0"/>
            </a:endParaRPr>
          </a:p>
          <a:p>
            <a:pPr lvl="1" algn="just">
              <a:spcBef>
                <a:spcPts val="0"/>
              </a:spcBef>
              <a:buFont typeface="Arial" panose="020B0604020202020204" pitchFamily="34" charset="0"/>
              <a:buChar char="•"/>
              <a:tabLst>
                <a:tab pos="2971800" algn="ctr"/>
                <a:tab pos="5943600" algn="r"/>
              </a:tabLst>
            </a:pPr>
            <a:r>
              <a:rPr lang="en-GB" sz="2000" dirty="0">
                <a:effectLst/>
                <a:ea typeface="Times New Roman" panose="02020603050405020304" pitchFamily="18" charset="0"/>
              </a:rPr>
              <a:t>It can improve </a:t>
            </a:r>
            <a:r>
              <a:rPr lang="en-GB" sz="2000" dirty="0" smtClean="0">
                <a:effectLst/>
                <a:ea typeface="Times New Roman" panose="02020603050405020304" pitchFamily="18" charset="0"/>
              </a:rPr>
              <a:t>reliability</a:t>
            </a:r>
          </a:p>
          <a:p>
            <a:pPr lvl="1" algn="just">
              <a:spcBef>
                <a:spcPts val="0"/>
              </a:spcBef>
              <a:buNone/>
              <a:tabLst>
                <a:tab pos="2971800" algn="ctr"/>
                <a:tab pos="5943600" algn="r"/>
              </a:tabLst>
            </a:pPr>
            <a:endParaRPr lang="en-GB" sz="2000" dirty="0">
              <a:effectLst/>
              <a:ea typeface="Times New Roman" panose="02020603050405020304" pitchFamily="18" charset="0"/>
            </a:endParaRPr>
          </a:p>
          <a:p>
            <a:pPr lvl="1" algn="just">
              <a:spcBef>
                <a:spcPts val="0"/>
              </a:spcBef>
              <a:buFont typeface="Arial" panose="020B0604020202020204" pitchFamily="34" charset="0"/>
              <a:buChar char="•"/>
              <a:tabLst>
                <a:tab pos="2971800" algn="ctr"/>
                <a:tab pos="5943600" algn="r"/>
              </a:tabLst>
            </a:pPr>
            <a:r>
              <a:rPr lang="en-GB" sz="2000" dirty="0">
                <a:ea typeface="Times New Roman" panose="02020603050405020304" pitchFamily="18" charset="0"/>
              </a:rPr>
              <a:t>E</a:t>
            </a:r>
            <a:r>
              <a:rPr lang="en-GB" sz="2000" dirty="0">
                <a:effectLst/>
                <a:ea typeface="Times New Roman" panose="02020603050405020304" pitchFamily="18" charset="0"/>
              </a:rPr>
              <a:t>arly detection </a:t>
            </a:r>
            <a:r>
              <a:rPr lang="en-GB" sz="2000" dirty="0" smtClean="0">
                <a:effectLst/>
                <a:ea typeface="Times New Roman" panose="02020603050405020304" pitchFamily="18" charset="0"/>
              </a:rPr>
              <a:t>prevents </a:t>
            </a:r>
            <a:r>
              <a:rPr lang="en-GB" sz="2000" dirty="0">
                <a:effectLst/>
                <a:ea typeface="Times New Roman" panose="02020603050405020304" pitchFamily="18" charset="0"/>
              </a:rPr>
              <a:t>corruption of good </a:t>
            </a:r>
            <a:r>
              <a:rPr lang="en-GB" sz="2000" dirty="0" smtClean="0">
                <a:effectLst/>
                <a:ea typeface="Times New Roman" panose="02020603050405020304" pitchFamily="18" charset="0"/>
              </a:rPr>
              <a:t>subsystems</a:t>
            </a:r>
          </a:p>
          <a:p>
            <a:pPr lvl="1" algn="just">
              <a:spcBef>
                <a:spcPts val="0"/>
              </a:spcBef>
              <a:buNone/>
              <a:tabLst>
                <a:tab pos="2971800" algn="ctr"/>
                <a:tab pos="5943600" algn="r"/>
              </a:tabLst>
            </a:pPr>
            <a:endParaRPr lang="en-GB" sz="2000" dirty="0">
              <a:effectLst/>
              <a:ea typeface="Times New Roman" panose="02020603050405020304" pitchFamily="18" charset="0"/>
            </a:endParaRPr>
          </a:p>
          <a:p>
            <a:pPr lvl="1" algn="just">
              <a:spcBef>
                <a:spcPts val="0"/>
              </a:spcBef>
              <a:buFont typeface="Arial" panose="020B0604020202020204" pitchFamily="34" charset="0"/>
              <a:buChar char="•"/>
              <a:tabLst>
                <a:tab pos="2971800" algn="ctr"/>
                <a:tab pos="5943600" algn="r"/>
              </a:tabLst>
            </a:pPr>
            <a:r>
              <a:rPr lang="en-GB" sz="2000" dirty="0">
                <a:effectLst/>
                <a:ea typeface="Times New Roman" panose="02020603050405020304" pitchFamily="18" charset="0"/>
              </a:rPr>
              <a:t>Protection can prevent misuse by an unauthorized or incompetent user. </a:t>
            </a:r>
            <a:endParaRPr lang="en-US" sz="2000" dirty="0">
              <a:effectLst/>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463537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latin typeface="+mn-lt"/>
                <a:ea typeface="Times New Roman" panose="02020603050405020304" pitchFamily="18" charset="0"/>
              </a:rPr>
              <a:t>		Protection </a:t>
            </a:r>
            <a:r>
              <a:rPr lang="en-US" sz="2800" dirty="0">
                <a:effectLst/>
                <a:latin typeface="+mn-lt"/>
                <a:ea typeface="Times New Roman" panose="02020603050405020304" pitchFamily="18" charset="0"/>
              </a:rPr>
              <a:t>and Security</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The </a:t>
            </a:r>
            <a:r>
              <a:rPr lang="en-US" sz="2200" b="1" dirty="0">
                <a:effectLst/>
                <a:ea typeface="Times New Roman" panose="02020603050405020304" pitchFamily="18" charset="0"/>
              </a:rPr>
              <a:t>security system</a:t>
            </a:r>
            <a:r>
              <a:rPr lang="en-US" sz="2200" dirty="0">
                <a:effectLst/>
                <a:ea typeface="Times New Roman" panose="02020603050405020304" pitchFamily="18" charset="0"/>
              </a:rPr>
              <a:t> must defend the system from external and internal attacks. </a:t>
            </a:r>
            <a:r>
              <a:rPr lang="en-US" sz="2200" b="1" dirty="0">
                <a:effectLst/>
                <a:ea typeface="Times New Roman" panose="02020603050405020304" pitchFamily="18" charset="0"/>
              </a:rPr>
              <a:t>Attacks</a:t>
            </a:r>
            <a:r>
              <a:rPr lang="en-US" sz="2200" dirty="0">
                <a:effectLst/>
                <a:ea typeface="Times New Roman" panose="02020603050405020304" pitchFamily="18" charset="0"/>
              </a:rPr>
              <a:t> can be of various types like viruses, worms, denial-of-service attack, identity theft, theft of service etc. </a:t>
            </a:r>
            <a:r>
              <a:rPr lang="en-US" sz="2200" b="1" dirty="0">
                <a:effectLst/>
                <a:ea typeface="Times New Roman" panose="02020603050405020304" pitchFamily="18" charset="0"/>
              </a:rPr>
              <a:t>Ex</a:t>
            </a:r>
            <a:r>
              <a:rPr lang="en-US" sz="2200" dirty="0">
                <a:effectLst/>
                <a:ea typeface="Times New Roman" panose="02020603050405020304" pitchFamily="18" charset="0"/>
              </a:rPr>
              <a:t>. If a user’s authentication information is stolen then the owner’s data can be stolen, corrupted or deleted. </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The mechanism of protection and security must be able to distinguish among all its users. This is possible because the system maintains a list of all </a:t>
            </a:r>
            <a:r>
              <a:rPr lang="en-US" sz="2200" b="1" dirty="0">
                <a:effectLst/>
                <a:ea typeface="Times New Roman" panose="02020603050405020304" pitchFamily="18" charset="0"/>
              </a:rPr>
              <a:t>user ids</a:t>
            </a:r>
            <a:r>
              <a:rPr lang="en-US" sz="2200" dirty="0">
                <a:effectLst/>
                <a:ea typeface="Times New Roman" panose="02020603050405020304" pitchFamily="18" charset="0"/>
              </a:rPr>
              <a:t>. These ids are unique per user.</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When it is required to distinguish among a set of users rather than individual users then group functionality is implemented. </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A system-wide list of </a:t>
            </a:r>
            <a:r>
              <a:rPr lang="en-US" sz="2200" b="1" dirty="0">
                <a:effectLst/>
                <a:ea typeface="Times New Roman" panose="02020603050405020304" pitchFamily="18" charset="0"/>
              </a:rPr>
              <a:t>group names and group ids</a:t>
            </a:r>
            <a:r>
              <a:rPr lang="en-US" sz="2200" dirty="0">
                <a:effectLst/>
                <a:ea typeface="Times New Roman" panose="02020603050405020304" pitchFamily="18" charset="0"/>
              </a:rPr>
              <a:t> are stored.</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4282475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latin typeface="+mn-lt"/>
                <a:ea typeface="Times New Roman" panose="02020603050405020304" pitchFamily="18" charset="0"/>
              </a:rPr>
              <a:t>		Protection </a:t>
            </a:r>
            <a:r>
              <a:rPr lang="en-US" sz="2800" dirty="0">
                <a:effectLst/>
                <a:latin typeface="+mn-lt"/>
                <a:ea typeface="Times New Roman" panose="02020603050405020304" pitchFamily="18" charset="0"/>
              </a:rPr>
              <a:t>and Security</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algn="just">
              <a:spcBef>
                <a:spcPts val="0"/>
              </a:spcBef>
              <a:buFont typeface="Wingdings" panose="05000000000000000000" pitchFamily="2" charset="2"/>
              <a:buChar char="ü"/>
            </a:pPr>
            <a:endParaRPr lang="en-US" sz="2200" dirty="0">
              <a:effectLst/>
              <a:ea typeface="Times New Roman" panose="02020603050405020304" pitchFamily="18" charset="0"/>
            </a:endParaRPr>
          </a:p>
          <a:p>
            <a:pPr algn="just">
              <a:spcBef>
                <a:spcPts val="0"/>
              </a:spcBef>
              <a:buFont typeface="Wingdings" panose="05000000000000000000" pitchFamily="2" charset="2"/>
              <a:buChar char="ü"/>
            </a:pPr>
            <a:r>
              <a:rPr lang="en-US" sz="2200" dirty="0">
                <a:effectLst/>
                <a:ea typeface="Times New Roman" panose="02020603050405020304" pitchFamily="18" charset="0"/>
              </a:rPr>
              <a:t>If a user needs to </a:t>
            </a:r>
            <a:r>
              <a:rPr lang="en-US" sz="2200" b="1" dirty="0">
                <a:effectLst/>
                <a:ea typeface="Times New Roman" panose="02020603050405020304" pitchFamily="18" charset="0"/>
              </a:rPr>
              <a:t>escalate privileges</a:t>
            </a:r>
            <a:r>
              <a:rPr lang="en-US" sz="2200" dirty="0">
                <a:effectLst/>
                <a:ea typeface="Times New Roman" panose="02020603050405020304" pitchFamily="18" charset="0"/>
              </a:rPr>
              <a:t> for gaining extra permissions then different methods are provided by the OS.</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592055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marL="342900" marR="0" lvl="0" indent="-342900">
              <a:spcBef>
                <a:spcPts val="0"/>
              </a:spcBef>
              <a:spcAft>
                <a:spcPts val="0"/>
              </a:spcAft>
            </a:pPr>
            <a:r>
              <a:rPr lang="en-US" sz="2700" dirty="0" smtClean="0">
                <a:effectLst/>
                <a:latin typeface="+mn-lt"/>
                <a:ea typeface="Times New Roman" panose="02020603050405020304" pitchFamily="18" charset="0"/>
              </a:rPr>
              <a:t>			Distributed </a:t>
            </a:r>
            <a:r>
              <a:rPr lang="en-US" sz="2700" dirty="0">
                <a:effectLst/>
                <a:latin typeface="+mn-lt"/>
                <a:ea typeface="Times New Roman" panose="02020603050405020304" pitchFamily="18" charset="0"/>
              </a:rPr>
              <a:t>Systems</a:t>
            </a:r>
            <a:br>
              <a:rPr lang="en-US" sz="2700" dirty="0">
                <a:effectLst/>
                <a:latin typeface="+mn-lt"/>
                <a:ea typeface="Times New Roman" panose="02020603050405020304" pitchFamily="18" charset="0"/>
              </a:rPr>
            </a:br>
            <a:r>
              <a:rPr lang="en-US" sz="2700" dirty="0">
                <a:effectLst/>
                <a:latin typeface="+mn-lt"/>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200" dirty="0">
                <a:effectLst/>
                <a:ea typeface="Times New Roman" panose="02020603050405020304" pitchFamily="18" charset="0"/>
              </a:rPr>
              <a:t>A distributed system is a collection of physically separate </a:t>
            </a:r>
            <a:r>
              <a:rPr lang="en-US" sz="2200" b="1" dirty="0">
                <a:effectLst/>
                <a:ea typeface="Times New Roman" panose="02020603050405020304" pitchFamily="18" charset="0"/>
              </a:rPr>
              <a:t>heterogeneous </a:t>
            </a:r>
            <a:r>
              <a:rPr lang="en-US" sz="2200" b="1" dirty="0" smtClean="0">
                <a:effectLst/>
                <a:ea typeface="Times New Roman" panose="02020603050405020304" pitchFamily="18" charset="0"/>
              </a:rPr>
              <a:t>computer.</a:t>
            </a:r>
          </a:p>
          <a:p>
            <a:pPr marL="342900" marR="0" lvl="0" indent="-342900" algn="just">
              <a:spcBef>
                <a:spcPts val="0"/>
              </a:spcBef>
              <a:spcAft>
                <a:spcPts val="0"/>
              </a:spcAft>
              <a:buNone/>
              <a:tabLst>
                <a:tab pos="2971800" algn="ctr"/>
                <a:tab pos="5943600" algn="r"/>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A distributed system </a:t>
            </a:r>
            <a:r>
              <a:rPr lang="en-US" sz="2200" dirty="0" smtClean="0">
                <a:effectLst/>
                <a:ea typeface="Times New Roman" panose="02020603050405020304" pitchFamily="18" charset="0"/>
              </a:rPr>
              <a:t>communicate &amp; </a:t>
            </a:r>
            <a:r>
              <a:rPr lang="en-US" sz="2200" dirty="0">
                <a:effectLst/>
                <a:ea typeface="Times New Roman" panose="02020603050405020304" pitchFamily="18" charset="0"/>
              </a:rPr>
              <a:t>coordinate their actions only by-passing messages</a:t>
            </a:r>
            <a:r>
              <a:rPr lang="en-US" sz="2200" dirty="0" smtClean="0">
                <a:effectLst/>
                <a:ea typeface="Times New Roman" panose="02020603050405020304" pitchFamily="18" charset="0"/>
              </a:rPr>
              <a:t>.</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Distributed systems depend on </a:t>
            </a:r>
            <a:r>
              <a:rPr lang="en-US" sz="2200" b="1" dirty="0">
                <a:effectLst/>
                <a:ea typeface="Times New Roman" panose="02020603050405020304" pitchFamily="18" charset="0"/>
              </a:rPr>
              <a:t>networking</a:t>
            </a:r>
            <a:r>
              <a:rPr lang="en-US" sz="2200" dirty="0">
                <a:effectLst/>
                <a:ea typeface="Times New Roman" panose="02020603050405020304" pitchFamily="18" charset="0"/>
              </a:rPr>
              <a:t> for their functionality. </a:t>
            </a:r>
            <a:endParaRPr lang="en-US" sz="2200" dirty="0" smtClean="0">
              <a:effectLst/>
              <a:ea typeface="Times New Roman" panose="02020603050405020304" pitchFamily="18" charset="0"/>
            </a:endParaRPr>
          </a:p>
          <a:p>
            <a:pPr marL="342900" marR="0" lvl="0" indent="-342900" algn="just">
              <a:spcBef>
                <a:spcPts val="0"/>
              </a:spcBef>
              <a:spcAft>
                <a:spcPts val="0"/>
              </a:spcAft>
              <a:buNone/>
            </a:pPr>
            <a:endParaRPr lang="en-US" sz="2200" dirty="0" smtClean="0">
              <a:ea typeface="Times New Roman" panose="02020603050405020304" pitchFamily="18" charset="0"/>
            </a:endParaRPr>
          </a:p>
          <a:p>
            <a:pPr marL="342900" marR="0" lvl="0" indent="-342900" algn="just">
              <a:spcBef>
                <a:spcPts val="0"/>
              </a:spcBef>
              <a:spcAft>
                <a:spcPts val="0"/>
              </a:spcAft>
              <a:buNone/>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A </a:t>
            </a:r>
            <a:r>
              <a:rPr lang="en-US" sz="2200" b="1" dirty="0">
                <a:effectLst/>
                <a:ea typeface="Times New Roman" panose="02020603050405020304" pitchFamily="18" charset="0"/>
              </a:rPr>
              <a:t>network operating system</a:t>
            </a:r>
            <a:r>
              <a:rPr lang="en-US" sz="2200" dirty="0">
                <a:effectLst/>
                <a:ea typeface="Times New Roman" panose="02020603050405020304" pitchFamily="18" charset="0"/>
              </a:rPr>
              <a:t> is an OS that provides features such as file sharing </a:t>
            </a:r>
            <a:r>
              <a:rPr lang="en-US" sz="2200" dirty="0" smtClean="0">
                <a:effectLst/>
                <a:ea typeface="Times New Roman" panose="02020603050405020304" pitchFamily="18" charset="0"/>
              </a:rPr>
              <a:t>and exchange </a:t>
            </a:r>
            <a:r>
              <a:rPr lang="en-US" sz="2200" dirty="0">
                <a:effectLst/>
                <a:ea typeface="Times New Roman" panose="02020603050405020304" pitchFamily="18" charset="0"/>
              </a:rPr>
              <a:t>messages.</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4143958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latin typeface="+mn-lt"/>
                <a:ea typeface="Times New Roman" panose="02020603050405020304" pitchFamily="18" charset="0"/>
              </a:rPr>
              <a:t>		Distributed </a:t>
            </a:r>
            <a:r>
              <a:rPr lang="en-US" sz="2800" dirty="0">
                <a:effectLst/>
                <a:latin typeface="+mn-lt"/>
                <a:ea typeface="Times New Roman" panose="02020603050405020304" pitchFamily="18" charset="0"/>
              </a:rPr>
              <a:t>Systems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b="1"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b="1" dirty="0">
                <a:effectLst/>
                <a:ea typeface="Times New Roman" panose="02020603050405020304" pitchFamily="18" charset="0"/>
              </a:rPr>
              <a:t>The advantages </a:t>
            </a:r>
            <a:r>
              <a:rPr lang="en-US" sz="2200" dirty="0">
                <a:effectLst/>
                <a:ea typeface="Times New Roman" panose="02020603050405020304" pitchFamily="18" charset="0"/>
              </a:rPr>
              <a:t>of Distributed Systems are,</a:t>
            </a:r>
          </a:p>
          <a:p>
            <a:pPr marL="342900" marR="0" lvl="0" indent="-342900" algn="just">
              <a:spcBef>
                <a:spcPts val="0"/>
              </a:spcBef>
              <a:spcAft>
                <a:spcPts val="0"/>
              </a:spcAft>
              <a:buFont typeface="Courier New" panose="02070309020205020404" pitchFamily="49" charset="0"/>
              <a:buChar char="o"/>
              <a:tabLst>
                <a:tab pos="1143000" algn="l"/>
              </a:tabLst>
            </a:pPr>
            <a:endParaRPr lang="en-US" sz="2200" dirty="0">
              <a:effectLst/>
              <a:ea typeface="Times New Roman" panose="02020603050405020304" pitchFamily="18" charset="0"/>
            </a:endParaRPr>
          </a:p>
          <a:p>
            <a:pPr lvl="1" indent="-342900" algn="just">
              <a:spcBef>
                <a:spcPts val="0"/>
              </a:spcBef>
              <a:buFont typeface="Courier New" panose="02070309020205020404" pitchFamily="49" charset="0"/>
              <a:buChar char="o"/>
              <a:tabLst>
                <a:tab pos="1143000" algn="l"/>
              </a:tabLst>
            </a:pPr>
            <a:r>
              <a:rPr lang="en-US" sz="2200" dirty="0">
                <a:effectLst/>
                <a:ea typeface="Times New Roman" panose="02020603050405020304" pitchFamily="18" charset="0"/>
              </a:rPr>
              <a:t>Resource sharing</a:t>
            </a:r>
          </a:p>
          <a:p>
            <a:pPr lvl="1" indent="-342900" algn="just">
              <a:spcBef>
                <a:spcPts val="0"/>
              </a:spcBef>
              <a:buFont typeface="Courier New" panose="02070309020205020404" pitchFamily="49" charset="0"/>
              <a:buChar char="o"/>
              <a:tabLst>
                <a:tab pos="1143000" algn="l"/>
              </a:tabLst>
            </a:pPr>
            <a:endParaRPr lang="en-US" sz="2200" dirty="0">
              <a:effectLst/>
              <a:ea typeface="Times New Roman" panose="02020603050405020304" pitchFamily="18" charset="0"/>
            </a:endParaRPr>
          </a:p>
          <a:p>
            <a:pPr lvl="1" indent="-342900" algn="just">
              <a:spcBef>
                <a:spcPts val="0"/>
              </a:spcBef>
              <a:buFont typeface="Courier New" panose="02070309020205020404" pitchFamily="49" charset="0"/>
              <a:buChar char="o"/>
              <a:tabLst>
                <a:tab pos="1143000" algn="l"/>
              </a:tabLst>
            </a:pPr>
            <a:r>
              <a:rPr lang="en-US" sz="2200" dirty="0">
                <a:effectLst/>
                <a:ea typeface="Times New Roman" panose="02020603050405020304" pitchFamily="18" charset="0"/>
              </a:rPr>
              <a:t>Higher reliability</a:t>
            </a:r>
          </a:p>
          <a:p>
            <a:pPr lvl="1" indent="-342900" algn="just">
              <a:spcBef>
                <a:spcPts val="0"/>
              </a:spcBef>
              <a:buFont typeface="Courier New" panose="02070309020205020404" pitchFamily="49" charset="0"/>
              <a:buChar char="o"/>
              <a:tabLst>
                <a:tab pos="1143000" algn="l"/>
              </a:tabLst>
            </a:pPr>
            <a:endParaRPr lang="en-US" sz="2200" dirty="0">
              <a:effectLst/>
              <a:ea typeface="Times New Roman" panose="02020603050405020304" pitchFamily="18" charset="0"/>
            </a:endParaRPr>
          </a:p>
          <a:p>
            <a:pPr lvl="1" indent="-342900" algn="just">
              <a:spcBef>
                <a:spcPts val="0"/>
              </a:spcBef>
              <a:buFont typeface="Courier New" panose="02070309020205020404" pitchFamily="49" charset="0"/>
              <a:buChar char="o"/>
              <a:tabLst>
                <a:tab pos="1143000" algn="l"/>
              </a:tabLst>
            </a:pPr>
            <a:r>
              <a:rPr lang="en-US" sz="2200" dirty="0">
                <a:effectLst/>
                <a:ea typeface="Times New Roman" panose="02020603050405020304" pitchFamily="18" charset="0"/>
              </a:rPr>
              <a:t>Better price performance ratio</a:t>
            </a:r>
          </a:p>
          <a:p>
            <a:pPr lvl="1" indent="-342900" algn="just">
              <a:spcBef>
                <a:spcPts val="0"/>
              </a:spcBef>
              <a:buFont typeface="Courier New" panose="02070309020205020404" pitchFamily="49" charset="0"/>
              <a:buChar char="o"/>
              <a:tabLst>
                <a:tab pos="1143000" algn="l"/>
              </a:tabLst>
            </a:pPr>
            <a:endParaRPr lang="en-US" sz="2200" dirty="0">
              <a:effectLst/>
              <a:ea typeface="Times New Roman" panose="02020603050405020304" pitchFamily="18" charset="0"/>
            </a:endParaRPr>
          </a:p>
          <a:p>
            <a:pPr lvl="1" indent="-342900" algn="just">
              <a:spcBef>
                <a:spcPts val="0"/>
              </a:spcBef>
              <a:buFont typeface="Courier New" panose="02070309020205020404" pitchFamily="49" charset="0"/>
              <a:buChar char="o"/>
              <a:tabLst>
                <a:tab pos="1143000" algn="l"/>
              </a:tabLst>
            </a:pPr>
            <a:r>
              <a:rPr lang="en-US" sz="2200" dirty="0">
                <a:effectLst/>
                <a:ea typeface="Times New Roman" panose="02020603050405020304" pitchFamily="18" charset="0"/>
              </a:rPr>
              <a:t>Shorter response time</a:t>
            </a:r>
          </a:p>
          <a:p>
            <a:pPr lvl="1" indent="-342900" algn="just">
              <a:spcBef>
                <a:spcPts val="0"/>
              </a:spcBef>
              <a:buFont typeface="Courier New" panose="02070309020205020404" pitchFamily="49" charset="0"/>
              <a:buChar char="o"/>
              <a:tabLst>
                <a:tab pos="1143000" algn="l"/>
              </a:tabLst>
            </a:pPr>
            <a:endParaRPr lang="en-US" sz="2200" dirty="0">
              <a:effectLst/>
              <a:ea typeface="Times New Roman" panose="02020603050405020304" pitchFamily="18" charset="0"/>
            </a:endParaRPr>
          </a:p>
          <a:p>
            <a:pPr lvl="1" indent="-342900" algn="just">
              <a:spcBef>
                <a:spcPts val="0"/>
              </a:spcBef>
              <a:buFont typeface="Courier New" panose="02070309020205020404" pitchFamily="49" charset="0"/>
              <a:buChar char="o"/>
              <a:tabLst>
                <a:tab pos="1143000" algn="l"/>
              </a:tabLst>
            </a:pPr>
            <a:r>
              <a:rPr lang="en-US" sz="2200" dirty="0">
                <a:effectLst/>
                <a:ea typeface="Times New Roman" panose="02020603050405020304" pitchFamily="18" charset="0"/>
              </a:rPr>
              <a:t>Higher throughput</a:t>
            </a:r>
          </a:p>
          <a:p>
            <a:pPr lvl="1" indent="-342900" algn="just">
              <a:spcBef>
                <a:spcPts val="0"/>
              </a:spcBef>
              <a:buFont typeface="Courier New" panose="02070309020205020404" pitchFamily="49" charset="0"/>
              <a:buChar char="o"/>
              <a:tabLst>
                <a:tab pos="1143000" algn="l"/>
              </a:tabLst>
            </a:pPr>
            <a:endParaRPr lang="en-US" sz="2200" dirty="0">
              <a:effectLst/>
              <a:ea typeface="Times New Roman" panose="02020603050405020304" pitchFamily="18" charset="0"/>
            </a:endParaRPr>
          </a:p>
          <a:p>
            <a:pPr lvl="1" indent="-342900" algn="just">
              <a:spcBef>
                <a:spcPts val="0"/>
              </a:spcBef>
              <a:buFont typeface="Courier New" panose="02070309020205020404" pitchFamily="49" charset="0"/>
              <a:buChar char="o"/>
              <a:tabLst>
                <a:tab pos="1143000" algn="l"/>
              </a:tabLst>
            </a:pPr>
            <a:r>
              <a:rPr lang="en-US" sz="2200" dirty="0">
                <a:effectLst/>
                <a:ea typeface="Times New Roman" panose="02020603050405020304" pitchFamily="18" charset="0"/>
              </a:rPr>
              <a:t>Incremental growth</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4262666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marL="342900" marR="0" lvl="0" indent="-342900">
              <a:spcBef>
                <a:spcPts val="0"/>
              </a:spcBef>
              <a:spcAft>
                <a:spcPts val="0"/>
              </a:spcAft>
            </a:pPr>
            <a:r>
              <a:rPr lang="en-US" sz="2700" dirty="0" smtClean="0">
                <a:effectLst/>
                <a:ea typeface="Times New Roman" panose="02020603050405020304" pitchFamily="18" charset="0"/>
              </a:rPr>
              <a:t>			Special </a:t>
            </a:r>
            <a:r>
              <a:rPr lang="en-US" sz="2700" dirty="0">
                <a:effectLst/>
                <a:ea typeface="Times New Roman" panose="02020603050405020304" pitchFamily="18" charset="0"/>
              </a:rPr>
              <a:t>Purpose Systems</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lnSpcReduction="10000"/>
          </a:bodyPr>
          <a:lstStyle/>
          <a:p>
            <a:pPr algn="just">
              <a:spcBef>
                <a:spcPts val="0"/>
              </a:spcBef>
              <a:buFont typeface="Wingdings" panose="05000000000000000000" pitchFamily="2" charset="2"/>
              <a:buChar char="ü"/>
            </a:pPr>
            <a:endParaRPr lang="en-US" sz="2200" dirty="0" smtClean="0">
              <a:effectLst/>
              <a:ea typeface="Times New Roman" panose="02020603050405020304" pitchFamily="18" charset="0"/>
            </a:endParaRPr>
          </a:p>
          <a:p>
            <a:pPr algn="just">
              <a:spcBef>
                <a:spcPts val="0"/>
              </a:spcBef>
              <a:buFont typeface="Wingdings" panose="05000000000000000000" pitchFamily="2" charset="2"/>
              <a:buChar char="ü"/>
            </a:pPr>
            <a:r>
              <a:rPr lang="en-US" sz="2200" dirty="0" smtClean="0">
                <a:effectLst/>
                <a:ea typeface="Times New Roman" panose="02020603050405020304" pitchFamily="18" charset="0"/>
              </a:rPr>
              <a:t>The </a:t>
            </a:r>
            <a:r>
              <a:rPr lang="en-US" sz="2200" dirty="0">
                <a:effectLst/>
                <a:ea typeface="Times New Roman" panose="02020603050405020304" pitchFamily="18" charset="0"/>
              </a:rPr>
              <a:t>special purpose computers are those whose functions are more limited and whose objectives are to deal with limited computation domains. </a:t>
            </a:r>
          </a:p>
          <a:p>
            <a:pPr marL="0" indent="0" algn="just">
              <a:spcBef>
                <a:spcPts val="0"/>
              </a:spcBef>
              <a:buNone/>
            </a:pPr>
            <a:r>
              <a:rPr lang="en-US" sz="2200" b="1" dirty="0">
                <a:ea typeface="Times New Roman" panose="02020603050405020304" pitchFamily="18" charset="0"/>
              </a:rPr>
              <a:t>	</a:t>
            </a:r>
            <a:r>
              <a:rPr lang="en-US" sz="2200" b="1" dirty="0">
                <a:effectLst/>
                <a:ea typeface="Times New Roman" panose="02020603050405020304" pitchFamily="18" charset="0"/>
              </a:rPr>
              <a:t>Examples</a:t>
            </a:r>
            <a:r>
              <a:rPr lang="en-US" sz="2200" dirty="0">
                <a:effectLst/>
                <a:ea typeface="Times New Roman" panose="02020603050405020304" pitchFamily="18" charset="0"/>
              </a:rPr>
              <a:t>. Realtime Embedded Systems, Multimedia Systems and 	Handheld Systems.</a:t>
            </a:r>
          </a:p>
          <a:p>
            <a:pPr marL="342900" marR="0" lvl="0" indent="-342900" algn="just">
              <a:spcBef>
                <a:spcPts val="0"/>
              </a:spcBef>
              <a:spcAft>
                <a:spcPts val="0"/>
              </a:spcAft>
              <a:buFont typeface="Symbol" panose="05050102010706020507" pitchFamily="18" charset="2"/>
              <a:buChar char=""/>
            </a:pPr>
            <a:endParaRPr lang="en-US" sz="2200" b="1" dirty="0">
              <a:effectLst/>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200" b="1" dirty="0">
                <a:effectLst/>
                <a:ea typeface="Times New Roman" panose="02020603050405020304" pitchFamily="18" charset="0"/>
              </a:rPr>
              <a:t>Real- Time Embedded Systems </a:t>
            </a:r>
            <a:endParaRPr lang="en-US" sz="2200" dirty="0">
              <a:effectLst/>
              <a:ea typeface="Times New Roman" panose="02020603050405020304" pitchFamily="18" charset="0"/>
            </a:endParaRPr>
          </a:p>
          <a:p>
            <a:pPr marL="114300" marR="0" indent="0" algn="just">
              <a:spcBef>
                <a:spcPts val="0"/>
              </a:spcBef>
              <a:spcAft>
                <a:spcPts val="0"/>
              </a:spcAft>
              <a:buNone/>
            </a:pPr>
            <a:r>
              <a:rPr lang="en-US" sz="2200" b="1" dirty="0">
                <a:effectLst/>
                <a:ea typeface="Times New Roman" panose="02020603050405020304" pitchFamily="18" charset="0"/>
              </a:rPr>
              <a:t> </a:t>
            </a: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Embedded computers are found almost everywhere from car engines, robots, alarm systems, medical imaging systems, industrial control systems, microwave ovens, weapon systems etc.</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This class of computers have very </a:t>
            </a:r>
            <a:r>
              <a:rPr lang="en-US" sz="2200" b="1" dirty="0">
                <a:effectLst/>
                <a:ea typeface="Times New Roman" panose="02020603050405020304" pitchFamily="18" charset="0"/>
              </a:rPr>
              <a:t>specific task</a:t>
            </a:r>
            <a:r>
              <a:rPr lang="en-US" sz="2200" dirty="0">
                <a:effectLst/>
                <a:ea typeface="Times New Roman" panose="02020603050405020304" pitchFamily="18" charset="0"/>
              </a:rPr>
              <a:t> and run an OS with very </a:t>
            </a:r>
            <a:r>
              <a:rPr lang="en-US" sz="2200" b="1" dirty="0">
                <a:effectLst/>
                <a:ea typeface="Times New Roman" panose="02020603050405020304" pitchFamily="18" charset="0"/>
              </a:rPr>
              <a:t>limited features</a:t>
            </a:r>
            <a:r>
              <a:rPr lang="en-US" sz="2200" dirty="0">
                <a:effectLst/>
                <a:ea typeface="Times New Roman" panose="02020603050405020304" pitchFamily="18" charset="0"/>
              </a:rPr>
              <a:t>. Usually they have limited or </a:t>
            </a:r>
            <a:r>
              <a:rPr lang="en-US" sz="2200" b="1" dirty="0">
                <a:effectLst/>
                <a:ea typeface="Times New Roman" panose="02020603050405020304" pitchFamily="18" charset="0"/>
              </a:rPr>
              <a:t>no user interface</a:t>
            </a:r>
            <a:r>
              <a:rPr lang="en-US" sz="2200" dirty="0">
                <a:effectLst/>
                <a:ea typeface="Times New Roman" panose="02020603050405020304" pitchFamily="18" charset="0"/>
              </a:rPr>
              <a:t>.</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Embedded systems runs on </a:t>
            </a:r>
            <a:r>
              <a:rPr lang="en-US" sz="2200" b="1" dirty="0">
                <a:effectLst/>
                <a:ea typeface="Times New Roman" panose="02020603050405020304" pitchFamily="18" charset="0"/>
              </a:rPr>
              <a:t>real time OS</a:t>
            </a:r>
            <a:r>
              <a:rPr lang="en-US" sz="2200" dirty="0">
                <a:effectLst/>
                <a:ea typeface="Times New Roman" panose="02020603050405020304" pitchFamily="18" charset="0"/>
              </a:rPr>
              <a:t>.</a:t>
            </a:r>
          </a:p>
          <a:p>
            <a:pPr marL="0" indent="0" algn="just">
              <a:spcBef>
                <a:spcPts val="0"/>
              </a:spcBef>
              <a:buNone/>
            </a:pPr>
            <a:endParaRPr lang="en-US" sz="2200" dirty="0">
              <a:effectLst/>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46024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Special </a:t>
            </a:r>
            <a:r>
              <a:rPr lang="en-US" sz="2800" dirty="0">
                <a:effectLst/>
                <a:ea typeface="Times New Roman" panose="02020603050405020304" pitchFamily="18" charset="0"/>
              </a:rPr>
              <a:t>Purpose Systems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lnSpcReduction="10000"/>
          </a:bodyPr>
          <a:lstStyle/>
          <a:p>
            <a:pPr marL="342900" marR="0" lvl="0" indent="-342900" algn="just">
              <a:spcBef>
                <a:spcPts val="0"/>
              </a:spcBef>
              <a:spcAft>
                <a:spcPts val="0"/>
              </a:spcAft>
              <a:buFont typeface="Wingdings" panose="05000000000000000000" pitchFamily="2" charset="2"/>
              <a:buChar char=""/>
            </a:pPr>
            <a:endParaRPr lang="en-US" sz="2200" dirty="0" smtClean="0">
              <a:effectLst/>
              <a:ea typeface="Times New Roman" panose="02020603050405020304" pitchFamily="18" charset="0"/>
            </a:endParaRPr>
          </a:p>
          <a:p>
            <a:pPr marL="342900" marR="0" lvl="0" indent="-342900" algn="just">
              <a:spcBef>
                <a:spcPts val="0"/>
              </a:spcBef>
              <a:spcAft>
                <a:spcPts val="0"/>
              </a:spcAft>
              <a:buNone/>
            </a:pPr>
            <a:r>
              <a:rPr lang="en-US" sz="2200" dirty="0" smtClean="0">
                <a:effectLst/>
                <a:ea typeface="Times New Roman" panose="02020603050405020304" pitchFamily="18" charset="0"/>
              </a:rPr>
              <a:t>A </a:t>
            </a:r>
            <a:r>
              <a:rPr lang="en-US" sz="2200" dirty="0">
                <a:effectLst/>
                <a:ea typeface="Times New Roman" panose="02020603050405020304" pitchFamily="18" charset="0"/>
              </a:rPr>
              <a:t>real time system should have well defined, </a:t>
            </a:r>
            <a:r>
              <a:rPr lang="en-US" sz="2200" b="1" dirty="0">
                <a:effectLst/>
                <a:ea typeface="Times New Roman" panose="02020603050405020304" pitchFamily="18" charset="0"/>
              </a:rPr>
              <a:t>fixed time</a:t>
            </a:r>
            <a:r>
              <a:rPr lang="en-US" sz="2200" dirty="0">
                <a:effectLst/>
                <a:ea typeface="Times New Roman" panose="02020603050405020304" pitchFamily="18" charset="0"/>
              </a:rPr>
              <a:t> constraints. Processing must be done within the defined constraints or the system will fail. Hence they are often used as </a:t>
            </a:r>
            <a:r>
              <a:rPr lang="en-US" sz="2200" b="1" dirty="0">
                <a:effectLst/>
                <a:ea typeface="Times New Roman" panose="02020603050405020304" pitchFamily="18" charset="0"/>
              </a:rPr>
              <a:t>controlled device</a:t>
            </a:r>
            <a:r>
              <a:rPr lang="en-US" sz="2200" dirty="0">
                <a:effectLst/>
                <a:ea typeface="Times New Roman" panose="02020603050405020304" pitchFamily="18" charset="0"/>
              </a:rPr>
              <a:t> in a dedicated application. </a:t>
            </a:r>
            <a:endParaRPr lang="en-US" sz="2200" dirty="0" smtClean="0">
              <a:effectLst/>
              <a:ea typeface="Times New Roman" panose="02020603050405020304" pitchFamily="18" charset="0"/>
            </a:endParaRPr>
          </a:p>
          <a:p>
            <a:pPr marL="342900" marR="0" lvl="0" indent="-342900" algn="just">
              <a:spcBef>
                <a:spcPts val="0"/>
              </a:spcBef>
              <a:spcAft>
                <a:spcPts val="0"/>
              </a:spcAft>
              <a:buNone/>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Real time systems are of </a:t>
            </a:r>
            <a:r>
              <a:rPr lang="en-US" sz="2200" b="1" dirty="0">
                <a:effectLst/>
                <a:ea typeface="Times New Roman" panose="02020603050405020304" pitchFamily="18" charset="0"/>
              </a:rPr>
              <a:t>two types</a:t>
            </a:r>
            <a:endParaRPr lang="en-US" sz="2200" dirty="0">
              <a:effectLst/>
              <a:ea typeface="Times New Roman" panose="02020603050405020304" pitchFamily="18" charset="0"/>
            </a:endParaRPr>
          </a:p>
          <a:p>
            <a:pPr lvl="1"/>
            <a:r>
              <a:rPr lang="en-US" sz="2200" dirty="0">
                <a:effectLst/>
                <a:ea typeface="Times New Roman" panose="02020603050405020304" pitchFamily="18" charset="0"/>
              </a:rPr>
              <a:t>Hard Real Time Systems</a:t>
            </a:r>
          </a:p>
          <a:p>
            <a:pPr lvl="1"/>
            <a:r>
              <a:rPr lang="en-US" sz="2200" dirty="0">
                <a:effectLst/>
                <a:ea typeface="Times New Roman" panose="02020603050405020304" pitchFamily="18" charset="0"/>
              </a:rPr>
              <a:t>Soft  Real Time Systems</a:t>
            </a:r>
          </a:p>
          <a:p>
            <a:pPr marL="342900" marR="0" lvl="0" indent="-342900" algn="just">
              <a:spcBef>
                <a:spcPts val="0"/>
              </a:spcBef>
              <a:spcAft>
                <a:spcPts val="0"/>
              </a:spcAft>
              <a:buFont typeface="Wingdings" panose="05000000000000000000" pitchFamily="2" charset="2"/>
              <a:buChar char=""/>
            </a:pPr>
            <a:endParaRPr lang="en-US" sz="2200" b="1"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b="1" dirty="0">
                <a:effectLst/>
                <a:ea typeface="Times New Roman" panose="02020603050405020304" pitchFamily="18" charset="0"/>
              </a:rPr>
              <a:t>A hard real time system</a:t>
            </a:r>
            <a:r>
              <a:rPr lang="en-US" sz="2200" dirty="0">
                <a:effectLst/>
                <a:ea typeface="Times New Roman" panose="02020603050405020304" pitchFamily="18" charset="0"/>
              </a:rPr>
              <a:t> guarantees that the critical tasks to be completed on time. </a:t>
            </a:r>
            <a:endParaRPr lang="en-US" sz="2200" dirty="0" smtClean="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b="1" dirty="0" smtClean="0">
                <a:effectLst/>
                <a:ea typeface="Times New Roman" panose="02020603050405020304" pitchFamily="18" charset="0"/>
              </a:rPr>
              <a:t>In soft </a:t>
            </a:r>
            <a:r>
              <a:rPr lang="en-US" sz="2200" b="1" dirty="0">
                <a:effectLst/>
                <a:ea typeface="Times New Roman" panose="02020603050405020304" pitchFamily="18" charset="0"/>
              </a:rPr>
              <a:t>real time system</a:t>
            </a:r>
            <a:r>
              <a:rPr lang="en-US" sz="2200" dirty="0">
                <a:effectLst/>
                <a:ea typeface="Times New Roman" panose="02020603050405020304" pitchFamily="18" charset="0"/>
              </a:rPr>
              <a:t> is a less restrictive one where a critical real time task gets priority over other tasks &amp; retains the property until it completes. </a:t>
            </a:r>
          </a:p>
          <a:p>
            <a:pPr lvl="1"/>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207429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700" dirty="0" smtClean="0">
                <a:effectLst/>
                <a:latin typeface="+mn-lt"/>
                <a:ea typeface="Times New Roman" panose="02020603050405020304" pitchFamily="18" charset="0"/>
              </a:rPr>
              <a:t>		Multimedia </a:t>
            </a:r>
            <a:r>
              <a:rPr lang="en-US" sz="2700" dirty="0">
                <a:effectLst/>
                <a:latin typeface="+mn-lt"/>
                <a:ea typeface="Times New Roman" panose="02020603050405020304" pitchFamily="18" charset="0"/>
              </a:rPr>
              <a:t>Systems</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400" dirty="0">
                <a:effectLst/>
                <a:ea typeface="Times New Roman" panose="02020603050405020304" pitchFamily="18" charset="0"/>
              </a:rPr>
              <a:t>A recent trend in technology is the incorporation of </a:t>
            </a:r>
            <a:r>
              <a:rPr lang="en-US" sz="2400" b="1" dirty="0">
                <a:effectLst/>
                <a:ea typeface="Times New Roman" panose="02020603050405020304" pitchFamily="18" charset="0"/>
              </a:rPr>
              <a:t>multimedia data</a:t>
            </a:r>
            <a:r>
              <a:rPr lang="en-US" sz="2400" dirty="0">
                <a:effectLst/>
                <a:ea typeface="Times New Roman" panose="02020603050405020304" pitchFamily="18" charset="0"/>
              </a:rPr>
              <a:t>.</a:t>
            </a:r>
          </a:p>
          <a:p>
            <a:pPr marL="342900" marR="0" lvl="0" indent="-342900" algn="just">
              <a:spcBef>
                <a:spcPts val="0"/>
              </a:spcBef>
              <a:spcAft>
                <a:spcPts val="0"/>
              </a:spcAft>
              <a:buNone/>
            </a:pPr>
            <a:endParaRPr lang="en-US" sz="24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400" dirty="0">
                <a:effectLst/>
                <a:ea typeface="Times New Roman" panose="02020603050405020304" pitchFamily="18" charset="0"/>
              </a:rPr>
              <a:t>Multimedia data consists of audio and video files along with conventional files(text files, word document, etc). </a:t>
            </a:r>
          </a:p>
          <a:p>
            <a:pPr marL="342900" marR="0" lvl="0" indent="-342900" algn="just">
              <a:spcBef>
                <a:spcPts val="0"/>
              </a:spcBef>
              <a:spcAft>
                <a:spcPts val="0"/>
              </a:spcAft>
              <a:buFont typeface="Wingdings" panose="05000000000000000000" pitchFamily="2" charset="2"/>
              <a:buChar char=""/>
            </a:pPr>
            <a:endParaRPr lang="en-US" sz="24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400" dirty="0">
                <a:effectLst/>
                <a:ea typeface="Times New Roman" panose="02020603050405020304" pitchFamily="18" charset="0"/>
              </a:rPr>
              <a:t>The difference from conventional data is that the multimedia data must be delivered or streamed according to some </a:t>
            </a:r>
            <a:r>
              <a:rPr lang="en-US" sz="2400" b="1" dirty="0">
                <a:effectLst/>
                <a:ea typeface="Times New Roman" panose="02020603050405020304" pitchFamily="18" charset="0"/>
              </a:rPr>
              <a:t>time</a:t>
            </a:r>
            <a:r>
              <a:rPr lang="en-US" sz="2400" dirty="0">
                <a:effectLst/>
                <a:ea typeface="Times New Roman" panose="02020603050405020304" pitchFamily="18" charset="0"/>
              </a:rPr>
              <a:t> restrictions. </a:t>
            </a:r>
          </a:p>
          <a:p>
            <a:pPr marL="342900" marR="0" lvl="0" indent="-342900" algn="just">
              <a:spcBef>
                <a:spcPts val="0"/>
              </a:spcBef>
              <a:spcAft>
                <a:spcPts val="0"/>
              </a:spcAft>
              <a:buFont typeface="Wingdings" panose="05000000000000000000" pitchFamily="2" charset="2"/>
              <a:buChar char=""/>
            </a:pPr>
            <a:endParaRPr lang="en-US" sz="24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400" dirty="0">
                <a:effectLst/>
                <a:ea typeface="Times New Roman" panose="02020603050405020304" pitchFamily="18" charset="0"/>
              </a:rPr>
              <a:t>Multimedia applications include video conferencing, news stories download over the internet, live webcasts of speeches and so on.</a:t>
            </a:r>
          </a:p>
          <a:p>
            <a:pPr marL="0" marR="0" lvl="0" indent="0" algn="just">
              <a:spcBef>
                <a:spcPts val="0"/>
              </a:spcBef>
              <a:spcAft>
                <a:spcPts val="0"/>
              </a:spcAft>
              <a:buNone/>
            </a:pPr>
            <a:endParaRPr lang="en-US" sz="24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7085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b="0" i="0" u="none" strike="noStrike" baseline="0" dirty="0" smtClean="0">
                <a:solidFill>
                  <a:srgbClr val="000000"/>
                </a:solidFill>
              </a:rPr>
              <a:t>		Operating </a:t>
            </a:r>
            <a:r>
              <a:rPr lang="en-US" sz="2400" b="0" i="0" u="none" strike="noStrike" baseline="0" dirty="0">
                <a:solidFill>
                  <a:srgbClr val="000000"/>
                </a:solidFill>
              </a:rPr>
              <a:t>System</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98201"/>
          </a:xfrm>
        </p:spPr>
        <p:txBody>
          <a:bodyPr>
            <a:normAutofit/>
          </a:bodyPr>
          <a:lstStyle/>
          <a:p>
            <a:pPr algn="just">
              <a:buFont typeface="Wingdings" panose="05000000000000000000" pitchFamily="2" charset="2"/>
              <a:buChar char="Ø"/>
            </a:pPr>
            <a:endParaRPr lang="en-US" sz="2200" dirty="0" smtClean="0">
              <a:solidFill>
                <a:srgbClr val="000000"/>
              </a:solidFill>
            </a:endParaRPr>
          </a:p>
          <a:p>
            <a:pPr algn="just">
              <a:buFont typeface="Wingdings" panose="05000000000000000000" pitchFamily="2" charset="2"/>
              <a:buChar char="Ø"/>
            </a:pPr>
            <a:r>
              <a:rPr lang="en-US" sz="2200" dirty="0" smtClean="0">
                <a:solidFill>
                  <a:srgbClr val="000000"/>
                </a:solidFill>
              </a:rPr>
              <a:t>To </a:t>
            </a:r>
            <a:r>
              <a:rPr lang="en-US" sz="2200" dirty="0">
                <a:solidFill>
                  <a:srgbClr val="000000"/>
                </a:solidFill>
              </a:rPr>
              <a:t>completely understand the role of operating system two views are considered as below:</a:t>
            </a:r>
          </a:p>
          <a:p>
            <a:pPr marL="0" indent="0" algn="just">
              <a:buNone/>
            </a:pPr>
            <a:r>
              <a:rPr lang="en-US" sz="2200" dirty="0"/>
              <a:t>1. User View</a:t>
            </a:r>
          </a:p>
          <a:p>
            <a:pPr algn="just">
              <a:buNone/>
            </a:pPr>
            <a:r>
              <a:rPr lang="en-US" sz="2200" dirty="0"/>
              <a:t>2. System View</a:t>
            </a:r>
          </a:p>
          <a:p>
            <a:pPr algn="just">
              <a:buNone/>
            </a:pPr>
            <a:endParaRPr lang="en-US" sz="2200" dirty="0"/>
          </a:p>
          <a:p>
            <a:pPr marL="0" marR="0" lvl="0" indent="0" algn="just">
              <a:spcBef>
                <a:spcPts val="0"/>
              </a:spcBef>
              <a:spcAft>
                <a:spcPts val="0"/>
              </a:spcAft>
              <a:buNone/>
              <a:tabLst>
                <a:tab pos="228600" algn="l"/>
              </a:tabLst>
            </a:pPr>
            <a:r>
              <a:rPr lang="en-US" sz="2200" dirty="0">
                <a:ea typeface="Times New Roman" panose="02020603050405020304" pitchFamily="18" charset="0"/>
              </a:rPr>
              <a:t>1. </a:t>
            </a:r>
            <a:r>
              <a:rPr lang="en-US" sz="2200" dirty="0">
                <a:effectLst/>
                <a:ea typeface="Times New Roman" panose="02020603050405020304" pitchFamily="18" charset="0"/>
              </a:rPr>
              <a:t>User View:</a:t>
            </a:r>
          </a:p>
          <a:p>
            <a:pPr marL="0" marR="0" indent="0" algn="just">
              <a:spcBef>
                <a:spcPts val="0"/>
              </a:spcBef>
              <a:spcAft>
                <a:spcPts val="0"/>
              </a:spcAft>
              <a:buNone/>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The user view of the computer depends on the interface used.</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Some users may use PC’s. Such system is designed for one user</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Here the OS is designed for </a:t>
            </a:r>
            <a:r>
              <a:rPr lang="en-US" sz="2200" b="1" dirty="0">
                <a:effectLst/>
                <a:ea typeface="Times New Roman" panose="02020603050405020304" pitchFamily="18" charset="0"/>
              </a:rPr>
              <a:t>ease of use</a:t>
            </a:r>
            <a:r>
              <a:rPr lang="en-US" sz="2200" dirty="0">
                <a:effectLst/>
                <a:ea typeface="Times New Roman" panose="02020603050405020304" pitchFamily="18" charset="0"/>
              </a:rPr>
              <a:t> where some attention is mainly on performances and not on the resource utilization.</a:t>
            </a:r>
          </a:p>
          <a:p>
            <a:pPr algn="just">
              <a:buNone/>
            </a:pPr>
            <a:endParaRPr lang="en-US" sz="2400" dirty="0"/>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664140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Autofit/>
          </a:bodyPr>
          <a:lstStyle/>
          <a:p>
            <a:r>
              <a:rPr lang="en-US" sz="2400" dirty="0" smtClean="0">
                <a:effectLst/>
                <a:ea typeface="Times New Roman" panose="02020603050405020304" pitchFamily="18" charset="0"/>
              </a:rPr>
              <a:t>		Handheld </a:t>
            </a:r>
            <a:r>
              <a:rPr lang="en-US" sz="2400" dirty="0">
                <a:effectLst/>
                <a:ea typeface="Times New Roman" panose="02020603050405020304" pitchFamily="18" charset="0"/>
              </a:rPr>
              <a:t>Systems</a:t>
            </a:r>
            <a:br>
              <a:rPr lang="en-US" sz="2400" dirty="0">
                <a:effectLst/>
                <a:ea typeface="Times New Roman" panose="02020603050405020304" pitchFamily="18" charset="0"/>
              </a:rPr>
            </a:br>
            <a:endParaRPr lang="en-US" sz="2400" dirty="0">
              <a:solidFill>
                <a:schemeClr val="tx1"/>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dirty="0" smtClean="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smtClean="0">
                <a:effectLst/>
                <a:ea typeface="Times New Roman" panose="02020603050405020304" pitchFamily="18" charset="0"/>
              </a:rPr>
              <a:t>Handheld </a:t>
            </a:r>
            <a:r>
              <a:rPr lang="en-US" sz="2200" dirty="0">
                <a:effectLst/>
                <a:ea typeface="Times New Roman" panose="02020603050405020304" pitchFamily="18" charset="0"/>
              </a:rPr>
              <a:t>systems include Personal Digital Assistants (PDAs), Cellular telephones, palm and pocket PCs and so on, </a:t>
            </a:r>
            <a:endParaRPr lang="en-US" sz="2200" dirty="0" smtClean="0">
              <a:effectLst/>
              <a:ea typeface="Times New Roman" panose="02020603050405020304" pitchFamily="18" charset="0"/>
            </a:endParaRPr>
          </a:p>
          <a:p>
            <a:pPr marL="342900" marR="0" lvl="0" indent="-342900" algn="just">
              <a:spcBef>
                <a:spcPts val="0"/>
              </a:spcBef>
              <a:spcAft>
                <a:spcPts val="0"/>
              </a:spcAft>
              <a:buNone/>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b="1" dirty="0">
                <a:effectLst/>
                <a:ea typeface="Times New Roman" panose="02020603050405020304" pitchFamily="18" charset="0"/>
              </a:rPr>
              <a:t>Drawbacks </a:t>
            </a:r>
            <a:r>
              <a:rPr lang="en-US" sz="2200" dirty="0">
                <a:effectLst/>
                <a:ea typeface="Times New Roman" panose="02020603050405020304" pitchFamily="18" charset="0"/>
              </a:rPr>
              <a:t>are, because of smaller size they have small amount of memory, slow processors and small display screen.</a:t>
            </a:r>
          </a:p>
          <a:p>
            <a:pPr marL="342900" marR="0" lvl="0" indent="-342900" algn="just">
              <a:spcBef>
                <a:spcPts val="0"/>
              </a:spcBef>
              <a:spcAft>
                <a:spcPts val="0"/>
              </a:spcAft>
              <a:buFont typeface="Wingdings" panose="05000000000000000000" pitchFamily="2" charset="2"/>
              <a:buChar char=""/>
            </a:pPr>
            <a:endParaRPr lang="en-US" sz="2200" b="1" dirty="0" smtClean="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b="1" dirty="0" smtClean="0">
                <a:effectLst/>
                <a:ea typeface="Times New Roman" panose="02020603050405020304" pitchFamily="18" charset="0"/>
              </a:rPr>
              <a:t>Memory</a:t>
            </a:r>
            <a:r>
              <a:rPr lang="en-US" sz="2200" dirty="0" smtClean="0">
                <a:effectLst/>
                <a:ea typeface="Times New Roman" panose="02020603050405020304" pitchFamily="18" charset="0"/>
              </a:rPr>
              <a:t>-Because </a:t>
            </a:r>
            <a:r>
              <a:rPr lang="en-US" sz="2200" dirty="0">
                <a:effectLst/>
                <a:ea typeface="Times New Roman" panose="02020603050405020304" pitchFamily="18" charset="0"/>
              </a:rPr>
              <a:t>of </a:t>
            </a:r>
            <a:r>
              <a:rPr lang="en-US" sz="2200" b="1" dirty="0">
                <a:effectLst/>
                <a:ea typeface="Times New Roman" panose="02020603050405020304" pitchFamily="18" charset="0"/>
              </a:rPr>
              <a:t>small size</a:t>
            </a:r>
            <a:r>
              <a:rPr lang="en-US" sz="2200" dirty="0">
                <a:effectLst/>
                <a:ea typeface="Times New Roman" panose="02020603050405020304" pitchFamily="18" charset="0"/>
              </a:rPr>
              <a:t>, OS and applications must manage the memory efficiently. </a:t>
            </a:r>
            <a:r>
              <a:rPr lang="en-US" sz="2200" dirty="0" smtClean="0">
                <a:effectLst/>
                <a:ea typeface="Times New Roman" panose="02020603050405020304" pitchFamily="18" charset="0"/>
              </a:rPr>
              <a:t>Many </a:t>
            </a:r>
            <a:r>
              <a:rPr lang="en-US" sz="2200" dirty="0">
                <a:effectLst/>
                <a:ea typeface="Times New Roman" panose="02020603050405020304" pitchFamily="18" charset="0"/>
              </a:rPr>
              <a:t>handheld devices do not use virtual memory techniques.</a:t>
            </a:r>
          </a:p>
          <a:p>
            <a:pPr marL="342900" marR="0" lvl="0" indent="-342900" algn="just">
              <a:spcBef>
                <a:spcPts val="0"/>
              </a:spcBef>
              <a:spcAft>
                <a:spcPts val="0"/>
              </a:spcAft>
              <a:buFont typeface="Wingdings" panose="05000000000000000000" pitchFamily="2" charset="2"/>
              <a:buChar char=""/>
            </a:pPr>
            <a:endParaRPr lang="en-US" sz="2200" b="1" dirty="0" smtClean="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b="1" dirty="0" smtClean="0">
                <a:effectLst/>
                <a:ea typeface="Times New Roman" panose="02020603050405020304" pitchFamily="18" charset="0"/>
              </a:rPr>
              <a:t>Speed-</a:t>
            </a:r>
            <a:r>
              <a:rPr lang="en-US" sz="2200" dirty="0" smtClean="0">
                <a:effectLst/>
                <a:ea typeface="Times New Roman" panose="02020603050405020304" pitchFamily="18" charset="0"/>
              </a:rPr>
              <a:t>Processors </a:t>
            </a:r>
            <a:r>
              <a:rPr lang="en-US" sz="2200" dirty="0">
                <a:effectLst/>
                <a:ea typeface="Times New Roman" panose="02020603050405020304" pitchFamily="18" charset="0"/>
              </a:rPr>
              <a:t>run at a fraction of the speed of the PC processor. Faster processors require more power. Therefore, OS and applications must not tax the processor. </a:t>
            </a:r>
          </a:p>
          <a:p>
            <a:pPr marL="342900" marR="0" lvl="0" indent="-342900" algn="just">
              <a:spcBef>
                <a:spcPts val="0"/>
              </a:spcBef>
              <a:spcAft>
                <a:spcPts val="0"/>
              </a:spcAft>
              <a:buFont typeface="Wingdings" panose="05000000000000000000" pitchFamily="2" charset="2"/>
              <a:buChar char=""/>
            </a:pPr>
            <a:endParaRPr lang="en-US" sz="2200" dirty="0" smtClean="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smtClean="0">
                <a:effectLst/>
                <a:ea typeface="Times New Roman" panose="02020603050405020304" pitchFamily="18" charset="0"/>
              </a:rPr>
              <a:t>The </a:t>
            </a:r>
            <a:r>
              <a:rPr lang="en-US" sz="2200" b="1" dirty="0">
                <a:effectLst/>
                <a:ea typeface="Times New Roman" panose="02020603050405020304" pitchFamily="18" charset="0"/>
              </a:rPr>
              <a:t>small display screen</a:t>
            </a:r>
            <a:r>
              <a:rPr lang="en-US" sz="2200" dirty="0">
                <a:effectLst/>
                <a:ea typeface="Times New Roman" panose="02020603050405020304" pitchFamily="18" charset="0"/>
              </a:rPr>
              <a:t> also limits the output options. </a:t>
            </a: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6697296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Handheld </a:t>
            </a:r>
            <a:r>
              <a:rPr lang="en-US" sz="2800" dirty="0">
                <a:effectLst/>
                <a:ea typeface="Times New Roman" panose="02020603050405020304" pitchFamily="18" charset="0"/>
              </a:rPr>
              <a:t>Systems</a:t>
            </a:r>
            <a:br>
              <a:rPr lang="en-US" sz="2800" dirty="0">
                <a:effectLst/>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b="1" dirty="0" smtClean="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b="1" dirty="0" smtClean="0">
                <a:effectLst/>
                <a:ea typeface="Times New Roman" panose="02020603050405020304" pitchFamily="18" charset="0"/>
              </a:rPr>
              <a:t>Advantages </a:t>
            </a:r>
            <a:r>
              <a:rPr lang="en-US" sz="2200" b="1" dirty="0">
                <a:effectLst/>
                <a:ea typeface="Times New Roman" panose="02020603050405020304" pitchFamily="18" charset="0"/>
              </a:rPr>
              <a:t>are</a:t>
            </a:r>
          </a:p>
          <a:p>
            <a:pPr marL="0" marR="0" lvl="0" indent="0" algn="just">
              <a:spcBef>
                <a:spcPts val="0"/>
              </a:spcBef>
              <a:spcAft>
                <a:spcPts val="0"/>
              </a:spcAft>
              <a:buNone/>
            </a:pPr>
            <a:endParaRPr lang="en-US" sz="2200" dirty="0">
              <a:effectLst/>
              <a:ea typeface="Times New Roman" panose="02020603050405020304" pitchFamily="18" charset="0"/>
            </a:endParaRPr>
          </a:p>
          <a:p>
            <a:pPr marL="1143000" marR="0" lvl="2" indent="-228600" algn="just">
              <a:spcBef>
                <a:spcPts val="0"/>
              </a:spcBef>
              <a:spcAft>
                <a:spcPts val="0"/>
              </a:spcAft>
              <a:buFont typeface="Courier New" panose="02070309020205020404" pitchFamily="49" charset="0"/>
              <a:buChar char="o"/>
            </a:pPr>
            <a:r>
              <a:rPr lang="en-US" sz="2200" dirty="0">
                <a:effectLst/>
                <a:ea typeface="Times New Roman" panose="02020603050405020304" pitchFamily="18" charset="0"/>
              </a:rPr>
              <a:t>Ability to synchronize with desktops.</a:t>
            </a:r>
          </a:p>
          <a:p>
            <a:pPr marL="1143000" marR="0" lvl="2" indent="-228600" algn="just">
              <a:spcBef>
                <a:spcPts val="0"/>
              </a:spcBef>
              <a:spcAft>
                <a:spcPts val="0"/>
              </a:spcAft>
              <a:buFont typeface="Courier New" panose="02070309020205020404" pitchFamily="49" charset="0"/>
              <a:buChar char="o"/>
            </a:pPr>
            <a:endParaRPr lang="en-US" sz="2200" dirty="0">
              <a:effectLst/>
              <a:ea typeface="Times New Roman" panose="02020603050405020304" pitchFamily="18" charset="0"/>
            </a:endParaRPr>
          </a:p>
          <a:p>
            <a:pPr marL="1143000" marR="0" lvl="2" indent="-228600" algn="just">
              <a:spcBef>
                <a:spcPts val="0"/>
              </a:spcBef>
              <a:spcAft>
                <a:spcPts val="0"/>
              </a:spcAft>
              <a:buFont typeface="Courier New" panose="02070309020205020404" pitchFamily="49" charset="0"/>
              <a:buChar char="o"/>
            </a:pPr>
            <a:r>
              <a:rPr lang="en-US" sz="2200" dirty="0">
                <a:effectLst/>
                <a:ea typeface="Times New Roman" panose="02020603050405020304" pitchFamily="18" charset="0"/>
              </a:rPr>
              <a:t>Small size hence can be carried around easily. </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063530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dirty="0" smtClean="0">
                <a:effectLst/>
                <a:ea typeface="Times New Roman" panose="02020603050405020304" pitchFamily="18" charset="0"/>
              </a:rPr>
              <a:t>		Computing </a:t>
            </a:r>
            <a:r>
              <a:rPr lang="en-US" sz="2400" dirty="0">
                <a:effectLst/>
                <a:ea typeface="Times New Roman" panose="02020603050405020304" pitchFamily="18" charset="0"/>
              </a:rPr>
              <a:t>Environments</a:t>
            </a:r>
            <a:endParaRPr lang="en-US" sz="2400" dirty="0">
              <a:solidFill>
                <a:schemeClr val="tx1"/>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Symbol" panose="05050102010706020507" pitchFamily="18" charset="2"/>
              <a:buChar char=""/>
            </a:pPr>
            <a:endParaRPr lang="en-US" sz="2200" b="1" dirty="0">
              <a:effectLst/>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endParaRPr lang="en-US" sz="2200" b="1" dirty="0">
              <a:effectLst/>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200" b="1" dirty="0">
                <a:effectLst/>
                <a:ea typeface="Times New Roman" panose="02020603050405020304" pitchFamily="18" charset="0"/>
              </a:rPr>
              <a:t>Traditional Computing</a:t>
            </a:r>
          </a:p>
          <a:p>
            <a:pPr marL="342900" marR="0" lvl="0" indent="-342900" algn="just">
              <a:spcBef>
                <a:spcPts val="0"/>
              </a:spcBef>
              <a:spcAft>
                <a:spcPts val="0"/>
              </a:spcAft>
              <a:buFont typeface="Symbol" panose="05050102010706020507" pitchFamily="18" charset="2"/>
              <a:buChar char=""/>
            </a:pPr>
            <a:endParaRPr lang="en-US" sz="2200" b="1" dirty="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200" b="1" dirty="0">
                <a:effectLst/>
                <a:ea typeface="Times New Roman" panose="02020603050405020304" pitchFamily="18" charset="0"/>
              </a:rPr>
              <a:t>Client Server Computing</a:t>
            </a:r>
          </a:p>
          <a:p>
            <a:pPr marL="342900" marR="0" lvl="0" indent="-342900" algn="just">
              <a:spcBef>
                <a:spcPts val="0"/>
              </a:spcBef>
              <a:spcAft>
                <a:spcPts val="0"/>
              </a:spcAft>
              <a:buFont typeface="Symbol" panose="05050102010706020507" pitchFamily="18" charset="2"/>
              <a:buChar char=""/>
            </a:pPr>
            <a:endParaRPr lang="en-US" sz="2200" b="1" dirty="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200" b="1" dirty="0">
                <a:effectLst/>
                <a:ea typeface="Times New Roman" panose="02020603050405020304" pitchFamily="18" charset="0"/>
              </a:rPr>
              <a:t>Peer-to-Peer Computing</a:t>
            </a:r>
          </a:p>
          <a:p>
            <a:pPr marL="342900" marR="0" lvl="0" indent="-342900" algn="just">
              <a:spcBef>
                <a:spcPts val="0"/>
              </a:spcBef>
              <a:spcAft>
                <a:spcPts val="0"/>
              </a:spcAft>
              <a:buFont typeface="Symbol" panose="05050102010706020507" pitchFamily="18" charset="2"/>
              <a:buChar char=""/>
            </a:pPr>
            <a:endParaRPr lang="en-US" sz="2200" b="1" dirty="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200" b="1" dirty="0">
                <a:effectLst/>
                <a:ea typeface="Times New Roman" panose="02020603050405020304" pitchFamily="18" charset="0"/>
              </a:rPr>
              <a:t>Web based Computing</a:t>
            </a:r>
          </a:p>
          <a:p>
            <a:pPr marL="0" marR="0" lvl="0" indent="0" algn="just">
              <a:spcBef>
                <a:spcPts val="0"/>
              </a:spcBef>
              <a:spcAft>
                <a:spcPts val="0"/>
              </a:spcAft>
              <a:buNone/>
              <a:tabLst>
                <a:tab pos="2971800" algn="ctr"/>
                <a:tab pos="5943600" algn="r"/>
              </a:tabLst>
            </a:pPr>
            <a:endParaRPr lang="en-US" sz="2200" dirty="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6708753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dirty="0" smtClean="0">
                <a:effectLst/>
                <a:ea typeface="Times New Roman" panose="02020603050405020304" pitchFamily="18" charset="0"/>
              </a:rPr>
              <a:t>		Computing </a:t>
            </a:r>
            <a:r>
              <a:rPr lang="en-US" sz="2400" dirty="0">
                <a:effectLst/>
                <a:ea typeface="Times New Roman" panose="02020603050405020304" pitchFamily="18" charset="0"/>
              </a:rPr>
              <a:t>Environments</a:t>
            </a:r>
            <a:endParaRPr lang="en-US" sz="2400" dirty="0">
              <a:solidFill>
                <a:schemeClr val="tx1"/>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lnSpcReduction="10000"/>
          </a:bodyPr>
          <a:lstStyle/>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200" b="1" dirty="0" smtClean="0">
                <a:effectLst/>
                <a:ea typeface="Times New Roman" panose="02020603050405020304" pitchFamily="18" charset="0"/>
              </a:rPr>
              <a:t>Traditional </a:t>
            </a:r>
            <a:r>
              <a:rPr lang="en-US" sz="2200" b="1" dirty="0">
                <a:effectLst/>
                <a:ea typeface="Times New Roman" panose="02020603050405020304" pitchFamily="18" charset="0"/>
              </a:rPr>
              <a:t>Computing</a:t>
            </a: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200" dirty="0">
                <a:effectLst/>
                <a:ea typeface="Times New Roman" panose="02020603050405020304" pitchFamily="18" charset="0"/>
              </a:rPr>
              <a:t>Consider the </a:t>
            </a:r>
            <a:r>
              <a:rPr lang="en-US" sz="2200" b="1" dirty="0">
                <a:effectLst/>
                <a:ea typeface="Times New Roman" panose="02020603050405020304" pitchFamily="18" charset="0"/>
              </a:rPr>
              <a:t>“typical office environment”</a:t>
            </a:r>
            <a:r>
              <a:rPr lang="en-US" sz="2200" dirty="0">
                <a:effectLst/>
                <a:ea typeface="Times New Roman" panose="02020603050405020304" pitchFamily="18" charset="0"/>
              </a:rPr>
              <a:t>: Few year’s back it consisted of PCs connected to the network with servers providing file and print service, Remote access looked tough and portability was achieved through laptop.</a:t>
            </a:r>
          </a:p>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200" dirty="0">
                <a:effectLst/>
                <a:ea typeface="Times New Roman" panose="02020603050405020304" pitchFamily="18" charset="0"/>
              </a:rPr>
              <a:t>Terminals attached to mainframes were common at many companies with even few remote access and portability option. </a:t>
            </a:r>
          </a:p>
          <a:p>
            <a:pPr algn="just"/>
            <a:endParaRPr lang="en-US" sz="2200" dirty="0">
              <a:effectLst/>
              <a:ea typeface="Times New Roman" panose="02020603050405020304" pitchFamily="18" charset="0"/>
            </a:endParaRPr>
          </a:p>
          <a:p>
            <a:pPr algn="just">
              <a:buFont typeface="Wingdings" panose="05000000000000000000" pitchFamily="2" charset="2"/>
              <a:buChar char="ü"/>
            </a:pPr>
            <a:r>
              <a:rPr lang="en-US" sz="2200" dirty="0">
                <a:effectLst/>
                <a:ea typeface="Times New Roman" panose="02020603050405020304" pitchFamily="18" charset="0"/>
              </a:rPr>
              <a:t>The web technologies are stretching the boundaries of traditional computing. Companies have </a:t>
            </a:r>
            <a:r>
              <a:rPr lang="en-US" sz="2200" b="1" dirty="0">
                <a:effectLst/>
                <a:ea typeface="Times New Roman" panose="02020603050405020304" pitchFamily="18" charset="0"/>
              </a:rPr>
              <a:t>portals,</a:t>
            </a:r>
            <a:r>
              <a:rPr lang="en-US" sz="2200" dirty="0">
                <a:effectLst/>
                <a:ea typeface="Times New Roman" panose="02020603050405020304" pitchFamily="18" charset="0"/>
              </a:rPr>
              <a:t> which provide web access to their internal servers. Network computers are terminals that understand the web based computing. Hand held PDAs can also connect to wireless networks to use company’s web portal. </a:t>
            </a: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4218447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Computing </a:t>
            </a:r>
            <a:r>
              <a:rPr lang="en-US" sz="2800" dirty="0">
                <a:effectLst/>
                <a:ea typeface="Times New Roman" panose="02020603050405020304" pitchFamily="18" charset="0"/>
              </a:rPr>
              <a:t>Environments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946484"/>
            <a:ext cx="9858693" cy="6416841"/>
          </a:xfrm>
        </p:spPr>
        <p:txBody>
          <a:bodyPr>
            <a:normAutofit/>
          </a:bodyPr>
          <a:lstStyle/>
          <a:p>
            <a:pPr marL="342900" marR="0" lvl="0" indent="-342900" algn="just">
              <a:spcBef>
                <a:spcPts val="0"/>
              </a:spcBef>
              <a:spcAft>
                <a:spcPts val="0"/>
              </a:spcAft>
              <a:buFont typeface="Symbol" panose="05050102010706020507" pitchFamily="18" charset="2"/>
              <a:buChar char=""/>
            </a:pPr>
            <a:endParaRPr lang="en-US" sz="2400" b="1" dirty="0" smtClean="0">
              <a:effectLst/>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400" b="1" dirty="0" smtClean="0">
                <a:effectLst/>
                <a:ea typeface="Times New Roman" panose="02020603050405020304" pitchFamily="18" charset="0"/>
              </a:rPr>
              <a:t>Client-Server </a:t>
            </a:r>
            <a:r>
              <a:rPr lang="en-US" sz="2400" b="1" dirty="0">
                <a:effectLst/>
                <a:ea typeface="Times New Roman" panose="02020603050405020304" pitchFamily="18" charset="0"/>
              </a:rPr>
              <a:t>Computing</a:t>
            </a:r>
            <a:endParaRPr lang="en-US" sz="24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r>
              <a:rPr lang="en-US" sz="2400" b="1" dirty="0">
                <a:effectLst/>
                <a:ea typeface="Times New Roman" panose="02020603050405020304" pitchFamily="18" charset="0"/>
              </a:rPr>
              <a:t> </a:t>
            </a:r>
            <a:r>
              <a:rPr lang="en-US" sz="2400" dirty="0">
                <a:effectLst/>
                <a:ea typeface="Times New Roman" panose="02020603050405020304" pitchFamily="18" charset="0"/>
              </a:rPr>
              <a:t>Many of today’s systems act as </a:t>
            </a:r>
            <a:r>
              <a:rPr lang="en-US" sz="2400" b="1" dirty="0">
                <a:effectLst/>
                <a:ea typeface="Times New Roman" panose="02020603050405020304" pitchFamily="18" charset="0"/>
              </a:rPr>
              <a:t>server systems</a:t>
            </a:r>
            <a:r>
              <a:rPr lang="en-US" sz="2400" dirty="0">
                <a:effectLst/>
                <a:ea typeface="Times New Roman" panose="02020603050405020304" pitchFamily="18" charset="0"/>
              </a:rPr>
              <a:t> to satisfy requests of clients. </a:t>
            </a:r>
          </a:p>
          <a:p>
            <a:pPr marL="342900" marR="0" lvl="0" indent="-342900" algn="just">
              <a:spcBef>
                <a:spcPts val="0"/>
              </a:spcBef>
              <a:spcAft>
                <a:spcPts val="0"/>
              </a:spcAft>
              <a:buFont typeface="Wingdings" panose="05000000000000000000" pitchFamily="2" charset="2"/>
              <a:buChar char=""/>
              <a:tabLst>
                <a:tab pos="685800" algn="l"/>
              </a:tabLst>
            </a:pPr>
            <a:r>
              <a:rPr lang="en-US" sz="2400" dirty="0">
                <a:effectLst/>
                <a:ea typeface="Times New Roman" panose="02020603050405020304" pitchFamily="18" charset="0"/>
              </a:rPr>
              <a:t>This form of specialized distributed system, called </a:t>
            </a:r>
            <a:r>
              <a:rPr lang="en-US" sz="2400" b="1" dirty="0">
                <a:effectLst/>
                <a:ea typeface="Times New Roman" panose="02020603050405020304" pitchFamily="18" charset="0"/>
              </a:rPr>
              <a:t>client-server system</a:t>
            </a:r>
            <a:r>
              <a:rPr lang="en-US" sz="2400" dirty="0">
                <a:effectLst/>
                <a:ea typeface="Times New Roman" panose="02020603050405020304" pitchFamily="18" charset="0"/>
              </a:rPr>
              <a:t> has general structure as shown in below </a:t>
            </a:r>
            <a:r>
              <a:rPr lang="en-US" sz="2400" b="1" dirty="0">
                <a:effectLst/>
                <a:ea typeface="Times New Roman" panose="02020603050405020304" pitchFamily="18" charset="0"/>
              </a:rPr>
              <a:t>figure</a:t>
            </a:r>
            <a:r>
              <a:rPr lang="en-US" sz="2400" dirty="0">
                <a:effectLst/>
                <a:ea typeface="Times New Roman" panose="02020603050405020304" pitchFamily="18" charset="0"/>
              </a:rPr>
              <a:t> </a:t>
            </a:r>
          </a:p>
          <a:p>
            <a:pPr marL="342900" marR="0" lvl="0" indent="-342900" algn="just">
              <a:spcBef>
                <a:spcPts val="0"/>
              </a:spcBef>
              <a:spcAft>
                <a:spcPts val="0"/>
              </a:spcAft>
              <a:buFont typeface="Wingdings" panose="05000000000000000000" pitchFamily="2" charset="2"/>
              <a:buChar char=""/>
              <a:tabLst>
                <a:tab pos="685800" algn="l"/>
              </a:tabLst>
            </a:pPr>
            <a:endParaRPr lang="en-US" sz="2400" dirty="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endParaRPr lang="en-US" sz="24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endParaRPr lang="en-US" sz="2400" dirty="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endParaRPr lang="en-US" sz="24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endParaRPr lang="en-US" sz="2400" dirty="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endParaRPr lang="en-US" sz="2400" dirty="0">
              <a:effectLst/>
              <a:ea typeface="Times New Roman" panose="02020603050405020304" pitchFamily="18" charset="0"/>
            </a:endParaRPr>
          </a:p>
          <a:p>
            <a:pPr marL="0" marR="0" lvl="0" indent="0" algn="just">
              <a:spcBef>
                <a:spcPts val="0"/>
              </a:spcBef>
              <a:spcAft>
                <a:spcPts val="0"/>
              </a:spcAft>
              <a:buNone/>
              <a:tabLst>
                <a:tab pos="685800" algn="l"/>
              </a:tabLst>
            </a:pPr>
            <a:endParaRPr lang="en-US" sz="2400" dirty="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Picture 3">
            <a:extLst>
              <a:ext uri="{FF2B5EF4-FFF2-40B4-BE49-F238E27FC236}">
                <a16:creationId xmlns:a16="http://schemas.microsoft.com/office/drawing/2014/main" xmlns="" id="{627700AD-69FF-408B-A99A-8997E41E3F68}"/>
              </a:ext>
            </a:extLst>
          </p:cNvPr>
          <p:cNvPicPr/>
          <p:nvPr/>
        </p:nvPicPr>
        <p:blipFill>
          <a:blip r:embed="rId2" cstate="print"/>
          <a:srcRect l="391" t="30930" r="586" b="30669"/>
          <a:stretch>
            <a:fillRect/>
          </a:stretch>
        </p:blipFill>
        <p:spPr bwMode="auto">
          <a:xfrm>
            <a:off x="1710813" y="3642852"/>
            <a:ext cx="9793799" cy="2418735"/>
          </a:xfrm>
          <a:prstGeom prst="rect">
            <a:avLst/>
          </a:prstGeom>
          <a:noFill/>
          <a:ln w="38100" cmpd="dbl">
            <a:solidFill>
              <a:srgbClr val="CC6600"/>
            </a:solidFill>
            <a:miter lim="800000"/>
            <a:headEnd/>
            <a:tailEnd/>
          </a:ln>
          <a:effectLst/>
        </p:spPr>
      </p:pic>
      <p:pic>
        <p:nvPicPr>
          <p:cNvPr id="5" name="Shape 127"/>
          <p:cNvPicPr preferRelativeResize="0"/>
          <p:nvPr/>
        </p:nvPicPr>
        <p:blipFill>
          <a:blip r:embed="rId3">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40781923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Computing </a:t>
            </a:r>
            <a:r>
              <a:rPr lang="en-US" sz="2800" dirty="0">
                <a:effectLst/>
                <a:ea typeface="Times New Roman" panose="02020603050405020304" pitchFamily="18" charset="0"/>
              </a:rPr>
              <a:t>Environments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946484"/>
            <a:ext cx="9858693" cy="6416841"/>
          </a:xfrm>
        </p:spPr>
        <p:txBody>
          <a:bodyPr>
            <a:normAutofit/>
          </a:bodyPr>
          <a:lstStyle/>
          <a:p>
            <a:pPr lvl="0" algn="just">
              <a:spcBef>
                <a:spcPts val="0"/>
              </a:spcBef>
              <a:buNone/>
              <a:tabLst>
                <a:tab pos="685800" algn="l"/>
              </a:tabLst>
            </a:pPr>
            <a:endParaRPr lang="en-US" sz="2400" dirty="0" smtClean="0">
              <a:ea typeface="Times New Roman" panose="02020603050405020304" pitchFamily="18" charset="0"/>
            </a:endParaRPr>
          </a:p>
          <a:p>
            <a:pPr lvl="0" algn="just">
              <a:spcBef>
                <a:spcPts val="0"/>
              </a:spcBef>
              <a:buNone/>
              <a:tabLst>
                <a:tab pos="685800" algn="l"/>
              </a:tabLst>
            </a:pPr>
            <a:endParaRPr lang="en-US" sz="2400" dirty="0" smtClean="0">
              <a:ea typeface="Times New Roman" panose="02020603050405020304" pitchFamily="18" charset="0"/>
            </a:endParaRPr>
          </a:p>
          <a:p>
            <a:pPr lvl="0" algn="just">
              <a:spcBef>
                <a:spcPts val="0"/>
              </a:spcBef>
              <a:buNone/>
              <a:tabLst>
                <a:tab pos="685800" algn="l"/>
              </a:tabLst>
            </a:pPr>
            <a:r>
              <a:rPr lang="en-US" sz="2400" dirty="0" smtClean="0">
                <a:ea typeface="Times New Roman" panose="02020603050405020304" pitchFamily="18" charset="0"/>
              </a:rPr>
              <a:t>Server system can be </a:t>
            </a:r>
            <a:r>
              <a:rPr lang="en-US" sz="2400" b="1" dirty="0" smtClean="0">
                <a:ea typeface="Times New Roman" panose="02020603050405020304" pitchFamily="18" charset="0"/>
              </a:rPr>
              <a:t>classified</a:t>
            </a:r>
            <a:r>
              <a:rPr lang="en-US" sz="2400" dirty="0" smtClean="0">
                <a:ea typeface="Times New Roman" panose="02020603050405020304" pitchFamily="18" charset="0"/>
              </a:rPr>
              <a:t> as follows</a:t>
            </a:r>
          </a:p>
          <a:p>
            <a:pPr lvl="0" algn="just">
              <a:spcBef>
                <a:spcPts val="0"/>
              </a:spcBef>
              <a:buNone/>
              <a:tabLst>
                <a:tab pos="685800" algn="l"/>
              </a:tabLst>
            </a:pPr>
            <a:endParaRPr lang="en-US" sz="2400" dirty="0" smtClean="0">
              <a:ea typeface="Times New Roman" panose="02020603050405020304" pitchFamily="18" charset="0"/>
            </a:endParaRPr>
          </a:p>
          <a:p>
            <a:pPr lvl="0" algn="just">
              <a:spcBef>
                <a:spcPts val="0"/>
              </a:spcBef>
              <a:buFont typeface="+mj-lt"/>
              <a:buAutoNum type="alphaLcPeriod"/>
              <a:tabLst>
                <a:tab pos="2971800" algn="ctr"/>
                <a:tab pos="5943600" algn="r"/>
                <a:tab pos="457200" algn="l"/>
              </a:tabLst>
            </a:pPr>
            <a:r>
              <a:rPr lang="en-US" sz="2400" b="1" dirty="0" smtClean="0">
                <a:ea typeface="Times New Roman" panose="02020603050405020304" pitchFamily="18" charset="0"/>
              </a:rPr>
              <a:t>Compute-Server Systems</a:t>
            </a:r>
            <a:r>
              <a:rPr lang="en-US" sz="2400" dirty="0" smtClean="0">
                <a:ea typeface="Times New Roman" panose="02020603050405020304" pitchFamily="18" charset="0"/>
              </a:rPr>
              <a:t>: </a:t>
            </a:r>
          </a:p>
          <a:p>
            <a:pPr lvl="0" algn="just">
              <a:spcBef>
                <a:spcPts val="0"/>
              </a:spcBef>
              <a:buNone/>
              <a:tabLst>
                <a:tab pos="2971800" algn="ctr"/>
                <a:tab pos="5943600" algn="r"/>
                <a:tab pos="457200" algn="l"/>
              </a:tabLst>
            </a:pPr>
            <a:r>
              <a:rPr lang="en-US" sz="2400" b="1" dirty="0" smtClean="0">
                <a:ea typeface="Times New Roman" panose="02020603050405020304" pitchFamily="18" charset="0"/>
              </a:rPr>
              <a:t>	Ex</a:t>
            </a:r>
            <a:r>
              <a:rPr lang="en-US" sz="2400" dirty="0" smtClean="0">
                <a:ea typeface="Times New Roman" panose="02020603050405020304" pitchFamily="18" charset="0"/>
              </a:rPr>
              <a:t>. A server running a database that responds to client requests for data. </a:t>
            </a:r>
          </a:p>
          <a:p>
            <a:pPr lvl="0" algn="just">
              <a:spcBef>
                <a:spcPts val="0"/>
              </a:spcBef>
              <a:buNone/>
              <a:tabLst>
                <a:tab pos="2971800" algn="ctr"/>
                <a:tab pos="5943600" algn="r"/>
                <a:tab pos="457200" algn="l"/>
              </a:tabLst>
            </a:pPr>
            <a:endParaRPr lang="en-US" sz="2400" dirty="0" smtClean="0">
              <a:ea typeface="Times New Roman" panose="02020603050405020304" pitchFamily="18" charset="0"/>
            </a:endParaRPr>
          </a:p>
          <a:p>
            <a:pPr lvl="0" algn="just">
              <a:spcBef>
                <a:spcPts val="0"/>
              </a:spcBef>
              <a:buFont typeface="+mj-lt"/>
              <a:buAutoNum type="alphaLcPeriod"/>
              <a:tabLst>
                <a:tab pos="2971800" algn="ctr"/>
                <a:tab pos="5943600" algn="r"/>
                <a:tab pos="457200" algn="l"/>
              </a:tabLst>
            </a:pPr>
            <a:r>
              <a:rPr lang="en-US" sz="2400" b="1" dirty="0" smtClean="0">
                <a:ea typeface="Times New Roman" panose="02020603050405020304" pitchFamily="18" charset="0"/>
              </a:rPr>
              <a:t>File-Server Systems</a:t>
            </a:r>
            <a:r>
              <a:rPr lang="en-US" sz="2400" dirty="0" smtClean="0">
                <a:ea typeface="Times New Roman" panose="02020603050405020304" pitchFamily="18" charset="0"/>
              </a:rPr>
              <a:t>: </a:t>
            </a:r>
          </a:p>
          <a:p>
            <a:pPr lvl="0" algn="just">
              <a:spcBef>
                <a:spcPts val="0"/>
              </a:spcBef>
              <a:buNone/>
              <a:tabLst>
                <a:tab pos="2971800" algn="ctr"/>
                <a:tab pos="5943600" algn="r"/>
                <a:tab pos="457200" algn="l"/>
              </a:tabLst>
            </a:pPr>
            <a:r>
              <a:rPr lang="en-US" sz="2400" b="1" dirty="0" smtClean="0">
                <a:ea typeface="Times New Roman" panose="02020603050405020304" pitchFamily="18" charset="0"/>
              </a:rPr>
              <a:t>	Ex</a:t>
            </a:r>
            <a:r>
              <a:rPr lang="en-US" sz="2400" dirty="0" smtClean="0">
                <a:ea typeface="Times New Roman" panose="02020603050405020304" pitchFamily="18" charset="0"/>
              </a:rPr>
              <a:t>. A web server that delivers files to clients running web</a:t>
            </a:r>
            <a:endParaRPr lang="en-US" sz="24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685800" algn="l"/>
              </a:tabLst>
            </a:pPr>
            <a:endParaRPr lang="en-US" sz="1800" dirty="0">
              <a:effectLst/>
              <a:latin typeface="Times New Roman" panose="02020603050405020304" pitchFamily="18" charset="0"/>
              <a:ea typeface="Times New Roman" panose="02020603050405020304" pitchFamily="18" charset="0"/>
            </a:endParaRPr>
          </a:p>
          <a:p>
            <a:pPr marL="11430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40781923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Computing </a:t>
            </a:r>
            <a:r>
              <a:rPr lang="en-US" sz="2800" dirty="0">
                <a:effectLst/>
                <a:ea typeface="Times New Roman" panose="02020603050405020304" pitchFamily="18" charset="0"/>
              </a:rPr>
              <a:t>Environments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lnSpcReduction="10000"/>
          </a:bodyPr>
          <a:lstStyle/>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200" b="1" dirty="0" smtClean="0">
                <a:effectLst/>
                <a:ea typeface="Times New Roman" panose="02020603050405020304" pitchFamily="18" charset="0"/>
              </a:rPr>
              <a:t>Peer-to-Peer(P2P</a:t>
            </a:r>
            <a:r>
              <a:rPr lang="en-US" sz="2200" b="1" dirty="0">
                <a:effectLst/>
                <a:ea typeface="Times New Roman" panose="02020603050405020304" pitchFamily="18" charset="0"/>
              </a:rPr>
              <a:t>) Computing</a:t>
            </a:r>
            <a:endParaRPr lang="en-US" sz="2200" dirty="0">
              <a:effectLst/>
              <a:ea typeface="Times New Roman" panose="02020603050405020304" pitchFamily="18" charset="0"/>
            </a:endParaRPr>
          </a:p>
          <a:p>
            <a:pPr marL="114300" marR="0" indent="0" algn="just">
              <a:spcBef>
                <a:spcPts val="0"/>
              </a:spcBef>
              <a:spcAft>
                <a:spcPts val="0"/>
              </a:spcAft>
              <a:buNone/>
            </a:pPr>
            <a:r>
              <a:rPr lang="en-US" sz="2200" b="1" dirty="0">
                <a:effectLst/>
                <a:ea typeface="Times New Roman" panose="02020603050405020304" pitchFamily="18" charset="0"/>
              </a:rPr>
              <a:t> </a:t>
            </a: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200" dirty="0">
                <a:effectLst/>
                <a:ea typeface="Times New Roman" panose="02020603050405020304" pitchFamily="18" charset="0"/>
              </a:rPr>
              <a:t>It is another form of a distributed system. Here, clients and servers are not distinguished from one another. </a:t>
            </a:r>
          </a:p>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200" dirty="0">
                <a:effectLst/>
                <a:ea typeface="Times New Roman" panose="02020603050405020304" pitchFamily="18" charset="0"/>
              </a:rPr>
              <a:t>All nodes within the system are considered as </a:t>
            </a:r>
            <a:r>
              <a:rPr lang="en-US" sz="2200" b="1" dirty="0">
                <a:effectLst/>
                <a:ea typeface="Times New Roman" panose="02020603050405020304" pitchFamily="18" charset="0"/>
              </a:rPr>
              <a:t>peers. </a:t>
            </a:r>
            <a:r>
              <a:rPr lang="en-US" sz="2200" dirty="0">
                <a:effectLst/>
                <a:ea typeface="Times New Roman" panose="02020603050405020304" pitchFamily="18" charset="0"/>
              </a:rPr>
              <a:t>Each can act as a server or a client depending on who is requesting or providing a service.</a:t>
            </a:r>
          </a:p>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200" dirty="0">
                <a:effectLst/>
                <a:ea typeface="Times New Roman" panose="02020603050405020304" pitchFamily="18" charset="0"/>
              </a:rPr>
              <a:t>The </a:t>
            </a:r>
            <a:r>
              <a:rPr lang="en-US" sz="2200" b="1" dirty="0">
                <a:effectLst/>
                <a:ea typeface="Times New Roman" panose="02020603050405020304" pitchFamily="18" charset="0"/>
              </a:rPr>
              <a:t>advantage</a:t>
            </a:r>
            <a:r>
              <a:rPr lang="en-US" sz="2200" dirty="0">
                <a:effectLst/>
                <a:ea typeface="Times New Roman" panose="02020603050405020304" pitchFamily="18" charset="0"/>
              </a:rPr>
              <a:t> is the removal of bottleneck as the services can be provided by several nodes that are distributed throughout the network. </a:t>
            </a:r>
          </a:p>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200" dirty="0">
                <a:effectLst/>
                <a:ea typeface="Times New Roman" panose="02020603050405020304" pitchFamily="18" charset="0"/>
              </a:rPr>
              <a:t>To participate in a P2P system a node must first join the network of peers. On joining, the new node can provide and request for services. </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494831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Computing </a:t>
            </a:r>
            <a:r>
              <a:rPr lang="en-US" sz="2800" dirty="0">
                <a:effectLst/>
                <a:ea typeface="Times New Roman" panose="02020603050405020304" pitchFamily="18" charset="0"/>
              </a:rPr>
              <a:t>Environments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200" b="1"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200" b="1" dirty="0">
                <a:effectLst/>
                <a:ea typeface="Times New Roman" panose="02020603050405020304" pitchFamily="18" charset="0"/>
              </a:rPr>
              <a:t>Determining</a:t>
            </a:r>
            <a:r>
              <a:rPr lang="en-US" sz="2200" dirty="0">
                <a:effectLst/>
                <a:ea typeface="Times New Roman" panose="02020603050405020304" pitchFamily="18" charset="0"/>
              </a:rPr>
              <a:t> what services are available in the network can be accomplished in one of </a:t>
            </a:r>
            <a:r>
              <a:rPr lang="en-US" sz="2200" b="1" dirty="0">
                <a:effectLst/>
                <a:ea typeface="Times New Roman" panose="02020603050405020304" pitchFamily="18" charset="0"/>
              </a:rPr>
              <a:t>two </a:t>
            </a:r>
            <a:r>
              <a:rPr lang="en-US" sz="2200" dirty="0">
                <a:effectLst/>
                <a:ea typeface="Times New Roman" panose="02020603050405020304" pitchFamily="18" charset="0"/>
              </a:rPr>
              <a:t>methods,</a:t>
            </a:r>
          </a:p>
          <a:p>
            <a:pPr marR="0" indent="0" algn="just">
              <a:spcBef>
                <a:spcPts val="0"/>
              </a:spcBef>
              <a:spcAft>
                <a:spcPts val="0"/>
              </a:spcAft>
              <a:buNone/>
              <a:tabLst>
                <a:tab pos="2971800" algn="ctr"/>
                <a:tab pos="5943600" algn="r"/>
              </a:tabLst>
            </a:pPr>
            <a:endParaRPr lang="en-US" sz="2200" dirty="0">
              <a:effectLst/>
              <a:ea typeface="Times New Roman" panose="02020603050405020304" pitchFamily="18" charset="0"/>
            </a:endParaRPr>
          </a:p>
          <a:p>
            <a:pPr marL="1143000" marR="0" lvl="2" indent="-228600" algn="just">
              <a:spcBef>
                <a:spcPts val="0"/>
              </a:spcBef>
              <a:spcAft>
                <a:spcPts val="0"/>
              </a:spcAft>
              <a:buFont typeface="+mj-lt"/>
              <a:buAutoNum type="arabicPeriod"/>
              <a:tabLst>
                <a:tab pos="2971800" algn="ctr"/>
                <a:tab pos="5943600" algn="r"/>
              </a:tabLst>
            </a:pPr>
            <a:r>
              <a:rPr lang="en-US" sz="2200" dirty="0">
                <a:effectLst/>
                <a:ea typeface="Times New Roman" panose="02020603050405020304" pitchFamily="18" charset="0"/>
              </a:rPr>
              <a:t> When a node joins a network, it registers its services with a centralized lookup service on the network. Any node wants service, first contacts the centralized lookup service to determine which nodes provides the service. Then the communication takes place between the client and the service provider. </a:t>
            </a:r>
          </a:p>
          <a:p>
            <a:pPr marL="1143000" marR="0" lvl="2" indent="-228600" algn="just">
              <a:spcBef>
                <a:spcPts val="0"/>
              </a:spcBef>
              <a:spcAft>
                <a:spcPts val="0"/>
              </a:spcAft>
              <a:buFont typeface="+mj-lt"/>
              <a:buAutoNum type="arabicPeriod"/>
              <a:tabLst>
                <a:tab pos="2971800" algn="ctr"/>
                <a:tab pos="5943600" algn="r"/>
              </a:tabLst>
            </a:pPr>
            <a:endParaRPr lang="en-US" sz="2200" dirty="0">
              <a:effectLst/>
              <a:ea typeface="Times New Roman" panose="02020603050405020304" pitchFamily="18" charset="0"/>
            </a:endParaRPr>
          </a:p>
          <a:p>
            <a:pPr marL="1143000" marR="0" lvl="2" indent="-228600" algn="just">
              <a:spcBef>
                <a:spcPts val="0"/>
              </a:spcBef>
              <a:spcAft>
                <a:spcPts val="0"/>
              </a:spcAft>
              <a:buFont typeface="+mj-lt"/>
              <a:buAutoNum type="arabicPeriod"/>
              <a:tabLst>
                <a:tab pos="2971800" algn="ctr"/>
                <a:tab pos="5943600" algn="r"/>
              </a:tabLst>
            </a:pPr>
            <a:r>
              <a:rPr lang="en-US" sz="2200" dirty="0">
                <a:ea typeface="Times New Roman" panose="02020603050405020304" pitchFamily="18" charset="0"/>
              </a:rPr>
              <a:t> </a:t>
            </a:r>
            <a:r>
              <a:rPr lang="en-US" sz="2200" dirty="0">
                <a:effectLst/>
                <a:ea typeface="Times New Roman" panose="02020603050405020304" pitchFamily="18" charset="0"/>
              </a:rPr>
              <a:t>A peer which is a client broadcasts a request for service to all nodes in the network. The nodes that provide the service responds to the requesting peer. A discovery protocol is used by the peers to discover the services provided by other peers. </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5575265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Computing </a:t>
            </a:r>
            <a:r>
              <a:rPr lang="en-US" sz="2800" dirty="0">
                <a:effectLst/>
                <a:ea typeface="Times New Roman" panose="02020603050405020304" pitchFamily="18" charset="0"/>
              </a:rPr>
              <a:t>Environments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lnSpcReduction="20000"/>
          </a:bodyPr>
          <a:lstStyle/>
          <a:p>
            <a:pPr marL="342900" marR="0" lvl="0" indent="-342900" algn="just">
              <a:spcBef>
                <a:spcPts val="0"/>
              </a:spcBef>
              <a:spcAft>
                <a:spcPts val="0"/>
              </a:spcAft>
              <a:buFont typeface="Symbol" panose="05050102010706020507" pitchFamily="18" charset="2"/>
              <a:buChar char=""/>
              <a:tabLst>
                <a:tab pos="2971800" algn="ctr"/>
                <a:tab pos="5943600" algn="r"/>
              </a:tabLst>
            </a:pPr>
            <a:endParaRPr lang="en-US" sz="2400" b="1" dirty="0" smtClean="0">
              <a:effectLst/>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971800" algn="ctr"/>
                <a:tab pos="5943600" algn="r"/>
              </a:tabLst>
            </a:pPr>
            <a:r>
              <a:rPr lang="en-US" sz="2600" b="1" dirty="0" smtClean="0">
                <a:effectLst/>
                <a:ea typeface="Times New Roman" panose="02020603050405020304" pitchFamily="18" charset="0"/>
              </a:rPr>
              <a:t>Web </a:t>
            </a:r>
            <a:r>
              <a:rPr lang="en-US" sz="2600" b="1" dirty="0">
                <a:effectLst/>
                <a:ea typeface="Times New Roman" panose="02020603050405020304" pitchFamily="18" charset="0"/>
              </a:rPr>
              <a:t>Based Computing </a:t>
            </a:r>
            <a:endParaRPr lang="en-US" sz="26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6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600" dirty="0">
                <a:effectLst/>
                <a:ea typeface="Times New Roman" panose="02020603050405020304" pitchFamily="18" charset="0"/>
              </a:rPr>
              <a:t>It leads to more access by wider variety of devices other than PCs workstations, PDAs, and cell phones. </a:t>
            </a:r>
          </a:p>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6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600" dirty="0">
                <a:effectLst/>
                <a:ea typeface="Times New Roman" panose="02020603050405020304" pitchFamily="18" charset="0"/>
              </a:rPr>
              <a:t>Web computing has increased the emphasis on networking. </a:t>
            </a:r>
          </a:p>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6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600" dirty="0">
                <a:effectLst/>
                <a:ea typeface="Times New Roman" panose="02020603050405020304" pitchFamily="18" charset="0"/>
              </a:rPr>
              <a:t>Devices that were not previously networked have been wired or wireless nowadays. </a:t>
            </a:r>
          </a:p>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6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600" dirty="0">
                <a:effectLst/>
                <a:ea typeface="Times New Roman" panose="02020603050405020304" pitchFamily="18" charset="0"/>
              </a:rPr>
              <a:t>The network connectivity is faster through improved network technology and optimized network implementation code.</a:t>
            </a:r>
          </a:p>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6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600" dirty="0">
                <a:effectLst/>
                <a:ea typeface="Times New Roman" panose="02020603050405020304" pitchFamily="18" charset="0"/>
              </a:rPr>
              <a:t>	Web based computing has given rise to a new category of devices called </a:t>
            </a:r>
            <a:r>
              <a:rPr lang="en-US" sz="2600" b="1" dirty="0">
                <a:effectLst/>
                <a:ea typeface="Times New Roman" panose="02020603050405020304" pitchFamily="18" charset="0"/>
              </a:rPr>
              <a:t>load balancers </a:t>
            </a:r>
            <a:r>
              <a:rPr lang="en-US" sz="2600" dirty="0">
                <a:effectLst/>
                <a:ea typeface="Times New Roman" panose="02020603050405020304" pitchFamily="18" charset="0"/>
              </a:rPr>
              <a:t>which distribute network connections among a pool of similar servers. </a:t>
            </a:r>
          </a:p>
          <a:p>
            <a:pPr marL="114300" marR="0" indent="0" algn="just">
              <a:spcBef>
                <a:spcPts val="0"/>
              </a:spcBef>
              <a:spcAft>
                <a:spcPts val="0"/>
              </a:spcAft>
              <a:buNone/>
              <a:tabLst>
                <a:tab pos="2971800" algn="ctr"/>
                <a:tab pos="5943600" algn="r"/>
              </a:tabLst>
            </a:pPr>
            <a:r>
              <a:rPr lang="en-US" sz="2600" b="1" dirty="0">
                <a:effectLst/>
                <a:ea typeface="Times New Roman" panose="02020603050405020304" pitchFamily="18" charset="0"/>
              </a:rPr>
              <a:t> </a:t>
            </a:r>
            <a:endParaRPr lang="en-US" sz="2600" dirty="0">
              <a:effectLst/>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297858"/>
            <a:ext cx="9858693" cy="5356160"/>
          </a:xfrm>
        </p:spPr>
        <p:txBody>
          <a:bodyPr>
            <a:normAutofit/>
          </a:bodyPr>
          <a:lstStyle/>
          <a:p>
            <a:pPr lvl="0"/>
            <a:r>
              <a:rPr lang="en-US" sz="2400" b="1" dirty="0" smtClean="0"/>
              <a:t>Operating System Services</a:t>
            </a:r>
            <a:endParaRPr lang="en-US" sz="2400" dirty="0" smtClean="0"/>
          </a:p>
          <a:p>
            <a:pPr algn="just">
              <a:buNone/>
            </a:pPr>
            <a:r>
              <a:rPr lang="en-US" sz="2400" dirty="0" smtClean="0"/>
              <a:t>	An OS provides an environment for the execution of the programs. The common services provided by the OS are:</a:t>
            </a:r>
          </a:p>
          <a:p>
            <a:pPr marL="457200" indent="-457200" algn="just">
              <a:buAutoNum type="arabicPeriod"/>
            </a:pPr>
            <a:r>
              <a:rPr lang="en-US" sz="2000" b="1" dirty="0" smtClean="0"/>
              <a:t>User interface</a:t>
            </a:r>
          </a:p>
          <a:p>
            <a:pPr algn="just">
              <a:buAutoNum type="arabicPeriod"/>
            </a:pPr>
            <a:r>
              <a:rPr lang="en-US" sz="2000" b="1" dirty="0" smtClean="0"/>
              <a:t> Program Execution </a:t>
            </a:r>
          </a:p>
          <a:p>
            <a:pPr algn="just">
              <a:buAutoNum type="arabicPeriod"/>
            </a:pPr>
            <a:r>
              <a:rPr lang="en-US" sz="2000" b="1" dirty="0">
                <a:effectLst/>
                <a:ea typeface="Times New Roman" panose="02020603050405020304" pitchFamily="18" charset="0"/>
              </a:rPr>
              <a:t> </a:t>
            </a:r>
            <a:r>
              <a:rPr lang="en-US" sz="2000" b="1" dirty="0" smtClean="0"/>
              <a:t> I/O Operation</a:t>
            </a:r>
          </a:p>
          <a:p>
            <a:pPr algn="just">
              <a:buAutoNum type="arabicPeriod"/>
            </a:pPr>
            <a:r>
              <a:rPr lang="en-US" sz="2000" b="1" dirty="0" smtClean="0"/>
              <a:t>File System manipulation</a:t>
            </a:r>
          </a:p>
          <a:p>
            <a:pPr algn="just">
              <a:buAutoNum type="arabicPeriod"/>
            </a:pPr>
            <a:r>
              <a:rPr lang="en-US" sz="2000" b="1" dirty="0" smtClean="0"/>
              <a:t>Communication</a:t>
            </a:r>
          </a:p>
          <a:p>
            <a:pPr algn="just">
              <a:buAutoNum type="arabicPeriod"/>
            </a:pPr>
            <a:r>
              <a:rPr lang="en-US" sz="2000" b="1" dirty="0" smtClean="0"/>
              <a:t>Error Detection</a:t>
            </a:r>
          </a:p>
          <a:p>
            <a:pPr algn="just">
              <a:buAutoNum type="arabicPeriod"/>
            </a:pPr>
            <a:r>
              <a:rPr lang="en-US" sz="2000" b="1" dirty="0" smtClean="0"/>
              <a:t>Resource Allocation</a:t>
            </a:r>
          </a:p>
          <a:p>
            <a:pPr algn="just">
              <a:buAutoNum type="arabicPeriod"/>
            </a:pPr>
            <a:r>
              <a:rPr lang="en-US" sz="2000" b="1" dirty="0" smtClean="0"/>
              <a:t>Accounting</a:t>
            </a:r>
          </a:p>
          <a:p>
            <a:pPr algn="just">
              <a:buAutoNum type="arabicPeriod"/>
            </a:pPr>
            <a:r>
              <a:rPr lang="en-US" sz="2000" b="1" dirty="0" smtClean="0"/>
              <a:t>Protection and security</a:t>
            </a:r>
          </a:p>
          <a:p>
            <a:pPr algn="just">
              <a:buAutoNum type="arabicPeriod"/>
            </a:pPr>
            <a:endParaRPr lang="en-US" b="1" dirty="0" smtClean="0"/>
          </a:p>
          <a:p>
            <a:pPr algn="just">
              <a:buAutoNum type="arabicPeriod"/>
            </a:pPr>
            <a:endParaRPr lang="en-US" b="1" dirty="0" smtClean="0"/>
          </a:p>
          <a:p>
            <a:pPr algn="just">
              <a:buAutoNum type="arabicPeriod"/>
            </a:pPr>
            <a:endParaRPr lang="en-US" b="1" dirty="0" smtClean="0"/>
          </a:p>
          <a:p>
            <a:pPr algn="just">
              <a:buAutoNum type="arabicPeriod"/>
            </a:pPr>
            <a:endParaRPr lang="en-US" b="1" dirty="0" smtClean="0"/>
          </a:p>
          <a:p>
            <a:pPr algn="just">
              <a:buAutoNum type="arabicPeriod"/>
            </a:pP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43009" name="Rectangle 1"/>
          <p:cNvSpPr>
            <a:spLocks noGrp="1" noChangeArrowheads="1"/>
          </p:cNvSpPr>
          <p:nvPr>
            <p:ph type="title"/>
          </p:nvPr>
        </p:nvSpPr>
        <p:spPr bwMode="auto">
          <a:xfrm>
            <a:off x="1646238" y="623888"/>
            <a:ext cx="993124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ea typeface="Times New Roman" pitchFamily="18" charset="0"/>
                <a:cs typeface="Arial" pitchFamily="34" charset="0"/>
              </a:rPr>
              <a:t>            </a:t>
            </a:r>
            <a:r>
              <a:rPr kumimoji="0" lang="en-US" sz="2400" i="0" u="none" strike="noStrike" cap="none" normalizeH="0" baseline="0" dirty="0" smtClean="0">
                <a:ln>
                  <a:noFill/>
                </a:ln>
                <a:solidFill>
                  <a:schemeClr val="tx1"/>
                </a:solidFill>
                <a:effectLst/>
                <a:ea typeface="Times New Roman" pitchFamily="18" charset="0"/>
                <a:cs typeface="Arial" pitchFamily="34" charset="0"/>
              </a:rPr>
              <a:t>Operating System Structure</a:t>
            </a:r>
            <a:endParaRPr kumimoji="0" lang="en-US" sz="240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xmlns="" val="179409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b="0" i="0" u="none" strike="noStrike" baseline="0" dirty="0" smtClean="0">
                <a:solidFill>
                  <a:srgbClr val="000000"/>
                </a:solidFill>
              </a:rPr>
              <a:t>		User View cont..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485905"/>
          </a:xfrm>
        </p:spPr>
        <p:txBody>
          <a:bodyPr>
            <a:normAutofit/>
          </a:bodyPr>
          <a:lstStyle/>
          <a:p>
            <a:pPr algn="just">
              <a:buFont typeface="Wingdings" panose="05000000000000000000" pitchFamily="2" charset="2"/>
              <a:buChar char="Ø"/>
            </a:pPr>
            <a:endParaRPr lang="en-US" sz="2000" dirty="0">
              <a:solidFill>
                <a:srgbClr val="000000"/>
              </a:solidFill>
            </a:endParaRPr>
          </a:p>
          <a:p>
            <a:pPr marL="342900" marR="0" lvl="0" indent="-342900" algn="just">
              <a:spcBef>
                <a:spcPts val="0"/>
              </a:spcBef>
              <a:spcAft>
                <a:spcPts val="0"/>
              </a:spcAft>
              <a:buFont typeface="Wingdings" panose="05000000000000000000" pitchFamily="2" charset="2"/>
              <a:buChar char=""/>
            </a:pPr>
            <a:endParaRPr lang="en-US" sz="20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endParaRPr lang="en-US" sz="2000" dirty="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Some users may use a terminal connected to a mainframe or minicomputers. Other users may access the same computer through other terminals. These users may share resources and exchange information. In this case the OS is designed to maximize </a:t>
            </a:r>
            <a:r>
              <a:rPr lang="en-US" sz="2200" b="1" dirty="0">
                <a:effectLst/>
                <a:ea typeface="Times New Roman" panose="02020603050405020304" pitchFamily="18" charset="0"/>
              </a:rPr>
              <a:t>resource utilization</a:t>
            </a:r>
            <a:r>
              <a:rPr lang="en-US" sz="2200" dirty="0">
                <a:effectLst/>
                <a:ea typeface="Times New Roman" panose="02020603050405020304" pitchFamily="18" charset="0"/>
              </a:rPr>
              <a:t>- so that all available CPU time, memory &amp; I/O are used efficiently.</a:t>
            </a:r>
          </a:p>
          <a:p>
            <a:pPr marL="0" marR="0" lvl="0" indent="0" algn="just">
              <a:spcBef>
                <a:spcPts val="0"/>
              </a:spcBef>
              <a:spcAft>
                <a:spcPts val="0"/>
              </a:spcAft>
              <a:buNone/>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Other users may sit at workstations, connected to the networks of other workstation and servers. In this case OS is designed to compromise between individual usability &amp; resource utilization.</a:t>
            </a: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2185350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297858"/>
            <a:ext cx="9858693" cy="5356160"/>
          </a:xfrm>
        </p:spPr>
        <p:txBody>
          <a:bodyPr>
            <a:normAutofit/>
          </a:bodyPr>
          <a:lstStyle/>
          <a:p>
            <a:pPr algn="just">
              <a:buNone/>
            </a:pPr>
            <a:endParaRPr lang="en-US" sz="2400" b="1" dirty="0" smtClean="0"/>
          </a:p>
          <a:p>
            <a:pPr marL="457200" indent="-457200" algn="just">
              <a:buAutoNum type="arabicPeriod"/>
            </a:pPr>
            <a:r>
              <a:rPr lang="en-US" sz="2400" b="1" dirty="0" smtClean="0"/>
              <a:t>User interface: </a:t>
            </a:r>
            <a:r>
              <a:rPr lang="en-US" sz="2400" dirty="0" smtClean="0"/>
              <a:t>Almost all operating systems have a user interface (UI). This interface can take several forms.</a:t>
            </a:r>
          </a:p>
          <a:p>
            <a:pPr marL="457200" indent="-457200" algn="just">
              <a:buNone/>
            </a:pPr>
            <a:endParaRPr lang="en-US" sz="2400" dirty="0" smtClean="0"/>
          </a:p>
          <a:p>
            <a:pPr lvl="1" algn="just">
              <a:buFont typeface="Arial" pitchFamily="34" charset="0"/>
              <a:buChar char="•"/>
            </a:pPr>
            <a:r>
              <a:rPr lang="en-US" sz="2400" b="1" dirty="0" smtClean="0"/>
              <a:t>Command-line interface (CLI)</a:t>
            </a:r>
          </a:p>
          <a:p>
            <a:pPr lvl="1" algn="just">
              <a:buNone/>
            </a:pPr>
            <a:endParaRPr lang="en-US" sz="2400" dirty="0" smtClean="0"/>
          </a:p>
          <a:p>
            <a:pPr lvl="1" algn="just">
              <a:buFont typeface="Arial" pitchFamily="34" charset="0"/>
              <a:buChar char="•"/>
            </a:pPr>
            <a:r>
              <a:rPr lang="en-US" sz="2400" b="1" dirty="0" smtClean="0"/>
              <a:t>Batch Interface</a:t>
            </a:r>
            <a:endParaRPr lang="en-US" sz="2400" dirty="0" smtClean="0"/>
          </a:p>
          <a:p>
            <a:pPr lvl="1" algn="just">
              <a:buFont typeface="Arial" pitchFamily="34" charset="0"/>
              <a:buChar char="•"/>
            </a:pPr>
            <a:endParaRPr lang="en-US" sz="2400" b="1" dirty="0" smtClean="0"/>
          </a:p>
          <a:p>
            <a:pPr lvl="1" algn="just">
              <a:buFont typeface="Arial" pitchFamily="34" charset="0"/>
              <a:buChar char="•"/>
            </a:pPr>
            <a:r>
              <a:rPr lang="en-US" sz="2400" b="1" dirty="0" smtClean="0"/>
              <a:t>Graphical User Interface (GUI)</a:t>
            </a: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43009" name="Rectangle 1"/>
          <p:cNvSpPr>
            <a:spLocks noGrp="1" noChangeArrowheads="1"/>
          </p:cNvSpPr>
          <p:nvPr>
            <p:ph type="title"/>
          </p:nvPr>
        </p:nvSpPr>
        <p:spPr bwMode="auto">
          <a:xfrm>
            <a:off x="1646238" y="623888"/>
            <a:ext cx="993124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ea typeface="Times New Roman" pitchFamily="18" charset="0"/>
                <a:cs typeface="Arial" pitchFamily="34" charset="0"/>
              </a:rPr>
              <a:t>            </a:t>
            </a:r>
            <a:r>
              <a:rPr kumimoji="0" lang="en-US" sz="2400" i="0" u="none" strike="noStrike" cap="none" normalizeH="0" baseline="0" dirty="0" smtClean="0">
                <a:ln>
                  <a:noFill/>
                </a:ln>
                <a:solidFill>
                  <a:schemeClr val="tx1"/>
                </a:solidFill>
                <a:effectLst/>
                <a:ea typeface="Times New Roman" pitchFamily="18" charset="0"/>
                <a:cs typeface="Arial" pitchFamily="34" charset="0"/>
              </a:rPr>
              <a:t>Operating System Structure</a:t>
            </a:r>
            <a:endParaRPr kumimoji="0" lang="en-US" sz="240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xmlns="" val="17940903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solidFill>
                  <a:schemeClr val="tx1"/>
                </a:solidFill>
                <a:ea typeface="Times New Roman" pitchFamily="18" charset="0"/>
                <a:cs typeface="Arial" pitchFamily="34" charset="0"/>
              </a:rPr>
              <a:t>		Operating System Structure</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571500" marR="0" indent="0" algn="just">
              <a:spcBef>
                <a:spcPts val="0"/>
              </a:spcBef>
              <a:spcAft>
                <a:spcPts val="0"/>
              </a:spcAft>
              <a:buNone/>
            </a:pPr>
            <a:endParaRPr lang="en-US" sz="2400" dirty="0" smtClean="0">
              <a:effectLst/>
              <a:ea typeface="Times New Roman" panose="02020603050405020304" pitchFamily="18" charset="0"/>
            </a:endParaRPr>
          </a:p>
          <a:p>
            <a:pPr lvl="0" algn="just">
              <a:buNone/>
            </a:pPr>
            <a:r>
              <a:rPr lang="en-US" sz="2400" b="1" dirty="0" smtClean="0"/>
              <a:t>2. Program Execution:</a:t>
            </a:r>
            <a:r>
              <a:rPr lang="en-US" sz="2400" dirty="0" smtClean="0"/>
              <a:t> The OS must able to load the program into memory &amp; run that program. The program must be able to end its execution either normally or abnormally.</a:t>
            </a:r>
          </a:p>
          <a:p>
            <a:pPr lvl="0" algn="just">
              <a:buNone/>
            </a:pPr>
            <a:r>
              <a:rPr lang="en-US" sz="2400" b="1" dirty="0" smtClean="0"/>
              <a:t>3. I/O Operation:</a:t>
            </a:r>
            <a:r>
              <a:rPr lang="en-US" sz="2400" dirty="0" smtClean="0"/>
              <a:t> A running program may require I/O( file or an I/O device). Users cannot control the I/O devices directly. So the OS must provide a means for controlling I/O devices.</a:t>
            </a:r>
          </a:p>
          <a:p>
            <a:pPr lvl="0" algn="just">
              <a:buNone/>
            </a:pPr>
            <a:r>
              <a:rPr lang="en-US" sz="2400" b="1" dirty="0" smtClean="0"/>
              <a:t>4. File System manipulation</a:t>
            </a:r>
            <a:r>
              <a:rPr lang="en-US" sz="2400" dirty="0" smtClean="0"/>
              <a:t>: Program needs to read and write files and directories. They also need to create and delete files, search for a given file and list file information. Some programs include </a:t>
            </a:r>
            <a:r>
              <a:rPr lang="en-US" sz="2400" b="1" dirty="0" smtClean="0"/>
              <a:t>permission management</a:t>
            </a:r>
            <a:r>
              <a:rPr lang="en-US" sz="2400" dirty="0" smtClean="0"/>
              <a:t> to deny access to files or directories based on file ownership. </a:t>
            </a: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solidFill>
                  <a:schemeClr val="tx1"/>
                </a:solidFill>
                <a:ea typeface="Times New Roman" pitchFamily="18" charset="0"/>
                <a:cs typeface="Arial" pitchFamily="34" charset="0"/>
              </a:rPr>
              <a:t>			Operating System Structure</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0" algn="just">
              <a:buNone/>
            </a:pPr>
            <a:r>
              <a:rPr lang="en-US" sz="2300" b="1" dirty="0" smtClean="0"/>
              <a:t>5</a:t>
            </a:r>
            <a:r>
              <a:rPr lang="en-US" sz="2400" b="1" dirty="0" smtClean="0"/>
              <a:t>.</a:t>
            </a:r>
            <a:r>
              <a:rPr lang="en-US" b="1" dirty="0" smtClean="0"/>
              <a:t> </a:t>
            </a:r>
            <a:r>
              <a:rPr lang="en-US" sz="2300" b="1" dirty="0" smtClean="0"/>
              <a:t>Communication</a:t>
            </a:r>
            <a:r>
              <a:rPr lang="en-US" sz="2300" dirty="0" smtClean="0"/>
              <a:t>: In certain situation one process may need to exchange information with another process. This communication may takes place in two ways.</a:t>
            </a:r>
          </a:p>
          <a:p>
            <a:pPr lvl="0" algn="just">
              <a:buNone/>
            </a:pPr>
            <a:endParaRPr lang="en-US" sz="2300" dirty="0" smtClean="0"/>
          </a:p>
          <a:p>
            <a:pPr lvl="2" algn="just"/>
            <a:r>
              <a:rPr lang="en-US" sz="2300" dirty="0" smtClean="0"/>
              <a:t>Between the processes executing on the same computer.</a:t>
            </a:r>
          </a:p>
          <a:p>
            <a:pPr lvl="2" algn="just"/>
            <a:r>
              <a:rPr lang="en-US" sz="2300" dirty="0" smtClean="0"/>
              <a:t>Between the processes executing on different computer that are connected by a network.</a:t>
            </a:r>
          </a:p>
          <a:p>
            <a:pPr lvl="2" algn="just">
              <a:buNone/>
            </a:pPr>
            <a:endParaRPr lang="en-US" sz="2300" dirty="0" smtClean="0"/>
          </a:p>
          <a:p>
            <a:pPr algn="just">
              <a:buNone/>
            </a:pPr>
            <a:r>
              <a:rPr lang="en-US" sz="2300" dirty="0" smtClean="0"/>
              <a:t>	Communications can be implemented via </a:t>
            </a:r>
            <a:r>
              <a:rPr lang="en-US" sz="2300" b="1" dirty="0" smtClean="0"/>
              <a:t>shared memory</a:t>
            </a:r>
            <a:r>
              <a:rPr lang="en-US" sz="2300" dirty="0" smtClean="0"/>
              <a:t> or by </a:t>
            </a:r>
            <a:r>
              <a:rPr lang="en-US" sz="2300" b="1" dirty="0" smtClean="0"/>
              <a:t>message passing</a:t>
            </a:r>
            <a:r>
              <a:rPr lang="en-US" sz="2300" dirty="0" smtClean="0"/>
              <a:t>, in which packets of information are moved between processes by the OS.</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solidFill>
                  <a:schemeClr val="tx1"/>
                </a:solidFill>
                <a:ea typeface="Times New Roman" pitchFamily="18" charset="0"/>
                <a:cs typeface="Arial" pitchFamily="34" charset="0"/>
              </a:rPr>
              <a:t>			Operating System Structure</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0" algn="just">
              <a:buNone/>
            </a:pPr>
            <a:r>
              <a:rPr lang="en-US" sz="2300" b="1" dirty="0" smtClean="0"/>
              <a:t>6. Error Detection</a:t>
            </a:r>
            <a:r>
              <a:rPr lang="en-US" sz="2300" dirty="0" smtClean="0"/>
              <a:t>: Errors may occur in CPU, I/O devices or in Memory Hardware. The OS constantly needs to be aware of possible errors. For each type of errors the OS should take appropriate actions to ensure correct &amp; consistent computing.</a:t>
            </a:r>
          </a:p>
          <a:p>
            <a:pPr lvl="0" algn="just">
              <a:buNone/>
            </a:pPr>
            <a:endParaRPr lang="en-US" sz="2300" dirty="0" smtClean="0"/>
          </a:p>
          <a:p>
            <a:pPr algn="just">
              <a:buNone/>
            </a:pPr>
            <a:r>
              <a:rPr lang="en-US" sz="2300" b="1" dirty="0" smtClean="0"/>
              <a:t>7. Resource Allocation</a:t>
            </a:r>
            <a:r>
              <a:rPr lang="en-US" sz="2300" dirty="0" smtClean="0"/>
              <a:t>: When multiple users logs onto the system or when multiple jobs are running, resources must be allocated to each of them. The OS manages different types of OS resources. Some resources may need some special allocation codes &amp; others may have some general request &amp; release code.</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solidFill>
                  <a:schemeClr val="tx1"/>
                </a:solidFill>
                <a:ea typeface="Times New Roman" pitchFamily="18" charset="0"/>
                <a:cs typeface="Arial" pitchFamily="34" charset="0"/>
              </a:rPr>
              <a:t>		Operating System Structure</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algn="just">
              <a:spcBef>
                <a:spcPts val="0"/>
              </a:spcBef>
              <a:buNone/>
              <a:tabLst>
                <a:tab pos="2971800" algn="ctr"/>
                <a:tab pos="5943600" algn="r"/>
              </a:tabLst>
            </a:pPr>
            <a:r>
              <a:rPr lang="en-US" sz="2400" b="1" dirty="0" smtClean="0"/>
              <a:t>8. Accounting:</a:t>
            </a:r>
            <a:r>
              <a:rPr lang="en-US" sz="2400" dirty="0" smtClean="0"/>
              <a:t> We need to keep track of which users use how many &amp; what kind of resources. This record keeping may be used for accounting. This accounting data may be used for statistics or billing. It can also be used to improve system efficiency.</a:t>
            </a:r>
          </a:p>
          <a:p>
            <a:pPr algn="just">
              <a:spcBef>
                <a:spcPts val="0"/>
              </a:spcBef>
              <a:buNone/>
              <a:tabLst>
                <a:tab pos="2971800" algn="ctr"/>
                <a:tab pos="5943600" algn="r"/>
              </a:tabLst>
            </a:pPr>
            <a:r>
              <a:rPr lang="en-US" sz="2400" b="1" dirty="0" smtClean="0"/>
              <a:t>9. Protection and security</a:t>
            </a:r>
            <a:r>
              <a:rPr lang="en-US" sz="2400" dirty="0" smtClean="0"/>
              <a:t>: Protection ensures that all the access to the system are controlled. Security starts with each user having authenticated to the system, usually by means of a password. External I/O devices must also be protected from invalid access. In multi process environment it is possible that one process may interface with the other or with the OS, so protection is required.</a:t>
            </a: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lvl="0"/>
            <a:r>
              <a:rPr lang="en-US" sz="2800" dirty="0" smtClean="0">
                <a:effectLst/>
                <a:ea typeface="Times New Roman" panose="02020603050405020304" pitchFamily="18" charset="0"/>
              </a:rPr>
              <a:t>		</a:t>
            </a:r>
            <a:r>
              <a:rPr lang="en-US" sz="2700" dirty="0" smtClean="0"/>
              <a:t>User Operating-System Interface</a:t>
            </a:r>
            <a:r>
              <a:rPr lang="en-US" sz="2400" dirty="0" smtClean="0"/>
              <a:t/>
            </a:r>
            <a:br>
              <a:rPr lang="en-US" sz="2400" dirty="0" smtClean="0"/>
            </a:br>
            <a:r>
              <a:rPr lang="en-US" sz="2400" b="1" dirty="0" smtClean="0"/>
              <a:t> </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85000" lnSpcReduction="20000"/>
          </a:bodyPr>
          <a:lstStyle/>
          <a:p>
            <a:pPr marL="342900" marR="0" lvl="0" indent="-342900" algn="just">
              <a:spcBef>
                <a:spcPts val="0"/>
              </a:spcBef>
              <a:spcAft>
                <a:spcPts val="0"/>
              </a:spcAft>
              <a:buNone/>
              <a:tabLst>
                <a:tab pos="2971800" algn="ctr"/>
                <a:tab pos="5943600" algn="r"/>
              </a:tabLst>
            </a:pPr>
            <a:endParaRPr lang="en-US" sz="2400" dirty="0" smtClean="0">
              <a:effectLst/>
              <a:ea typeface="Times New Roman" panose="02020603050405020304" pitchFamily="18" charset="0"/>
            </a:endParaRPr>
          </a:p>
          <a:p>
            <a:pPr lvl="0"/>
            <a:r>
              <a:rPr lang="en-US" sz="2600" b="1" dirty="0" smtClean="0"/>
              <a:t>User Operating-System Interface</a:t>
            </a:r>
            <a:endParaRPr lang="en-US" sz="2600" dirty="0" smtClean="0"/>
          </a:p>
          <a:p>
            <a:pPr>
              <a:buNone/>
            </a:pPr>
            <a:r>
              <a:rPr lang="en-US" sz="2600" dirty="0" smtClean="0"/>
              <a:t>There are two fundamental approaches for users to interface with OS,</a:t>
            </a:r>
          </a:p>
          <a:p>
            <a:pPr marL="1371600" lvl="2" indent="-457200">
              <a:buFont typeface="+mj-lt"/>
              <a:buAutoNum type="arabicPeriod"/>
            </a:pPr>
            <a:r>
              <a:rPr lang="en-US" sz="2600" dirty="0" smtClean="0"/>
              <a:t>Command Interpreter</a:t>
            </a:r>
          </a:p>
          <a:p>
            <a:pPr marL="1371600" lvl="2" indent="-457200">
              <a:buFont typeface="+mj-lt"/>
              <a:buAutoNum type="arabicPeriod"/>
            </a:pPr>
            <a:r>
              <a:rPr lang="en-US" sz="2600" dirty="0" smtClean="0"/>
              <a:t>Graphical User Interface</a:t>
            </a:r>
          </a:p>
          <a:p>
            <a:pPr lvl="0">
              <a:buNone/>
            </a:pPr>
            <a:r>
              <a:rPr lang="en-US" sz="2600" b="1" dirty="0" smtClean="0"/>
              <a:t>1. Command Interpreter(CI) </a:t>
            </a:r>
            <a:endParaRPr lang="en-US" sz="2600" dirty="0" smtClean="0"/>
          </a:p>
          <a:p>
            <a:pPr>
              <a:buNone/>
            </a:pPr>
            <a:r>
              <a:rPr lang="en-US" sz="2600" b="1" dirty="0" smtClean="0"/>
              <a:t> </a:t>
            </a:r>
            <a:endParaRPr lang="en-US" sz="2600" dirty="0" smtClean="0"/>
          </a:p>
          <a:p>
            <a:pPr lvl="0">
              <a:buFont typeface="Wingdings" pitchFamily="2" charset="2"/>
              <a:buChar char="Ø"/>
            </a:pPr>
            <a:r>
              <a:rPr lang="en-US" sz="2600" dirty="0" smtClean="0"/>
              <a:t>Some OS include CI in the kernel, and in others like windows-XP and UNIX, it is treated as a special program that is running when a job is initiated or when a user first logs on.</a:t>
            </a:r>
          </a:p>
          <a:p>
            <a:pPr lvl="0">
              <a:buFont typeface="Wingdings" pitchFamily="2" charset="2"/>
              <a:buChar char="Ø"/>
            </a:pPr>
            <a:r>
              <a:rPr lang="en-US" sz="2600" dirty="0" smtClean="0"/>
              <a:t>On systems with multiple command interpreters to choose from, the interpreters are known as </a:t>
            </a:r>
            <a:r>
              <a:rPr lang="en-US" sz="2600" b="1" dirty="0" smtClean="0"/>
              <a:t>shells. For ex: </a:t>
            </a:r>
            <a:r>
              <a:rPr lang="en-US" sz="2600" dirty="0" smtClean="0"/>
              <a:t>On UNIX and Linux systems, there are different shells a user may choose from including Bourne shell, C shell and K or n shell  etc</a:t>
            </a:r>
          </a:p>
          <a:p>
            <a:pPr lvl="0">
              <a:buFont typeface="Wingdings" pitchFamily="2" charset="2"/>
              <a:buChar char="Ø"/>
            </a:pPr>
            <a:r>
              <a:rPr lang="en-US" sz="2600" dirty="0" smtClean="0"/>
              <a:t>The main function of the command interpreter is to get and execute the next user-specified command.</a:t>
            </a: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t>		User Operating-System Interface</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lnSpcReduction="10000"/>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0" algn="just">
              <a:buNone/>
            </a:pPr>
            <a:r>
              <a:rPr lang="en-US" sz="2400" dirty="0" smtClean="0"/>
              <a:t>Commands are implemented in two ways:</a:t>
            </a:r>
          </a:p>
          <a:p>
            <a:pPr marL="457200" lvl="0" indent="-457200" algn="just">
              <a:buFont typeface="+mj-lt"/>
              <a:buAutoNum type="arabicPeriod"/>
            </a:pPr>
            <a:r>
              <a:rPr lang="en-US" sz="2400" dirty="0" smtClean="0"/>
              <a:t>	In one approach, the command interpreter itself has the code to execute the command. Ex. a command to delete a file. This will result in the command interpreter to go to a section of its code that sets up the parameters and makes the appropriate system call. In this method, the size of the command interpreter depends on the number of commands that can be given. </a:t>
            </a:r>
          </a:p>
          <a:p>
            <a:pPr marL="457200" lvl="0" indent="-457200" algn="just">
              <a:buFont typeface="+mj-lt"/>
              <a:buAutoNum type="arabicPeriod"/>
            </a:pPr>
            <a:endParaRPr lang="en-US" sz="2400" dirty="0" smtClean="0"/>
          </a:p>
          <a:p>
            <a:pPr marL="457200" lvl="0" indent="-457200" algn="just">
              <a:buFont typeface="+mj-lt"/>
              <a:buAutoNum type="arabicPeriod"/>
            </a:pPr>
            <a:r>
              <a:rPr lang="en-US" sz="2400" dirty="0" smtClean="0"/>
              <a:t>	Alternative approach used by UNIX is most commands are implemented through system programs. The command interpreter uses the command to identify a file to be loaded into memory and executed. Ex. </a:t>
            </a:r>
            <a:r>
              <a:rPr lang="en-US" sz="2400" b="1" dirty="0" smtClean="0"/>
              <a:t>rmfile.txt</a:t>
            </a:r>
            <a:r>
              <a:rPr lang="en-US" sz="2400" dirty="0" smtClean="0"/>
              <a:t> would make the command interpreter search for a </a:t>
            </a:r>
            <a:r>
              <a:rPr lang="en-US" sz="2400" b="1" dirty="0" smtClean="0"/>
              <a:t>file </a:t>
            </a:r>
            <a:r>
              <a:rPr lang="en-US" sz="2400" b="1" dirty="0" err="1" smtClean="0"/>
              <a:t>rm</a:t>
            </a:r>
            <a:r>
              <a:rPr lang="en-US" sz="2400" dirty="0" smtClean="0"/>
              <a:t>, load that file into memory and execute it with p</a:t>
            </a:r>
            <a:r>
              <a:rPr lang="en-US" sz="2000" dirty="0" smtClean="0"/>
              <a:t>arameter </a:t>
            </a:r>
            <a:r>
              <a:rPr lang="en-US" sz="2000" b="1" dirty="0" smtClean="0"/>
              <a:t>file.txt</a:t>
            </a:r>
            <a:r>
              <a:rPr lang="en-US" sz="2000" dirty="0" smtClean="0"/>
              <a:t>.</a:t>
            </a:r>
            <a:r>
              <a:rPr lang="en-US" sz="2000" b="1" dirty="0">
                <a:effectLst/>
                <a:ea typeface="Times New Roman" panose="02020603050405020304" pitchFamily="18" charset="0"/>
              </a:rPr>
              <a:t> </a:t>
            </a: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t>		User Operating-System Interface</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lnSpcReduction="10000"/>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0" algn="just">
              <a:buNone/>
            </a:pPr>
            <a:r>
              <a:rPr lang="en-US" sz="2400" dirty="0" smtClean="0"/>
              <a:t>Advantages of CIs are,</a:t>
            </a:r>
          </a:p>
          <a:p>
            <a:pPr lvl="0" algn="just">
              <a:buNone/>
            </a:pPr>
            <a:endParaRPr lang="en-US" sz="2400" dirty="0" smtClean="0"/>
          </a:p>
          <a:p>
            <a:pPr lvl="1" algn="just">
              <a:buFont typeface="Wingdings" pitchFamily="2" charset="2"/>
              <a:buChar char="Ø"/>
            </a:pPr>
            <a:r>
              <a:rPr lang="en-US" sz="2400" dirty="0" smtClean="0"/>
              <a:t>Command interpreter program is small.</a:t>
            </a:r>
          </a:p>
          <a:p>
            <a:pPr lvl="1" algn="just"/>
            <a:endParaRPr lang="en-US" sz="2400" dirty="0" smtClean="0"/>
          </a:p>
          <a:p>
            <a:pPr lvl="1" algn="just">
              <a:buFont typeface="Wingdings" pitchFamily="2" charset="2"/>
              <a:buChar char="Ø"/>
            </a:pPr>
            <a:r>
              <a:rPr lang="en-US" sz="2400" dirty="0" smtClean="0"/>
              <a:t>Command interpreter does not have to be changed when new commands are added.</a:t>
            </a:r>
          </a:p>
          <a:p>
            <a:pPr lvl="1" algn="just"/>
            <a:endParaRPr lang="en-US" sz="2400" dirty="0" smtClean="0"/>
          </a:p>
          <a:p>
            <a:pPr lvl="1" algn="just">
              <a:buFont typeface="Wingdings" pitchFamily="2" charset="2"/>
              <a:buChar char="Ø"/>
            </a:pPr>
            <a:r>
              <a:rPr lang="en-US" sz="2400" dirty="0" smtClean="0"/>
              <a:t>New commands can be easily added to the system.</a:t>
            </a:r>
          </a:p>
          <a:p>
            <a:pPr>
              <a:buNone/>
            </a:pPr>
            <a:endParaRPr lang="en-US" dirty="0" smtClean="0"/>
          </a:p>
          <a:p>
            <a:pPr marL="342900" marR="0" lvl="0" indent="-342900" algn="just">
              <a:spcBef>
                <a:spcPts val="0"/>
              </a:spcBef>
              <a:spcAft>
                <a:spcPts val="0"/>
              </a:spcAft>
              <a:buNone/>
              <a:tabLst>
                <a:tab pos="2971800" algn="ctr"/>
                <a:tab pos="5943600" algn="r"/>
              </a:tabLst>
            </a:pP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lvl="0"/>
            <a:endParaRPr lang="en-US" sz="2400" dirty="0" smtClean="0"/>
          </a:p>
          <a:p>
            <a:pPr lvl="0" algn="just">
              <a:buFont typeface="Wingdings" pitchFamily="2" charset="2"/>
              <a:buChar char="Ø"/>
            </a:pPr>
            <a:r>
              <a:rPr lang="en-US" sz="2400" dirty="0" smtClean="0"/>
              <a:t>GUI provides user-friendly </a:t>
            </a:r>
            <a:r>
              <a:rPr lang="en-US" sz="2400" b="1" dirty="0" smtClean="0"/>
              <a:t>desktop</a:t>
            </a:r>
            <a:r>
              <a:rPr lang="en-US" sz="2400" dirty="0" smtClean="0"/>
              <a:t> metaphor interface where the mouse is moved to position where images or icons on the desktop that represent programs, files directories and other system functions. </a:t>
            </a:r>
          </a:p>
          <a:p>
            <a:pPr lvl="0" algn="just">
              <a:buFont typeface="Wingdings" pitchFamily="2" charset="2"/>
              <a:buChar char="Ø"/>
            </a:pPr>
            <a:r>
              <a:rPr lang="en-US" sz="2400" dirty="0" smtClean="0"/>
              <a:t>Depending on mouse pointer’s location, clicking the mouse button can invoke the corresponding program, select a file or directory known as folders or pull down a menu that contains commands.</a:t>
            </a:r>
          </a:p>
          <a:p>
            <a:pPr lvl="0" algn="just">
              <a:buFont typeface="Wingdings" pitchFamily="2" charset="2"/>
              <a:buChar char="Ø"/>
            </a:pPr>
            <a:r>
              <a:rPr lang="en-US" sz="2400" dirty="0" smtClean="0"/>
              <a:t>First appeared in 1970s as a part of research at </a:t>
            </a:r>
            <a:r>
              <a:rPr lang="en-US" sz="2400" b="1" dirty="0" smtClean="0"/>
              <a:t>Xerox           </a:t>
            </a:r>
            <a:r>
              <a:rPr lang="en-US" sz="2400" b="1" dirty="0" err="1" smtClean="0"/>
              <a:t>Parc</a:t>
            </a:r>
            <a:r>
              <a:rPr lang="en-US" sz="2400" b="1" dirty="0" smtClean="0"/>
              <a:t> research facility</a:t>
            </a:r>
            <a:r>
              <a:rPr lang="en-US" sz="2400" dirty="0" smtClean="0"/>
              <a:t>. </a:t>
            </a: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35841" name="Rectangle 1"/>
          <p:cNvSpPr>
            <a:spLocks noGrp="1" noChangeArrowheads="1"/>
          </p:cNvSpPr>
          <p:nvPr>
            <p:ph type="title"/>
          </p:nvPr>
        </p:nvSpPr>
        <p:spPr bwMode="auto">
          <a:xfrm>
            <a:off x="1601788" y="565150"/>
            <a:ext cx="9577489"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400" i="0" u="none" strike="noStrike" cap="none" normalizeH="0" baseline="0" dirty="0" smtClean="0">
                <a:ln>
                  <a:noFill/>
                </a:ln>
                <a:solidFill>
                  <a:schemeClr val="tx1"/>
                </a:solidFill>
                <a:effectLst/>
                <a:ea typeface="Times New Roman" pitchFamily="18" charset="0"/>
                <a:cs typeface="Arial" pitchFamily="34" charset="0"/>
              </a:rPr>
              <a:t>          Graphical User Interface</a:t>
            </a:r>
            <a:endParaRPr kumimoji="0" lang="en-US" sz="240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xmlns="" val="17940903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solidFill>
                  <a:schemeClr val="tx1"/>
                </a:solidFill>
                <a:ea typeface="Times New Roman" pitchFamily="18" charset="0"/>
                <a:cs typeface="Arial" pitchFamily="34" charset="0"/>
              </a:rPr>
              <a:t>		Graphical User Interface</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lnSpcReduction="10000"/>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0" algn="just">
              <a:buFont typeface="Wingdings" pitchFamily="2" charset="2"/>
              <a:buChar char="Ø"/>
            </a:pPr>
            <a:r>
              <a:rPr lang="en-US" sz="2400" dirty="0" smtClean="0"/>
              <a:t>It became widespread with the coming of </a:t>
            </a:r>
            <a:r>
              <a:rPr lang="en-US" sz="2400" b="1" dirty="0" smtClean="0"/>
              <a:t>Apple Macintosh</a:t>
            </a:r>
            <a:r>
              <a:rPr lang="en-US" sz="2400" dirty="0" smtClean="0"/>
              <a:t> in 1980s. </a:t>
            </a:r>
          </a:p>
          <a:p>
            <a:pPr lvl="0" algn="just">
              <a:buFont typeface="Wingdings" pitchFamily="2" charset="2"/>
              <a:buChar char="Ø"/>
            </a:pPr>
            <a:endParaRPr lang="en-US" sz="2400" dirty="0" smtClean="0"/>
          </a:p>
          <a:p>
            <a:pPr lvl="0" algn="just">
              <a:buFont typeface="Wingdings" pitchFamily="2" charset="2"/>
              <a:buChar char="Ø"/>
            </a:pPr>
            <a:r>
              <a:rPr lang="en-US" sz="2400" dirty="0" smtClean="0"/>
              <a:t>Microsoft’s first version of Windows was based on GUI interface for MS-DOS. The various windows systems that have been appeared and had enhancements in the GUI.</a:t>
            </a:r>
          </a:p>
          <a:p>
            <a:pPr lvl="0" algn="just">
              <a:buFont typeface="Wingdings" pitchFamily="2" charset="2"/>
              <a:buChar char="Ø"/>
            </a:pPr>
            <a:endParaRPr lang="en-US" sz="2400" dirty="0" smtClean="0"/>
          </a:p>
          <a:p>
            <a:pPr lvl="0" algn="just">
              <a:buFont typeface="Wingdings" pitchFamily="2" charset="2"/>
              <a:buChar char="Ø"/>
            </a:pPr>
            <a:r>
              <a:rPr lang="en-US" sz="2400" dirty="0" smtClean="0"/>
              <a:t>UNIX later implemented GUI in CDE (Common Desktop Environment) and X-Windows Systems. Also seen in Solaris and IBM’s AIX system.</a:t>
            </a:r>
          </a:p>
          <a:p>
            <a:pPr marL="342900" marR="0" lvl="0" indent="-342900" algn="just">
              <a:spcBef>
                <a:spcPts val="0"/>
              </a:spcBef>
              <a:spcAft>
                <a:spcPts val="0"/>
              </a:spcAft>
              <a:buNone/>
              <a:tabLst>
                <a:tab pos="2971800" algn="ctr"/>
                <a:tab pos="5943600" algn="r"/>
              </a:tabLst>
            </a:pP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t>		2</a:t>
            </a:r>
            <a:r>
              <a:rPr lang="en-US" sz="2800" dirty="0"/>
              <a:t>. </a:t>
            </a:r>
            <a:r>
              <a:rPr lang="en-US" sz="2700" dirty="0"/>
              <a:t>System View</a:t>
            </a:r>
            <a:endParaRPr lang="en-US" sz="27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An operating system can be viewed as </a:t>
            </a:r>
            <a:r>
              <a:rPr lang="en-US" sz="2200" b="1" dirty="0">
                <a:effectLst/>
                <a:ea typeface="Times New Roman" panose="02020603050405020304" pitchFamily="18" charset="0"/>
              </a:rPr>
              <a:t>resource allocator</a:t>
            </a:r>
            <a:r>
              <a:rPr lang="en-US" sz="2200" dirty="0">
                <a:effectLst/>
                <a:ea typeface="Times New Roman" panose="02020603050405020304" pitchFamily="18" charset="0"/>
              </a:rPr>
              <a:t>.</a:t>
            </a:r>
          </a:p>
          <a:p>
            <a:pPr marL="0" marR="0" lvl="0" indent="0" algn="just">
              <a:spcBef>
                <a:spcPts val="0"/>
              </a:spcBef>
              <a:spcAft>
                <a:spcPts val="0"/>
              </a:spcAft>
              <a:buNone/>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A computer system has many resources such as CPU Time, memory space, file storage space, I/O devices and so on that may be used to solve a problem. </a:t>
            </a:r>
          </a:p>
          <a:p>
            <a:pPr marL="0" marR="0" lvl="0" indent="0" algn="just">
              <a:spcBef>
                <a:spcPts val="0"/>
              </a:spcBef>
              <a:spcAft>
                <a:spcPts val="0"/>
              </a:spcAft>
              <a:buNone/>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The OS acts as a manager of these resources and decides how to allocate these resources to programs and the users so that it can operate the computer system efficiently and fairly.</a:t>
            </a:r>
          </a:p>
          <a:p>
            <a:pPr marL="0" marR="0" lvl="0" indent="0" algn="just">
              <a:spcBef>
                <a:spcPts val="0"/>
              </a:spcBef>
              <a:spcAft>
                <a:spcPts val="0"/>
              </a:spcAft>
              <a:buNone/>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A different view of an OS is that it controls various I/O devices &amp; user programs i.e., an OS is a </a:t>
            </a:r>
            <a:r>
              <a:rPr lang="en-US" sz="2200" b="1" dirty="0">
                <a:effectLst/>
                <a:ea typeface="Times New Roman" panose="02020603050405020304" pitchFamily="18" charset="0"/>
              </a:rPr>
              <a:t>control program</a:t>
            </a:r>
            <a:r>
              <a:rPr lang="en-US" sz="2200" dirty="0">
                <a:effectLst/>
                <a:ea typeface="Times New Roman" panose="02020603050405020304" pitchFamily="18" charset="0"/>
              </a:rPr>
              <a:t> which manages the execution of user programs to prevent errors and improper use of the computer.</a:t>
            </a:r>
          </a:p>
          <a:p>
            <a:pPr algn="just">
              <a:buNone/>
            </a:pPr>
            <a:endParaRPr lang="en-US" sz="2300" dirty="0"/>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1611211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0">
              <a:buFont typeface="Wingdings" pitchFamily="2" charset="2"/>
              <a:buChar char="Ø"/>
            </a:pPr>
            <a:r>
              <a:rPr lang="en-US" sz="2400" dirty="0" smtClean="0"/>
              <a:t>System provides interface to the services made available by an OS.</a:t>
            </a:r>
          </a:p>
          <a:p>
            <a:pPr lvl="0">
              <a:buFont typeface="Wingdings" pitchFamily="2" charset="2"/>
              <a:buChar char="Ø"/>
            </a:pPr>
            <a:endParaRPr lang="en-US" sz="2400" dirty="0" smtClean="0"/>
          </a:p>
          <a:p>
            <a:pPr lvl="0">
              <a:buFont typeface="Wingdings" pitchFamily="2" charset="2"/>
              <a:buChar char="Ø"/>
            </a:pPr>
            <a:r>
              <a:rPr lang="en-US" sz="2400" dirty="0" smtClean="0"/>
              <a:t>These calls are generally available as routines written in C and C++, although certain low-level tasks may need to be written using assembly language instruction. </a:t>
            </a:r>
          </a:p>
          <a:p>
            <a:pPr lvl="0">
              <a:buFont typeface="Wingdings" pitchFamily="2" charset="2"/>
              <a:buChar char="Ø"/>
            </a:pPr>
            <a:endParaRPr lang="en-US" sz="2400" dirty="0" smtClean="0"/>
          </a:p>
          <a:p>
            <a:pPr lvl="0">
              <a:buFont typeface="Wingdings" pitchFamily="2" charset="2"/>
              <a:buChar char="Ø"/>
            </a:pPr>
            <a:r>
              <a:rPr lang="en-US" sz="2400" dirty="0" smtClean="0"/>
              <a:t>System call sequence to read the contents of one file and copy to another file is illustrated in below </a:t>
            </a:r>
            <a:r>
              <a:rPr lang="en-US" sz="2400" b="1" dirty="0" smtClean="0"/>
              <a:t>figure </a:t>
            </a:r>
            <a:r>
              <a:rPr lang="en-US" sz="2400" dirty="0" smtClean="0"/>
              <a:t>shown below</a:t>
            </a: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33793" name="Rectangle 1"/>
          <p:cNvSpPr>
            <a:spLocks noGrp="1" noChangeArrowheads="1"/>
          </p:cNvSpPr>
          <p:nvPr>
            <p:ph type="title"/>
          </p:nvPr>
        </p:nvSpPr>
        <p:spPr bwMode="auto">
          <a:xfrm>
            <a:off x="1646237" y="623888"/>
            <a:ext cx="9356059"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ea typeface="Times New Roman" pitchFamily="18" charset="0"/>
                <a:cs typeface="Arial" pitchFamily="34" charset="0"/>
              </a:rPr>
              <a:t>                      </a:t>
            </a:r>
            <a:r>
              <a:rPr kumimoji="0" lang="en-US" sz="2400" i="0" u="none" strike="noStrike" cap="none" normalizeH="0" baseline="0" dirty="0" smtClean="0">
                <a:ln>
                  <a:noFill/>
                </a:ln>
                <a:solidFill>
                  <a:schemeClr val="tx1"/>
                </a:solidFill>
                <a:effectLst/>
                <a:ea typeface="Times New Roman" pitchFamily="18" charset="0"/>
                <a:cs typeface="Arial" pitchFamily="34" charset="0"/>
              </a:rPr>
              <a:t>SYSTEM CALLS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7940903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solidFill>
                  <a:schemeClr val="tx1"/>
                </a:solidFill>
                <a:ea typeface="Times New Roman" pitchFamily="18" charset="0"/>
                <a:cs typeface="Arial" pitchFamily="34" charset="0"/>
              </a:rPr>
              <a:t>		SYSTEM CALLS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5" name="Picture 4"/>
          <p:cNvPicPr/>
          <p:nvPr/>
        </p:nvPicPr>
        <p:blipFill>
          <a:blip r:embed="rId3" cstate="print"/>
          <a:srcRect l="612" t="6120" r="612" b="5711"/>
          <a:stretch>
            <a:fillRect/>
          </a:stretch>
        </p:blipFill>
        <p:spPr bwMode="auto">
          <a:xfrm>
            <a:off x="1637071" y="1666567"/>
            <a:ext cx="9778181" cy="4837471"/>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90165" y="638858"/>
            <a:ext cx="9858693" cy="515373"/>
          </a:xfrm>
        </p:spPr>
        <p:txBody>
          <a:bodyPr>
            <a:normAutofit fontScale="90000"/>
          </a:bodyPr>
          <a:lstStyle/>
          <a:p>
            <a:r>
              <a:rPr lang="en-US" sz="2800" dirty="0" smtClean="0">
                <a:solidFill>
                  <a:schemeClr val="tx1"/>
                </a:solidFill>
                <a:ea typeface="Times New Roman" pitchFamily="18" charset="0"/>
                <a:cs typeface="Arial" pitchFamily="34" charset="0"/>
              </a:rPr>
              <a:t>		SYSTEM CALLS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1" algn="just">
              <a:buFont typeface="Wingdings" pitchFamily="2" charset="2"/>
              <a:buChar char="Ø"/>
            </a:pPr>
            <a:r>
              <a:rPr lang="en-US" sz="2400" dirty="0" smtClean="0"/>
              <a:t>The first input that the program will need is the names of two files which can be specified in many ways. This sequence requires many I/O system calls.</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Next, the program must open the input file which requires another system call. If opening of file fails, it should display error message on console (another system call) and should terminate abnormally (another system call).</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Next, the program must create the output file (another system call), If fails, it should display error message on console (another system call) and should also abort (another system call).</a:t>
            </a: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solidFill>
                  <a:schemeClr val="tx1"/>
                </a:solidFill>
                <a:ea typeface="Times New Roman" pitchFamily="18" charset="0"/>
                <a:cs typeface="Arial" pitchFamily="34" charset="0"/>
              </a:rPr>
              <a:t>		SYSTEM CALLS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1" algn="just">
              <a:buFont typeface="Wingdings" pitchFamily="2" charset="2"/>
              <a:buChar char="Ø"/>
            </a:pPr>
            <a:endParaRPr lang="en-US" sz="2000" dirty="0" smtClean="0"/>
          </a:p>
          <a:p>
            <a:pPr lvl="1" algn="just">
              <a:buFont typeface="Wingdings" pitchFamily="2" charset="2"/>
              <a:buChar char="Ø"/>
            </a:pPr>
            <a:r>
              <a:rPr lang="en-US" sz="2400" dirty="0" smtClean="0"/>
              <a:t>Next, we enter a loop that reads from input file (system call) and writes to the output file (system call).Write/read operation may fail, which needs another system call to continue.</a:t>
            </a:r>
          </a:p>
          <a:p>
            <a:pPr lvl="1" algn="just">
              <a:buFont typeface="Wingdings" pitchFamily="2" charset="2"/>
              <a:buChar char="Ø"/>
            </a:pPr>
            <a:endParaRPr lang="en-US" sz="2400" dirty="0" smtClean="0"/>
          </a:p>
          <a:p>
            <a:pPr lvl="1" algn="just">
              <a:buFont typeface="Wingdings" pitchFamily="2" charset="2"/>
              <a:buChar char="Ø"/>
            </a:pPr>
            <a:r>
              <a:rPr lang="en-US" sz="2400" dirty="0" smtClean="0"/>
              <a:t>Finally, after the entire file is copied, the program may close both files (system call), write message to console (system call)), and terminate normally (system call).</a:t>
            </a:r>
          </a:p>
          <a:p>
            <a:pPr marL="342900" marR="0" lvl="0" indent="-342900" algn="just">
              <a:spcBef>
                <a:spcPts val="0"/>
              </a:spcBef>
              <a:spcAft>
                <a:spcPts val="0"/>
              </a:spcAft>
              <a:buNone/>
              <a:tabLst>
                <a:tab pos="2971800" algn="ctr"/>
                <a:tab pos="5943600" algn="r"/>
              </a:tabLst>
            </a:pP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solidFill>
                  <a:schemeClr val="tx1"/>
                </a:solidFill>
                <a:ea typeface="Times New Roman" pitchFamily="18" charset="0"/>
                <a:cs typeface="Arial" pitchFamily="34" charset="0"/>
              </a:rPr>
              <a:t>		SYSTEM CALLS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marL="571500" lvl="0" indent="0" algn="just">
              <a:spcBef>
                <a:spcPts val="0"/>
              </a:spcBef>
              <a:buFont typeface="Wingdings" pitchFamily="2" charset="2"/>
              <a:buChar char="Ø"/>
            </a:pPr>
            <a:r>
              <a:rPr lang="en-US" sz="2200" dirty="0" smtClean="0"/>
              <a:t> Application developers design programs according to an </a:t>
            </a:r>
            <a:r>
              <a:rPr lang="en-US" sz="2200" b="1" dirty="0" smtClean="0"/>
              <a:t>Application Program Interface (API)</a:t>
            </a:r>
            <a:r>
              <a:rPr lang="en-US" sz="2200" dirty="0" smtClean="0"/>
              <a:t>. </a:t>
            </a:r>
          </a:p>
          <a:p>
            <a:pPr marL="571500" lvl="0" indent="0" algn="just">
              <a:spcBef>
                <a:spcPts val="0"/>
              </a:spcBef>
              <a:buNone/>
            </a:pPr>
            <a:r>
              <a:rPr lang="en-US" sz="2200" dirty="0" smtClean="0"/>
              <a:t> </a:t>
            </a:r>
          </a:p>
          <a:p>
            <a:pPr marL="571500" lvl="0" indent="0" algn="just">
              <a:spcBef>
                <a:spcPts val="0"/>
              </a:spcBef>
              <a:buFont typeface="Wingdings" pitchFamily="2" charset="2"/>
              <a:buChar char="Ø"/>
            </a:pPr>
            <a:r>
              <a:rPr lang="en-US" sz="2200" dirty="0" smtClean="0"/>
              <a:t>Three most common APIs are:</a:t>
            </a:r>
          </a:p>
          <a:p>
            <a:pPr marL="571500" lvl="0" indent="0" algn="just">
              <a:spcBef>
                <a:spcPts val="0"/>
              </a:spcBef>
              <a:buNone/>
            </a:pPr>
            <a:endParaRPr lang="en-US" sz="2200" dirty="0" smtClean="0"/>
          </a:p>
          <a:p>
            <a:pPr marL="571500" lvl="0" indent="0" algn="just">
              <a:spcBef>
                <a:spcPts val="0"/>
              </a:spcBef>
              <a:buNone/>
            </a:pPr>
            <a:r>
              <a:rPr lang="en-US" sz="2200" dirty="0" smtClean="0"/>
              <a:t>	1.  </a:t>
            </a:r>
            <a:r>
              <a:rPr lang="en-US" sz="2200" b="1" dirty="0" smtClean="0"/>
              <a:t>Win32</a:t>
            </a:r>
            <a:r>
              <a:rPr lang="en-US" sz="2200" dirty="0" smtClean="0"/>
              <a:t> API for Windows, </a:t>
            </a:r>
          </a:p>
          <a:p>
            <a:pPr marL="571500" lvl="0" indent="0" algn="just">
              <a:spcBef>
                <a:spcPts val="0"/>
              </a:spcBef>
              <a:buNone/>
            </a:pPr>
            <a:r>
              <a:rPr lang="en-US" sz="2200" b="1" dirty="0" smtClean="0"/>
              <a:t>	</a:t>
            </a:r>
            <a:r>
              <a:rPr lang="en-US" sz="2200" dirty="0" smtClean="0"/>
              <a:t>2. </a:t>
            </a:r>
            <a:r>
              <a:rPr lang="en-US" sz="2200" b="1" dirty="0" smtClean="0"/>
              <a:t>POSIX</a:t>
            </a:r>
            <a:r>
              <a:rPr lang="en-US" sz="2200" dirty="0" smtClean="0"/>
              <a:t> API for POSIX-based systems (UNIX, Linux, and Mac OS 			X), and </a:t>
            </a:r>
          </a:p>
          <a:p>
            <a:pPr marL="571500" lvl="0" indent="0" algn="just">
              <a:spcBef>
                <a:spcPts val="0"/>
              </a:spcBef>
              <a:buNone/>
            </a:pPr>
            <a:r>
              <a:rPr lang="en-US" sz="2200" b="1" dirty="0" smtClean="0"/>
              <a:t>	</a:t>
            </a:r>
            <a:r>
              <a:rPr lang="en-US" sz="2200" dirty="0" smtClean="0"/>
              <a:t>3. </a:t>
            </a:r>
            <a:r>
              <a:rPr lang="en-US" sz="2200" b="1" dirty="0" smtClean="0"/>
              <a:t>	Java</a:t>
            </a:r>
            <a:r>
              <a:rPr lang="en-US" sz="2200" dirty="0" smtClean="0"/>
              <a:t> API for the Java virtual machine (JVM).</a:t>
            </a:r>
          </a:p>
          <a:p>
            <a:pPr marL="571500" lvl="0" indent="0" algn="just">
              <a:spcBef>
                <a:spcPts val="0"/>
              </a:spcBef>
              <a:buNone/>
            </a:pPr>
            <a:endParaRPr lang="en-US" sz="2200" dirty="0" smtClean="0"/>
          </a:p>
          <a:p>
            <a:pPr marL="571500" lvl="0" indent="0" algn="just">
              <a:spcBef>
                <a:spcPts val="0"/>
              </a:spcBef>
              <a:buFont typeface="Wingdings" pitchFamily="2" charset="2"/>
              <a:buChar char="Ø"/>
            </a:pPr>
            <a:r>
              <a:rPr lang="en-US" sz="2200" dirty="0" smtClean="0"/>
              <a:t> The runtime support system for most programming languages provides a </a:t>
            </a:r>
            <a:r>
              <a:rPr lang="en-US" sz="2200" b="1" dirty="0" smtClean="0"/>
              <a:t>system call interface</a:t>
            </a:r>
            <a:r>
              <a:rPr lang="en-US" sz="2200" dirty="0" smtClean="0"/>
              <a:t> that serves as the link to system calls made available by the OS.</a:t>
            </a: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solidFill>
                  <a:schemeClr val="tx1"/>
                </a:solidFill>
                <a:ea typeface="Times New Roman" pitchFamily="18" charset="0"/>
                <a:cs typeface="Arial" pitchFamily="34" charset="0"/>
              </a:rPr>
              <a:t>		SYSTEM CALLS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0" algn="just">
              <a:buFont typeface="Wingdings" pitchFamily="2" charset="2"/>
              <a:buChar char="Ø"/>
            </a:pPr>
            <a:r>
              <a:rPr lang="en-US" sz="2400" dirty="0" smtClean="0"/>
              <a:t>The system call interface intercepts function call in the API and invokes the necessary system call within the OS.</a:t>
            </a:r>
          </a:p>
          <a:p>
            <a:pPr lvl="0" algn="just">
              <a:buFont typeface="Wingdings" pitchFamily="2" charset="2"/>
              <a:buChar char="Ø"/>
            </a:pPr>
            <a:endParaRPr lang="en-US" sz="2400" dirty="0" smtClean="0"/>
          </a:p>
          <a:p>
            <a:pPr lvl="0" algn="just">
              <a:buFont typeface="Wingdings" pitchFamily="2" charset="2"/>
              <a:buChar char="Ø"/>
            </a:pPr>
            <a:r>
              <a:rPr lang="en-US" sz="2400" dirty="0" smtClean="0"/>
              <a:t>A </a:t>
            </a:r>
            <a:r>
              <a:rPr lang="en-US" sz="2400" b="1" dirty="0" smtClean="0"/>
              <a:t>number</a:t>
            </a:r>
            <a:r>
              <a:rPr lang="en-US" sz="2400" dirty="0" smtClean="0"/>
              <a:t> is associated with each system call and the </a:t>
            </a:r>
            <a:r>
              <a:rPr lang="en-US" sz="2400" b="1" dirty="0" smtClean="0"/>
              <a:t>system-call interface</a:t>
            </a:r>
            <a:r>
              <a:rPr lang="en-US" sz="2400" dirty="0" smtClean="0"/>
              <a:t> maintains a </a:t>
            </a:r>
            <a:r>
              <a:rPr lang="en-US" sz="2400" b="1" dirty="0" smtClean="0"/>
              <a:t>table</a:t>
            </a:r>
            <a:r>
              <a:rPr lang="en-US" sz="2400" dirty="0" smtClean="0"/>
              <a:t> indexed according to these numbers.</a:t>
            </a:r>
          </a:p>
          <a:p>
            <a:pPr lvl="0" algn="just">
              <a:buFont typeface="Wingdings" pitchFamily="2" charset="2"/>
              <a:buChar char="Ø"/>
            </a:pPr>
            <a:endParaRPr lang="en-US" sz="2400" dirty="0" smtClean="0"/>
          </a:p>
          <a:p>
            <a:pPr lvl="0" algn="just">
              <a:buFont typeface="Wingdings" pitchFamily="2" charset="2"/>
              <a:buChar char="Ø"/>
            </a:pPr>
            <a:r>
              <a:rPr lang="en-US" sz="2400" dirty="0" smtClean="0"/>
              <a:t>The </a:t>
            </a:r>
            <a:r>
              <a:rPr lang="en-US" sz="2400" b="1" dirty="0" smtClean="0"/>
              <a:t>system call interface</a:t>
            </a:r>
            <a:r>
              <a:rPr lang="en-US" sz="2400" dirty="0" smtClean="0"/>
              <a:t> invokes intended system call in OS kernel and returns status of the system call and any return values.</a:t>
            </a:r>
          </a:p>
          <a:p>
            <a:pPr lvl="0" algn="just">
              <a:buFont typeface="Wingdings" pitchFamily="2" charset="2"/>
              <a:buChar char="Ø"/>
            </a:pPr>
            <a:endParaRPr lang="en-US" sz="2400" dirty="0" smtClean="0"/>
          </a:p>
          <a:p>
            <a:pPr lvl="0" algn="just">
              <a:buFont typeface="Wingdings" pitchFamily="2" charset="2"/>
              <a:buChar char="Ø"/>
            </a:pPr>
            <a:r>
              <a:rPr lang="en-US" sz="2400" dirty="0" smtClean="0"/>
              <a:t>The caller needs to know nothing about how the system call is implemented or what it does during execution.</a:t>
            </a: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solidFill>
                  <a:schemeClr val="tx1"/>
                </a:solidFill>
                <a:ea typeface="Times New Roman" pitchFamily="18" charset="0"/>
                <a:cs typeface="Arial" pitchFamily="34" charset="0"/>
              </a:rPr>
              <a:t>		SYSTEM CALLS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lvl="0" algn="just">
              <a:spcBef>
                <a:spcPts val="0"/>
              </a:spcBef>
              <a:buNone/>
              <a:tabLst>
                <a:tab pos="2971800" algn="ctr"/>
                <a:tab pos="5943600" algn="r"/>
              </a:tabLst>
            </a:pPr>
            <a:r>
              <a:rPr lang="en-US" sz="2400" dirty="0" smtClean="0"/>
              <a:t>The below </a:t>
            </a:r>
            <a:r>
              <a:rPr lang="en-US" sz="2400" b="1" dirty="0" smtClean="0"/>
              <a:t>figure </a:t>
            </a:r>
            <a:r>
              <a:rPr lang="en-US" sz="2400" dirty="0" smtClean="0"/>
              <a:t>illustrates how the OS handles a user application which is invoking </a:t>
            </a:r>
            <a:r>
              <a:rPr lang="en-US" sz="2400" b="1" dirty="0" smtClean="0"/>
              <a:t>open ()</a:t>
            </a:r>
            <a:r>
              <a:rPr lang="en-US" sz="2400" dirty="0" smtClean="0"/>
              <a:t> system call</a:t>
            </a:r>
          </a:p>
          <a:p>
            <a:pPr lvl="0" algn="just">
              <a:spcBef>
                <a:spcPts val="0"/>
              </a:spcBef>
              <a:buNone/>
              <a:tabLst>
                <a:tab pos="2971800" algn="ctr"/>
                <a:tab pos="5943600" algn="r"/>
              </a:tabLst>
            </a:pP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5" name="Picture 4"/>
          <p:cNvPicPr/>
          <p:nvPr/>
        </p:nvPicPr>
        <p:blipFill>
          <a:blip r:embed="rId3" cstate="print"/>
          <a:srcRect l="775" t="9819" r="969" b="10077"/>
          <a:stretch>
            <a:fillRect/>
          </a:stretch>
        </p:blipFill>
        <p:spPr bwMode="auto">
          <a:xfrm>
            <a:off x="2035277" y="2438400"/>
            <a:ext cx="9158749" cy="4109884"/>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solidFill>
                  <a:schemeClr val="tx1"/>
                </a:solidFill>
                <a:ea typeface="Times New Roman" pitchFamily="18" charset="0"/>
                <a:cs typeface="Arial" pitchFamily="34" charset="0"/>
              </a:rPr>
              <a:t>		SYSTEM CALLS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lnSpcReduction="10000"/>
          </a:bodyPr>
          <a:lstStyle/>
          <a:p>
            <a:endParaRPr lang="en-US" sz="2400" b="1" dirty="0" smtClean="0"/>
          </a:p>
          <a:p>
            <a:pPr>
              <a:buNone/>
            </a:pPr>
            <a:r>
              <a:rPr lang="en-US" sz="2400" b="1" dirty="0" smtClean="0"/>
              <a:t>	Three</a:t>
            </a:r>
            <a:r>
              <a:rPr lang="en-US" sz="2400" dirty="0" smtClean="0"/>
              <a:t> general methods are used to pass the parameters to the OS.</a:t>
            </a:r>
          </a:p>
          <a:p>
            <a:pPr marL="457200" lvl="0" indent="-457200" algn="just">
              <a:buFont typeface="+mj-lt"/>
              <a:buAutoNum type="arabicPeriod"/>
            </a:pPr>
            <a:r>
              <a:rPr lang="en-US" sz="2400" dirty="0" smtClean="0"/>
              <a:t>The simplest approach is to pass the parameters in registers.</a:t>
            </a:r>
          </a:p>
          <a:p>
            <a:pPr marL="457200" lvl="0" indent="-457200" algn="just">
              <a:buFont typeface="+mj-lt"/>
              <a:buAutoNum type="arabicPeriod"/>
            </a:pPr>
            <a:endParaRPr lang="en-US" sz="2400" dirty="0" smtClean="0"/>
          </a:p>
          <a:p>
            <a:pPr marL="457200" lvl="0" indent="-457200" algn="just">
              <a:buFont typeface="+mj-lt"/>
              <a:buAutoNum type="arabicPeriod"/>
            </a:pPr>
            <a:r>
              <a:rPr lang="en-US" sz="2400" dirty="0" smtClean="0"/>
              <a:t>In some cases there can be more parameters than registers. In these cases the parameters are stored in a </a:t>
            </a:r>
            <a:r>
              <a:rPr lang="en-US" sz="2400" b="1" dirty="0" smtClean="0"/>
              <a:t>block or table</a:t>
            </a:r>
            <a:r>
              <a:rPr lang="en-US" sz="2400" dirty="0" smtClean="0"/>
              <a:t> in memory and the address of the block is passed as a parameter in register. It is shown in below </a:t>
            </a:r>
            <a:r>
              <a:rPr lang="en-US" sz="2400" b="1" dirty="0" smtClean="0"/>
              <a:t>figure </a:t>
            </a:r>
            <a:r>
              <a:rPr lang="en-US" sz="2400" dirty="0" smtClean="0"/>
              <a:t>This approach is used by Linux and Solaris.</a:t>
            </a:r>
          </a:p>
          <a:p>
            <a:pPr marL="457200" lvl="0" indent="-457200" algn="just">
              <a:buFont typeface="+mj-lt"/>
              <a:buAutoNum type="arabicPeriod"/>
            </a:pPr>
            <a:endParaRPr lang="en-US" sz="2400" dirty="0" smtClean="0"/>
          </a:p>
          <a:p>
            <a:pPr marL="457200" lvl="0" indent="-457200" algn="just">
              <a:buFont typeface="+mj-lt"/>
              <a:buAutoNum type="arabicPeriod"/>
            </a:pPr>
            <a:r>
              <a:rPr lang="en-US" sz="2400" dirty="0" smtClean="0"/>
              <a:t>Parameters can also be placed or </a:t>
            </a:r>
            <a:r>
              <a:rPr lang="en-US" sz="2400" b="1" dirty="0" smtClean="0"/>
              <a:t>pushed</a:t>
            </a:r>
            <a:r>
              <a:rPr lang="en-US" sz="2400" dirty="0" smtClean="0"/>
              <a:t> onto </a:t>
            </a:r>
            <a:r>
              <a:rPr lang="en-US" sz="2400" b="1" dirty="0" smtClean="0"/>
              <a:t>stack</a:t>
            </a:r>
            <a:r>
              <a:rPr lang="en-US" sz="2400" dirty="0" smtClean="0"/>
              <a:t> by the program &amp;</a:t>
            </a:r>
            <a:r>
              <a:rPr lang="en-US" sz="2400" b="1" dirty="0" smtClean="0"/>
              <a:t>popped</a:t>
            </a:r>
            <a:r>
              <a:rPr lang="en-US" sz="2400" dirty="0" smtClean="0"/>
              <a:t> off the stack by the OS.</a:t>
            </a:r>
            <a:endParaRPr lang="en-US" sz="2400" dirty="0"/>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solidFill>
                  <a:schemeClr val="tx1"/>
                </a:solidFill>
                <a:ea typeface="Times New Roman" pitchFamily="18" charset="0"/>
                <a:cs typeface="Arial" pitchFamily="34" charset="0"/>
              </a:rPr>
              <a:t>		SYSTEM CALLS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5" name="Picture 4"/>
          <p:cNvPicPr/>
          <p:nvPr/>
        </p:nvPicPr>
        <p:blipFill>
          <a:blip r:embed="rId3" cstate="print"/>
          <a:srcRect l="401" t="15260" r="603" b="15529"/>
          <a:stretch>
            <a:fillRect/>
          </a:stretch>
        </p:blipFill>
        <p:spPr bwMode="auto">
          <a:xfrm>
            <a:off x="2094271" y="1474839"/>
            <a:ext cx="9129252" cy="4807973"/>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a:buNone/>
            </a:pPr>
            <a:r>
              <a:rPr lang="en-US" sz="2400" dirty="0" smtClean="0"/>
              <a:t>System calls may be grouped roughly into </a:t>
            </a:r>
            <a:r>
              <a:rPr lang="en-US" sz="2400" b="1" dirty="0" smtClean="0"/>
              <a:t>5 categories</a:t>
            </a:r>
            <a:endParaRPr lang="en-US" sz="2400" dirty="0" smtClean="0"/>
          </a:p>
          <a:p>
            <a:pPr marL="457200" lvl="0" indent="-457200">
              <a:buAutoNum type="arabicPeriod"/>
            </a:pPr>
            <a:r>
              <a:rPr lang="en-US" sz="2400" b="1" dirty="0" smtClean="0"/>
              <a:t>Process control</a:t>
            </a:r>
          </a:p>
          <a:p>
            <a:pPr marL="457200" indent="-457200">
              <a:buFont typeface="Wingdings 3" charset="2"/>
              <a:buAutoNum type="arabicPeriod"/>
            </a:pPr>
            <a:r>
              <a:rPr lang="en-US" sz="2400" b="1" dirty="0" smtClean="0"/>
              <a:t>File management</a:t>
            </a:r>
            <a:endParaRPr lang="en-US" sz="2400" dirty="0" smtClean="0"/>
          </a:p>
          <a:p>
            <a:pPr marL="457200" lvl="0" indent="-457200">
              <a:buAutoNum type="arabicPeriod"/>
            </a:pPr>
            <a:r>
              <a:rPr lang="en-US" sz="2400" b="1" dirty="0" smtClean="0"/>
              <a:t>Device management</a:t>
            </a:r>
          </a:p>
          <a:p>
            <a:pPr marL="457200" indent="-457200">
              <a:buFont typeface="Wingdings 3" charset="2"/>
              <a:buAutoNum type="arabicPeriod"/>
            </a:pPr>
            <a:r>
              <a:rPr lang="en-US" sz="2400" b="1" dirty="0" smtClean="0"/>
              <a:t>Information maintenance</a:t>
            </a:r>
            <a:endParaRPr lang="en-US" sz="2400" dirty="0" smtClean="0"/>
          </a:p>
          <a:p>
            <a:pPr marL="457200" indent="-457200">
              <a:buFont typeface="Wingdings 3" charset="2"/>
              <a:buAutoNum type="arabicPeriod"/>
            </a:pPr>
            <a:r>
              <a:rPr lang="en-US" sz="2400" b="1" dirty="0" smtClean="0"/>
              <a:t>Communications</a:t>
            </a:r>
            <a:endParaRPr lang="en-US" sz="2400" dirty="0" smtClean="0"/>
          </a:p>
          <a:p>
            <a:pPr marL="457200" lvl="0" indent="-457200">
              <a:buAutoNum type="arabicPeriod"/>
            </a:pPr>
            <a:endParaRPr lang="en-US" sz="2400" dirty="0" smtClean="0"/>
          </a:p>
          <a:p>
            <a:pPr>
              <a:buNone/>
            </a:pPr>
            <a:r>
              <a:rPr lang="en-US" sz="2400" dirty="0" smtClean="0"/>
              <a:t> </a:t>
            </a:r>
          </a:p>
          <a:p>
            <a:pPr marL="342900" marR="0" lvl="0" indent="-342900" algn="just">
              <a:spcBef>
                <a:spcPts val="0"/>
              </a:spcBef>
              <a:spcAft>
                <a:spcPts val="0"/>
              </a:spcAft>
              <a:buNone/>
              <a:tabLst>
                <a:tab pos="2971800" algn="ctr"/>
                <a:tab pos="5943600" algn="r"/>
              </a:tabLst>
            </a:pP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24577" name="Rectangle 1"/>
          <p:cNvSpPr>
            <a:spLocks noGrp="1" noChangeArrowheads="1"/>
          </p:cNvSpPr>
          <p:nvPr>
            <p:ph type="title"/>
          </p:nvPr>
        </p:nvSpPr>
        <p:spPr bwMode="auto">
          <a:xfrm>
            <a:off x="1528252" y="653385"/>
            <a:ext cx="9680521"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defTabSz="914400" fontAlgn="base">
              <a:spcAft>
                <a:spcPct val="0"/>
              </a:spcAft>
              <a:buFontTx/>
              <a:buChar char="•"/>
            </a:pPr>
            <a:r>
              <a:rPr lang="en-US" sz="2000" dirty="0" smtClean="0">
                <a:solidFill>
                  <a:schemeClr val="tx1"/>
                </a:solidFill>
                <a:latin typeface="+mn-lt"/>
                <a:ea typeface="Times New Roman" pitchFamily="18" charset="0"/>
                <a:cs typeface="Arial" pitchFamily="34" charset="0"/>
              </a:rPr>
              <a:t>             TYPES OF SYSTEM CALLS</a:t>
            </a:r>
            <a:r>
              <a:rPr kumimoji="0" lang="en-US" sz="2000" i="0" u="none" strike="noStrike" cap="none" normalizeH="0" baseline="0" dirty="0" smtClean="0">
                <a:ln>
                  <a:noFill/>
                </a:ln>
                <a:solidFill>
                  <a:schemeClr val="tx1"/>
                </a:solidFill>
                <a:effectLst/>
                <a:latin typeface="+mn-lt"/>
                <a:ea typeface="Times New Roman" pitchFamily="18" charset="0"/>
                <a:cs typeface="Arial" pitchFamily="34" charset="0"/>
              </a:rPr>
              <a:t> </a:t>
            </a:r>
            <a:endParaRPr kumimoji="0" lang="en-US" sz="2000" i="0" u="none" strike="noStrike" cap="none" normalizeH="0" baseline="0" dirty="0" smtClean="0">
              <a:ln>
                <a:noFill/>
              </a:ln>
              <a:solidFill>
                <a:schemeClr val="tx1"/>
              </a:solidFill>
              <a:effectLst/>
              <a:latin typeface="+mn-lt"/>
              <a:cs typeface="Arial" pitchFamily="34" charset="0"/>
            </a:endParaRPr>
          </a:p>
        </p:txBody>
      </p:sp>
    </p:spTree>
    <p:extLst>
      <p:ext uri="{BB962C8B-B14F-4D97-AF65-F5344CB8AC3E}">
        <p14:creationId xmlns:p14="http://schemas.microsoft.com/office/powerpoint/2010/main" xmlns="" val="179409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dirty="0" smtClean="0">
                <a:ea typeface="Times New Roman" panose="02020603050405020304" pitchFamily="18" charset="0"/>
              </a:rPr>
              <a:t>		Computer </a:t>
            </a:r>
            <a:r>
              <a:rPr lang="en-US" sz="2400" dirty="0">
                <a:ea typeface="Times New Roman" panose="02020603050405020304" pitchFamily="18" charset="0"/>
              </a:rPr>
              <a:t>system operation</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lnSpcReduction="10000"/>
          </a:bodyPr>
          <a:lstStyle/>
          <a:p>
            <a:pPr algn="just">
              <a:buNone/>
            </a:pPr>
            <a:endParaRPr lang="en-US" sz="2200" dirty="0" smtClean="0">
              <a:effectLst/>
              <a:ea typeface="Times New Roman" panose="02020603050405020304" pitchFamily="18" charset="0"/>
            </a:endParaRPr>
          </a:p>
          <a:p>
            <a:pPr algn="just">
              <a:buNone/>
            </a:pPr>
            <a:r>
              <a:rPr lang="en-US" sz="2200" dirty="0">
                <a:effectLst/>
                <a:ea typeface="Times New Roman" panose="02020603050405020304" pitchFamily="18" charset="0"/>
              </a:rPr>
              <a:t>	A general-purpose computer system consists of one or more CPUs and device controllers connected through common bus providing access to shared memory as shown in below </a:t>
            </a:r>
            <a:r>
              <a:rPr lang="en-US" sz="2200" b="1" dirty="0">
                <a:effectLst/>
                <a:ea typeface="Times New Roman" panose="02020603050405020304" pitchFamily="18" charset="0"/>
              </a:rPr>
              <a:t>figure.</a:t>
            </a:r>
          </a:p>
          <a:p>
            <a:pPr algn="just">
              <a:buNone/>
            </a:pPr>
            <a:endParaRPr lang="en-US" sz="2200" dirty="0">
              <a:effectLst/>
              <a:ea typeface="Times New Roman" panose="02020603050405020304" pitchFamily="18" charset="0"/>
            </a:endParaRPr>
          </a:p>
          <a:p>
            <a:pPr algn="just">
              <a:buNone/>
            </a:pPr>
            <a:endParaRPr lang="en-US" sz="2000" b="0" i="0" u="none" strike="noStrike" baseline="0" dirty="0">
              <a:solidFill>
                <a:srgbClr val="000000"/>
              </a:solidFill>
              <a:latin typeface="+mj-lt"/>
            </a:endParaRPr>
          </a:p>
          <a:p>
            <a:pPr algn="just">
              <a:buNone/>
            </a:pPr>
            <a:endParaRPr lang="en-US" sz="2000" dirty="0">
              <a:latin typeface="+mj-lt"/>
            </a:endParaRPr>
          </a:p>
          <a:p>
            <a:pPr algn="just">
              <a:buNone/>
            </a:pPr>
            <a:r>
              <a:rPr lang="en-US" sz="4000" b="1" i="1" dirty="0"/>
              <a:t>			</a:t>
            </a:r>
          </a:p>
          <a:p>
            <a:pPr algn="just">
              <a:buNone/>
            </a:pPr>
            <a:endParaRPr lang="en-US" sz="4000" b="1" i="1" dirty="0"/>
          </a:p>
          <a:p>
            <a:pPr algn="just">
              <a:buNone/>
            </a:pPr>
            <a:endParaRPr lang="en-US" sz="4000" b="1" i="1" dirty="0"/>
          </a:p>
          <a:p>
            <a:pPr algn="just">
              <a:buNone/>
            </a:pPr>
            <a:r>
              <a:rPr lang="en-US" sz="4000" b="1" i="1" dirty="0"/>
              <a:t>						</a:t>
            </a:r>
            <a:endParaRPr lang="en-US" sz="4000" dirty="0"/>
          </a:p>
        </p:txBody>
      </p:sp>
      <p:pic>
        <p:nvPicPr>
          <p:cNvPr id="4" name="Picture 3">
            <a:extLst>
              <a:ext uri="{FF2B5EF4-FFF2-40B4-BE49-F238E27FC236}">
                <a16:creationId xmlns:a16="http://schemas.microsoft.com/office/drawing/2014/main" xmlns="" id="{87A1B493-10DE-4250-A2A3-AB75CCA7822C}"/>
              </a:ext>
            </a:extLst>
          </p:cNvPr>
          <p:cNvPicPr/>
          <p:nvPr/>
        </p:nvPicPr>
        <p:blipFill>
          <a:blip r:embed="rId2" cstate="print"/>
          <a:srcRect l="427" t="17949" r="427" b="17664"/>
          <a:stretch>
            <a:fillRect/>
          </a:stretch>
        </p:blipFill>
        <p:spPr bwMode="auto">
          <a:xfrm>
            <a:off x="2021305" y="2831690"/>
            <a:ext cx="9160041" cy="3628104"/>
          </a:xfrm>
          <a:prstGeom prst="rect">
            <a:avLst/>
          </a:prstGeom>
          <a:noFill/>
          <a:ln w="38100" cmpd="dbl">
            <a:solidFill>
              <a:srgbClr val="CC6600"/>
            </a:solidFill>
            <a:miter lim="800000"/>
            <a:headEnd/>
            <a:tailEnd/>
          </a:ln>
          <a:effectLst/>
        </p:spPr>
      </p:pic>
      <p:pic>
        <p:nvPicPr>
          <p:cNvPr id="5" name="Shape 127"/>
          <p:cNvPicPr preferRelativeResize="0"/>
          <p:nvPr/>
        </p:nvPicPr>
        <p:blipFill>
          <a:blip r:embed="rId3">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7390579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b="1" dirty="0" smtClean="0"/>
              <a:t>		1. Process control</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23553" name="Rectangle 1"/>
          <p:cNvSpPr>
            <a:spLocks noGrp="1" noChangeArrowheads="1"/>
          </p:cNvSpPr>
          <p:nvPr>
            <p:ph idx="1"/>
          </p:nvPr>
        </p:nvSpPr>
        <p:spPr bwMode="auto">
          <a:xfrm>
            <a:off x="1646238" y="1139824"/>
            <a:ext cx="9695272"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ea typeface="Times New Roman" pitchFamily="18" charset="0"/>
              <a:cs typeface="Arial" pitchFamily="34" charset="0"/>
            </a:endParaRPr>
          </a:p>
          <a:p>
            <a:pPr marL="457200" marR="0" lvl="0" indent="-457200" algn="l"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cs typeface="Arial" pitchFamily="34" charset="0"/>
              </a:rPr>
              <a:t>The command</a:t>
            </a:r>
            <a:r>
              <a:rPr kumimoji="0" lang="en-US" sz="2000" b="0" i="0" u="none" strike="noStrike" cap="none" normalizeH="0" dirty="0" smtClean="0">
                <a:ln>
                  <a:noFill/>
                </a:ln>
                <a:solidFill>
                  <a:schemeClr val="tx1"/>
                </a:solidFill>
                <a:effectLst/>
                <a:cs typeface="Arial" pitchFamily="34" charset="0"/>
              </a:rPr>
              <a:t> used are:</a:t>
            </a:r>
          </a:p>
          <a:p>
            <a:pPr marL="457200" marR="0" lvl="0" indent="-457200" algn="l" defTabSz="914400" rtl="0" eaLnBrk="1" fontAlgn="base" latinLnBrk="0" hangingPunct="1">
              <a:lnSpc>
                <a:spcPct val="100000"/>
              </a:lnSpc>
              <a:spcBef>
                <a:spcPct val="0"/>
              </a:spcBef>
              <a:spcAft>
                <a:spcPct val="0"/>
              </a:spcAft>
              <a:buClrTx/>
              <a:buSzTx/>
              <a:buNone/>
              <a:tabLst/>
            </a:pPr>
            <a:endParaRPr lang="en-US" sz="2000" baseline="0" dirty="0" smtClean="0">
              <a:solidFill>
                <a:schemeClr val="tx1"/>
              </a:solidFill>
              <a:cs typeface="Arial" pitchFamily="34" charset="0"/>
            </a:endParaRPr>
          </a:p>
          <a:p>
            <a:pPr marL="457200" marR="0" lvl="0" indent="-457200" algn="l" defTabSz="914400" rtl="0" eaLnBrk="1" fontAlgn="base" latinLnBrk="0" hangingPunct="1">
              <a:lnSpc>
                <a:spcPct val="100000"/>
              </a:lnSpc>
              <a:spcBef>
                <a:spcPct val="0"/>
              </a:spcBef>
              <a:spcAft>
                <a:spcPct val="0"/>
              </a:spcAft>
              <a:buClrTx/>
              <a:buSzTx/>
              <a:buFont typeface="Arial" pitchFamily="34" charset="0"/>
              <a:buChar char="•"/>
              <a:tabLst/>
            </a:pPr>
            <a:r>
              <a:rPr lang="en-US" sz="2000" dirty="0" smtClean="0">
                <a:solidFill>
                  <a:schemeClr val="tx1"/>
                </a:solidFill>
                <a:cs typeface="Arial" pitchFamily="34" charset="0"/>
              </a:rPr>
              <a:t>	e</a:t>
            </a:r>
            <a:r>
              <a:rPr kumimoji="0" lang="en-US" sz="2000" b="0" i="0" u="none" strike="noStrike" cap="none" normalizeH="0" dirty="0" smtClean="0">
                <a:ln>
                  <a:noFill/>
                </a:ln>
                <a:solidFill>
                  <a:schemeClr val="tx1"/>
                </a:solidFill>
                <a:effectLst/>
                <a:cs typeface="Arial" pitchFamily="34" charset="0"/>
              </a:rPr>
              <a:t>nd, abort –</a:t>
            </a:r>
          </a:p>
          <a:p>
            <a:pPr marL="457200" marR="0" lvl="0" indent="-457200" algn="l" defTabSz="914400" rtl="0" eaLnBrk="1" fontAlgn="base" latinLnBrk="0" hangingPunct="1">
              <a:lnSpc>
                <a:spcPct val="100000"/>
              </a:lnSpc>
              <a:spcBef>
                <a:spcPct val="0"/>
              </a:spcBef>
              <a:spcAft>
                <a:spcPct val="0"/>
              </a:spcAft>
              <a:buClrTx/>
              <a:buSzTx/>
              <a:buNone/>
              <a:tabLst/>
            </a:pPr>
            <a:endParaRPr lang="en-US" sz="2000" dirty="0" smtClean="0">
              <a:solidFill>
                <a:schemeClr val="tx1"/>
              </a:solidFill>
              <a:cs typeface="Arial" pitchFamily="34" charset="0"/>
            </a:endParaRPr>
          </a:p>
          <a:p>
            <a:pPr marL="457200" marR="0" lvl="0" indent="-457200" algn="l" defTabSz="914400" rtl="0" eaLnBrk="1" fontAlgn="base" latinLnBrk="0" hangingPunct="1">
              <a:lnSpc>
                <a:spcPct val="100000"/>
              </a:lnSpc>
              <a:spcBef>
                <a:spcPct val="0"/>
              </a:spcBef>
              <a:spcAft>
                <a:spcPct val="0"/>
              </a:spcAft>
              <a:buClrTx/>
              <a:buSzTx/>
              <a:buFont typeface="Arial" pitchFamily="34" charset="0"/>
              <a:buChar char="•"/>
              <a:tabLst/>
            </a:pPr>
            <a:r>
              <a:rPr lang="en-US" sz="2000" dirty="0" smtClean="0">
                <a:solidFill>
                  <a:schemeClr val="tx1"/>
                </a:solidFill>
                <a:cs typeface="Arial" pitchFamily="34" charset="0"/>
              </a:rPr>
              <a:t>	l</a:t>
            </a:r>
            <a:r>
              <a:rPr lang="en-US" sz="2000" baseline="0" dirty="0" smtClean="0">
                <a:solidFill>
                  <a:schemeClr val="tx1"/>
                </a:solidFill>
                <a:cs typeface="Arial" pitchFamily="34" charset="0"/>
              </a:rPr>
              <a:t>oad, execute –</a:t>
            </a:r>
          </a:p>
          <a:p>
            <a:pPr marL="457200" marR="0" lvl="0" indent="-457200" algn="l" defTabSz="914400" rtl="0" eaLnBrk="1" fontAlgn="base" latinLnBrk="0" hangingPunct="1">
              <a:lnSpc>
                <a:spcPct val="100000"/>
              </a:lnSpc>
              <a:spcBef>
                <a:spcPct val="0"/>
              </a:spcBef>
              <a:spcAft>
                <a:spcPct val="0"/>
              </a:spcAft>
              <a:buClrTx/>
              <a:buSzTx/>
              <a:buNone/>
              <a:tabLst/>
            </a:pPr>
            <a:endParaRPr lang="en-US" sz="2000" baseline="0" dirty="0" smtClean="0">
              <a:solidFill>
                <a:schemeClr val="tx1"/>
              </a:solidFill>
              <a:cs typeface="Arial" pitchFamily="34" charset="0"/>
            </a:endParaRPr>
          </a:p>
          <a:p>
            <a:pPr marL="457200" marR="0" lvl="0" indent="-457200" algn="l" defTabSz="914400" rtl="0" eaLnBrk="1" fontAlgn="base" latinLnBrk="0" hangingPunct="1">
              <a:lnSpc>
                <a:spcPct val="100000"/>
              </a:lnSpc>
              <a:spcBef>
                <a:spcPct val="0"/>
              </a:spcBef>
              <a:spcAft>
                <a:spcPct val="0"/>
              </a:spcAft>
              <a:buClrTx/>
              <a:buSzTx/>
              <a:buFont typeface="Arial" pitchFamily="34" charset="0"/>
              <a:buChar char="•"/>
              <a:tabLst/>
            </a:pPr>
            <a:r>
              <a:rPr lang="en-US" sz="2000" baseline="0" dirty="0" smtClean="0">
                <a:solidFill>
                  <a:schemeClr val="tx1"/>
                </a:solidFill>
                <a:cs typeface="Arial" pitchFamily="34" charset="0"/>
              </a:rPr>
              <a:t>	create</a:t>
            </a:r>
            <a:r>
              <a:rPr lang="en-US" sz="2000" dirty="0" smtClean="0">
                <a:solidFill>
                  <a:schemeClr val="tx1"/>
                </a:solidFill>
                <a:cs typeface="Arial" pitchFamily="34" charset="0"/>
              </a:rPr>
              <a:t> process, terminate process –</a:t>
            </a:r>
          </a:p>
          <a:p>
            <a:pPr marL="457200" marR="0" lvl="0" indent="-457200" algn="l" defTabSz="914400" rtl="0" eaLnBrk="1" fontAlgn="base" latinLnBrk="0" hangingPunct="1">
              <a:lnSpc>
                <a:spcPct val="100000"/>
              </a:lnSpc>
              <a:spcBef>
                <a:spcPct val="0"/>
              </a:spcBef>
              <a:spcAft>
                <a:spcPct val="0"/>
              </a:spcAft>
              <a:buClrTx/>
              <a:buSzTx/>
              <a:buNone/>
              <a:tabLst/>
            </a:pPr>
            <a:endParaRPr lang="en-US" sz="2000" baseline="0" dirty="0" smtClean="0">
              <a:solidFill>
                <a:schemeClr val="tx1"/>
              </a:solidFill>
              <a:cs typeface="Arial" pitchFamily="34" charset="0"/>
            </a:endParaRPr>
          </a:p>
          <a:p>
            <a:pPr marL="457200" marR="0" lvl="0" indent="-457200" algn="l" defTabSz="914400" rtl="0" eaLnBrk="1" fontAlgn="base" latinLnBrk="0" hangingPunct="1">
              <a:lnSpc>
                <a:spcPct val="100000"/>
              </a:lnSpc>
              <a:spcBef>
                <a:spcPct val="0"/>
              </a:spcBef>
              <a:spcAft>
                <a:spcPct val="0"/>
              </a:spcAft>
              <a:buClrTx/>
              <a:buSzTx/>
              <a:buFont typeface="Arial" pitchFamily="34" charset="0"/>
              <a:buChar char="•"/>
              <a:tabLst/>
            </a:pPr>
            <a:r>
              <a:rPr lang="en-US" sz="2000" baseline="0" dirty="0" smtClean="0">
                <a:solidFill>
                  <a:schemeClr val="tx1"/>
                </a:solidFill>
                <a:cs typeface="Arial" pitchFamily="34" charset="0"/>
              </a:rPr>
              <a:t>	wait event,</a:t>
            </a:r>
            <a:r>
              <a:rPr lang="en-US" sz="2000" dirty="0" smtClean="0">
                <a:solidFill>
                  <a:schemeClr val="tx1"/>
                </a:solidFill>
                <a:cs typeface="Arial" pitchFamily="34" charset="0"/>
              </a:rPr>
              <a:t> signal event –</a:t>
            </a:r>
          </a:p>
          <a:p>
            <a:pPr marL="457200" marR="0" lvl="0" indent="-457200" algn="l" defTabSz="914400" rtl="0" eaLnBrk="1" fontAlgn="base" latinLnBrk="0" hangingPunct="1">
              <a:lnSpc>
                <a:spcPct val="100000"/>
              </a:lnSpc>
              <a:spcBef>
                <a:spcPct val="0"/>
              </a:spcBef>
              <a:spcAft>
                <a:spcPct val="0"/>
              </a:spcAft>
              <a:buClrTx/>
              <a:buSzTx/>
              <a:buNone/>
              <a:tabLst/>
            </a:pPr>
            <a:endParaRPr lang="en-US" sz="2000" baseline="0" dirty="0" smtClean="0">
              <a:solidFill>
                <a:schemeClr val="tx1"/>
              </a:solidFill>
              <a:cs typeface="Arial" pitchFamily="34" charset="0"/>
            </a:endParaRPr>
          </a:p>
          <a:p>
            <a:pPr marL="457200" marR="0" lvl="0" indent="-457200" algn="l" defTabSz="914400" rtl="0" eaLnBrk="1" fontAlgn="base" latinLnBrk="0" hangingPunct="1">
              <a:lnSpc>
                <a:spcPct val="100000"/>
              </a:lnSpc>
              <a:spcBef>
                <a:spcPct val="0"/>
              </a:spcBef>
              <a:spcAft>
                <a:spcPct val="0"/>
              </a:spcAft>
              <a:buClrTx/>
              <a:buSzTx/>
              <a:buFont typeface="Arial" pitchFamily="34" charset="0"/>
              <a:buChar char="•"/>
              <a:tabLst/>
            </a:pPr>
            <a:r>
              <a:rPr lang="en-US" sz="2000" baseline="0" dirty="0" smtClean="0">
                <a:solidFill>
                  <a:schemeClr val="tx1"/>
                </a:solidFill>
                <a:cs typeface="Arial" pitchFamily="34" charset="0"/>
              </a:rPr>
              <a:t>	get process attributes, set process attributes –</a:t>
            </a:r>
          </a:p>
          <a:p>
            <a:pPr marL="457200" marR="0" lvl="0" indent="-457200" algn="l" defTabSz="914400" rtl="0" eaLnBrk="1" fontAlgn="base" latinLnBrk="0" hangingPunct="1">
              <a:lnSpc>
                <a:spcPct val="100000"/>
              </a:lnSpc>
              <a:spcBef>
                <a:spcPct val="0"/>
              </a:spcBef>
              <a:spcAft>
                <a:spcPct val="0"/>
              </a:spcAft>
              <a:buClrTx/>
              <a:buSzTx/>
              <a:buNone/>
              <a:tabLst/>
            </a:pPr>
            <a:endParaRPr lang="en-US" sz="2000" dirty="0" smtClean="0">
              <a:solidFill>
                <a:schemeClr val="tx1"/>
              </a:solidFill>
              <a:cs typeface="Arial" pitchFamily="34" charset="0"/>
            </a:endParaRPr>
          </a:p>
          <a:p>
            <a:pPr marL="457200" marR="0" lvl="0" indent="-457200" algn="l" defTabSz="914400" rtl="0" eaLnBrk="1" fontAlgn="base" latinLnBrk="0" hangingPunct="1">
              <a:lnSpc>
                <a:spcPct val="100000"/>
              </a:lnSpc>
              <a:spcBef>
                <a:spcPct val="0"/>
              </a:spcBef>
              <a:spcAft>
                <a:spcPct val="0"/>
              </a:spcAft>
              <a:buClrTx/>
              <a:buSzTx/>
              <a:buFont typeface="Arial" pitchFamily="34" charset="0"/>
              <a:buChar char="•"/>
              <a:tabLst/>
            </a:pPr>
            <a:r>
              <a:rPr lang="en-US" sz="2000" dirty="0" smtClean="0">
                <a:solidFill>
                  <a:schemeClr val="tx1"/>
                </a:solidFill>
                <a:cs typeface="Arial" pitchFamily="34" charset="0"/>
              </a:rPr>
              <a:t>	wait for time –</a:t>
            </a:r>
          </a:p>
          <a:p>
            <a:pPr marL="457200" marR="0" lvl="0" indent="-457200" algn="l" defTabSz="914400" rtl="0" eaLnBrk="1" fontAlgn="base" latinLnBrk="0" hangingPunct="1">
              <a:lnSpc>
                <a:spcPct val="100000"/>
              </a:lnSpc>
              <a:spcBef>
                <a:spcPct val="0"/>
              </a:spcBef>
              <a:spcAft>
                <a:spcPct val="0"/>
              </a:spcAft>
              <a:buClrTx/>
              <a:buSzTx/>
              <a:buNone/>
              <a:tabLst/>
            </a:pPr>
            <a:endParaRPr lang="en-US" sz="2000" baseline="0" dirty="0" smtClean="0">
              <a:solidFill>
                <a:schemeClr val="tx1"/>
              </a:solidFill>
              <a:cs typeface="Arial" pitchFamily="34" charset="0"/>
            </a:endParaRPr>
          </a:p>
          <a:p>
            <a:pPr marL="457200" marR="0" lvl="0" indent="-457200" algn="l" defTabSz="914400" rtl="0" eaLnBrk="1" fontAlgn="base" latinLnBrk="0" hangingPunct="1">
              <a:lnSpc>
                <a:spcPct val="100000"/>
              </a:lnSpc>
              <a:spcBef>
                <a:spcPct val="0"/>
              </a:spcBef>
              <a:spcAft>
                <a:spcPct val="0"/>
              </a:spcAft>
              <a:buClrTx/>
              <a:buSzTx/>
              <a:buFont typeface="Arial" pitchFamily="34" charset="0"/>
              <a:buChar char="•"/>
              <a:tabLst/>
            </a:pPr>
            <a:r>
              <a:rPr lang="en-US" sz="2000" baseline="0" dirty="0" smtClean="0">
                <a:solidFill>
                  <a:schemeClr val="tx1"/>
                </a:solidFill>
                <a:cs typeface="Arial" pitchFamily="34" charset="0"/>
              </a:rPr>
              <a:t>	allocate and</a:t>
            </a:r>
            <a:r>
              <a:rPr lang="en-US" sz="2000" dirty="0" smtClean="0">
                <a:solidFill>
                  <a:schemeClr val="tx1"/>
                </a:solidFill>
                <a:cs typeface="Arial" pitchFamily="34" charset="0"/>
              </a:rPr>
              <a:t> free memory –</a:t>
            </a:r>
          </a:p>
          <a:p>
            <a:pPr marL="457200" marR="0" lvl="0" indent="-457200" algn="l" defTabSz="914400" rtl="0" eaLnBrk="1" fontAlgn="base" latinLnBrk="0" hangingPunct="1">
              <a:lnSpc>
                <a:spcPct val="100000"/>
              </a:lnSpc>
              <a:spcBef>
                <a:spcPct val="0"/>
              </a:spcBef>
              <a:spcAft>
                <a:spcPct val="0"/>
              </a:spcAft>
              <a:buClrTx/>
              <a:buSzTx/>
              <a:buNone/>
              <a:tabLst/>
            </a:pPr>
            <a:endParaRPr kumimoji="0" lang="en-US" sz="20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xmlns="" val="17940903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 2. File Management</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23553" name="Rectangle 1"/>
          <p:cNvSpPr>
            <a:spLocks noGrp="1" noChangeArrowheads="1"/>
          </p:cNvSpPr>
          <p:nvPr>
            <p:ph idx="1"/>
          </p:nvPr>
        </p:nvSpPr>
        <p:spPr bwMode="auto">
          <a:xfrm>
            <a:off x="1646238" y="1150374"/>
            <a:ext cx="9695272" cy="83407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ea typeface="Times New Roman" pitchFamily="18" charset="0"/>
                <a:cs typeface="Arial" pitchFamily="34" charset="0"/>
              </a:rPr>
              <a:t>The command used are:</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lang="en-US" sz="2400" dirty="0" smtClean="0">
                <a:solidFill>
                  <a:schemeClr val="tx1"/>
                </a:solidFill>
                <a:cs typeface="Arial" pitchFamily="34" charset="0"/>
              </a:rPr>
              <a:t>	create file, delete file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cs typeface="Arial" pitchFamily="34" charset="0"/>
              </a:rPr>
              <a:t>	open, close</a:t>
            </a:r>
            <a:r>
              <a:rPr kumimoji="0" lang="en-US" sz="2400" b="0" i="0" u="none" strike="noStrike" cap="none" normalizeH="0" dirty="0" smtClean="0">
                <a:ln>
                  <a:noFill/>
                </a:ln>
                <a:solidFill>
                  <a:schemeClr val="tx1"/>
                </a:solidFill>
                <a:effectLst/>
                <a:cs typeface="Arial" pitchFamily="34" charset="0"/>
              </a:rPr>
              <a:t> file</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baseline="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cs typeface="Arial" pitchFamily="34" charset="0"/>
              </a:rPr>
              <a:t>	read,</a:t>
            </a:r>
            <a:r>
              <a:rPr kumimoji="0" lang="en-US" sz="2400" b="0" i="0" u="none" strike="noStrike" cap="none" normalizeH="0" dirty="0" smtClean="0">
                <a:ln>
                  <a:noFill/>
                </a:ln>
                <a:solidFill>
                  <a:schemeClr val="tx1"/>
                </a:solidFill>
                <a:effectLst/>
                <a:cs typeface="Arial" pitchFamily="34" charset="0"/>
              </a:rPr>
              <a:t> write, reposition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lang="en-US" sz="2400" dirty="0" smtClean="0">
                <a:solidFill>
                  <a:schemeClr val="tx1"/>
                </a:solidFill>
                <a:cs typeface="Arial" pitchFamily="34" charset="0"/>
              </a:rPr>
              <a:t>	get and set file attributes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xmlns="" val="17940903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b="1" dirty="0" smtClean="0"/>
              <a:t>		3. Device Management</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23553" name="Rectangle 1"/>
          <p:cNvSpPr>
            <a:spLocks noGrp="1" noChangeArrowheads="1"/>
          </p:cNvSpPr>
          <p:nvPr>
            <p:ph idx="1"/>
          </p:nvPr>
        </p:nvSpPr>
        <p:spPr bwMode="auto">
          <a:xfrm>
            <a:off x="1646238" y="1139824"/>
            <a:ext cx="9695272" cy="89562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ea typeface="Times New Roman" pitchFamily="18" charset="0"/>
              <a:cs typeface="Arial" pitchFamily="34" charset="0"/>
            </a:endParaRPr>
          </a:p>
          <a:p>
            <a:pPr marL="457200" marR="0" lvl="0" indent="-457200" algn="l" defTabSz="914400" rtl="0" eaLnBrk="1" fontAlgn="base" latinLnBrk="0" hangingPunct="1">
              <a:lnSpc>
                <a:spcPct val="100000"/>
              </a:lnSpc>
              <a:spcBef>
                <a:spcPct val="0"/>
              </a:spcBef>
              <a:spcAft>
                <a:spcPct val="0"/>
              </a:spcAft>
              <a:buClrTx/>
              <a:buSz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chemeClr val="tx1"/>
                </a:solidFill>
                <a:cs typeface="Arial" pitchFamily="34" charset="0"/>
              </a:rPr>
              <a:t>The commands used are:</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lang="en-US" sz="2400" dirty="0" smtClean="0">
                <a:solidFill>
                  <a:schemeClr val="tx1"/>
                </a:solidFill>
                <a:cs typeface="Arial" pitchFamily="34" charset="0"/>
              </a:rPr>
              <a:t>	request device, release device</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lang="en-US" sz="2400" dirty="0" smtClean="0">
                <a:solidFill>
                  <a:schemeClr val="tx1"/>
                </a:solidFill>
                <a:cs typeface="Arial" pitchFamily="34" charset="0"/>
              </a:rPr>
              <a:t>	read, write, reposition</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lang="en-US" sz="2400" dirty="0" smtClean="0">
                <a:solidFill>
                  <a:schemeClr val="tx1"/>
                </a:solidFill>
                <a:cs typeface="Arial" pitchFamily="34" charset="0"/>
              </a:rPr>
              <a:t>	get device attributes, set device attributes</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lang="en-US" sz="2400" dirty="0" smtClean="0">
                <a:solidFill>
                  <a:schemeClr val="tx1"/>
                </a:solidFill>
                <a:cs typeface="Arial" pitchFamily="34" charset="0"/>
              </a:rPr>
              <a:t>	logically attach or detach devices</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chemeClr val="tx1"/>
                </a:solidFill>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xmlns="" val="17940903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b="1" dirty="0" smtClean="0"/>
              <a:t>		4. Information Maintenance</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23553" name="Rectangle 1"/>
          <p:cNvSpPr>
            <a:spLocks noGrp="1" noChangeArrowheads="1"/>
          </p:cNvSpPr>
          <p:nvPr>
            <p:ph idx="1"/>
          </p:nvPr>
        </p:nvSpPr>
        <p:spPr bwMode="auto">
          <a:xfrm>
            <a:off x="1646238" y="1139824"/>
            <a:ext cx="9695272" cy="57297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ea typeface="Times New Roman" pitchFamily="18" charset="0"/>
              <a:cs typeface="Arial" pitchFamily="34" charset="0"/>
            </a:endParaRPr>
          </a:p>
          <a:p>
            <a:pPr>
              <a:buNone/>
            </a:pPr>
            <a:r>
              <a:rPr lang="en-US" sz="2400" dirty="0" smtClean="0"/>
              <a:t>The commands used are:</a:t>
            </a:r>
          </a:p>
          <a:p>
            <a:pPr>
              <a:buNone/>
            </a:pPr>
            <a:r>
              <a:rPr lang="en-US" sz="2400" dirty="0" smtClean="0"/>
              <a:t>	</a:t>
            </a:r>
          </a:p>
          <a:p>
            <a:pPr>
              <a:buFont typeface="Arial" pitchFamily="34" charset="0"/>
              <a:buChar char="•"/>
            </a:pPr>
            <a:r>
              <a:rPr lang="en-US" sz="2400" dirty="0" smtClean="0"/>
              <a:t>	get time or date, set time or date</a:t>
            </a:r>
          </a:p>
          <a:p>
            <a:pPr>
              <a:buNone/>
            </a:pPr>
            <a:endParaRPr lang="en-US" sz="2400" dirty="0" smtClean="0"/>
          </a:p>
          <a:p>
            <a:pPr>
              <a:buFont typeface="Arial" pitchFamily="34" charset="0"/>
              <a:buChar char="•"/>
            </a:pPr>
            <a:r>
              <a:rPr lang="en-US" sz="2400" dirty="0" smtClean="0"/>
              <a:t>	get system data, set system data</a:t>
            </a:r>
          </a:p>
          <a:p>
            <a:pPr>
              <a:buNone/>
            </a:pPr>
            <a:endParaRPr lang="en-US" sz="2400" dirty="0" smtClean="0"/>
          </a:p>
          <a:p>
            <a:pPr>
              <a:buFont typeface="Arial" pitchFamily="34" charset="0"/>
              <a:buChar char="•"/>
            </a:pPr>
            <a:r>
              <a:rPr lang="en-US" sz="2400" dirty="0" smtClean="0"/>
              <a:t>	get and set process, file or device attributes</a:t>
            </a:r>
            <a:endParaRPr lang="en-US" sz="24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chemeClr val="tx1"/>
              </a:solidFill>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xmlns="" val="17940903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b="1" dirty="0" smtClean="0"/>
              <a:t>		5. Communications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571500" marR="0" indent="0" algn="just">
              <a:spcBef>
                <a:spcPts val="0"/>
              </a:spcBef>
              <a:spcAft>
                <a:spcPts val="0"/>
              </a:spcAft>
              <a:buNone/>
            </a:pPr>
            <a:endParaRPr lang="en-US" sz="2400" dirty="0" smtClean="0">
              <a:effectLst/>
              <a:ea typeface="Times New Roman" panose="02020603050405020304" pitchFamily="18" charset="0"/>
            </a:endParaRPr>
          </a:p>
          <a:p>
            <a:pPr marL="571500" marR="0" indent="0" algn="just">
              <a:spcBef>
                <a:spcPts val="0"/>
              </a:spcBef>
              <a:spcAft>
                <a:spcPts val="0"/>
              </a:spcAft>
              <a:buNone/>
            </a:pPr>
            <a:r>
              <a:rPr lang="en-US" sz="2400" dirty="0" smtClean="0">
                <a:effectLst/>
                <a:ea typeface="Times New Roman" panose="02020603050405020304" pitchFamily="18" charset="0"/>
              </a:rPr>
              <a:t>The commands used are:</a:t>
            </a:r>
          </a:p>
          <a:p>
            <a:pPr marL="571500" marR="0" indent="0" algn="just">
              <a:spcBef>
                <a:spcPts val="0"/>
              </a:spcBef>
              <a:spcAft>
                <a:spcPts val="0"/>
              </a:spcAft>
              <a:buNone/>
            </a:pPr>
            <a:endParaRPr lang="en-US" sz="2400" dirty="0" smtClean="0">
              <a:ea typeface="Times New Roman" panose="02020603050405020304" pitchFamily="18" charset="0"/>
            </a:endParaRPr>
          </a:p>
          <a:p>
            <a:pPr marL="571500" marR="0" indent="0" algn="just">
              <a:spcBef>
                <a:spcPts val="0"/>
              </a:spcBef>
              <a:spcAft>
                <a:spcPts val="0"/>
              </a:spcAft>
              <a:buFont typeface="Arial" pitchFamily="34" charset="0"/>
              <a:buChar char="•"/>
            </a:pPr>
            <a:r>
              <a:rPr lang="en-US" sz="2400" dirty="0" smtClean="0">
                <a:ea typeface="Times New Roman" panose="02020603050405020304" pitchFamily="18" charset="0"/>
              </a:rPr>
              <a:t> c</a:t>
            </a:r>
            <a:r>
              <a:rPr lang="en-US" sz="2400" dirty="0" smtClean="0">
                <a:effectLst/>
                <a:ea typeface="Times New Roman" panose="02020603050405020304" pitchFamily="18" charset="0"/>
              </a:rPr>
              <a:t>reate, delete communication connection</a:t>
            </a:r>
          </a:p>
          <a:p>
            <a:pPr marL="571500" marR="0" indent="0" algn="just">
              <a:spcBef>
                <a:spcPts val="0"/>
              </a:spcBef>
              <a:spcAft>
                <a:spcPts val="0"/>
              </a:spcAft>
              <a:buNone/>
            </a:pPr>
            <a:endParaRPr lang="en-US" sz="2400" dirty="0" smtClean="0">
              <a:ea typeface="Times New Roman" panose="02020603050405020304" pitchFamily="18" charset="0"/>
            </a:endParaRPr>
          </a:p>
          <a:p>
            <a:pPr marL="571500" marR="0" indent="0" algn="just">
              <a:spcBef>
                <a:spcPts val="0"/>
              </a:spcBef>
              <a:spcAft>
                <a:spcPts val="0"/>
              </a:spcAft>
              <a:buFont typeface="Arial" pitchFamily="34" charset="0"/>
              <a:buChar char="•"/>
            </a:pPr>
            <a:r>
              <a:rPr lang="en-US" sz="2400" dirty="0" smtClean="0">
                <a:ea typeface="Times New Roman" panose="02020603050405020304" pitchFamily="18" charset="0"/>
              </a:rPr>
              <a:t> s</a:t>
            </a:r>
            <a:r>
              <a:rPr lang="en-US" sz="2400" dirty="0" smtClean="0">
                <a:effectLst/>
                <a:ea typeface="Times New Roman" panose="02020603050405020304" pitchFamily="18" charset="0"/>
              </a:rPr>
              <a:t>end, receive messages</a:t>
            </a:r>
          </a:p>
          <a:p>
            <a:pPr marL="571500" marR="0" indent="0" algn="just">
              <a:spcBef>
                <a:spcPts val="0"/>
              </a:spcBef>
              <a:spcAft>
                <a:spcPts val="0"/>
              </a:spcAft>
              <a:buNone/>
            </a:pPr>
            <a:endParaRPr lang="en-US" sz="2400" dirty="0" smtClean="0">
              <a:ea typeface="Times New Roman" panose="02020603050405020304" pitchFamily="18" charset="0"/>
            </a:endParaRPr>
          </a:p>
          <a:p>
            <a:pPr marL="571500" marR="0" indent="0" algn="just">
              <a:spcBef>
                <a:spcPts val="0"/>
              </a:spcBef>
              <a:spcAft>
                <a:spcPts val="0"/>
              </a:spcAft>
              <a:buFont typeface="Arial" pitchFamily="34" charset="0"/>
              <a:buChar char="•"/>
            </a:pPr>
            <a:r>
              <a:rPr lang="en-US" sz="2400" dirty="0" smtClean="0">
                <a:ea typeface="Times New Roman" panose="02020603050405020304" pitchFamily="18" charset="0"/>
              </a:rPr>
              <a:t> transfer status information</a:t>
            </a:r>
          </a:p>
          <a:p>
            <a:pPr marL="571500" marR="0" indent="0" algn="just">
              <a:spcBef>
                <a:spcPts val="0"/>
              </a:spcBef>
              <a:spcAft>
                <a:spcPts val="0"/>
              </a:spcAft>
              <a:buNone/>
            </a:pPr>
            <a:endParaRPr lang="en-US" sz="2400" dirty="0" smtClean="0">
              <a:effectLst/>
              <a:ea typeface="Times New Roman" panose="02020603050405020304" pitchFamily="18" charset="0"/>
            </a:endParaRPr>
          </a:p>
          <a:p>
            <a:pPr marL="571500" marR="0" indent="0" algn="just">
              <a:spcBef>
                <a:spcPts val="0"/>
              </a:spcBef>
              <a:spcAft>
                <a:spcPts val="0"/>
              </a:spcAft>
              <a:buFont typeface="Arial" pitchFamily="34" charset="0"/>
              <a:buChar char="•"/>
            </a:pPr>
            <a:r>
              <a:rPr lang="en-US" sz="2400" dirty="0" smtClean="0">
                <a:ea typeface="Times New Roman" panose="02020603050405020304" pitchFamily="18" charset="0"/>
              </a:rPr>
              <a:t> attach and detach remote devices</a:t>
            </a: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Inter process communications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400" dirty="0" smtClean="0">
                <a:ea typeface="Times New Roman" panose="02020603050405020304" pitchFamily="18" charset="0"/>
              </a:rPr>
              <a:t>The Two models of Inter-process communication:</a:t>
            </a:r>
          </a:p>
          <a:p>
            <a:pPr marL="342900" marR="0" lvl="0" indent="-342900" algn="just">
              <a:spcBef>
                <a:spcPts val="0"/>
              </a:spcBef>
              <a:spcAft>
                <a:spcPts val="0"/>
              </a:spcAft>
              <a:buNone/>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r>
              <a:rPr lang="en-US" sz="2400" dirty="0" smtClean="0">
                <a:ea typeface="Times New Roman" panose="02020603050405020304" pitchFamily="18" charset="0"/>
              </a:rPr>
              <a:t>	</a:t>
            </a:r>
          </a:p>
          <a:p>
            <a:pPr marL="342900" marR="0" lvl="0" indent="-342900" algn="just">
              <a:spcBef>
                <a:spcPts val="0"/>
              </a:spcBef>
              <a:spcAft>
                <a:spcPts val="0"/>
              </a:spcAft>
              <a:buNone/>
              <a:tabLst>
                <a:tab pos="2971800" algn="ctr"/>
                <a:tab pos="5943600" algn="r"/>
              </a:tabLst>
            </a:pPr>
            <a:r>
              <a:rPr lang="en-US" sz="2400" dirty="0" smtClean="0">
                <a:ea typeface="Times New Roman" panose="02020603050405020304" pitchFamily="18" charset="0"/>
              </a:rPr>
              <a:t>	1. Message passing model</a:t>
            </a:r>
          </a:p>
          <a:p>
            <a:pPr marL="342900" marR="0" lvl="0" indent="-342900" algn="just">
              <a:spcBef>
                <a:spcPts val="0"/>
              </a:spcBef>
              <a:spcAft>
                <a:spcPts val="0"/>
              </a:spcAft>
              <a:buNone/>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r>
              <a:rPr lang="en-US" sz="2400" dirty="0" smtClean="0">
                <a:ea typeface="Times New Roman" panose="02020603050405020304" pitchFamily="18" charset="0"/>
              </a:rPr>
              <a:t>	</a:t>
            </a:r>
          </a:p>
          <a:p>
            <a:pPr marL="342900" marR="0" lvl="0" indent="-342900" algn="just">
              <a:spcBef>
                <a:spcPts val="0"/>
              </a:spcBef>
              <a:spcAft>
                <a:spcPts val="0"/>
              </a:spcAft>
              <a:buNone/>
              <a:tabLst>
                <a:tab pos="2971800" algn="ctr"/>
                <a:tab pos="5943600" algn="r"/>
              </a:tabLst>
            </a:pPr>
            <a:r>
              <a:rPr lang="en-US" sz="2400" dirty="0" smtClean="0">
                <a:ea typeface="Times New Roman" panose="02020603050405020304" pitchFamily="18" charset="0"/>
              </a:rPr>
              <a:t>	2. Shared memory model</a:t>
            </a:r>
            <a:endParaRPr lang="en-US" sz="2400"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System Programs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lnSpcReduction="10000"/>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endParaRPr lang="en-US" sz="2400" dirty="0">
              <a:effectLst/>
              <a:ea typeface="Times New Roman" panose="02020603050405020304" pitchFamily="18" charset="0"/>
            </a:endParaRPr>
          </a:p>
          <a:p>
            <a:pPr marL="571500" marR="0" indent="0" algn="just">
              <a:spcBef>
                <a:spcPts val="0"/>
              </a:spcBef>
              <a:spcAft>
                <a:spcPts val="0"/>
              </a:spcAft>
              <a:buFont typeface="Wingdings" pitchFamily="2" charset="2"/>
              <a:buChar char="Ø"/>
            </a:pPr>
            <a:r>
              <a:rPr lang="en-US" sz="2200" dirty="0" smtClean="0">
                <a:effectLst/>
                <a:ea typeface="Times New Roman" panose="02020603050405020304" pitchFamily="18" charset="0"/>
              </a:rPr>
              <a:t> It provides a convenient environment for program development and execution.</a:t>
            </a:r>
          </a:p>
          <a:p>
            <a:pPr marL="571500" marR="0" indent="0" algn="just">
              <a:spcBef>
                <a:spcPts val="0"/>
              </a:spcBef>
              <a:spcAft>
                <a:spcPts val="0"/>
              </a:spcAft>
              <a:buFont typeface="Wingdings" pitchFamily="2" charset="2"/>
              <a:buChar char="Ø"/>
            </a:pPr>
            <a:endParaRPr lang="en-US" sz="2200" dirty="0" smtClean="0">
              <a:ea typeface="Times New Roman" panose="02020603050405020304" pitchFamily="18" charset="0"/>
            </a:endParaRPr>
          </a:p>
          <a:p>
            <a:pPr marL="571500" marR="0" indent="0" algn="just">
              <a:spcBef>
                <a:spcPts val="0"/>
              </a:spcBef>
              <a:spcAft>
                <a:spcPts val="0"/>
              </a:spcAft>
              <a:buNone/>
            </a:pPr>
            <a:r>
              <a:rPr lang="en-US" sz="2200" dirty="0" smtClean="0">
                <a:effectLst/>
                <a:ea typeface="Times New Roman" panose="02020603050405020304" pitchFamily="18" charset="0"/>
              </a:rPr>
              <a:t>The can be divided into 6 categories</a:t>
            </a:r>
          </a:p>
          <a:p>
            <a:pPr marL="571500" marR="0" indent="0" algn="just">
              <a:spcBef>
                <a:spcPts val="0"/>
              </a:spcBef>
              <a:spcAft>
                <a:spcPts val="0"/>
              </a:spcAft>
              <a:buNone/>
            </a:pPr>
            <a:endParaRPr lang="en-US" sz="2200" dirty="0" smtClean="0">
              <a:ea typeface="Times New Roman" panose="02020603050405020304" pitchFamily="18" charset="0"/>
            </a:endParaRPr>
          </a:p>
          <a:p>
            <a:pPr marL="1085850" marR="0" indent="-514350" algn="just">
              <a:spcBef>
                <a:spcPts val="0"/>
              </a:spcBef>
              <a:spcAft>
                <a:spcPts val="0"/>
              </a:spcAft>
              <a:buAutoNum type="romanLcParenBoth"/>
            </a:pPr>
            <a:r>
              <a:rPr lang="en-US" sz="2200" dirty="0" smtClean="0">
                <a:effectLst/>
                <a:ea typeface="Times New Roman" panose="02020603050405020304" pitchFamily="18" charset="0"/>
              </a:rPr>
              <a:t>File management</a:t>
            </a:r>
          </a:p>
          <a:p>
            <a:pPr marL="1085850" marR="0" indent="-514350" algn="just">
              <a:spcBef>
                <a:spcPts val="0"/>
              </a:spcBef>
              <a:spcAft>
                <a:spcPts val="0"/>
              </a:spcAft>
              <a:buAutoNum type="romanLcParenBoth"/>
            </a:pPr>
            <a:endParaRPr lang="en-US" sz="2200" dirty="0" smtClean="0">
              <a:ea typeface="Times New Roman" panose="02020603050405020304" pitchFamily="18" charset="0"/>
            </a:endParaRPr>
          </a:p>
          <a:p>
            <a:pPr marL="1085850" marR="0" indent="-514350" algn="just">
              <a:spcBef>
                <a:spcPts val="0"/>
              </a:spcBef>
              <a:spcAft>
                <a:spcPts val="0"/>
              </a:spcAft>
              <a:buAutoNum type="romanLcParenBoth"/>
            </a:pPr>
            <a:r>
              <a:rPr lang="en-US" sz="2200" dirty="0" smtClean="0">
                <a:effectLst/>
                <a:ea typeface="Times New Roman" panose="02020603050405020304" pitchFamily="18" charset="0"/>
              </a:rPr>
              <a:t>Status management</a:t>
            </a:r>
          </a:p>
          <a:p>
            <a:pPr marL="1085850" marR="0" indent="-514350" algn="just">
              <a:spcBef>
                <a:spcPts val="0"/>
              </a:spcBef>
              <a:spcAft>
                <a:spcPts val="0"/>
              </a:spcAft>
              <a:buAutoNum type="romanLcParenBoth"/>
            </a:pPr>
            <a:endParaRPr lang="en-US" sz="2200" dirty="0" smtClean="0">
              <a:effectLst/>
              <a:ea typeface="Times New Roman" panose="02020603050405020304" pitchFamily="18" charset="0"/>
            </a:endParaRPr>
          </a:p>
          <a:p>
            <a:pPr marL="1085850" marR="0" indent="-514350" algn="just">
              <a:spcBef>
                <a:spcPts val="0"/>
              </a:spcBef>
              <a:spcAft>
                <a:spcPts val="0"/>
              </a:spcAft>
              <a:buAutoNum type="romanLcParenBoth"/>
            </a:pPr>
            <a:r>
              <a:rPr lang="en-US" sz="2200" dirty="0" smtClean="0">
                <a:ea typeface="Times New Roman" panose="02020603050405020304" pitchFamily="18" charset="0"/>
              </a:rPr>
              <a:t>File modification</a:t>
            </a:r>
          </a:p>
          <a:p>
            <a:pPr marL="1085850" marR="0" indent="-514350" algn="just">
              <a:spcBef>
                <a:spcPts val="0"/>
              </a:spcBef>
              <a:spcAft>
                <a:spcPts val="0"/>
              </a:spcAft>
              <a:buAutoNum type="romanLcParenBoth"/>
            </a:pPr>
            <a:endParaRPr lang="en-US" sz="2200" dirty="0" smtClean="0">
              <a:effectLst/>
              <a:ea typeface="Times New Roman" panose="02020603050405020304" pitchFamily="18" charset="0"/>
            </a:endParaRPr>
          </a:p>
          <a:p>
            <a:pPr marL="1085850" marR="0" indent="-514350" algn="just">
              <a:spcBef>
                <a:spcPts val="0"/>
              </a:spcBef>
              <a:spcAft>
                <a:spcPts val="0"/>
              </a:spcAft>
              <a:buAutoNum type="romanLcParenBoth"/>
            </a:pPr>
            <a:r>
              <a:rPr lang="en-US" sz="2200" dirty="0" smtClean="0">
                <a:ea typeface="Times New Roman" panose="02020603050405020304" pitchFamily="18" charset="0"/>
              </a:rPr>
              <a:t>Programming language support</a:t>
            </a:r>
          </a:p>
          <a:p>
            <a:pPr marL="1085850" marR="0" indent="-514350" algn="just">
              <a:spcBef>
                <a:spcPts val="0"/>
              </a:spcBef>
              <a:spcAft>
                <a:spcPts val="0"/>
              </a:spcAft>
              <a:buAutoNum type="romanLcParenBoth"/>
            </a:pPr>
            <a:endParaRPr lang="en-US" sz="2200" dirty="0" smtClean="0">
              <a:effectLst/>
              <a:ea typeface="Times New Roman" panose="02020603050405020304" pitchFamily="18" charset="0"/>
            </a:endParaRPr>
          </a:p>
          <a:p>
            <a:pPr marL="1085850" marR="0" indent="-514350" algn="just">
              <a:spcBef>
                <a:spcPts val="0"/>
              </a:spcBef>
              <a:spcAft>
                <a:spcPts val="0"/>
              </a:spcAft>
              <a:buAutoNum type="romanLcParenBoth"/>
            </a:pPr>
            <a:r>
              <a:rPr lang="en-US" sz="2200" dirty="0" smtClean="0">
                <a:effectLst/>
                <a:ea typeface="Times New Roman" panose="02020603050405020304" pitchFamily="18" charset="0"/>
              </a:rPr>
              <a:t>Program loading and execution</a:t>
            </a:r>
          </a:p>
          <a:p>
            <a:pPr marL="1085850" marR="0" indent="-514350" algn="just">
              <a:spcBef>
                <a:spcPts val="0"/>
              </a:spcBef>
              <a:spcAft>
                <a:spcPts val="0"/>
              </a:spcAft>
              <a:buAutoNum type="romanLcParenBoth"/>
            </a:pPr>
            <a:endParaRPr lang="en-US" sz="2200" dirty="0" smtClean="0">
              <a:ea typeface="Times New Roman" panose="02020603050405020304" pitchFamily="18" charset="0"/>
            </a:endParaRPr>
          </a:p>
          <a:p>
            <a:pPr marL="1085850" marR="0" indent="-514350" algn="just">
              <a:spcBef>
                <a:spcPts val="0"/>
              </a:spcBef>
              <a:spcAft>
                <a:spcPts val="0"/>
              </a:spcAft>
              <a:buAutoNum type="romanLcParenBoth"/>
            </a:pPr>
            <a:r>
              <a:rPr lang="en-US" sz="2200" dirty="0" smtClean="0">
                <a:effectLst/>
                <a:ea typeface="Times New Roman" panose="02020603050405020304" pitchFamily="18" charset="0"/>
              </a:rPr>
              <a:t>Communications</a:t>
            </a: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dirty="0" smtClean="0">
                <a:ea typeface="Times New Roman" panose="02020603050405020304" pitchFamily="18" charset="0"/>
              </a:rPr>
              <a:t>Application programs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r>
              <a:rPr lang="en-US" sz="2400" dirty="0" smtClean="0">
                <a:effectLst/>
                <a:ea typeface="Times New Roman" panose="02020603050405020304" pitchFamily="18" charset="0"/>
              </a:rPr>
              <a:t>Most OS are supplied with application program.</a:t>
            </a:r>
          </a:p>
          <a:p>
            <a:pPr marL="342900" marR="0" lvl="0" indent="-342900" algn="just">
              <a:spcBef>
                <a:spcPts val="0"/>
              </a:spcBef>
              <a:spcAft>
                <a:spcPts val="0"/>
              </a:spcAft>
              <a:buNone/>
              <a:tabLst>
                <a:tab pos="2971800" algn="ctr"/>
                <a:tab pos="5943600" algn="r"/>
              </a:tabLst>
            </a:pPr>
            <a:endParaRPr lang="en-US" sz="2400" dirty="0" smtClean="0">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r>
              <a:rPr lang="en-US" sz="2400" dirty="0" smtClean="0">
                <a:effectLst/>
                <a:ea typeface="Times New Roman" panose="02020603050405020304" pitchFamily="18" charset="0"/>
              </a:rPr>
              <a:t>	Such application programs are: word processors, text formatters, spreadsheets, database systems, compilers, plotters &amp; statistical analysis packages and games.</a:t>
            </a:r>
          </a:p>
          <a:p>
            <a:pPr marL="342900" marR="0" lvl="0" indent="-342900" algn="just">
              <a:spcBef>
                <a:spcPts val="0"/>
              </a:spcBef>
              <a:spcAft>
                <a:spcPts val="0"/>
              </a:spcAft>
              <a:buNone/>
              <a:tabLst>
                <a:tab pos="2971800" algn="ctr"/>
                <a:tab pos="5943600" algn="r"/>
              </a:tabLst>
            </a:pP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Operating System Design &amp; Implementation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lnSpcReduction="10000"/>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r>
              <a:rPr lang="en-US" sz="2400" dirty="0" smtClean="0">
                <a:effectLst/>
                <a:ea typeface="Times New Roman" panose="02020603050405020304" pitchFamily="18" charset="0"/>
              </a:rPr>
              <a:t>Design goals:</a:t>
            </a:r>
          </a:p>
          <a:p>
            <a:pPr marL="342900" marR="0" lvl="0" indent="-342900" algn="just">
              <a:spcBef>
                <a:spcPts val="0"/>
              </a:spcBef>
              <a:spcAft>
                <a:spcPts val="0"/>
              </a:spcAft>
              <a:buFont typeface="Wingdings" pitchFamily="2" charset="2"/>
              <a:buChar char="Ø"/>
              <a:tabLst>
                <a:tab pos="2971800" algn="ctr"/>
                <a:tab pos="5943600" algn="r"/>
              </a:tabLst>
            </a:pPr>
            <a:endParaRPr lang="en-US" sz="2400" dirty="0" smtClean="0">
              <a:ea typeface="Times New Roman" panose="02020603050405020304" pitchFamily="18" charset="0"/>
            </a:endParaRPr>
          </a:p>
          <a:p>
            <a:pPr marL="342900" marR="0" lvl="0" indent="-342900" algn="just">
              <a:spcBef>
                <a:spcPts val="0"/>
              </a:spcBef>
              <a:spcAft>
                <a:spcPts val="0"/>
              </a:spcAft>
              <a:buFont typeface="Wingdings" pitchFamily="2" charset="2"/>
              <a:buChar char="Ø"/>
              <a:tabLst>
                <a:tab pos="2971800" algn="ctr"/>
                <a:tab pos="5943600" algn="r"/>
              </a:tabLst>
            </a:pPr>
            <a:r>
              <a:rPr lang="en-US" sz="2400" dirty="0" smtClean="0">
                <a:ea typeface="Times New Roman" panose="02020603050405020304" pitchFamily="18" charset="0"/>
              </a:rPr>
              <a:t>Goals &amp; Specification</a:t>
            </a:r>
          </a:p>
          <a:p>
            <a:pPr marL="342900" marR="0" lvl="0" indent="-342900" algn="just">
              <a:spcBef>
                <a:spcPts val="0"/>
              </a:spcBef>
              <a:spcAft>
                <a:spcPts val="0"/>
              </a:spcAft>
              <a:buFont typeface="Wingdings" pitchFamily="2" charset="2"/>
              <a:buChar char="Ø"/>
              <a:tabLst>
                <a:tab pos="2971800" algn="ctr"/>
                <a:tab pos="5943600" algn="r"/>
              </a:tabLst>
            </a:pPr>
            <a:r>
              <a:rPr lang="en-US" sz="2400" dirty="0" smtClean="0">
                <a:effectLst/>
                <a:ea typeface="Times New Roman" panose="02020603050405020304" pitchFamily="18" charset="0"/>
              </a:rPr>
              <a:t>Mechanism and Policies</a:t>
            </a:r>
          </a:p>
          <a:p>
            <a:pPr marL="342900" marR="0" lvl="0" indent="-342900" algn="just">
              <a:spcBef>
                <a:spcPts val="0"/>
              </a:spcBef>
              <a:spcAft>
                <a:spcPts val="0"/>
              </a:spcAft>
              <a:buFont typeface="Wingdings" pitchFamily="2" charset="2"/>
              <a:buChar char="Ø"/>
              <a:tabLst>
                <a:tab pos="2971800" algn="ctr"/>
                <a:tab pos="5943600" algn="r"/>
              </a:tabLst>
            </a:pPr>
            <a:r>
              <a:rPr lang="en-US" sz="2400" dirty="0" smtClean="0">
                <a:ea typeface="Times New Roman" panose="02020603050405020304" pitchFamily="18" charset="0"/>
              </a:rPr>
              <a:t>Implementation</a:t>
            </a:r>
          </a:p>
          <a:p>
            <a:pPr marL="342900" marR="0" lvl="0" indent="-342900" algn="just">
              <a:spcBef>
                <a:spcPts val="0"/>
              </a:spcBef>
              <a:spcAft>
                <a:spcPts val="0"/>
              </a:spcAft>
              <a:buNone/>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r>
              <a:rPr lang="en-US" sz="2400" dirty="0" smtClean="0">
                <a:effectLst/>
                <a:ea typeface="Times New Roman" panose="02020603050405020304" pitchFamily="18" charset="0"/>
              </a:rPr>
              <a:t>The system design will be affected by </a:t>
            </a:r>
          </a:p>
          <a:p>
            <a:pPr marL="342900" marR="0" lvl="0" indent="-342900" algn="just">
              <a:spcBef>
                <a:spcPts val="0"/>
              </a:spcBef>
              <a:spcAft>
                <a:spcPts val="0"/>
              </a:spcAft>
              <a:buNone/>
              <a:tabLst>
                <a:tab pos="2971800" algn="ctr"/>
                <a:tab pos="5943600" algn="r"/>
              </a:tabLst>
            </a:pPr>
            <a:r>
              <a:rPr lang="en-US" sz="2400" dirty="0" smtClean="0">
                <a:ea typeface="Times New Roman" panose="02020603050405020304" pitchFamily="18" charset="0"/>
              </a:rPr>
              <a:t>	</a:t>
            </a:r>
          </a:p>
          <a:p>
            <a:pPr marL="342900" marR="0" lvl="0" indent="-342900" algn="just">
              <a:spcBef>
                <a:spcPts val="0"/>
              </a:spcBef>
              <a:spcAft>
                <a:spcPts val="0"/>
              </a:spcAft>
              <a:buNone/>
              <a:tabLst>
                <a:tab pos="2971800" algn="ctr"/>
                <a:tab pos="5943600" algn="r"/>
              </a:tabLst>
            </a:pPr>
            <a:r>
              <a:rPr lang="en-US" sz="2400" dirty="0" smtClean="0">
                <a:ea typeface="Times New Roman" panose="02020603050405020304" pitchFamily="18" charset="0"/>
              </a:rPr>
              <a:t>	Hardware &amp; type of system like timesharing, batch, distributed, real time, single user, multiuser operating system or general purpose.</a:t>
            </a:r>
          </a:p>
          <a:p>
            <a:pPr marL="342900" marR="0" lvl="0" indent="-342900" algn="just">
              <a:spcBef>
                <a:spcPts val="0"/>
              </a:spcBef>
              <a:spcAft>
                <a:spcPts val="0"/>
              </a:spcAft>
              <a:buNone/>
              <a:tabLst>
                <a:tab pos="2971800" algn="ctr"/>
                <a:tab pos="5943600" algn="r"/>
              </a:tabLst>
            </a:pPr>
            <a:r>
              <a:rPr lang="en-US" sz="2400" dirty="0" smtClean="0">
                <a:effectLst/>
                <a:ea typeface="Times New Roman" panose="02020603050405020304" pitchFamily="18" charset="0"/>
              </a:rPr>
              <a:t>The Requirements can be divided into 2 basic groups:</a:t>
            </a:r>
          </a:p>
          <a:p>
            <a:pPr marL="342900" marR="0" lvl="0" indent="-342900" algn="just">
              <a:spcBef>
                <a:spcPts val="0"/>
              </a:spcBef>
              <a:spcAft>
                <a:spcPts val="0"/>
              </a:spcAft>
              <a:buNone/>
              <a:tabLst>
                <a:tab pos="2971800" algn="ctr"/>
                <a:tab pos="5943600" algn="r"/>
              </a:tabLst>
            </a:pPr>
            <a:r>
              <a:rPr lang="en-US" sz="2400" dirty="0" smtClean="0">
                <a:ea typeface="Times New Roman" panose="02020603050405020304" pitchFamily="18" charset="0"/>
              </a:rPr>
              <a:t>	</a:t>
            </a:r>
          </a:p>
          <a:p>
            <a:pPr marL="342900" marR="0" lvl="0" indent="-342900" algn="just">
              <a:spcBef>
                <a:spcPts val="0"/>
              </a:spcBef>
              <a:spcAft>
                <a:spcPts val="0"/>
              </a:spcAft>
              <a:buNone/>
              <a:tabLst>
                <a:tab pos="2971800" algn="ctr"/>
                <a:tab pos="5943600" algn="r"/>
              </a:tabLst>
            </a:pPr>
            <a:r>
              <a:rPr lang="en-US" sz="2400" dirty="0" smtClean="0">
                <a:ea typeface="Times New Roman" panose="02020603050405020304" pitchFamily="18" charset="0"/>
              </a:rPr>
              <a:t>	a) User goals.</a:t>
            </a:r>
          </a:p>
          <a:p>
            <a:pPr marL="342900" marR="0" lvl="0" indent="-342900" algn="just">
              <a:spcBef>
                <a:spcPts val="0"/>
              </a:spcBef>
              <a:spcAft>
                <a:spcPts val="0"/>
              </a:spcAft>
              <a:buNone/>
              <a:tabLst>
                <a:tab pos="2971800" algn="ctr"/>
                <a:tab pos="5943600" algn="r"/>
              </a:tabLst>
            </a:pPr>
            <a:r>
              <a:rPr lang="en-US" sz="2400" dirty="0" smtClean="0">
                <a:effectLst/>
                <a:ea typeface="Times New Roman" panose="02020603050405020304" pitchFamily="18" charset="0"/>
              </a:rPr>
              <a:t>	b) System goals.</a:t>
            </a: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Mechanism and Policies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Font typeface="Wingdings" pitchFamily="2" charset="2"/>
              <a:buChar char="Ø"/>
              <a:tabLst>
                <a:tab pos="2971800" algn="ctr"/>
                <a:tab pos="5943600" algn="r"/>
              </a:tabLst>
            </a:pPr>
            <a:r>
              <a:rPr lang="en-US" sz="2400" i="1" dirty="0" smtClean="0">
                <a:effectLst/>
                <a:ea typeface="Times New Roman" panose="02020603050405020304" pitchFamily="18" charset="0"/>
              </a:rPr>
              <a:t> </a:t>
            </a:r>
            <a:r>
              <a:rPr lang="en-US" sz="2400" dirty="0" smtClean="0">
                <a:effectLst/>
                <a:ea typeface="Times New Roman" panose="02020603050405020304" pitchFamily="18" charset="0"/>
              </a:rPr>
              <a:t>Mechanisms</a:t>
            </a:r>
          </a:p>
          <a:p>
            <a:pPr marL="114300" marR="0" indent="0" algn="just">
              <a:spcBef>
                <a:spcPts val="0"/>
              </a:spcBef>
              <a:spcAft>
                <a:spcPts val="0"/>
              </a:spcAft>
              <a:buFont typeface="Wingdings" pitchFamily="2" charset="2"/>
              <a:buChar char="Ø"/>
              <a:tabLst>
                <a:tab pos="2971800" algn="ctr"/>
                <a:tab pos="5943600" algn="r"/>
              </a:tabLst>
            </a:pPr>
            <a:endParaRPr lang="en-US" sz="2400" dirty="0" smtClean="0">
              <a:latin typeface="Times New Roman" panose="02020603050405020304" pitchFamily="18" charset="0"/>
              <a:ea typeface="Times New Roman" panose="02020603050405020304" pitchFamily="18" charset="0"/>
            </a:endParaRPr>
          </a:p>
          <a:p>
            <a:pPr marL="114300" marR="0" indent="0" algn="just">
              <a:spcBef>
                <a:spcPts val="0"/>
              </a:spcBef>
              <a:spcAft>
                <a:spcPts val="0"/>
              </a:spcAft>
              <a:buFont typeface="Wingdings" pitchFamily="2" charset="2"/>
              <a:buChar char="Ø"/>
              <a:tabLst>
                <a:tab pos="2971800" algn="ctr"/>
                <a:tab pos="5943600" algn="r"/>
              </a:tabLst>
            </a:pPr>
            <a:r>
              <a:rPr lang="en-US" sz="2400" dirty="0" smtClean="0">
                <a:effectLst/>
                <a:ea typeface="Times New Roman" panose="02020603050405020304" pitchFamily="18" charset="0"/>
              </a:rPr>
              <a:t> Policy</a:t>
            </a:r>
          </a:p>
          <a:p>
            <a:pPr marL="114300" marR="0" indent="0" algn="just">
              <a:spcBef>
                <a:spcPts val="0"/>
              </a:spcBef>
              <a:spcAft>
                <a:spcPts val="0"/>
              </a:spcAft>
              <a:buFont typeface="Wingdings" pitchFamily="2" charset="2"/>
              <a:buChar char="Ø"/>
              <a:tabLst>
                <a:tab pos="2971800" algn="ctr"/>
                <a:tab pos="5943600" algn="r"/>
              </a:tabLst>
            </a:pPr>
            <a:endParaRPr lang="en-US" sz="2400" dirty="0" smtClean="0">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2400" dirty="0" smtClean="0">
                <a:ea typeface="Times New Roman" panose="02020603050405020304" pitchFamily="18" charset="0"/>
              </a:rPr>
              <a:t>Example: timer construct is a mechanism to ensure CPU protection whereas for how long the timer is to be set for a particular user is a policy decision.</a:t>
            </a: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dirty="0" smtClean="0">
                <a:ea typeface="Times New Roman" panose="02020603050405020304" pitchFamily="18" charset="0"/>
              </a:rPr>
              <a:t>		Computer </a:t>
            </a:r>
            <a:r>
              <a:rPr lang="en-US" sz="2400" dirty="0">
                <a:ea typeface="Times New Roman" panose="02020603050405020304" pitchFamily="18" charset="0"/>
              </a:rPr>
              <a:t>system operation</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smtClean="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smtClean="0">
                <a:effectLst/>
                <a:ea typeface="Times New Roman" panose="02020603050405020304" pitchFamily="18" charset="0"/>
              </a:rPr>
              <a:t>CPUs </a:t>
            </a:r>
            <a:r>
              <a:rPr lang="en-US" sz="2200" dirty="0">
                <a:effectLst/>
                <a:ea typeface="Times New Roman" panose="02020603050405020304" pitchFamily="18" charset="0"/>
              </a:rPr>
              <a:t>and device controllers can execute concurrently competing for memory utilization and </a:t>
            </a:r>
            <a:r>
              <a:rPr lang="en-US" sz="2200" b="1" dirty="0">
                <a:effectLst/>
                <a:ea typeface="Times New Roman" panose="02020603050405020304" pitchFamily="18" charset="0"/>
              </a:rPr>
              <a:t>memory controller</a:t>
            </a:r>
            <a:r>
              <a:rPr lang="en-US" sz="2200" dirty="0">
                <a:effectLst/>
                <a:ea typeface="Times New Roman" panose="02020603050405020304" pitchFamily="18" charset="0"/>
              </a:rPr>
              <a:t> synchronizes the memory access.</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b="1" dirty="0">
                <a:effectLst/>
                <a:ea typeface="Times New Roman" panose="02020603050405020304" pitchFamily="18" charset="0"/>
              </a:rPr>
              <a:t>Bootstrap program</a:t>
            </a:r>
            <a:r>
              <a:rPr lang="en-US" sz="2200" dirty="0">
                <a:effectLst/>
                <a:ea typeface="Times New Roman" panose="02020603050405020304" pitchFamily="18" charset="0"/>
              </a:rPr>
              <a:t> is loaded first. It is stored in ROM or EEPROM, generally known as </a:t>
            </a:r>
            <a:r>
              <a:rPr lang="en-US" sz="2200" b="1" dirty="0">
                <a:effectLst/>
                <a:ea typeface="Times New Roman" panose="02020603050405020304" pitchFamily="18" charset="0"/>
              </a:rPr>
              <a:t>firmware. </a:t>
            </a:r>
          </a:p>
          <a:p>
            <a:pPr marL="342900" marR="0" lvl="0" indent="-342900" algn="just">
              <a:spcBef>
                <a:spcPts val="0"/>
              </a:spcBef>
              <a:spcAft>
                <a:spcPts val="0"/>
              </a:spcAft>
              <a:buFont typeface="Wingdings" panose="05000000000000000000" pitchFamily="2" charset="2"/>
              <a:buChar char=""/>
            </a:pPr>
            <a:endParaRPr lang="en-US" sz="2200" b="1" dirty="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First process, called </a:t>
            </a:r>
            <a:r>
              <a:rPr lang="en-US" sz="2200" b="1" dirty="0">
                <a:effectLst/>
                <a:ea typeface="Times New Roman" panose="02020603050405020304" pitchFamily="18" charset="0"/>
              </a:rPr>
              <a:t>“init”</a:t>
            </a:r>
            <a:r>
              <a:rPr lang="en-US" sz="2200" dirty="0">
                <a:effectLst/>
                <a:ea typeface="Times New Roman" panose="02020603050405020304" pitchFamily="18" charset="0"/>
              </a:rPr>
              <a:t> is executed and waits for some event to occur.</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An operating system is </a:t>
            </a:r>
            <a:r>
              <a:rPr lang="en-US" sz="2200" b="1" dirty="0">
                <a:effectLst/>
                <a:ea typeface="Times New Roman" panose="02020603050405020304" pitchFamily="18" charset="0"/>
              </a:rPr>
              <a:t>interrupt</a:t>
            </a:r>
            <a:r>
              <a:rPr lang="en-US" sz="2200" dirty="0">
                <a:effectLst/>
                <a:ea typeface="Times New Roman" panose="02020603050405020304" pitchFamily="18" charset="0"/>
              </a:rPr>
              <a:t> driven. </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200" dirty="0">
                <a:effectLst/>
                <a:ea typeface="Times New Roman" panose="02020603050405020304" pitchFamily="18" charset="0"/>
              </a:rPr>
              <a:t>Each computer has its own interrupt design mechanism, but several functions are common. </a:t>
            </a: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934174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Implementation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lnSpcReduction="10000"/>
          </a:bodyPr>
          <a:lstStyle/>
          <a:p>
            <a:pPr marL="571500" marR="0" indent="0" algn="just">
              <a:spcBef>
                <a:spcPts val="0"/>
              </a:spcBef>
              <a:spcAft>
                <a:spcPts val="0"/>
              </a:spcAft>
              <a:buFont typeface="Wingdings" pitchFamily="2" charset="2"/>
              <a:buChar char="Ø"/>
            </a:pPr>
            <a:endParaRPr lang="en-US" sz="2400" dirty="0" smtClean="0">
              <a:ea typeface="Times New Roman" panose="02020603050405020304" pitchFamily="18" charset="0"/>
            </a:endParaRPr>
          </a:p>
          <a:p>
            <a:pPr marL="571500" marR="0" indent="0" algn="just">
              <a:spcBef>
                <a:spcPts val="0"/>
              </a:spcBef>
              <a:spcAft>
                <a:spcPts val="0"/>
              </a:spcAft>
              <a:buFont typeface="Wingdings" pitchFamily="2" charset="2"/>
              <a:buChar char="Ø"/>
            </a:pPr>
            <a:r>
              <a:rPr lang="en-US" sz="2400" dirty="0" smtClean="0">
                <a:effectLst/>
                <a:ea typeface="Times New Roman" panose="02020603050405020304" pitchFamily="18" charset="0"/>
              </a:rPr>
              <a:t> </a:t>
            </a:r>
            <a:r>
              <a:rPr lang="en-US" sz="2400" dirty="0" smtClean="0">
                <a:ea typeface="Times New Roman" panose="02020603050405020304" pitchFamily="18" charset="0"/>
              </a:rPr>
              <a:t>OS have been written in assembly language.</a:t>
            </a:r>
          </a:p>
          <a:p>
            <a:pPr marL="571500" marR="0" indent="0" algn="just">
              <a:spcBef>
                <a:spcPts val="0"/>
              </a:spcBef>
              <a:spcAft>
                <a:spcPts val="0"/>
              </a:spcAft>
              <a:buNone/>
            </a:pPr>
            <a:endParaRPr lang="en-US" sz="2400" dirty="0" smtClean="0">
              <a:effectLst/>
              <a:ea typeface="Times New Roman" panose="02020603050405020304" pitchFamily="18" charset="0"/>
            </a:endParaRPr>
          </a:p>
          <a:p>
            <a:pPr marL="571500" marR="0" indent="0" algn="just">
              <a:spcBef>
                <a:spcPts val="0"/>
              </a:spcBef>
              <a:spcAft>
                <a:spcPts val="0"/>
              </a:spcAft>
              <a:buFont typeface="Wingdings" pitchFamily="2" charset="2"/>
              <a:buChar char="Ø"/>
            </a:pPr>
            <a:r>
              <a:rPr lang="en-US" sz="2400" dirty="0" smtClean="0">
                <a:effectLst/>
                <a:ea typeface="Times New Roman" panose="02020603050405020304" pitchFamily="18" charset="0"/>
              </a:rPr>
              <a:t> MS-DOS was implemented in </a:t>
            </a:r>
            <a:r>
              <a:rPr lang="en-US" sz="2400" dirty="0" err="1" smtClean="0">
                <a:effectLst/>
                <a:ea typeface="Times New Roman" panose="02020603050405020304" pitchFamily="18" charset="0"/>
              </a:rPr>
              <a:t>intel</a:t>
            </a:r>
            <a:r>
              <a:rPr lang="en-US" sz="2400" dirty="0" smtClean="0">
                <a:effectLst/>
                <a:ea typeface="Times New Roman" panose="02020603050405020304" pitchFamily="18" charset="0"/>
              </a:rPr>
              <a:t> 8088 and was available in Intel CPUs only.</a:t>
            </a:r>
          </a:p>
          <a:p>
            <a:pPr marL="571500" marR="0" indent="0" algn="just">
              <a:spcBef>
                <a:spcPts val="0"/>
              </a:spcBef>
              <a:spcAft>
                <a:spcPts val="0"/>
              </a:spcAft>
              <a:buFont typeface="Wingdings" pitchFamily="2" charset="2"/>
              <a:buChar char="Ø"/>
            </a:pPr>
            <a:endParaRPr lang="en-US" sz="2400" dirty="0" smtClean="0">
              <a:ea typeface="Times New Roman" panose="02020603050405020304" pitchFamily="18" charset="0"/>
            </a:endParaRPr>
          </a:p>
          <a:p>
            <a:pPr marL="571500" marR="0" indent="0" algn="just">
              <a:spcBef>
                <a:spcPts val="0"/>
              </a:spcBef>
              <a:spcAft>
                <a:spcPts val="0"/>
              </a:spcAft>
              <a:buFont typeface="Wingdings" pitchFamily="2" charset="2"/>
              <a:buChar char="Ø"/>
            </a:pPr>
            <a:r>
              <a:rPr lang="en-US" sz="2400" dirty="0" smtClean="0">
                <a:effectLst/>
                <a:ea typeface="Times New Roman" panose="02020603050405020304" pitchFamily="18" charset="0"/>
              </a:rPr>
              <a:t> Master Control Program(MCP) written in ALGOL, MULTICS in PL/I and Linux is with C &amp; available on Intel 8086.</a:t>
            </a:r>
          </a:p>
          <a:p>
            <a:pPr marL="571500" marR="0" indent="0" algn="just">
              <a:spcBef>
                <a:spcPts val="0"/>
              </a:spcBef>
              <a:spcAft>
                <a:spcPts val="0"/>
              </a:spcAft>
              <a:buFont typeface="Wingdings" pitchFamily="2" charset="2"/>
              <a:buChar char="Ø"/>
            </a:pPr>
            <a:endParaRPr lang="en-US" sz="2400" dirty="0" smtClean="0">
              <a:ea typeface="Times New Roman" panose="02020603050405020304" pitchFamily="18" charset="0"/>
            </a:endParaRPr>
          </a:p>
          <a:p>
            <a:pPr marL="571500" marR="0" indent="0" algn="just">
              <a:spcBef>
                <a:spcPts val="0"/>
              </a:spcBef>
              <a:spcAft>
                <a:spcPts val="0"/>
              </a:spcAft>
              <a:buFont typeface="Wingdings" pitchFamily="2" charset="2"/>
              <a:buChar char="Ø"/>
            </a:pPr>
            <a:r>
              <a:rPr lang="en-US" sz="2200" dirty="0" smtClean="0">
                <a:ea typeface="Times New Roman" panose="02020603050405020304" pitchFamily="18" charset="0"/>
              </a:rPr>
              <a:t> Now they are most commonly written in higher level languages such as c or </a:t>
            </a:r>
            <a:r>
              <a:rPr lang="en-US" sz="2200" dirty="0" err="1" smtClean="0">
                <a:ea typeface="Times New Roman" panose="02020603050405020304" pitchFamily="18" charset="0"/>
              </a:rPr>
              <a:t>c++</a:t>
            </a:r>
            <a:r>
              <a:rPr lang="en-US" sz="2200" dirty="0" smtClean="0">
                <a:ea typeface="Times New Roman" panose="02020603050405020304" pitchFamily="18" charset="0"/>
              </a:rPr>
              <a:t>.</a:t>
            </a:r>
          </a:p>
          <a:p>
            <a:pPr marL="571500" marR="0" indent="0" algn="just">
              <a:spcBef>
                <a:spcPts val="0"/>
              </a:spcBef>
              <a:spcAft>
                <a:spcPts val="0"/>
              </a:spcAft>
              <a:buFont typeface="Wingdings" pitchFamily="2" charset="2"/>
              <a:buChar char="Ø"/>
            </a:pPr>
            <a:endParaRPr lang="en-US" sz="2200" dirty="0" smtClean="0">
              <a:effectLst/>
              <a:ea typeface="Times New Roman" panose="02020603050405020304" pitchFamily="18" charset="0"/>
            </a:endParaRPr>
          </a:p>
          <a:p>
            <a:pPr marL="571500" marR="0" indent="0" algn="just">
              <a:spcBef>
                <a:spcPts val="0"/>
              </a:spcBef>
              <a:spcAft>
                <a:spcPts val="0"/>
              </a:spcAft>
              <a:buFont typeface="Wingdings" pitchFamily="2" charset="2"/>
              <a:buChar char="Ø"/>
            </a:pPr>
            <a:r>
              <a:rPr lang="en-US" sz="2200" dirty="0" smtClean="0">
                <a:ea typeface="Times New Roman" panose="02020603050405020304" pitchFamily="18" charset="0"/>
              </a:rPr>
              <a:t> OS is easier to port.</a:t>
            </a:r>
          </a:p>
          <a:p>
            <a:pPr marL="571500" marR="0" indent="0" algn="just">
              <a:spcBef>
                <a:spcPts val="0"/>
              </a:spcBef>
              <a:spcAft>
                <a:spcPts val="0"/>
              </a:spcAft>
              <a:buFont typeface="Wingdings" pitchFamily="2" charset="2"/>
              <a:buChar char="Ø"/>
            </a:pPr>
            <a:endParaRPr lang="en-US" sz="2200" dirty="0" smtClean="0">
              <a:effectLst/>
              <a:ea typeface="Times New Roman" panose="02020603050405020304" pitchFamily="18" charset="0"/>
            </a:endParaRPr>
          </a:p>
          <a:p>
            <a:pPr marL="571500" marR="0" indent="0" algn="just">
              <a:spcBef>
                <a:spcPts val="0"/>
              </a:spcBef>
              <a:spcAft>
                <a:spcPts val="0"/>
              </a:spcAft>
              <a:buFont typeface="Wingdings" pitchFamily="2" charset="2"/>
              <a:buChar char="Ø"/>
            </a:pPr>
            <a:r>
              <a:rPr lang="en-US" sz="2200" dirty="0" smtClean="0">
                <a:ea typeface="Times New Roman" panose="02020603050405020304" pitchFamily="18" charset="0"/>
              </a:rPr>
              <a:t>Disadvantage of OS in high level language is reduced speed and increased storage requirements.</a:t>
            </a: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dirty="0" smtClean="0">
                <a:ea typeface="Times New Roman" panose="02020603050405020304" pitchFamily="18" charset="0"/>
              </a:rPr>
              <a:t>O</a:t>
            </a:r>
            <a:r>
              <a:rPr lang="en-US" sz="2800" dirty="0" smtClean="0">
                <a:effectLst/>
                <a:ea typeface="Times New Roman" panose="02020603050405020304" pitchFamily="18" charset="0"/>
              </a:rPr>
              <a:t>perating System Structures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None/>
              <a:tabLst>
                <a:tab pos="2971800" algn="ctr"/>
                <a:tab pos="5943600" algn="r"/>
              </a:tabLst>
            </a:pPr>
            <a:endParaRPr lang="en-US" sz="2400" dirty="0" smtClean="0">
              <a:effectLst/>
              <a:ea typeface="Times New Roman" panose="02020603050405020304" pitchFamily="18" charset="0"/>
            </a:endParaRPr>
          </a:p>
          <a:p>
            <a:pPr marL="114300" marR="0" indent="0" algn="just">
              <a:spcBef>
                <a:spcPts val="0"/>
              </a:spcBef>
              <a:spcAft>
                <a:spcPts val="0"/>
              </a:spcAft>
              <a:buFont typeface="Wingdings" pitchFamily="2" charset="2"/>
              <a:buChar char="Ø"/>
              <a:tabLst>
                <a:tab pos="2971800" algn="ctr"/>
                <a:tab pos="5943600" algn="r"/>
              </a:tabLst>
            </a:pPr>
            <a:endParaRPr lang="en-US" sz="2400" dirty="0" smtClean="0">
              <a:ea typeface="Times New Roman" panose="02020603050405020304" pitchFamily="18" charset="0"/>
            </a:endParaRPr>
          </a:p>
          <a:p>
            <a:pPr marL="114300" marR="0" indent="0" algn="just">
              <a:spcBef>
                <a:spcPts val="0"/>
              </a:spcBef>
              <a:spcAft>
                <a:spcPts val="0"/>
              </a:spcAft>
              <a:buFont typeface="Wingdings" pitchFamily="2" charset="2"/>
              <a:buChar char="Ø"/>
              <a:tabLst>
                <a:tab pos="2971800" algn="ctr"/>
                <a:tab pos="5943600" algn="r"/>
              </a:tabLst>
            </a:pPr>
            <a:r>
              <a:rPr lang="en-US" sz="2400" dirty="0" smtClean="0">
                <a:ea typeface="Times New Roman" panose="02020603050405020304" pitchFamily="18" charset="0"/>
              </a:rPr>
              <a:t> Modern OS is large &amp; complex.</a:t>
            </a:r>
          </a:p>
          <a:p>
            <a:pPr marL="114300" marR="0" indent="0" algn="just">
              <a:spcBef>
                <a:spcPts val="0"/>
              </a:spcBef>
              <a:spcAft>
                <a:spcPts val="0"/>
              </a:spcAft>
              <a:buFont typeface="Wingdings" pitchFamily="2" charset="2"/>
              <a:buChar char="Ø"/>
              <a:tabLst>
                <a:tab pos="2971800" algn="ctr"/>
                <a:tab pos="5943600" algn="r"/>
              </a:tabLst>
            </a:pPr>
            <a:endParaRPr lang="en-US" sz="2400" dirty="0" smtClean="0">
              <a:effectLst/>
              <a:ea typeface="Times New Roman" panose="02020603050405020304" pitchFamily="18" charset="0"/>
            </a:endParaRPr>
          </a:p>
          <a:p>
            <a:pPr marL="114300" marR="0" indent="0" algn="just">
              <a:spcBef>
                <a:spcPts val="0"/>
              </a:spcBef>
              <a:spcAft>
                <a:spcPts val="0"/>
              </a:spcAft>
              <a:buFont typeface="Wingdings" pitchFamily="2" charset="2"/>
              <a:buChar char="Ø"/>
              <a:tabLst>
                <a:tab pos="2971800" algn="ctr"/>
                <a:tab pos="5943600" algn="r"/>
              </a:tabLst>
            </a:pPr>
            <a:endParaRPr lang="en-US" sz="2400" dirty="0" smtClean="0">
              <a:effectLst/>
              <a:ea typeface="Times New Roman" panose="02020603050405020304" pitchFamily="18" charset="0"/>
            </a:endParaRPr>
          </a:p>
          <a:p>
            <a:pPr marL="114300" marR="0" indent="0" algn="just">
              <a:spcBef>
                <a:spcPts val="0"/>
              </a:spcBef>
              <a:spcAft>
                <a:spcPts val="0"/>
              </a:spcAft>
              <a:buFont typeface="Wingdings" pitchFamily="2" charset="2"/>
              <a:buChar char="Ø"/>
              <a:tabLst>
                <a:tab pos="2971800" algn="ctr"/>
                <a:tab pos="5943600" algn="r"/>
              </a:tabLst>
            </a:pPr>
            <a:r>
              <a:rPr lang="en-US" sz="2400" dirty="0" smtClean="0">
                <a:effectLst/>
                <a:ea typeface="Times New Roman" panose="02020603050405020304" pitchFamily="18" charset="0"/>
              </a:rPr>
              <a:t> Different types of structures used are:</a:t>
            </a:r>
          </a:p>
          <a:p>
            <a:pPr marL="114300" marR="0" indent="0" algn="just">
              <a:spcBef>
                <a:spcPts val="0"/>
              </a:spcBef>
              <a:spcAft>
                <a:spcPts val="0"/>
              </a:spcAft>
              <a:buFont typeface="Wingdings" pitchFamily="2" charset="2"/>
              <a:buChar char="Ø"/>
              <a:tabLst>
                <a:tab pos="2971800" algn="ctr"/>
                <a:tab pos="5943600" algn="r"/>
              </a:tabLst>
            </a:pPr>
            <a:endParaRPr lang="en-US" sz="2400" dirty="0" smtClean="0">
              <a:ea typeface="Times New Roman" panose="02020603050405020304" pitchFamily="18" charset="0"/>
            </a:endParaRPr>
          </a:p>
          <a:p>
            <a:pPr marL="514350" lvl="1" indent="0" algn="just">
              <a:spcBef>
                <a:spcPts val="0"/>
              </a:spcBef>
              <a:buFont typeface="Wingdings" pitchFamily="2" charset="2"/>
              <a:buChar char="Ø"/>
              <a:tabLst>
                <a:tab pos="2971800" algn="ctr"/>
                <a:tab pos="5943600" algn="r"/>
              </a:tabLst>
            </a:pPr>
            <a:endParaRPr lang="en-US" sz="2200" dirty="0" smtClean="0">
              <a:effectLst/>
              <a:ea typeface="Times New Roman" panose="02020603050405020304" pitchFamily="18" charset="0"/>
            </a:endParaRPr>
          </a:p>
          <a:p>
            <a:pPr marL="514350" lvl="1" indent="0" algn="just">
              <a:spcBef>
                <a:spcPts val="0"/>
              </a:spcBef>
              <a:buFont typeface="Wingdings" pitchFamily="2" charset="2"/>
              <a:buChar char="Ø"/>
              <a:tabLst>
                <a:tab pos="2971800" algn="ctr"/>
                <a:tab pos="5943600" algn="r"/>
              </a:tabLst>
            </a:pPr>
            <a:r>
              <a:rPr lang="en-US" sz="2200" dirty="0" smtClean="0">
                <a:effectLst/>
                <a:ea typeface="Times New Roman" panose="02020603050405020304" pitchFamily="18" charset="0"/>
              </a:rPr>
              <a:t> Simple </a:t>
            </a:r>
            <a:r>
              <a:rPr lang="en-US" sz="2200" dirty="0" smtClean="0">
                <a:ea typeface="Times New Roman" panose="02020603050405020304" pitchFamily="18" charset="0"/>
              </a:rPr>
              <a:t>S</a:t>
            </a:r>
            <a:r>
              <a:rPr lang="en-US" sz="2200" dirty="0" smtClean="0">
                <a:effectLst/>
                <a:ea typeface="Times New Roman" panose="02020603050405020304" pitchFamily="18" charset="0"/>
              </a:rPr>
              <a:t>tructures</a:t>
            </a:r>
          </a:p>
          <a:p>
            <a:pPr marL="514350" lvl="1" indent="0" algn="just">
              <a:spcBef>
                <a:spcPts val="0"/>
              </a:spcBef>
              <a:buFont typeface="Wingdings" pitchFamily="2" charset="2"/>
              <a:buChar char="Ø"/>
              <a:tabLst>
                <a:tab pos="2971800" algn="ctr"/>
                <a:tab pos="5943600" algn="r"/>
              </a:tabLst>
            </a:pPr>
            <a:endParaRPr lang="en-US" sz="2200" dirty="0" smtClean="0">
              <a:ea typeface="Times New Roman" panose="02020603050405020304" pitchFamily="18" charset="0"/>
            </a:endParaRPr>
          </a:p>
          <a:p>
            <a:pPr marL="514350" lvl="1" indent="0" algn="just">
              <a:spcBef>
                <a:spcPts val="0"/>
              </a:spcBef>
              <a:buFont typeface="Wingdings" pitchFamily="2" charset="2"/>
              <a:buChar char="Ø"/>
              <a:tabLst>
                <a:tab pos="2971800" algn="ctr"/>
                <a:tab pos="5943600" algn="r"/>
              </a:tabLst>
            </a:pPr>
            <a:r>
              <a:rPr lang="en-US" sz="2200" dirty="0" smtClean="0">
                <a:effectLst/>
                <a:ea typeface="Times New Roman" panose="02020603050405020304" pitchFamily="18" charset="0"/>
              </a:rPr>
              <a:t> Layered Approach</a:t>
            </a:r>
          </a:p>
          <a:p>
            <a:pPr marL="514350" lvl="1" indent="0" algn="just">
              <a:spcBef>
                <a:spcPts val="0"/>
              </a:spcBef>
              <a:buFont typeface="Wingdings" pitchFamily="2" charset="2"/>
              <a:buChar char="Ø"/>
              <a:tabLst>
                <a:tab pos="2971800" algn="ctr"/>
                <a:tab pos="5943600" algn="r"/>
              </a:tabLst>
            </a:pPr>
            <a:endParaRPr lang="en-US" sz="2200" dirty="0" smtClean="0">
              <a:ea typeface="Times New Roman" panose="02020603050405020304" pitchFamily="18" charset="0"/>
            </a:endParaRPr>
          </a:p>
          <a:p>
            <a:pPr marL="514350" lvl="1" indent="0" algn="just">
              <a:spcBef>
                <a:spcPts val="0"/>
              </a:spcBef>
              <a:buFont typeface="Wingdings" pitchFamily="2" charset="2"/>
              <a:buChar char="Ø"/>
              <a:tabLst>
                <a:tab pos="2971800" algn="ctr"/>
                <a:tab pos="5943600" algn="r"/>
              </a:tabLst>
            </a:pPr>
            <a:r>
              <a:rPr lang="en-US" sz="2200" dirty="0" smtClean="0">
                <a:effectLst/>
                <a:ea typeface="Times New Roman" panose="02020603050405020304" pitchFamily="18" charset="0"/>
              </a:rPr>
              <a:t> Micro Kernels.</a:t>
            </a:r>
          </a:p>
          <a:p>
            <a:pPr marL="114300" marR="0" indent="0" algn="just">
              <a:spcBef>
                <a:spcPts val="0"/>
              </a:spcBef>
              <a:spcAft>
                <a:spcPts val="0"/>
              </a:spcAft>
              <a:buNone/>
              <a:tabLst>
                <a:tab pos="2971800" algn="ctr"/>
                <a:tab pos="5943600" algn="r"/>
              </a:tabLst>
            </a:pPr>
            <a:endParaRPr lang="en-US" sz="2400" dirty="0" smtClean="0">
              <a:ea typeface="Times New Roman" panose="02020603050405020304" pitchFamily="18" charset="0"/>
            </a:endParaRPr>
          </a:p>
          <a:p>
            <a:pPr marL="514350" lvl="1" indent="0" algn="just">
              <a:spcBef>
                <a:spcPts val="0"/>
              </a:spcBef>
              <a:buFont typeface="Wingdings" pitchFamily="2" charset="2"/>
              <a:buChar char="Ø"/>
              <a:tabLst>
                <a:tab pos="2971800" algn="ctr"/>
                <a:tab pos="5943600" algn="r"/>
              </a:tabLst>
            </a:pPr>
            <a:endParaRPr lang="en-US" sz="2200" dirty="0" smtClean="0">
              <a:effectLst/>
              <a:ea typeface="Times New Roman" panose="02020603050405020304" pitchFamily="18" charset="0"/>
            </a:endParaRPr>
          </a:p>
          <a:p>
            <a:pPr marL="514350" lvl="1" indent="0" algn="just">
              <a:spcBef>
                <a:spcPts val="0"/>
              </a:spcBef>
              <a:buFont typeface="Wingdings" pitchFamily="2" charset="2"/>
              <a:buChar char="Ø"/>
              <a:tabLst>
                <a:tab pos="2971800" algn="ctr"/>
                <a:tab pos="5943600" algn="r"/>
              </a:tabLst>
            </a:pPr>
            <a:endParaRPr lang="en-US" sz="2200" dirty="0" smtClean="0">
              <a:ea typeface="Times New Roman" panose="02020603050405020304" pitchFamily="18" charset="0"/>
            </a:endParaRPr>
          </a:p>
          <a:p>
            <a:pPr marL="514350" lvl="1" indent="0" algn="just">
              <a:spcBef>
                <a:spcPts val="0"/>
              </a:spcBef>
              <a:buNone/>
              <a:tabLst>
                <a:tab pos="2971800" algn="ctr"/>
                <a:tab pos="5943600" algn="r"/>
              </a:tabLst>
            </a:pPr>
            <a:endParaRPr lang="en-US" sz="2200" dirty="0">
              <a:effectLst/>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1. Simple Structures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r>
              <a:rPr lang="en-US" sz="2400" dirty="0" smtClean="0">
                <a:effectLst/>
                <a:ea typeface="Times New Roman" panose="02020603050405020304" pitchFamily="18" charset="0"/>
              </a:rPr>
              <a:t>Simple Structure OS are small, simple &amp; limited </a:t>
            </a:r>
            <a:r>
              <a:rPr lang="en-US" sz="2400" dirty="0" err="1" smtClean="0">
                <a:effectLst/>
                <a:ea typeface="Times New Roman" panose="02020603050405020304" pitchFamily="18" charset="0"/>
              </a:rPr>
              <a:t>sytems</a:t>
            </a:r>
            <a:r>
              <a:rPr lang="en-US" sz="2400" dirty="0" smtClean="0">
                <a:effectLst/>
                <a:ea typeface="Times New Roman" panose="02020603050405020304" pitchFamily="18" charset="0"/>
              </a:rPr>
              <a:t>.</a:t>
            </a:r>
          </a:p>
          <a:p>
            <a:pPr marL="342900" marR="0" lvl="0" indent="-342900" algn="just">
              <a:spcBef>
                <a:spcPts val="0"/>
              </a:spcBef>
              <a:spcAft>
                <a:spcPts val="0"/>
              </a:spcAft>
              <a:buNone/>
              <a:tabLst>
                <a:tab pos="2971800" algn="ctr"/>
                <a:tab pos="5943600" algn="r"/>
              </a:tabLst>
            </a:pPr>
            <a:r>
              <a:rPr lang="en-US" sz="2400" dirty="0" smtClean="0">
                <a:ea typeface="Times New Roman" panose="02020603050405020304" pitchFamily="18" charset="0"/>
              </a:rPr>
              <a:t> Example: MS-DOS</a:t>
            </a: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5" name="Picture 4"/>
          <p:cNvPicPr/>
          <p:nvPr/>
        </p:nvPicPr>
        <p:blipFill>
          <a:blip r:embed="rId3"/>
          <a:srcRect l="11720" t="757" r="11531" b="757"/>
          <a:stretch>
            <a:fillRect/>
          </a:stretch>
        </p:blipFill>
        <p:spPr bwMode="auto">
          <a:xfrm>
            <a:off x="2330245" y="2432641"/>
            <a:ext cx="8937523" cy="3938662"/>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r>
              <a:rPr lang="en-US" sz="2400" dirty="0" smtClean="0">
                <a:effectLst/>
                <a:ea typeface="Times New Roman" panose="02020603050405020304" pitchFamily="18" charset="0"/>
              </a:rPr>
              <a:t>Example: UNIX</a:t>
            </a:r>
          </a:p>
          <a:p>
            <a:pPr marL="342900" marR="0" lvl="0" indent="-342900" algn="just">
              <a:spcBef>
                <a:spcPts val="0"/>
              </a:spcBef>
              <a:spcAft>
                <a:spcPts val="0"/>
              </a:spcAft>
              <a:buNone/>
              <a:tabLst>
                <a:tab pos="2971800" algn="ctr"/>
                <a:tab pos="5943600" algn="r"/>
              </a:tabLst>
            </a:pP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5" name="Picture 4"/>
          <p:cNvPicPr/>
          <p:nvPr/>
        </p:nvPicPr>
        <p:blipFill>
          <a:blip r:embed="rId3"/>
          <a:srcRect l="380" t="10139" r="380" b="10139"/>
          <a:stretch>
            <a:fillRect/>
          </a:stretch>
        </p:blipFill>
        <p:spPr bwMode="auto">
          <a:xfrm>
            <a:off x="2300748" y="2035278"/>
            <a:ext cx="8686799" cy="4424516"/>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Layered Approach</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571500" marR="0" indent="0" algn="just">
              <a:spcBef>
                <a:spcPts val="0"/>
              </a:spcBef>
              <a:spcAft>
                <a:spcPts val="0"/>
              </a:spcAft>
              <a:buNone/>
            </a:pPr>
            <a:endParaRPr lang="en-US" sz="2400" dirty="0" smtClean="0">
              <a:ea typeface="Times New Roman" panose="02020603050405020304" pitchFamily="18" charset="0"/>
            </a:endParaRPr>
          </a:p>
          <a:p>
            <a:pPr marL="571500" marR="0" indent="0" algn="just">
              <a:spcBef>
                <a:spcPts val="0"/>
              </a:spcBef>
              <a:spcAft>
                <a:spcPts val="0"/>
              </a:spcAft>
              <a:buFont typeface="Wingdings" pitchFamily="2" charset="2"/>
              <a:buChar char="Ø"/>
            </a:pPr>
            <a:r>
              <a:rPr lang="en-US" sz="2400" dirty="0" smtClean="0">
                <a:effectLst/>
                <a:ea typeface="Times New Roman" panose="02020603050405020304" pitchFamily="18" charset="0"/>
              </a:rPr>
              <a:t> OS is divided</a:t>
            </a:r>
            <a:r>
              <a:rPr lang="en-US" sz="2400" dirty="0" smtClean="0">
                <a:ea typeface="Times New Roman" panose="02020603050405020304" pitchFamily="18" charset="0"/>
              </a:rPr>
              <a:t> into number of layers.</a:t>
            </a: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5" name="Picture 4"/>
          <p:cNvPicPr/>
          <p:nvPr/>
        </p:nvPicPr>
        <p:blipFill>
          <a:blip r:embed="rId3"/>
          <a:srcRect l="13089" t="708" r="13089" b="708"/>
          <a:stretch>
            <a:fillRect/>
          </a:stretch>
        </p:blipFill>
        <p:spPr bwMode="auto">
          <a:xfrm>
            <a:off x="3451123" y="2344994"/>
            <a:ext cx="6445045" cy="4306529"/>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Micro Kernels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571500" marR="0" indent="0" algn="just">
              <a:spcBef>
                <a:spcPts val="0"/>
              </a:spcBef>
              <a:spcAft>
                <a:spcPts val="0"/>
              </a:spcAft>
              <a:buNone/>
            </a:pPr>
            <a:endParaRPr lang="en-US" sz="2400" dirty="0" smtClean="0">
              <a:ea typeface="Times New Roman" panose="02020603050405020304" pitchFamily="18" charset="0"/>
            </a:endParaRPr>
          </a:p>
          <a:p>
            <a:pPr marL="571500" marR="0" indent="0" algn="just">
              <a:spcBef>
                <a:spcPts val="0"/>
              </a:spcBef>
              <a:spcAft>
                <a:spcPts val="0"/>
              </a:spcAft>
              <a:buFont typeface="Wingdings" pitchFamily="2" charset="2"/>
              <a:buChar char="Ø"/>
            </a:pPr>
            <a:r>
              <a:rPr lang="en-US" sz="2400" dirty="0" smtClean="0">
                <a:effectLst/>
                <a:ea typeface="Times New Roman" panose="02020603050405020304" pitchFamily="18" charset="0"/>
              </a:rPr>
              <a:t> In 1980 Mach OS has been developed.</a:t>
            </a:r>
          </a:p>
          <a:p>
            <a:pPr marL="571500" marR="0" indent="0" algn="just">
              <a:spcBef>
                <a:spcPts val="0"/>
              </a:spcBef>
              <a:spcAft>
                <a:spcPts val="0"/>
              </a:spcAft>
              <a:buFont typeface="Wingdings" pitchFamily="2" charset="2"/>
              <a:buChar char="Ø"/>
            </a:pPr>
            <a:endParaRPr lang="en-US" sz="2400" dirty="0" smtClean="0">
              <a:ea typeface="Times New Roman" panose="02020603050405020304" pitchFamily="18" charset="0"/>
            </a:endParaRPr>
          </a:p>
          <a:p>
            <a:pPr marL="571500" marR="0" indent="0" algn="just">
              <a:spcBef>
                <a:spcPts val="0"/>
              </a:spcBef>
              <a:spcAft>
                <a:spcPts val="0"/>
              </a:spcAft>
              <a:buFont typeface="Wingdings" pitchFamily="2" charset="2"/>
              <a:buChar char="Ø"/>
            </a:pPr>
            <a:r>
              <a:rPr lang="en-US" sz="2400" dirty="0" smtClean="0">
                <a:effectLst/>
                <a:ea typeface="Times New Roman" panose="02020603050405020304" pitchFamily="18" charset="0"/>
              </a:rPr>
              <a:t>The main functions to provide communication facilities.</a:t>
            </a:r>
          </a:p>
          <a:p>
            <a:pPr marL="571500" marR="0" indent="0" algn="just">
              <a:spcBef>
                <a:spcPts val="0"/>
              </a:spcBef>
              <a:spcAft>
                <a:spcPts val="0"/>
              </a:spcAft>
              <a:buFont typeface="Wingdings" pitchFamily="2" charset="2"/>
              <a:buChar char="Ø"/>
            </a:pPr>
            <a:endParaRPr lang="en-US" sz="2400" dirty="0" smtClean="0">
              <a:ea typeface="Times New Roman" panose="02020603050405020304" pitchFamily="18" charset="0"/>
            </a:endParaRPr>
          </a:p>
          <a:p>
            <a:pPr marL="571500" marR="0" indent="0" algn="just">
              <a:spcBef>
                <a:spcPts val="0"/>
              </a:spcBef>
              <a:spcAft>
                <a:spcPts val="0"/>
              </a:spcAft>
              <a:buFont typeface="Wingdings" pitchFamily="2" charset="2"/>
              <a:buChar char="Ø"/>
            </a:pPr>
            <a:r>
              <a:rPr lang="en-US" sz="2400" dirty="0" smtClean="0">
                <a:effectLst/>
                <a:ea typeface="Times New Roman" panose="02020603050405020304" pitchFamily="18" charset="0"/>
              </a:rPr>
              <a:t>High degree of flexibility and modularity.</a:t>
            </a:r>
          </a:p>
          <a:p>
            <a:pPr marL="571500" marR="0" indent="0" algn="just">
              <a:spcBef>
                <a:spcPts val="0"/>
              </a:spcBef>
              <a:spcAft>
                <a:spcPts val="0"/>
              </a:spcAft>
              <a:buFont typeface="Wingdings" pitchFamily="2" charset="2"/>
              <a:buChar char="Ø"/>
            </a:pPr>
            <a:endParaRPr lang="en-US" sz="2400" dirty="0" smtClean="0">
              <a:ea typeface="Times New Roman" panose="02020603050405020304" pitchFamily="18" charset="0"/>
            </a:endParaRPr>
          </a:p>
          <a:p>
            <a:pPr marL="571500" marR="0" indent="0" algn="just">
              <a:spcBef>
                <a:spcPts val="0"/>
              </a:spcBef>
              <a:spcAft>
                <a:spcPts val="0"/>
              </a:spcAft>
              <a:buFont typeface="Wingdings" pitchFamily="2" charset="2"/>
              <a:buChar char="Ø"/>
            </a:pPr>
            <a:r>
              <a:rPr lang="en-US" sz="2400" dirty="0" smtClean="0">
                <a:effectLst/>
                <a:ea typeface="Times New Roman" panose="02020603050405020304" pitchFamily="18" charset="0"/>
              </a:rPr>
              <a:t>New services are added and provides more security and reliability.</a:t>
            </a:r>
          </a:p>
          <a:p>
            <a:pPr marL="571500" marR="0" indent="0" algn="just">
              <a:spcBef>
                <a:spcPts val="0"/>
              </a:spcBef>
              <a:spcAft>
                <a:spcPts val="0"/>
              </a:spcAft>
              <a:buFont typeface="Wingdings" pitchFamily="2" charset="2"/>
              <a:buChar char="Ø"/>
            </a:pPr>
            <a:endParaRPr lang="en-US" sz="2400" dirty="0" smtClean="0">
              <a:ea typeface="Times New Roman" panose="02020603050405020304" pitchFamily="18" charset="0"/>
            </a:endParaRPr>
          </a:p>
          <a:p>
            <a:pPr marL="571500" marR="0" indent="0" algn="just">
              <a:spcBef>
                <a:spcPts val="0"/>
              </a:spcBef>
              <a:spcAft>
                <a:spcPts val="0"/>
              </a:spcAft>
              <a:buFont typeface="Wingdings" pitchFamily="2" charset="2"/>
              <a:buChar char="Ø"/>
            </a:pPr>
            <a:r>
              <a:rPr lang="en-US" sz="2400" dirty="0" smtClean="0">
                <a:ea typeface="Times New Roman" panose="02020603050405020304" pitchFamily="18" charset="0"/>
              </a:rPr>
              <a:t>Provides portability and Modularity.</a:t>
            </a:r>
            <a:endParaRPr lang="en-US" sz="2400" dirty="0" smtClean="0">
              <a:effectLst/>
              <a:ea typeface="Times New Roman" panose="02020603050405020304" pitchFamily="18" charset="0"/>
            </a:endParaRPr>
          </a:p>
          <a:p>
            <a:pPr marL="571500" marR="0" indent="0" algn="just">
              <a:spcBef>
                <a:spcPts val="0"/>
              </a:spcBef>
              <a:spcAft>
                <a:spcPts val="0"/>
              </a:spcAft>
              <a:buFont typeface="Wingdings" pitchFamily="2" charset="2"/>
              <a:buChar char="Ø"/>
            </a:pPr>
            <a:endParaRPr lang="en-US" sz="2400" dirty="0" smtClean="0">
              <a:effectLst/>
              <a:ea typeface="Times New Roman" panose="02020603050405020304" pitchFamily="18" charset="0"/>
            </a:endParaRPr>
          </a:p>
          <a:p>
            <a:pPr marL="571500" marR="0" indent="0" algn="just">
              <a:spcBef>
                <a:spcPts val="0"/>
              </a:spcBef>
              <a:spcAft>
                <a:spcPts val="0"/>
              </a:spcAft>
              <a:buFont typeface="Wingdings" pitchFamily="2" charset="2"/>
              <a:buChar char="Ø"/>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Modules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Font typeface="Wingdings" pitchFamily="2" charset="2"/>
              <a:buChar char="Ø"/>
              <a:tabLst>
                <a:tab pos="2971800" algn="ctr"/>
                <a:tab pos="5943600" algn="r"/>
              </a:tabLst>
            </a:pPr>
            <a:r>
              <a:rPr lang="en-US" sz="2400" dirty="0" smtClean="0">
                <a:effectLst/>
                <a:ea typeface="Times New Roman" panose="02020603050405020304" pitchFamily="18" charset="0"/>
              </a:rPr>
              <a:t> Best methodology for OS design involves suing OOP techniques to create a modular kernel.</a:t>
            </a:r>
          </a:p>
          <a:p>
            <a:pPr marL="342900" marR="0" lvl="0" indent="-342900" algn="just">
              <a:spcBef>
                <a:spcPts val="0"/>
              </a:spcBef>
              <a:spcAft>
                <a:spcPts val="0"/>
              </a:spcAft>
              <a:buFont typeface="Wingdings" pitchFamily="2" charset="2"/>
              <a:buChar char="Ø"/>
              <a:tabLst>
                <a:tab pos="2971800" algn="ctr"/>
                <a:tab pos="5943600" algn="r"/>
              </a:tabLst>
            </a:pPr>
            <a:endParaRPr lang="en-US" sz="2400" dirty="0" smtClean="0">
              <a:ea typeface="Times New Roman" panose="02020603050405020304" pitchFamily="18" charset="0"/>
            </a:endParaRPr>
          </a:p>
          <a:p>
            <a:pPr marL="342900" marR="0" lvl="0" indent="-342900" algn="just">
              <a:spcBef>
                <a:spcPts val="0"/>
              </a:spcBef>
              <a:spcAft>
                <a:spcPts val="0"/>
              </a:spcAft>
              <a:buFont typeface="Wingdings" pitchFamily="2" charset="2"/>
              <a:buChar char="Ø"/>
              <a:tabLst>
                <a:tab pos="2971800" algn="ctr"/>
                <a:tab pos="5943600" algn="r"/>
              </a:tabLst>
            </a:pPr>
            <a:r>
              <a:rPr lang="en-US" sz="2400" dirty="0" smtClean="0">
                <a:effectLst/>
                <a:ea typeface="Times New Roman" panose="02020603050405020304" pitchFamily="18" charset="0"/>
              </a:rPr>
              <a:t>Set of core components and links</a:t>
            </a:r>
          </a:p>
          <a:p>
            <a:pPr marL="342900" marR="0" lvl="0" indent="-342900" algn="just">
              <a:spcBef>
                <a:spcPts val="0"/>
              </a:spcBef>
              <a:spcAft>
                <a:spcPts val="0"/>
              </a:spcAft>
              <a:buFont typeface="Wingdings" pitchFamily="2" charset="2"/>
              <a:buChar char="Ø"/>
              <a:tabLst>
                <a:tab pos="2971800" algn="ctr"/>
                <a:tab pos="5943600" algn="r"/>
              </a:tabLst>
            </a:pPr>
            <a:endParaRPr lang="en-US" sz="2400" dirty="0" smtClean="0">
              <a:ea typeface="Times New Roman" panose="02020603050405020304" pitchFamily="18" charset="0"/>
            </a:endParaRPr>
          </a:p>
          <a:p>
            <a:pPr marL="342900" marR="0" lvl="0" indent="-342900" algn="just">
              <a:spcBef>
                <a:spcPts val="0"/>
              </a:spcBef>
              <a:spcAft>
                <a:spcPts val="0"/>
              </a:spcAft>
              <a:buFont typeface="Wingdings" pitchFamily="2" charset="2"/>
              <a:buChar char="Ø"/>
              <a:tabLst>
                <a:tab pos="2971800" algn="ctr"/>
                <a:tab pos="5943600" algn="r"/>
              </a:tabLst>
            </a:pPr>
            <a:r>
              <a:rPr lang="en-US" sz="2400" dirty="0" smtClean="0">
                <a:effectLst/>
                <a:ea typeface="Times New Roman" panose="02020603050405020304" pitchFamily="18" charset="0"/>
              </a:rPr>
              <a:t>Solaris OS structure is shown below.</a:t>
            </a:r>
          </a:p>
          <a:p>
            <a:pPr marL="342900" marR="0" lvl="0" indent="-342900" algn="just">
              <a:spcBef>
                <a:spcPts val="0"/>
              </a:spcBef>
              <a:spcAft>
                <a:spcPts val="0"/>
              </a:spcAft>
              <a:buNone/>
              <a:tabLst>
                <a:tab pos="2971800" algn="ctr"/>
                <a:tab pos="5943600" algn="r"/>
              </a:tabLst>
            </a:pP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5" name="Picture 4"/>
          <p:cNvPicPr/>
          <p:nvPr/>
        </p:nvPicPr>
        <p:blipFill>
          <a:blip r:embed="rId3"/>
          <a:srcRect l="528" t="18747" r="351" b="19215"/>
          <a:stretch>
            <a:fillRect/>
          </a:stretch>
        </p:blipFill>
        <p:spPr bwMode="auto">
          <a:xfrm>
            <a:off x="3480619" y="3834580"/>
            <a:ext cx="6297562" cy="2802193"/>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xmlns="" val="17940903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a typeface="Times New Roman" panose="02020603050405020304" pitchFamily="18" charset="0"/>
              </a:rPr>
              <a:t>			Modules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lnSpcReduction="20000"/>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None/>
              <a:tabLst>
                <a:tab pos="2971800" algn="ctr"/>
                <a:tab pos="5943600" algn="r"/>
              </a:tabLst>
            </a:pPr>
            <a:r>
              <a:rPr lang="en-US" sz="2400" dirty="0" smtClean="0">
                <a:effectLst/>
                <a:ea typeface="Times New Roman" panose="02020603050405020304" pitchFamily="18" charset="0"/>
              </a:rPr>
              <a:t>Seven types of loadable kernel modules:</a:t>
            </a:r>
          </a:p>
          <a:p>
            <a:pPr marL="457200" marR="0" lvl="0" indent="-457200" algn="just">
              <a:spcBef>
                <a:spcPts val="0"/>
              </a:spcBef>
              <a:spcAft>
                <a:spcPts val="0"/>
              </a:spcAft>
              <a:buFont typeface="+mj-lt"/>
              <a:buAutoNum type="arabicPeriod"/>
              <a:tabLst>
                <a:tab pos="2971800" algn="ctr"/>
                <a:tab pos="5943600" algn="r"/>
              </a:tabLst>
            </a:pPr>
            <a:endParaRPr lang="en-US" sz="2400" dirty="0" smtClean="0">
              <a:effectLst/>
              <a:ea typeface="Times New Roman" panose="02020603050405020304" pitchFamily="18" charset="0"/>
            </a:endParaRPr>
          </a:p>
          <a:p>
            <a:pPr marL="457200" marR="0" lvl="0" indent="-457200" algn="just">
              <a:spcBef>
                <a:spcPts val="0"/>
              </a:spcBef>
              <a:spcAft>
                <a:spcPts val="0"/>
              </a:spcAft>
              <a:buFont typeface="+mj-lt"/>
              <a:buAutoNum type="arabicPeriod"/>
              <a:tabLst>
                <a:tab pos="2971800" algn="ctr"/>
                <a:tab pos="5943600" algn="r"/>
              </a:tabLst>
            </a:pPr>
            <a:r>
              <a:rPr lang="en-US" sz="2400" dirty="0" smtClean="0">
                <a:effectLst/>
                <a:ea typeface="Times New Roman" panose="02020603050405020304" pitchFamily="18" charset="0"/>
              </a:rPr>
              <a:t>Scheduling classes</a:t>
            </a:r>
          </a:p>
          <a:p>
            <a:pPr marL="457200" marR="0" lvl="0" indent="-457200" algn="just">
              <a:spcBef>
                <a:spcPts val="0"/>
              </a:spcBef>
              <a:spcAft>
                <a:spcPts val="0"/>
              </a:spcAft>
              <a:buFont typeface="+mj-lt"/>
              <a:buAutoNum type="arabicPeriod"/>
              <a:tabLst>
                <a:tab pos="2971800" algn="ctr"/>
                <a:tab pos="5943600" algn="r"/>
              </a:tabLst>
            </a:pPr>
            <a:endParaRPr lang="en-US" sz="2400" dirty="0" smtClean="0">
              <a:ea typeface="Times New Roman" panose="02020603050405020304" pitchFamily="18" charset="0"/>
            </a:endParaRPr>
          </a:p>
          <a:p>
            <a:pPr marL="457200" marR="0" lvl="0" indent="-457200" algn="just">
              <a:spcBef>
                <a:spcPts val="0"/>
              </a:spcBef>
              <a:spcAft>
                <a:spcPts val="0"/>
              </a:spcAft>
              <a:buFont typeface="+mj-lt"/>
              <a:buAutoNum type="arabicPeriod"/>
              <a:tabLst>
                <a:tab pos="2971800" algn="ctr"/>
                <a:tab pos="5943600" algn="r"/>
              </a:tabLst>
            </a:pPr>
            <a:r>
              <a:rPr lang="en-US" sz="2400" dirty="0" smtClean="0">
                <a:ea typeface="Times New Roman" panose="02020603050405020304" pitchFamily="18" charset="0"/>
              </a:rPr>
              <a:t>File Systems</a:t>
            </a:r>
          </a:p>
          <a:p>
            <a:pPr marL="457200" marR="0" lvl="0" indent="-457200" algn="just">
              <a:spcBef>
                <a:spcPts val="0"/>
              </a:spcBef>
              <a:spcAft>
                <a:spcPts val="0"/>
              </a:spcAft>
              <a:buFont typeface="+mj-lt"/>
              <a:buAutoNum type="arabicPeriod"/>
              <a:tabLst>
                <a:tab pos="2971800" algn="ctr"/>
                <a:tab pos="5943600" algn="r"/>
              </a:tabLst>
            </a:pPr>
            <a:endParaRPr lang="en-US" sz="2400" dirty="0" smtClean="0">
              <a:effectLst/>
              <a:ea typeface="Times New Roman" panose="02020603050405020304" pitchFamily="18" charset="0"/>
            </a:endParaRPr>
          </a:p>
          <a:p>
            <a:pPr marL="457200" marR="0" lvl="0" indent="-457200" algn="just">
              <a:spcBef>
                <a:spcPts val="0"/>
              </a:spcBef>
              <a:spcAft>
                <a:spcPts val="0"/>
              </a:spcAft>
              <a:buFont typeface="+mj-lt"/>
              <a:buAutoNum type="arabicPeriod"/>
              <a:tabLst>
                <a:tab pos="2971800" algn="ctr"/>
                <a:tab pos="5943600" algn="r"/>
              </a:tabLst>
            </a:pPr>
            <a:r>
              <a:rPr lang="en-US" sz="2400" dirty="0" smtClean="0">
                <a:effectLst/>
                <a:ea typeface="Times New Roman" panose="02020603050405020304" pitchFamily="18" charset="0"/>
              </a:rPr>
              <a:t>Loadable system calls</a:t>
            </a:r>
          </a:p>
          <a:p>
            <a:pPr marL="457200" marR="0" lvl="0" indent="-457200" algn="just">
              <a:spcBef>
                <a:spcPts val="0"/>
              </a:spcBef>
              <a:spcAft>
                <a:spcPts val="0"/>
              </a:spcAft>
              <a:buFont typeface="+mj-lt"/>
              <a:buAutoNum type="arabicPeriod"/>
              <a:tabLst>
                <a:tab pos="2971800" algn="ctr"/>
                <a:tab pos="5943600" algn="r"/>
              </a:tabLst>
            </a:pPr>
            <a:endParaRPr lang="en-US" sz="2400" dirty="0" smtClean="0">
              <a:ea typeface="Times New Roman" panose="02020603050405020304" pitchFamily="18" charset="0"/>
            </a:endParaRPr>
          </a:p>
          <a:p>
            <a:pPr marL="457200" marR="0" lvl="0" indent="-457200" algn="just">
              <a:spcBef>
                <a:spcPts val="0"/>
              </a:spcBef>
              <a:spcAft>
                <a:spcPts val="0"/>
              </a:spcAft>
              <a:buFont typeface="+mj-lt"/>
              <a:buAutoNum type="arabicPeriod"/>
              <a:tabLst>
                <a:tab pos="2971800" algn="ctr"/>
                <a:tab pos="5943600" algn="r"/>
              </a:tabLst>
            </a:pPr>
            <a:r>
              <a:rPr lang="en-US" sz="2400" dirty="0" smtClean="0">
                <a:ea typeface="Times New Roman" panose="02020603050405020304" pitchFamily="18" charset="0"/>
              </a:rPr>
              <a:t>Executable formats</a:t>
            </a:r>
          </a:p>
          <a:p>
            <a:pPr marL="457200" marR="0" lvl="0" indent="-457200" algn="just">
              <a:spcBef>
                <a:spcPts val="0"/>
              </a:spcBef>
              <a:spcAft>
                <a:spcPts val="0"/>
              </a:spcAft>
              <a:buFont typeface="+mj-lt"/>
              <a:buAutoNum type="arabicPeriod"/>
              <a:tabLst>
                <a:tab pos="2971800" algn="ctr"/>
                <a:tab pos="5943600" algn="r"/>
              </a:tabLst>
            </a:pPr>
            <a:endParaRPr lang="en-US" sz="2400" dirty="0" smtClean="0">
              <a:effectLst/>
              <a:ea typeface="Times New Roman" panose="02020603050405020304" pitchFamily="18" charset="0"/>
            </a:endParaRPr>
          </a:p>
          <a:p>
            <a:pPr marL="457200" marR="0" lvl="0" indent="-457200" algn="just">
              <a:spcBef>
                <a:spcPts val="0"/>
              </a:spcBef>
              <a:spcAft>
                <a:spcPts val="0"/>
              </a:spcAft>
              <a:buFont typeface="+mj-lt"/>
              <a:buAutoNum type="arabicPeriod"/>
              <a:tabLst>
                <a:tab pos="2971800" algn="ctr"/>
                <a:tab pos="5943600" algn="r"/>
              </a:tabLst>
            </a:pPr>
            <a:r>
              <a:rPr lang="en-US" sz="2400" dirty="0" smtClean="0">
                <a:effectLst/>
                <a:ea typeface="Times New Roman" panose="02020603050405020304" pitchFamily="18" charset="0"/>
              </a:rPr>
              <a:t>STREAMS modules</a:t>
            </a:r>
          </a:p>
          <a:p>
            <a:pPr marL="457200" marR="0" lvl="0" indent="-457200" algn="just">
              <a:spcBef>
                <a:spcPts val="0"/>
              </a:spcBef>
              <a:spcAft>
                <a:spcPts val="0"/>
              </a:spcAft>
              <a:buFont typeface="+mj-lt"/>
              <a:buAutoNum type="arabicPeriod"/>
              <a:tabLst>
                <a:tab pos="2971800" algn="ctr"/>
                <a:tab pos="5943600" algn="r"/>
              </a:tabLst>
            </a:pPr>
            <a:endParaRPr lang="en-US" sz="2400" dirty="0" smtClean="0">
              <a:ea typeface="Times New Roman" panose="02020603050405020304" pitchFamily="18" charset="0"/>
            </a:endParaRPr>
          </a:p>
          <a:p>
            <a:pPr marL="457200" marR="0" lvl="0" indent="-457200" algn="just">
              <a:spcBef>
                <a:spcPts val="0"/>
              </a:spcBef>
              <a:spcAft>
                <a:spcPts val="0"/>
              </a:spcAft>
              <a:buFont typeface="+mj-lt"/>
              <a:buAutoNum type="arabicPeriod"/>
              <a:tabLst>
                <a:tab pos="2971800" algn="ctr"/>
                <a:tab pos="5943600" algn="r"/>
              </a:tabLst>
            </a:pPr>
            <a:r>
              <a:rPr lang="en-US" sz="2400" dirty="0" smtClean="0">
                <a:ea typeface="Times New Roman" panose="02020603050405020304" pitchFamily="18" charset="0"/>
              </a:rPr>
              <a:t>Miscellaneous</a:t>
            </a:r>
          </a:p>
          <a:p>
            <a:pPr marL="457200" marR="0" lvl="0" indent="-457200" algn="just">
              <a:spcBef>
                <a:spcPts val="0"/>
              </a:spcBef>
              <a:spcAft>
                <a:spcPts val="0"/>
              </a:spcAft>
              <a:buFont typeface="+mj-lt"/>
              <a:buAutoNum type="arabicPeriod"/>
              <a:tabLst>
                <a:tab pos="2971800" algn="ctr"/>
                <a:tab pos="5943600" algn="r"/>
              </a:tabLst>
            </a:pPr>
            <a:endParaRPr lang="en-US" sz="2400" dirty="0" smtClean="0">
              <a:effectLst/>
              <a:ea typeface="Times New Roman" panose="02020603050405020304" pitchFamily="18" charset="0"/>
            </a:endParaRPr>
          </a:p>
          <a:p>
            <a:pPr marL="457200" marR="0" lvl="0" indent="-457200" algn="just">
              <a:spcBef>
                <a:spcPts val="0"/>
              </a:spcBef>
              <a:spcAft>
                <a:spcPts val="0"/>
              </a:spcAft>
              <a:buFont typeface="+mj-lt"/>
              <a:buAutoNum type="arabicPeriod"/>
              <a:tabLst>
                <a:tab pos="2971800" algn="ctr"/>
                <a:tab pos="5943600" algn="r"/>
              </a:tabLst>
            </a:pPr>
            <a:r>
              <a:rPr lang="en-US" sz="2400" dirty="0" smtClean="0">
                <a:effectLst/>
                <a:ea typeface="Times New Roman" panose="02020603050405020304" pitchFamily="18" charset="0"/>
              </a:rPr>
              <a:t>Device and bus drivers</a:t>
            </a: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Structure of Mac OSX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tabLst>
                <a:tab pos="2971800" algn="ctr"/>
                <a:tab pos="5943600" algn="r"/>
              </a:tabLst>
            </a:pPr>
            <a:endParaRPr lang="en-US" sz="2400" dirty="0" smtClean="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tabLst>
                <a:tab pos="2971800" algn="ctr"/>
                <a:tab pos="5943600" algn="r"/>
              </a:tabLst>
            </a:pPr>
            <a:r>
              <a:rPr lang="en-US" sz="2400" dirty="0" smtClean="0">
                <a:ea typeface="Times New Roman" panose="02020603050405020304" pitchFamily="18" charset="0"/>
              </a:rPr>
              <a:t>Structure of Mac OSX appear as shown below.</a:t>
            </a:r>
            <a:endParaRPr lang="en-US" sz="2400" dirty="0">
              <a:effectLst/>
              <a:ea typeface="Times New Roman" panose="02020603050405020304" pitchFamily="18" charset="0"/>
            </a:endParaRPr>
          </a:p>
          <a:p>
            <a:pPr marL="571500" marR="0" indent="0" algn="just">
              <a:spcBef>
                <a:spcPts val="0"/>
              </a:spcBef>
              <a:spcAft>
                <a:spcPts val="0"/>
              </a:spcAft>
              <a:buNone/>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5" name="Picture 4"/>
          <p:cNvPicPr/>
          <p:nvPr/>
        </p:nvPicPr>
        <p:blipFill>
          <a:blip r:embed="rId3"/>
          <a:srcRect/>
          <a:stretch>
            <a:fillRect/>
          </a:stretch>
        </p:blipFill>
        <p:spPr bwMode="auto">
          <a:xfrm>
            <a:off x="2566220" y="1991032"/>
            <a:ext cx="8332838" cy="4291781"/>
          </a:xfrm>
          <a:prstGeom prst="rect">
            <a:avLst/>
          </a:prstGeom>
          <a:noFill/>
          <a:ln w="9525">
            <a:noFill/>
            <a:miter lim="800000"/>
            <a:headEnd/>
            <a:tailEnd/>
          </a:ln>
        </p:spPr>
      </p:pic>
    </p:spTree>
    <p:extLst>
      <p:ext uri="{BB962C8B-B14F-4D97-AF65-F5344CB8AC3E}">
        <p14:creationId xmlns:p14="http://schemas.microsoft.com/office/powerpoint/2010/main" xmlns="" val="17940903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dirty="0" smtClean="0">
                <a:ea typeface="Times New Roman" panose="02020603050405020304" pitchFamily="18" charset="0"/>
              </a:rPr>
              <a:t>Virtual Machines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571500" marR="0" indent="0" algn="just">
              <a:spcBef>
                <a:spcPts val="0"/>
              </a:spcBef>
              <a:spcAft>
                <a:spcPts val="0"/>
              </a:spcAft>
              <a:buFont typeface="Wingdings" pitchFamily="2" charset="2"/>
              <a:buChar char="Ø"/>
            </a:pPr>
            <a:endParaRPr lang="en-US" sz="2400" dirty="0" smtClean="0">
              <a:ea typeface="Times New Roman" panose="02020603050405020304" pitchFamily="18" charset="0"/>
            </a:endParaRPr>
          </a:p>
          <a:p>
            <a:pPr marL="571500" marR="0" indent="0" algn="just">
              <a:spcBef>
                <a:spcPts val="0"/>
              </a:spcBef>
              <a:spcAft>
                <a:spcPts val="0"/>
              </a:spcAft>
              <a:buNone/>
            </a:pPr>
            <a:r>
              <a:rPr lang="en-US" sz="2400" dirty="0" smtClean="0">
                <a:effectLst/>
                <a:ea typeface="Times New Roman" panose="02020603050405020304" pitchFamily="18" charset="0"/>
              </a:rPr>
              <a:t> </a:t>
            </a:r>
          </a:p>
          <a:p>
            <a:pPr marL="571500" marR="0" indent="0" algn="just">
              <a:spcBef>
                <a:spcPts val="0"/>
              </a:spcBef>
              <a:spcAft>
                <a:spcPts val="0"/>
              </a:spcAft>
              <a:buFont typeface="Wingdings" pitchFamily="2" charset="2"/>
              <a:buChar char="Ø"/>
            </a:pPr>
            <a:r>
              <a:rPr lang="en-US" sz="2400" dirty="0" smtClean="0">
                <a:effectLst/>
                <a:ea typeface="Times New Roman" panose="02020603050405020304" pitchFamily="18" charset="0"/>
              </a:rPr>
              <a:t>A virtual machine is to abstract the hardware of a single computer int</a:t>
            </a:r>
            <a:r>
              <a:rPr lang="en-US" sz="2400" dirty="0" smtClean="0">
                <a:ea typeface="Times New Roman" panose="02020603050405020304" pitchFamily="18" charset="0"/>
              </a:rPr>
              <a:t>o several different execution environment.</a:t>
            </a:r>
          </a:p>
          <a:p>
            <a:pPr marL="571500" marR="0" indent="0" algn="just">
              <a:spcBef>
                <a:spcPts val="0"/>
              </a:spcBef>
              <a:spcAft>
                <a:spcPts val="0"/>
              </a:spcAft>
              <a:buFont typeface="Wingdings" pitchFamily="2" charset="2"/>
              <a:buChar char="Ø"/>
            </a:pPr>
            <a:endParaRPr lang="en-US" sz="2400" dirty="0" smtClean="0">
              <a:effectLst/>
              <a:ea typeface="Times New Roman" panose="02020603050405020304" pitchFamily="18" charset="0"/>
            </a:endParaRPr>
          </a:p>
          <a:p>
            <a:pPr marL="571500" marR="0" indent="0" algn="just">
              <a:spcBef>
                <a:spcPts val="0"/>
              </a:spcBef>
              <a:spcAft>
                <a:spcPts val="0"/>
              </a:spcAft>
              <a:buFont typeface="Wingdings" pitchFamily="2" charset="2"/>
              <a:buChar char="Ø"/>
            </a:pPr>
            <a:r>
              <a:rPr lang="en-US" sz="2400" dirty="0" smtClean="0">
                <a:ea typeface="Times New Roman" panose="02020603050405020304" pitchFamily="18" charset="0"/>
              </a:rPr>
              <a:t>A Virtual machine is an OS that is installed on software, which initiates dedicated hardware.</a:t>
            </a:r>
          </a:p>
          <a:p>
            <a:pPr marL="571500" marR="0" indent="0" algn="just">
              <a:spcBef>
                <a:spcPts val="0"/>
              </a:spcBef>
              <a:spcAft>
                <a:spcPts val="0"/>
              </a:spcAft>
              <a:buFont typeface="Wingdings" pitchFamily="2" charset="2"/>
              <a:buChar char="Ø"/>
            </a:pPr>
            <a:endParaRPr lang="en-US" sz="2400" dirty="0" smtClean="0">
              <a:effectLst/>
              <a:ea typeface="Times New Roman" panose="02020603050405020304" pitchFamily="18" charset="0"/>
            </a:endParaRPr>
          </a:p>
          <a:p>
            <a:pPr marL="571500" marR="0" indent="0" algn="just">
              <a:spcBef>
                <a:spcPts val="0"/>
              </a:spcBef>
              <a:spcAft>
                <a:spcPts val="0"/>
              </a:spcAft>
              <a:buFont typeface="Wingdings" pitchFamily="2" charset="2"/>
              <a:buChar char="Ø"/>
            </a:pPr>
            <a:r>
              <a:rPr lang="en-US" sz="2400" dirty="0" smtClean="0">
                <a:effectLst/>
                <a:ea typeface="Times New Roman" panose="02020603050405020304" pitchFamily="18" charset="0"/>
              </a:rPr>
              <a:t> It creates an illusion that a process has its own processor.</a:t>
            </a:r>
          </a:p>
          <a:p>
            <a:pPr marL="571500" marR="0" indent="0" algn="just">
              <a:spcBef>
                <a:spcPts val="0"/>
              </a:spcBef>
              <a:spcAft>
                <a:spcPts val="0"/>
              </a:spcAft>
              <a:buFont typeface="Wingdings" pitchFamily="2" charset="2"/>
              <a:buChar char="Ø"/>
            </a:pPr>
            <a:endParaRPr lang="en-US" sz="2400" dirty="0" smtClean="0">
              <a:ea typeface="Times New Roman" panose="02020603050405020304" pitchFamily="18" charset="0"/>
            </a:endParaRPr>
          </a:p>
          <a:p>
            <a:pPr marL="571500" marR="0" indent="0" algn="just">
              <a:spcBef>
                <a:spcPts val="0"/>
              </a:spcBef>
              <a:spcAft>
                <a:spcPts val="0"/>
              </a:spcAft>
              <a:buFont typeface="Wingdings" pitchFamily="2" charset="2"/>
              <a:buChar char="Ø"/>
            </a:pPr>
            <a:r>
              <a:rPr lang="en-US" sz="2400" dirty="0" smtClean="0">
                <a:ea typeface="Times New Roman" panose="02020603050405020304" pitchFamily="18" charset="0"/>
              </a:rPr>
              <a:t> Below figure shows each process is provided with a copy of underlying computer.</a:t>
            </a:r>
          </a:p>
          <a:p>
            <a:pPr marL="571500" marR="0" indent="0" algn="just">
              <a:spcBef>
                <a:spcPts val="0"/>
              </a:spcBef>
              <a:spcAft>
                <a:spcPts val="0"/>
              </a:spcAft>
              <a:buNone/>
            </a:pPr>
            <a:endParaRPr lang="en-US" sz="2400" dirty="0" smtClean="0">
              <a:ea typeface="Times New Roman" panose="02020603050405020304" pitchFamily="18" charset="0"/>
            </a:endParaRPr>
          </a:p>
          <a:p>
            <a:pPr marL="571500" marR="0" indent="0" algn="just">
              <a:spcBef>
                <a:spcPts val="0"/>
              </a:spcBef>
              <a:spcAft>
                <a:spcPts val="0"/>
              </a:spcAft>
              <a:buFont typeface="Wingdings" pitchFamily="2" charset="2"/>
              <a:buChar char="Ø"/>
            </a:pPr>
            <a:endParaRPr lang="en-US" sz="2200" dirty="0">
              <a:effectLst/>
              <a:ea typeface="Times New Roman" panose="02020603050405020304" pitchFamily="18" charset="0"/>
            </a:endParaRPr>
          </a:p>
          <a:p>
            <a:pPr marL="114300" marR="0" indent="0" algn="just">
              <a:spcBef>
                <a:spcPts val="0"/>
              </a:spcBef>
              <a:spcAft>
                <a:spcPts val="0"/>
              </a:spcAft>
              <a:buNone/>
              <a:tabLst>
                <a:tab pos="2971800" algn="ctr"/>
                <a:tab pos="5943600" algn="r"/>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940903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A0542C6B248442825406CE89569016" ma:contentTypeVersion="2" ma:contentTypeDescription="Create a new document." ma:contentTypeScope="" ma:versionID="31a132ea54a6d6cdc4b586f584e51ff4">
  <xsd:schema xmlns:xsd="http://www.w3.org/2001/XMLSchema" xmlns:xs="http://www.w3.org/2001/XMLSchema" xmlns:p="http://schemas.microsoft.com/office/2006/metadata/properties" xmlns:ns3="9f3303c7-3efc-48b6-94dc-cbb40ccf07df" targetNamespace="http://schemas.microsoft.com/office/2006/metadata/properties" ma:root="true" ma:fieldsID="76adeac8856a53062475dde74b943820" ns3:_="">
    <xsd:import namespace="9f3303c7-3efc-48b6-94dc-cbb40ccf07d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3303c7-3efc-48b6-94dc-cbb40ccf07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EBA44E-013A-4999-B27F-B9C72AF759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3303c7-3efc-48b6-94dc-cbb40ccf07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A29C2-50F4-493E-B393-DD21CEF69516}">
  <ds:schemaRefs>
    <ds:schemaRef ds:uri="http://schemas.microsoft.com/sharepoint/v3/contenttype/forms"/>
  </ds:schemaRefs>
</ds:datastoreItem>
</file>

<file path=customXml/itemProps3.xml><?xml version="1.0" encoding="utf-8"?>
<ds:datastoreItem xmlns:ds="http://schemas.openxmlformats.org/officeDocument/2006/customXml" ds:itemID="{73B1EBE6-2C58-49C0-8717-19D78A35A34C}">
  <ds:schemaRefs>
    <ds:schemaRef ds:uri="http://www.w3.org/XML/1998/namespace"/>
    <ds:schemaRef ds:uri="http://schemas.microsoft.com/office/2006/documentManagement/type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9f3303c7-3efc-48b6-94dc-cbb40ccf07df"/>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Cloud Computing and its Applications</Template>
  <TotalTime>5756</TotalTime>
  <Words>6926</Words>
  <Application>Microsoft Office PowerPoint</Application>
  <PresentationFormat>Custom</PresentationFormat>
  <Paragraphs>1565</Paragraphs>
  <Slides>143</Slides>
  <Notes>1</Notes>
  <HiddenSlides>0</HiddenSlides>
  <MMClips>0</MMClips>
  <ScaleCrop>false</ScaleCrop>
  <HeadingPairs>
    <vt:vector size="4" baseType="variant">
      <vt:variant>
        <vt:lpstr>Theme</vt:lpstr>
      </vt:variant>
      <vt:variant>
        <vt:i4>1</vt:i4>
      </vt:variant>
      <vt:variant>
        <vt:lpstr>Slide Titles</vt:lpstr>
      </vt:variant>
      <vt:variant>
        <vt:i4>143</vt:i4>
      </vt:variant>
    </vt:vector>
  </HeadingPairs>
  <TitlesOfParts>
    <vt:vector size="144" baseType="lpstr">
      <vt:lpstr>Wisp</vt:lpstr>
      <vt:lpstr>Operating System (18CS43)</vt:lpstr>
      <vt:lpstr>  Operating System</vt:lpstr>
      <vt:lpstr>  Operating System</vt:lpstr>
      <vt:lpstr>  Operating System</vt:lpstr>
      <vt:lpstr>  Operating System</vt:lpstr>
      <vt:lpstr>  User View cont..</vt:lpstr>
      <vt:lpstr>  2. System View</vt:lpstr>
      <vt:lpstr>  Computer system operation</vt:lpstr>
      <vt:lpstr>  Computer system operation</vt:lpstr>
      <vt:lpstr>  Storage Structure </vt:lpstr>
      <vt:lpstr>  Storage Structure</vt:lpstr>
      <vt:lpstr>  Storage Structure</vt:lpstr>
      <vt:lpstr>   I/O Structure   </vt:lpstr>
      <vt:lpstr>  I/O Structure   </vt:lpstr>
      <vt:lpstr>  Computer System Architecture</vt:lpstr>
      <vt:lpstr>  Single Processor Systems </vt:lpstr>
      <vt:lpstr>   Multiprocessor Systems   </vt:lpstr>
      <vt:lpstr>  Multiprocessor Systems</vt:lpstr>
      <vt:lpstr>  SMP architecture</vt:lpstr>
      <vt:lpstr>  SMP architecture</vt:lpstr>
      <vt:lpstr>   Clustered Systems   </vt:lpstr>
      <vt:lpstr>  Clustered Systems</vt:lpstr>
      <vt:lpstr>  Clustered Systems</vt:lpstr>
      <vt:lpstr>   Operating System Structure   </vt:lpstr>
      <vt:lpstr>  Operating System Structure   </vt:lpstr>
      <vt:lpstr>  Timesharing (multitasking) </vt:lpstr>
      <vt:lpstr>  Timesharing (multitasking)</vt:lpstr>
      <vt:lpstr>   Operating System Operations   </vt:lpstr>
      <vt:lpstr>  Operating System Operations</vt:lpstr>
      <vt:lpstr>  Operating System Operations</vt:lpstr>
      <vt:lpstr>  Operating System Operations</vt:lpstr>
      <vt:lpstr>   Memory Management   </vt:lpstr>
      <vt:lpstr>  Memory Management</vt:lpstr>
      <vt:lpstr>  Storage Management</vt:lpstr>
      <vt:lpstr>  Storage Management</vt:lpstr>
      <vt:lpstr>  Storage Management</vt:lpstr>
      <vt:lpstr>  Storage management  </vt:lpstr>
      <vt:lpstr>  Storage Management</vt:lpstr>
      <vt:lpstr>  Storage Management</vt:lpstr>
      <vt:lpstr>  Storage Management</vt:lpstr>
      <vt:lpstr>  Storage Management</vt:lpstr>
      <vt:lpstr>   Protection and Security   </vt:lpstr>
      <vt:lpstr>  Protection and Security</vt:lpstr>
      <vt:lpstr>  Protection and Security</vt:lpstr>
      <vt:lpstr>   Distributed Systems   </vt:lpstr>
      <vt:lpstr>  Distributed Systems</vt:lpstr>
      <vt:lpstr>   Special Purpose Systems   </vt:lpstr>
      <vt:lpstr>  Special Purpose Systems</vt:lpstr>
      <vt:lpstr>  Multimedia Systems </vt:lpstr>
      <vt:lpstr>  Handheld Systems </vt:lpstr>
      <vt:lpstr>  Handheld Systems </vt:lpstr>
      <vt:lpstr>  Computing Environments</vt:lpstr>
      <vt:lpstr>  Computing Environments</vt:lpstr>
      <vt:lpstr>  Computing Environments</vt:lpstr>
      <vt:lpstr>  Computing Environments</vt:lpstr>
      <vt:lpstr>  Computing Environments</vt:lpstr>
      <vt:lpstr>  Computing Environments</vt:lpstr>
      <vt:lpstr>  Computing Environments</vt:lpstr>
      <vt:lpstr>            Operating System Structure</vt:lpstr>
      <vt:lpstr>            Operating System Structure</vt:lpstr>
      <vt:lpstr>  Operating System Structure</vt:lpstr>
      <vt:lpstr>   Operating System Structure</vt:lpstr>
      <vt:lpstr>   Operating System Structure</vt:lpstr>
      <vt:lpstr>  Operating System Structure</vt:lpstr>
      <vt:lpstr>  User Operating-System Interface   </vt:lpstr>
      <vt:lpstr>  User Operating-System Interface</vt:lpstr>
      <vt:lpstr>  User Operating-System Interface</vt:lpstr>
      <vt:lpstr>          Graphical User Interface</vt:lpstr>
      <vt:lpstr>  Graphical User Interface</vt:lpstr>
      <vt:lpstr>                      SYSTEM CALLS</vt:lpstr>
      <vt:lpstr>  SYSTEM CALLS</vt:lpstr>
      <vt:lpstr>  SYSTEM CALLS</vt:lpstr>
      <vt:lpstr>  SYSTEM CALLS</vt:lpstr>
      <vt:lpstr>  SYSTEM CALLS</vt:lpstr>
      <vt:lpstr>  SYSTEM CALLS</vt:lpstr>
      <vt:lpstr>  SYSTEM CALLS</vt:lpstr>
      <vt:lpstr>  SYSTEM CALLS</vt:lpstr>
      <vt:lpstr>  SYSTEM CALLS</vt:lpstr>
      <vt:lpstr>             TYPES OF SYSTEM CALLS </vt:lpstr>
      <vt:lpstr>  1. Process control</vt:lpstr>
      <vt:lpstr>   2. File Management</vt:lpstr>
      <vt:lpstr>  3. Device Management</vt:lpstr>
      <vt:lpstr>  4. Information Maintenance</vt:lpstr>
      <vt:lpstr>  5. Communications</vt:lpstr>
      <vt:lpstr>  Inter process communications</vt:lpstr>
      <vt:lpstr>  System Programs</vt:lpstr>
      <vt:lpstr>  Application programs</vt:lpstr>
      <vt:lpstr>  Operating System Design &amp; Implementation</vt:lpstr>
      <vt:lpstr>  Mechanism and Policies</vt:lpstr>
      <vt:lpstr>  Implementation</vt:lpstr>
      <vt:lpstr>  Operating System Structures</vt:lpstr>
      <vt:lpstr>  1. Simple Structures</vt:lpstr>
      <vt:lpstr>  </vt:lpstr>
      <vt:lpstr>  Layered Approach</vt:lpstr>
      <vt:lpstr>  Micro Kernels</vt:lpstr>
      <vt:lpstr>  Modules</vt:lpstr>
      <vt:lpstr>   Modules</vt:lpstr>
      <vt:lpstr>  Structure of Mac OSX </vt:lpstr>
      <vt:lpstr>  Virtual Machines</vt:lpstr>
      <vt:lpstr>  </vt:lpstr>
      <vt:lpstr>  Implementation</vt:lpstr>
      <vt:lpstr>  Benefits</vt:lpstr>
      <vt:lpstr>  Examples</vt:lpstr>
      <vt:lpstr>  Examples</vt:lpstr>
      <vt:lpstr>  Examples</vt:lpstr>
      <vt:lpstr>  System Boot</vt:lpstr>
      <vt:lpstr>  Process Management</vt:lpstr>
      <vt:lpstr>  Process Management</vt:lpstr>
      <vt:lpstr>  Process Management</vt:lpstr>
      <vt:lpstr>   Process Management</vt:lpstr>
      <vt:lpstr>  Process Management</vt:lpstr>
      <vt:lpstr>  Process Control Block</vt:lpstr>
      <vt:lpstr>  Process Control Block</vt:lpstr>
      <vt:lpstr>  Process Control Block</vt:lpstr>
      <vt:lpstr>  Threads </vt:lpstr>
      <vt:lpstr>        Process Scheduling  </vt:lpstr>
      <vt:lpstr>  Process Scheduling </vt:lpstr>
      <vt:lpstr>  Process Scheduling </vt:lpstr>
      <vt:lpstr>  Process Scheduling </vt:lpstr>
      <vt:lpstr>Process Scheduling </vt:lpstr>
      <vt:lpstr>  Process Scheduling </vt:lpstr>
      <vt:lpstr>   Process Scheduling </vt:lpstr>
      <vt:lpstr>  Process Operation</vt:lpstr>
      <vt:lpstr>   Process Operation</vt:lpstr>
      <vt:lpstr>  Process Operation</vt:lpstr>
      <vt:lpstr>  Process Operation</vt:lpstr>
      <vt:lpstr>  Process Operation</vt:lpstr>
      <vt:lpstr>  Interprocess Communication</vt:lpstr>
      <vt:lpstr>  Interprocess Communication</vt:lpstr>
      <vt:lpstr>  Interprocess Communication</vt:lpstr>
      <vt:lpstr>  Interprocess Communication</vt:lpstr>
      <vt:lpstr>  Interprocess Communication</vt:lpstr>
      <vt:lpstr>  Interprocess Communication</vt:lpstr>
      <vt:lpstr>  Interprocess Communication</vt:lpstr>
      <vt:lpstr>  Interprocess Communication</vt:lpstr>
      <vt:lpstr>  Interprocess Communication</vt:lpstr>
      <vt:lpstr>  Interprocess Communication</vt:lpstr>
      <vt:lpstr>  Interprocess Communication</vt:lpstr>
      <vt:lpstr>  Interprocess Communication</vt:lpstr>
      <vt:lpstr>  Interprocess Communication</vt:lpstr>
      <vt:lpstr>  Interprocess Communication</vt:lpstr>
      <vt:lpstr>  Interprocess Communication</vt:lpstr>
      <vt:lpstr>Slide 143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and its Applications</dc:title>
  <dc:creator>ISE DEPT</dc:creator>
  <cp:lastModifiedBy>DELL</cp:lastModifiedBy>
  <cp:revision>659</cp:revision>
  <dcterms:created xsi:type="dcterms:W3CDTF">2019-08-26T04:09:45Z</dcterms:created>
  <dcterms:modified xsi:type="dcterms:W3CDTF">2021-05-12T07:27:41Z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0x010100A4A0542C6B248442825406CE89569016</vt:lpwstr>
  </property>
</Properties>
</file>