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99"/>
  </p:notesMasterIdLst>
  <p:sldIdLst>
    <p:sldId id="441" r:id="rId5"/>
    <p:sldId id="558" r:id="rId6"/>
    <p:sldId id="557" r:id="rId7"/>
    <p:sldId id="496" r:id="rId8"/>
    <p:sldId id="495" r:id="rId9"/>
    <p:sldId id="497" r:id="rId10"/>
    <p:sldId id="494" r:id="rId11"/>
    <p:sldId id="493" r:id="rId12"/>
    <p:sldId id="492" r:id="rId13"/>
    <p:sldId id="559" r:id="rId14"/>
    <p:sldId id="583" r:id="rId15"/>
    <p:sldId id="582" r:id="rId16"/>
    <p:sldId id="581" r:id="rId17"/>
    <p:sldId id="580" r:id="rId18"/>
    <p:sldId id="579" r:id="rId19"/>
    <p:sldId id="578" r:id="rId20"/>
    <p:sldId id="695" r:id="rId21"/>
    <p:sldId id="694" r:id="rId22"/>
    <p:sldId id="577" r:id="rId23"/>
    <p:sldId id="576" r:id="rId24"/>
    <p:sldId id="575" r:id="rId25"/>
    <p:sldId id="574" r:id="rId26"/>
    <p:sldId id="573" r:id="rId27"/>
    <p:sldId id="572" r:id="rId28"/>
    <p:sldId id="571" r:id="rId29"/>
    <p:sldId id="570" r:id="rId30"/>
    <p:sldId id="569" r:id="rId31"/>
    <p:sldId id="568" r:id="rId32"/>
    <p:sldId id="567" r:id="rId33"/>
    <p:sldId id="566" r:id="rId34"/>
    <p:sldId id="565" r:id="rId35"/>
    <p:sldId id="564" r:id="rId36"/>
    <p:sldId id="563" r:id="rId37"/>
    <p:sldId id="562" r:id="rId38"/>
    <p:sldId id="561" r:id="rId39"/>
    <p:sldId id="560" r:id="rId40"/>
    <p:sldId id="604" r:id="rId41"/>
    <p:sldId id="603" r:id="rId42"/>
    <p:sldId id="602" r:id="rId43"/>
    <p:sldId id="601" r:id="rId44"/>
    <p:sldId id="717" r:id="rId45"/>
    <p:sldId id="716" r:id="rId46"/>
    <p:sldId id="715" r:id="rId47"/>
    <p:sldId id="714" r:id="rId48"/>
    <p:sldId id="713" r:id="rId49"/>
    <p:sldId id="712" r:id="rId50"/>
    <p:sldId id="711" r:id="rId51"/>
    <p:sldId id="710" r:id="rId52"/>
    <p:sldId id="709" r:id="rId53"/>
    <p:sldId id="708" r:id="rId54"/>
    <p:sldId id="707" r:id="rId55"/>
    <p:sldId id="706" r:id="rId56"/>
    <p:sldId id="705" r:id="rId57"/>
    <p:sldId id="704" r:id="rId58"/>
    <p:sldId id="703" r:id="rId59"/>
    <p:sldId id="702" r:id="rId60"/>
    <p:sldId id="701" r:id="rId61"/>
    <p:sldId id="700" r:id="rId62"/>
    <p:sldId id="699" r:id="rId63"/>
    <p:sldId id="698" r:id="rId64"/>
    <p:sldId id="697" r:id="rId65"/>
    <p:sldId id="696" r:id="rId66"/>
    <p:sldId id="735" r:id="rId67"/>
    <p:sldId id="734" r:id="rId68"/>
    <p:sldId id="733" r:id="rId69"/>
    <p:sldId id="732" r:id="rId70"/>
    <p:sldId id="731" r:id="rId71"/>
    <p:sldId id="730" r:id="rId72"/>
    <p:sldId id="729" r:id="rId73"/>
    <p:sldId id="728" r:id="rId74"/>
    <p:sldId id="727" r:id="rId75"/>
    <p:sldId id="726" r:id="rId76"/>
    <p:sldId id="725" r:id="rId77"/>
    <p:sldId id="724" r:id="rId78"/>
    <p:sldId id="723" r:id="rId79"/>
    <p:sldId id="722" r:id="rId80"/>
    <p:sldId id="721" r:id="rId81"/>
    <p:sldId id="720" r:id="rId82"/>
    <p:sldId id="719" r:id="rId83"/>
    <p:sldId id="718" r:id="rId84"/>
    <p:sldId id="600" r:id="rId85"/>
    <p:sldId id="458" r:id="rId86"/>
    <p:sldId id="745" r:id="rId87"/>
    <p:sldId id="744" r:id="rId88"/>
    <p:sldId id="743" r:id="rId89"/>
    <p:sldId id="746" r:id="rId90"/>
    <p:sldId id="754" r:id="rId91"/>
    <p:sldId id="747" r:id="rId92"/>
    <p:sldId id="749" r:id="rId93"/>
    <p:sldId id="748" r:id="rId94"/>
    <p:sldId id="751" r:id="rId95"/>
    <p:sldId id="752" r:id="rId96"/>
    <p:sldId id="753" r:id="rId97"/>
    <p:sldId id="736" r:id="rId9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88868"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99496-F123-4186-8A22-FA0A44E304F3}" type="datetimeFigureOut">
              <a:rPr lang="en-US" smtClean="0"/>
              <a:pPr/>
              <a:t>6/2/2021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BECDD-FD03-40CB-8536-A0E233E22447}" type="slidenum">
              <a:rPr lang="en-US" smtClean="0"/>
              <a:pPr/>
              <a:t>‹#›</a:t>
            </a:fld>
            <a:endParaRPr lang="en-US" dirty="0"/>
          </a:p>
        </p:txBody>
      </p:sp>
    </p:spTree>
    <p:extLst>
      <p:ext uri="{BB962C8B-B14F-4D97-AF65-F5344CB8AC3E}">
        <p14:creationId xmlns:p14="http://schemas.microsoft.com/office/powerpoint/2010/main" xmlns="" val="8617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BECDD-FD03-40CB-8536-A0E233E22447}" type="slidenum">
              <a:rPr lang="en-US" smtClean="0"/>
              <a:pPr/>
              <a:t>3</a:t>
            </a:fld>
            <a:endParaRPr lang="en-US" dirty="0"/>
          </a:p>
        </p:txBody>
      </p:sp>
    </p:spTree>
    <p:extLst>
      <p:ext uri="{BB962C8B-B14F-4D97-AF65-F5344CB8AC3E}">
        <p14:creationId xmlns:p14="http://schemas.microsoft.com/office/powerpoint/2010/main" xmlns="" val="344293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Autofit/>
          </a:bodyPr>
          <a:lstStyle/>
          <a:p>
            <a:pPr algn="ctr"/>
            <a:r>
              <a:rPr lang="en-US" sz="2800" dirty="0" smtClean="0">
                <a:solidFill>
                  <a:srgbClr val="000000"/>
                </a:solidFill>
              </a:rPr>
              <a:t>Operating System (18CS43)</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25000" lnSpcReduction="20000"/>
          </a:bodyPr>
          <a:lstStyle/>
          <a:p>
            <a:pPr algn="just">
              <a:buNone/>
            </a:pPr>
            <a:endParaRPr lang="en-US" sz="5400" dirty="0" smtClean="0"/>
          </a:p>
          <a:p>
            <a:pPr>
              <a:buNone/>
            </a:pPr>
            <a:r>
              <a:rPr lang="en-US" sz="5400" dirty="0" smtClean="0"/>
              <a:t>										</a:t>
            </a:r>
            <a:r>
              <a:rPr lang="en-US" sz="9600" dirty="0" smtClean="0"/>
              <a:t>Module 2</a:t>
            </a:r>
          </a:p>
          <a:p>
            <a:pPr algn="just">
              <a:buNone/>
            </a:pPr>
            <a:r>
              <a:rPr lang="en-US" sz="7200" dirty="0" smtClean="0"/>
              <a:t>	</a:t>
            </a:r>
            <a:r>
              <a:rPr lang="en-US" sz="8000" dirty="0" smtClean="0"/>
              <a:t>Multi-threaded Programming: overview;  Multithreading  models; Thread libraries; Threading issues. Process Scheduling; Basic concepts; Scheduling Criteria; Scheduling Algorithms; Multiple-processor scheduling; Thread scheduling. Process Synchronization: Synchronization; The critical section problem; Peterson’s solution; Synchronization hardware; Semaphores; Classical problems of synchronization; Monitors.</a:t>
            </a:r>
          </a:p>
          <a:p>
            <a:pPr algn="ctr">
              <a:buNone/>
            </a:pPr>
            <a:endParaRPr lang="en-US" sz="9600" dirty="0" smtClean="0"/>
          </a:p>
          <a:p>
            <a:pPr algn="ctr">
              <a:buNone/>
            </a:pPr>
            <a:r>
              <a:rPr lang="en-US" sz="9600" dirty="0" smtClean="0"/>
              <a:t>T S Bhagavath Singh</a:t>
            </a:r>
          </a:p>
          <a:p>
            <a:pPr algn="ctr">
              <a:buNone/>
            </a:pPr>
            <a:r>
              <a:rPr lang="en-US" sz="8000" dirty="0" smtClean="0"/>
              <a:t>Associate Professor</a:t>
            </a:r>
          </a:p>
          <a:p>
            <a:pPr algn="ctr">
              <a:buNone/>
            </a:pPr>
            <a:r>
              <a:rPr lang="en-US" sz="9600" b="1" dirty="0" smtClean="0">
                <a:solidFill>
                  <a:srgbClr val="C00000"/>
                </a:solidFill>
              </a:rPr>
              <a:t>RNS INSTITUTE OF TECHNOLOGY</a:t>
            </a:r>
          </a:p>
          <a:p>
            <a:pPr algn="ctr">
              <a:buNone/>
            </a:pPr>
            <a:r>
              <a:rPr lang="en-US" sz="7200" b="1" dirty="0" smtClean="0">
                <a:solidFill>
                  <a:srgbClr val="C00000"/>
                </a:solidFill>
              </a:rPr>
              <a:t>DEPARTMENT OF INFORMATION SCIENCE AND ENGINEERING</a:t>
            </a:r>
          </a:p>
          <a:p>
            <a:pPr algn="ctr">
              <a:buNone/>
            </a:pPr>
            <a:r>
              <a:rPr lang="en-US" sz="7200" dirty="0" smtClean="0"/>
              <a:t>CHANNASANDRA, RR NAGAR POST</a:t>
            </a:r>
          </a:p>
          <a:p>
            <a:pPr algn="ctr">
              <a:buNone/>
            </a:pPr>
            <a:r>
              <a:rPr lang="en-US" sz="7200" dirty="0" smtClean="0"/>
              <a:t>Dr. VISHNUVARDHAN ROAD</a:t>
            </a:r>
          </a:p>
          <a:p>
            <a:pPr algn="ctr">
              <a:buNone/>
            </a:pPr>
            <a:r>
              <a:rPr lang="en-US" sz="7200" dirty="0" smtClean="0"/>
              <a:t>BENGALURU – 560 098</a:t>
            </a:r>
          </a:p>
          <a:p>
            <a:pPr algn="ctr">
              <a:buNone/>
            </a:pPr>
            <a:r>
              <a:rPr lang="en-US" sz="7200" dirty="0" smtClean="0"/>
              <a:t>rnsit.tpo@gmail.com</a:t>
            </a:r>
          </a:p>
          <a:p>
            <a:pPr algn="ctr">
              <a:buNone/>
            </a:pPr>
            <a:endParaRPr lang="en-US" sz="4000" dirty="0" smtClean="0"/>
          </a:p>
          <a:p>
            <a:pPr algn="just">
              <a:buNone/>
            </a:pPr>
            <a:r>
              <a:rPr lang="en-US" sz="4000" b="1" i="1" dirty="0"/>
              <a:t>					</a:t>
            </a:r>
          </a:p>
          <a:p>
            <a:pPr algn="just">
              <a:buNone/>
            </a:pPr>
            <a:endParaRPr lang="en-US" sz="4000" b="1" i="1" dirty="0"/>
          </a:p>
          <a:p>
            <a:pPr algn="just">
              <a:buNone/>
            </a:pPr>
            <a:endParaRPr lang="en-US" sz="4000" b="1" i="1" dirty="0"/>
          </a:p>
          <a:p>
            <a:pPr algn="just">
              <a:buNone/>
            </a:pPr>
            <a:r>
              <a:rPr lang="en-US" sz="4000" b="1" i="1" dirty="0"/>
              <a:t>					</a:t>
            </a:r>
            <a:endParaRPr lang="en-US" sz="4000" dirty="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17401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700" dirty="0" smtClean="0">
                <a:effectLst/>
                <a:ea typeface="Times New Roman" panose="02020603050405020304" pitchFamily="18" charset="0"/>
              </a:rPr>
              <a:t>		</a:t>
            </a:r>
            <a:r>
              <a:rPr lang="en-US" sz="2800" dirty="0" smtClean="0">
                <a:solidFill>
                  <a:srgbClr val="000000"/>
                </a:solidFill>
              </a:rPr>
              <a:t> Multi-threaded Programming</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endParaRPr lang="en-US" b="1" dirty="0" smtClean="0"/>
          </a:p>
          <a:p>
            <a:pPr lvl="0">
              <a:buNone/>
            </a:pPr>
            <a:r>
              <a:rPr lang="en-US" b="1" dirty="0" smtClean="0"/>
              <a:t>Thread Libraries</a:t>
            </a:r>
            <a:endParaRPr lang="en-US" sz="1600" dirty="0" smtClean="0"/>
          </a:p>
          <a:p>
            <a:pPr lvl="0">
              <a:buNone/>
            </a:pPr>
            <a:r>
              <a:rPr lang="en-US" dirty="0" smtClean="0"/>
              <a:t>A thread library provides the programmer an </a:t>
            </a:r>
            <a:r>
              <a:rPr lang="en-US" b="1" dirty="0" smtClean="0"/>
              <a:t>API</a:t>
            </a:r>
            <a:r>
              <a:rPr lang="en-US" dirty="0" smtClean="0"/>
              <a:t> for creating and managing threads.        </a:t>
            </a:r>
          </a:p>
          <a:p>
            <a:pPr lvl="0">
              <a:buNone/>
            </a:pPr>
            <a:r>
              <a:rPr lang="en-US" dirty="0" smtClean="0"/>
              <a:t>There are </a:t>
            </a:r>
            <a:r>
              <a:rPr lang="en-US" b="1" dirty="0" smtClean="0"/>
              <a:t>two primary ways</a:t>
            </a:r>
            <a:r>
              <a:rPr lang="en-US" dirty="0" smtClean="0"/>
              <a:t> of implementing a thread library. </a:t>
            </a:r>
          </a:p>
          <a:p>
            <a:pPr lvl="0">
              <a:buFont typeface="Wingdings" pitchFamily="2" charset="2"/>
              <a:buChar char="Ø"/>
            </a:pPr>
            <a:r>
              <a:rPr lang="en-US" dirty="0" smtClean="0"/>
              <a:t>The first approach is to provide a </a:t>
            </a:r>
            <a:r>
              <a:rPr lang="en-US" b="1" dirty="0" smtClean="0"/>
              <a:t>library entirely in user space</a:t>
            </a:r>
            <a:r>
              <a:rPr lang="en-US" dirty="0" smtClean="0"/>
              <a:t> with </a:t>
            </a:r>
            <a:r>
              <a:rPr lang="en-US" b="1" dirty="0" smtClean="0"/>
              <a:t>no kernel support.</a:t>
            </a:r>
            <a:r>
              <a:rPr lang="en-US" dirty="0" smtClean="0"/>
              <a:t> </a:t>
            </a:r>
          </a:p>
          <a:p>
            <a:pPr lvl="0">
              <a:buFont typeface="Wingdings" pitchFamily="2" charset="2"/>
              <a:buChar char="Ø"/>
            </a:pPr>
            <a:r>
              <a:rPr lang="en-US" dirty="0" smtClean="0"/>
              <a:t>The second approach is to implement a </a:t>
            </a:r>
            <a:r>
              <a:rPr lang="en-US" b="1" dirty="0" smtClean="0"/>
              <a:t>kernel-level library supported directly by the operating system.</a:t>
            </a:r>
            <a:r>
              <a:rPr lang="en-US" dirty="0" smtClean="0"/>
              <a:t> </a:t>
            </a:r>
          </a:p>
          <a:p>
            <a:pPr lvl="0">
              <a:buNone/>
            </a:pPr>
            <a:endParaRPr lang="en-US" dirty="0" smtClean="0"/>
          </a:p>
          <a:p>
            <a:pPr lvl="0">
              <a:buNone/>
            </a:pPr>
            <a:r>
              <a:rPr lang="x-none" smtClean="0"/>
              <a:t>Three primary thread libraries are</a:t>
            </a:r>
            <a:endParaRPr lang="en-US" dirty="0" smtClean="0"/>
          </a:p>
          <a:p>
            <a:pPr lvl="0">
              <a:buNone/>
            </a:pPr>
            <a:endParaRPr lang="en-US" sz="2000" b="1" dirty="0" smtClean="0"/>
          </a:p>
          <a:p>
            <a:pPr lvl="1">
              <a:buFont typeface="Arial" pitchFamily="34" charset="0"/>
              <a:buChar char="•"/>
            </a:pPr>
            <a:r>
              <a:rPr lang="x-none" smtClean="0"/>
              <a:t>POSIX Pthreads</a:t>
            </a:r>
            <a:endParaRPr lang="en-US" dirty="0" smtClean="0"/>
          </a:p>
          <a:p>
            <a:pPr lvl="1">
              <a:buFont typeface="Arial" pitchFamily="34" charset="0"/>
              <a:buChar char="•"/>
            </a:pPr>
            <a:r>
              <a:rPr lang="x-none" smtClean="0"/>
              <a:t>Win32 threads</a:t>
            </a:r>
            <a:endParaRPr lang="en-US" dirty="0" smtClean="0"/>
          </a:p>
          <a:p>
            <a:pPr lvl="1">
              <a:buFont typeface="Arial" pitchFamily="34" charset="0"/>
              <a:buChar char="•"/>
            </a:pPr>
            <a:r>
              <a:rPr lang="x-none" smtClean="0"/>
              <a:t>Java threads</a:t>
            </a:r>
            <a:endParaRPr lang="en-US" sz="1800" b="1" dirty="0" smtClean="0"/>
          </a:p>
          <a:p>
            <a:pPr>
              <a:buNone/>
            </a:pPr>
            <a:endParaRPr lang="en-US" dirty="0" smtClean="0"/>
          </a:p>
          <a:p>
            <a:pPr marL="342900" marR="0" lvl="0" indent="-342900" algn="just">
              <a:spcBef>
                <a:spcPts val="0"/>
              </a:spcBef>
              <a:spcAft>
                <a:spcPts val="0"/>
              </a:spcAft>
              <a:buFont typeface="Wingdings" panose="05000000000000000000" pitchFamily="2" charset="2"/>
              <a:buChar char=""/>
            </a:pPr>
            <a:endParaRPr lang="en-US" sz="2200" b="1"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18746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a:t>
            </a:r>
            <a:r>
              <a:rPr lang="en-US" sz="2400" dirty="0" smtClean="0">
                <a:solidFill>
                  <a:srgbClr val="000000"/>
                </a:solidFill>
              </a:rPr>
              <a:t> Multi-threaded Programming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lvl="0"/>
            <a:endParaRPr lang="en-US" sz="2400" b="1" dirty="0" smtClean="0"/>
          </a:p>
          <a:p>
            <a:pPr lvl="0">
              <a:buNone/>
            </a:pPr>
            <a:r>
              <a:rPr lang="en-US" sz="2400" b="1" dirty="0" err="1" smtClean="0"/>
              <a:t>Pthreads</a:t>
            </a:r>
            <a:endParaRPr lang="en-US" sz="2400" dirty="0" smtClean="0"/>
          </a:p>
          <a:p>
            <a:pPr lvl="0" algn="just">
              <a:buFont typeface="Wingdings" pitchFamily="2" charset="2"/>
              <a:buChar char="Ø"/>
            </a:pPr>
            <a:r>
              <a:rPr lang="en-US" sz="2000" b="1" dirty="0" err="1" smtClean="0"/>
              <a:t>Pthreads</a:t>
            </a:r>
            <a:r>
              <a:rPr lang="en-US" sz="2000" dirty="0" smtClean="0"/>
              <a:t>, the threads extension of the POSIX standard, may be provided as either a user or kernel-level library. </a:t>
            </a:r>
          </a:p>
          <a:p>
            <a:pPr lvl="0" algn="just">
              <a:buFont typeface="Wingdings" pitchFamily="2" charset="2"/>
              <a:buChar char="Ø"/>
            </a:pPr>
            <a:endParaRPr lang="en-US" sz="2000" dirty="0" smtClean="0"/>
          </a:p>
          <a:p>
            <a:pPr lvl="0" algn="just">
              <a:buFont typeface="Wingdings" pitchFamily="2" charset="2"/>
              <a:buChar char="Ø"/>
            </a:pPr>
            <a:r>
              <a:rPr lang="en-US" sz="2000" b="1" dirty="0" err="1" smtClean="0"/>
              <a:t>Pthread</a:t>
            </a:r>
            <a:r>
              <a:rPr lang="en-US" sz="2000" dirty="0" err="1" smtClean="0"/>
              <a:t>s</a:t>
            </a:r>
            <a:r>
              <a:rPr lang="en-US" sz="2000" dirty="0" smtClean="0"/>
              <a:t> refers to the POSIX standard (IEEE 1003.1c)</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This is a specification for thread behavior, not an implementation.</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Operating system designers may implement the specification in any way they wish. </a:t>
            </a:r>
          </a:p>
          <a:p>
            <a:pPr lvl="0" algn="just">
              <a:buFont typeface="Wingdings" pitchFamily="2" charset="2"/>
              <a:buChar char="Ø"/>
            </a:pPr>
            <a:endParaRPr lang="en-US" sz="2000" b="1" dirty="0" smtClean="0"/>
          </a:p>
          <a:p>
            <a:pPr lvl="0" algn="just">
              <a:buFont typeface="Wingdings" pitchFamily="2" charset="2"/>
              <a:buChar char="Ø"/>
            </a:pPr>
            <a:r>
              <a:rPr lang="en-US" sz="2000" b="1" dirty="0" smtClean="0"/>
              <a:t>Shareware</a:t>
            </a:r>
            <a:r>
              <a:rPr lang="en-US" sz="2000" dirty="0" smtClean="0"/>
              <a:t> implementations are available in the public domain for the various Windows operating systems as well.</a:t>
            </a:r>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88056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a:t>
            </a:r>
            <a:r>
              <a:rPr lang="en-US" sz="2400" dirty="0" smtClean="0">
                <a:solidFill>
                  <a:srgbClr val="000000"/>
                </a:solidFill>
              </a:rPr>
              <a:t> Multi-threaded Programming</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
        <p:nvSpPr>
          <p:cNvPr id="6" name="Content Placeholder 5"/>
          <p:cNvSpPr>
            <a:spLocks noGrp="1"/>
          </p:cNvSpPr>
          <p:nvPr>
            <p:ph idx="1"/>
          </p:nvPr>
        </p:nvSpPr>
        <p:spPr>
          <a:xfrm>
            <a:off x="1645920" y="1410789"/>
            <a:ext cx="9858692" cy="4924697"/>
          </a:xfrm>
        </p:spPr>
        <p:txBody>
          <a:bodyPr>
            <a:normAutofit fontScale="85000" lnSpcReduction="20000"/>
          </a:bodyPr>
          <a:lstStyle/>
          <a:p>
            <a:pPr>
              <a:buNone/>
            </a:pPr>
            <a:r>
              <a:rPr lang="en-US" b="1" dirty="0" smtClean="0"/>
              <a:t>Multithreaded C program using the </a:t>
            </a:r>
            <a:r>
              <a:rPr lang="en-US" b="1" dirty="0" err="1" smtClean="0"/>
              <a:t>Pthreads</a:t>
            </a:r>
            <a:r>
              <a:rPr lang="en-US" b="1" dirty="0" smtClean="0"/>
              <a:t> API</a:t>
            </a:r>
            <a:endParaRPr lang="en-US" dirty="0" smtClean="0"/>
          </a:p>
          <a:p>
            <a:pPr>
              <a:buNone/>
            </a:pPr>
            <a:r>
              <a:rPr lang="en-US" sz="1900" dirty="0" smtClean="0"/>
              <a:t>#include &lt;</a:t>
            </a:r>
            <a:r>
              <a:rPr lang="en-US" sz="1900" dirty="0" err="1" smtClean="0"/>
              <a:t>pthread.h</a:t>
            </a:r>
            <a:r>
              <a:rPr lang="en-US" sz="1900" dirty="0" smtClean="0"/>
              <a:t>&gt;</a:t>
            </a:r>
          </a:p>
          <a:p>
            <a:pPr>
              <a:buNone/>
            </a:pPr>
            <a:r>
              <a:rPr lang="en-US" sz="1900" dirty="0" smtClean="0"/>
              <a:t>#include &lt;</a:t>
            </a:r>
            <a:r>
              <a:rPr lang="en-US" sz="1900" dirty="0" err="1" smtClean="0"/>
              <a:t>stdio.h</a:t>
            </a:r>
            <a:r>
              <a:rPr lang="en-US" sz="1900" dirty="0" smtClean="0"/>
              <a:t>&gt;</a:t>
            </a:r>
          </a:p>
          <a:p>
            <a:pPr>
              <a:buNone/>
            </a:pPr>
            <a:r>
              <a:rPr lang="en-US" sz="1900" dirty="0" err="1" smtClean="0"/>
              <a:t>int</a:t>
            </a:r>
            <a:r>
              <a:rPr lang="en-US" sz="1900" dirty="0" smtClean="0"/>
              <a:t> sum;                                         </a:t>
            </a:r>
            <a:r>
              <a:rPr lang="en-US" sz="1900" b="1" dirty="0" smtClean="0"/>
              <a:t>/</a:t>
            </a:r>
            <a:r>
              <a:rPr lang="en-US" sz="1900" dirty="0" smtClean="0"/>
              <a:t>* this data is shared by the thread(s) *</a:t>
            </a:r>
            <a:r>
              <a:rPr lang="en-US" sz="1900" b="1" dirty="0" smtClean="0"/>
              <a:t>/</a:t>
            </a:r>
            <a:endParaRPr lang="en-US" sz="1900" dirty="0" smtClean="0"/>
          </a:p>
          <a:p>
            <a:pPr>
              <a:buNone/>
            </a:pPr>
            <a:r>
              <a:rPr lang="en-US" sz="1900" dirty="0" smtClean="0"/>
              <a:t>void *runner(void *</a:t>
            </a:r>
            <a:r>
              <a:rPr lang="en-US" sz="1900" dirty="0" err="1" smtClean="0"/>
              <a:t>param</a:t>
            </a:r>
            <a:r>
              <a:rPr lang="en-US" sz="1900" dirty="0" smtClean="0"/>
              <a:t>);          </a:t>
            </a:r>
            <a:r>
              <a:rPr lang="en-US" sz="1900" b="1" dirty="0" smtClean="0"/>
              <a:t>/</a:t>
            </a:r>
            <a:r>
              <a:rPr lang="en-US" sz="1900" dirty="0" smtClean="0"/>
              <a:t>* the thread *</a:t>
            </a:r>
            <a:r>
              <a:rPr lang="en-US" sz="1900" b="1" dirty="0" smtClean="0"/>
              <a:t>/</a:t>
            </a:r>
            <a:endParaRPr lang="en-US" sz="1900" dirty="0" smtClean="0"/>
          </a:p>
          <a:p>
            <a:pPr>
              <a:buNone/>
            </a:pPr>
            <a:r>
              <a:rPr lang="en-US" sz="1900" dirty="0" err="1" smtClean="0"/>
              <a:t>int</a:t>
            </a:r>
            <a:r>
              <a:rPr lang="en-US" sz="1900" dirty="0" smtClean="0"/>
              <a:t> main(</a:t>
            </a:r>
            <a:r>
              <a:rPr lang="en-US" sz="1900" dirty="0" err="1" smtClean="0"/>
              <a:t>int</a:t>
            </a:r>
            <a:r>
              <a:rPr lang="en-US" sz="1900" dirty="0" smtClean="0"/>
              <a:t> </a:t>
            </a:r>
            <a:r>
              <a:rPr lang="en-US" sz="1900" dirty="0" err="1" smtClean="0"/>
              <a:t>argc</a:t>
            </a:r>
            <a:r>
              <a:rPr lang="en-US" sz="1900" dirty="0" smtClean="0"/>
              <a:t>, char *</a:t>
            </a:r>
            <a:r>
              <a:rPr lang="en-US" sz="1900" dirty="0" err="1" smtClean="0"/>
              <a:t>argv</a:t>
            </a:r>
            <a:r>
              <a:rPr lang="en-US" sz="1900" dirty="0" smtClean="0"/>
              <a:t>[])</a:t>
            </a:r>
          </a:p>
          <a:p>
            <a:pPr>
              <a:buNone/>
            </a:pPr>
            <a:r>
              <a:rPr lang="en-US" sz="1900" dirty="0" smtClean="0"/>
              <a:t>{</a:t>
            </a:r>
          </a:p>
          <a:p>
            <a:pPr>
              <a:buNone/>
            </a:pPr>
            <a:r>
              <a:rPr lang="en-US" sz="1900" dirty="0" err="1" smtClean="0"/>
              <a:t>pthread_t</a:t>
            </a:r>
            <a:r>
              <a:rPr lang="en-US" sz="1900" dirty="0" smtClean="0"/>
              <a:t>  </a:t>
            </a:r>
            <a:r>
              <a:rPr lang="en-US" sz="1900" dirty="0" err="1" smtClean="0"/>
              <a:t>tid</a:t>
            </a:r>
            <a:r>
              <a:rPr lang="en-US" sz="1900" dirty="0" smtClean="0"/>
              <a:t>;                                </a:t>
            </a:r>
            <a:r>
              <a:rPr lang="en-US" sz="1900" b="1" dirty="0" smtClean="0"/>
              <a:t>/</a:t>
            </a:r>
            <a:r>
              <a:rPr lang="en-US" sz="1900" dirty="0" smtClean="0"/>
              <a:t>* the thread identifier *</a:t>
            </a:r>
            <a:r>
              <a:rPr lang="en-US" sz="1900" b="1" dirty="0" smtClean="0"/>
              <a:t>/</a:t>
            </a:r>
            <a:endParaRPr lang="en-US" sz="1900" dirty="0" smtClean="0"/>
          </a:p>
          <a:p>
            <a:pPr>
              <a:buNone/>
            </a:pPr>
            <a:r>
              <a:rPr lang="en-US" sz="1900" dirty="0" err="1" smtClean="0"/>
              <a:t>pthread_attr_t</a:t>
            </a:r>
            <a:r>
              <a:rPr lang="en-US" sz="1900" dirty="0" smtClean="0"/>
              <a:t> </a:t>
            </a:r>
            <a:r>
              <a:rPr lang="en-US" sz="1900" dirty="0" err="1" smtClean="0"/>
              <a:t>attr</a:t>
            </a:r>
            <a:r>
              <a:rPr lang="en-US" sz="1900" dirty="0" smtClean="0"/>
              <a:t>;                        </a:t>
            </a:r>
            <a:r>
              <a:rPr lang="en-US" sz="1900" b="1" dirty="0" smtClean="0"/>
              <a:t>/</a:t>
            </a:r>
            <a:r>
              <a:rPr lang="en-US" sz="1900" dirty="0" smtClean="0"/>
              <a:t>* set of thread attributes *</a:t>
            </a:r>
            <a:r>
              <a:rPr lang="en-US" sz="1900" b="1" dirty="0" smtClean="0"/>
              <a:t>/</a:t>
            </a:r>
            <a:endParaRPr lang="en-US" sz="1900" dirty="0" smtClean="0"/>
          </a:p>
          <a:p>
            <a:pPr>
              <a:buNone/>
            </a:pPr>
            <a:r>
              <a:rPr lang="en-US" sz="1900" dirty="0" smtClean="0"/>
              <a:t> </a:t>
            </a:r>
          </a:p>
          <a:p>
            <a:pPr>
              <a:buNone/>
            </a:pPr>
            <a:r>
              <a:rPr lang="en-US" sz="1900" dirty="0" smtClean="0"/>
              <a:t>if (</a:t>
            </a:r>
            <a:r>
              <a:rPr lang="en-US" sz="1900" dirty="0" err="1" smtClean="0"/>
              <a:t>argc</a:t>
            </a:r>
            <a:r>
              <a:rPr lang="en-US" sz="1900" dirty="0" smtClean="0"/>
              <a:t> != 2) </a:t>
            </a:r>
          </a:p>
          <a:p>
            <a:pPr>
              <a:buNone/>
            </a:pPr>
            <a:r>
              <a:rPr lang="en-US" sz="1900" dirty="0" smtClean="0"/>
              <a:t>{</a:t>
            </a:r>
          </a:p>
          <a:p>
            <a:pPr>
              <a:buNone/>
            </a:pPr>
            <a:r>
              <a:rPr lang="en-US" sz="1900" dirty="0" err="1" smtClean="0"/>
              <a:t>fprintf</a:t>
            </a:r>
            <a:r>
              <a:rPr lang="en-US" sz="1900" dirty="0" smtClean="0"/>
              <a:t>(</a:t>
            </a:r>
            <a:r>
              <a:rPr lang="en-US" sz="1900" dirty="0" err="1" smtClean="0"/>
              <a:t>stderr,"usage</a:t>
            </a:r>
            <a:r>
              <a:rPr lang="en-US" sz="1900" dirty="0" smtClean="0"/>
              <a:t>: </a:t>
            </a:r>
            <a:r>
              <a:rPr lang="en-US" sz="1900" dirty="0" err="1" smtClean="0"/>
              <a:t>a.out</a:t>
            </a:r>
            <a:r>
              <a:rPr lang="en-US" sz="1900" dirty="0" smtClean="0"/>
              <a:t> &lt;integer value&gt;\n");</a:t>
            </a:r>
          </a:p>
          <a:p>
            <a:pPr>
              <a:buNone/>
            </a:pPr>
            <a:r>
              <a:rPr lang="en-US" sz="1900" dirty="0" smtClean="0"/>
              <a:t>return -1;</a:t>
            </a:r>
          </a:p>
          <a:p>
            <a:pPr>
              <a:buNone/>
            </a:pPr>
            <a:r>
              <a:rPr lang="en-US" sz="1900" dirty="0" smtClean="0"/>
              <a:t>}</a:t>
            </a:r>
          </a:p>
          <a:p>
            <a:pPr>
              <a:buNone/>
            </a:pPr>
            <a:endParaRPr lang="en-US" dirty="0" smtClean="0"/>
          </a:p>
          <a:p>
            <a:endParaRPr lang="en-US" dirty="0"/>
          </a:p>
        </p:txBody>
      </p:sp>
    </p:spTree>
    <p:extLst>
      <p:ext uri="{BB962C8B-B14F-4D97-AF65-F5344CB8AC3E}">
        <p14:creationId xmlns:p14="http://schemas.microsoft.com/office/powerpoint/2010/main" xmlns="" val="207617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ea typeface="Times New Roman" panose="02020603050405020304" pitchFamily="18" charset="0"/>
              </a:rPr>
              <a:t>			</a:t>
            </a:r>
            <a:r>
              <a:rPr lang="en-US" sz="2800" dirty="0" smtClean="0">
                <a:solidFill>
                  <a:srgbClr val="000000"/>
                </a:solidFill>
              </a:rPr>
              <a:t> Multi-threaded Programming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62500" lnSpcReduction="20000"/>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a:buNone/>
            </a:pPr>
            <a:r>
              <a:rPr lang="en-US" sz="2000" dirty="0" smtClean="0"/>
              <a:t>if (</a:t>
            </a:r>
            <a:r>
              <a:rPr lang="en-US" sz="2000" dirty="0" err="1" smtClean="0"/>
              <a:t>atoi</a:t>
            </a:r>
            <a:r>
              <a:rPr lang="en-US" sz="2000" dirty="0" smtClean="0"/>
              <a:t>(</a:t>
            </a:r>
            <a:r>
              <a:rPr lang="en-US" sz="2000" dirty="0" err="1" smtClean="0"/>
              <a:t>argv</a:t>
            </a:r>
            <a:r>
              <a:rPr lang="en-US" sz="2000" dirty="0" smtClean="0"/>
              <a:t>[1]) &lt; 0)</a:t>
            </a:r>
          </a:p>
          <a:p>
            <a:pPr>
              <a:buNone/>
            </a:pPr>
            <a:r>
              <a:rPr lang="en-US" sz="2000" dirty="0" smtClean="0"/>
              <a:t>{</a:t>
            </a:r>
          </a:p>
          <a:p>
            <a:pPr>
              <a:buNone/>
            </a:pPr>
            <a:r>
              <a:rPr lang="en-US" sz="2000" dirty="0" err="1" smtClean="0"/>
              <a:t>fprintf</a:t>
            </a:r>
            <a:r>
              <a:rPr lang="en-US" sz="2000" dirty="0" smtClean="0"/>
              <a:t>(</a:t>
            </a:r>
            <a:r>
              <a:rPr lang="en-US" sz="2000" dirty="0" err="1" smtClean="0"/>
              <a:t>stderr</a:t>
            </a:r>
            <a:r>
              <a:rPr lang="en-US" sz="2000" dirty="0" smtClean="0"/>
              <a:t>,"%d must be&gt;= 0\</a:t>
            </a:r>
            <a:r>
              <a:rPr lang="en-US" sz="2000" dirty="0" err="1" smtClean="0"/>
              <a:t>n",atoi</a:t>
            </a:r>
            <a:r>
              <a:rPr lang="en-US" sz="2000" dirty="0" smtClean="0"/>
              <a:t>(</a:t>
            </a:r>
            <a:r>
              <a:rPr lang="en-US" sz="2000" dirty="0" err="1" smtClean="0"/>
              <a:t>argv</a:t>
            </a:r>
            <a:r>
              <a:rPr lang="en-US" sz="2000" dirty="0" smtClean="0"/>
              <a:t>[1]));</a:t>
            </a:r>
          </a:p>
          <a:p>
            <a:pPr>
              <a:buNone/>
            </a:pPr>
            <a:r>
              <a:rPr lang="en-US" sz="2000" dirty="0" smtClean="0"/>
              <a:t>return -1;</a:t>
            </a:r>
          </a:p>
          <a:p>
            <a:pPr>
              <a:buNone/>
            </a:pPr>
            <a:r>
              <a:rPr lang="en-US" sz="2000" dirty="0" smtClean="0"/>
              <a:t>}</a:t>
            </a:r>
          </a:p>
          <a:p>
            <a:pPr>
              <a:buNone/>
            </a:pPr>
            <a:r>
              <a:rPr lang="en-US" sz="2000" dirty="0" err="1" smtClean="0"/>
              <a:t>pthread_attr_init</a:t>
            </a:r>
            <a:r>
              <a:rPr lang="en-US" sz="2000" dirty="0" smtClean="0"/>
              <a:t>(&amp;</a:t>
            </a:r>
            <a:r>
              <a:rPr lang="en-US" sz="2000" dirty="0" err="1" smtClean="0"/>
              <a:t>attr</a:t>
            </a:r>
            <a:r>
              <a:rPr lang="en-US" sz="2000" dirty="0" smtClean="0"/>
              <a:t>);</a:t>
            </a:r>
            <a:r>
              <a:rPr lang="en-US" sz="2000" b="1" dirty="0" smtClean="0"/>
              <a:t>                                 /</a:t>
            </a:r>
            <a:r>
              <a:rPr lang="en-US" sz="2000" dirty="0" smtClean="0"/>
              <a:t>* get the default attributes *</a:t>
            </a:r>
            <a:r>
              <a:rPr lang="en-US" sz="2000" b="1" dirty="0" smtClean="0"/>
              <a:t>/</a:t>
            </a:r>
            <a:endParaRPr lang="en-US" sz="2000" dirty="0" smtClean="0"/>
          </a:p>
          <a:p>
            <a:pPr>
              <a:buNone/>
            </a:pPr>
            <a:r>
              <a:rPr lang="en-US" sz="2000" dirty="0" err="1" smtClean="0"/>
              <a:t>pthread_create</a:t>
            </a:r>
            <a:r>
              <a:rPr lang="en-US" sz="2000" dirty="0" smtClean="0"/>
              <a:t>(&amp;</a:t>
            </a:r>
            <a:r>
              <a:rPr lang="en-US" sz="2000" dirty="0" err="1" smtClean="0"/>
              <a:t>tid,&amp;attr,runner,argv</a:t>
            </a:r>
            <a:r>
              <a:rPr lang="en-US" sz="2000" dirty="0" smtClean="0"/>
              <a:t>[1]);</a:t>
            </a:r>
            <a:r>
              <a:rPr lang="en-US" sz="2000" b="1" dirty="0" smtClean="0"/>
              <a:t>    /</a:t>
            </a:r>
            <a:r>
              <a:rPr lang="en-US" sz="2000" dirty="0" smtClean="0"/>
              <a:t>* create the thread *</a:t>
            </a:r>
            <a:r>
              <a:rPr lang="en-US" sz="2000" b="1" dirty="0" smtClean="0"/>
              <a:t>/</a:t>
            </a:r>
            <a:endParaRPr lang="en-US" sz="2000" dirty="0" smtClean="0"/>
          </a:p>
          <a:p>
            <a:pPr>
              <a:buNone/>
            </a:pPr>
            <a:r>
              <a:rPr lang="en-US" sz="2000" dirty="0" err="1" smtClean="0"/>
              <a:t>pthread_join</a:t>
            </a:r>
            <a:r>
              <a:rPr lang="en-US" sz="2000" dirty="0" smtClean="0"/>
              <a:t>(</a:t>
            </a:r>
            <a:r>
              <a:rPr lang="en-US" sz="2000" dirty="0" err="1" smtClean="0"/>
              <a:t>tid,NULL</a:t>
            </a:r>
            <a:r>
              <a:rPr lang="en-US" sz="2000" dirty="0" smtClean="0"/>
              <a:t>);</a:t>
            </a:r>
            <a:r>
              <a:rPr lang="en-US" sz="2000" b="1" dirty="0" smtClean="0"/>
              <a:t>                                /*</a:t>
            </a:r>
            <a:r>
              <a:rPr lang="en-US" sz="2000" dirty="0" smtClean="0"/>
              <a:t> wait for the thread to exit *</a:t>
            </a:r>
            <a:r>
              <a:rPr lang="en-US" sz="2000" b="1" dirty="0" smtClean="0"/>
              <a:t>/</a:t>
            </a:r>
            <a:endParaRPr lang="en-US" sz="2000" dirty="0" smtClean="0"/>
          </a:p>
          <a:p>
            <a:pPr>
              <a:buNone/>
            </a:pPr>
            <a:r>
              <a:rPr lang="en-US" sz="2000" dirty="0" err="1" smtClean="0"/>
              <a:t>printf</a:t>
            </a:r>
            <a:r>
              <a:rPr lang="en-US" sz="2000" dirty="0" smtClean="0"/>
              <a:t>("sum = %d\</a:t>
            </a:r>
            <a:r>
              <a:rPr lang="en-US" sz="2000" dirty="0" err="1" smtClean="0"/>
              <a:t>n",sum</a:t>
            </a:r>
            <a:r>
              <a:rPr lang="en-US" sz="2000" dirty="0" smtClean="0"/>
              <a:t>);</a:t>
            </a:r>
          </a:p>
          <a:p>
            <a:pPr>
              <a:buNone/>
            </a:pPr>
            <a:r>
              <a:rPr lang="en-US" sz="2000" dirty="0" smtClean="0"/>
              <a:t>}</a:t>
            </a:r>
          </a:p>
          <a:p>
            <a:pPr>
              <a:buNone/>
            </a:pPr>
            <a:r>
              <a:rPr lang="en-US" sz="2000" dirty="0" smtClean="0"/>
              <a:t>void *runner(void *</a:t>
            </a:r>
            <a:r>
              <a:rPr lang="en-US" sz="2000" dirty="0" err="1" smtClean="0"/>
              <a:t>param</a:t>
            </a:r>
            <a:r>
              <a:rPr lang="en-US" sz="2000" dirty="0" smtClean="0"/>
              <a:t>)                 </a:t>
            </a:r>
            <a:r>
              <a:rPr lang="en-US" sz="2000" b="1" dirty="0" smtClean="0"/>
              <a:t> /</a:t>
            </a:r>
            <a:r>
              <a:rPr lang="en-US" sz="2000" dirty="0" smtClean="0"/>
              <a:t>* The thread will begin control in this function *</a:t>
            </a:r>
            <a:r>
              <a:rPr lang="en-US" sz="2000" b="1" dirty="0" smtClean="0"/>
              <a:t>/</a:t>
            </a:r>
            <a:endParaRPr lang="en-US" sz="2000" dirty="0" smtClean="0"/>
          </a:p>
          <a:p>
            <a:pPr>
              <a:buNone/>
            </a:pPr>
            <a:r>
              <a:rPr lang="en-US" sz="2000" dirty="0" smtClean="0"/>
              <a:t>{</a:t>
            </a:r>
          </a:p>
          <a:p>
            <a:pPr>
              <a:buNone/>
            </a:pPr>
            <a:r>
              <a:rPr lang="en-US" sz="2000" dirty="0" err="1" smtClean="0"/>
              <a:t>int</a:t>
            </a:r>
            <a:r>
              <a:rPr lang="en-US" sz="2000" dirty="0" smtClean="0"/>
              <a:t> </a:t>
            </a:r>
            <a:r>
              <a:rPr lang="en-US" sz="2000" dirty="0" err="1" smtClean="0"/>
              <a:t>i</a:t>
            </a:r>
            <a:r>
              <a:rPr lang="en-US" sz="2000" dirty="0" smtClean="0"/>
              <a:t>, upper= </a:t>
            </a:r>
            <a:r>
              <a:rPr lang="en-US" sz="2000" dirty="0" err="1" smtClean="0"/>
              <a:t>atoi</a:t>
            </a:r>
            <a:r>
              <a:rPr lang="en-US" sz="2000" dirty="0" smtClean="0"/>
              <a:t>(</a:t>
            </a:r>
            <a:r>
              <a:rPr lang="en-US" sz="2000" dirty="0" err="1" smtClean="0"/>
              <a:t>param</a:t>
            </a:r>
            <a:r>
              <a:rPr lang="en-US" sz="2000" dirty="0" smtClean="0"/>
              <a:t>);</a:t>
            </a:r>
          </a:p>
          <a:p>
            <a:pPr>
              <a:buNone/>
            </a:pPr>
            <a:r>
              <a:rPr lang="en-US" sz="2000" dirty="0" smtClean="0"/>
              <a:t>sum = 0;</a:t>
            </a:r>
          </a:p>
          <a:p>
            <a:pPr>
              <a:buNone/>
            </a:pPr>
            <a:r>
              <a:rPr lang="en-US" sz="2000" dirty="0" smtClean="0"/>
              <a:t>for (</a:t>
            </a:r>
            <a:r>
              <a:rPr lang="en-US" sz="2000" dirty="0" err="1" smtClean="0"/>
              <a:t>i</a:t>
            </a:r>
            <a:r>
              <a:rPr lang="en-US" sz="2000" dirty="0" smtClean="0"/>
              <a:t> = 1; </a:t>
            </a:r>
            <a:r>
              <a:rPr lang="en-US" sz="2000" dirty="0" err="1" smtClean="0"/>
              <a:t>i</a:t>
            </a:r>
            <a:r>
              <a:rPr lang="en-US" sz="2000" dirty="0" smtClean="0"/>
              <a:t> &lt;= upper; </a:t>
            </a:r>
            <a:r>
              <a:rPr lang="en-US" sz="2000" dirty="0" err="1" smtClean="0"/>
              <a:t>i</a:t>
            </a:r>
            <a:r>
              <a:rPr lang="en-US" sz="2000" dirty="0" smtClean="0"/>
              <a:t>++)</a:t>
            </a:r>
          </a:p>
          <a:p>
            <a:pPr>
              <a:buNone/>
            </a:pPr>
            <a:r>
              <a:rPr lang="en-US" sz="2000" dirty="0" smtClean="0"/>
              <a:t>      sum += </a:t>
            </a:r>
            <a:r>
              <a:rPr lang="en-US" sz="2000" dirty="0" err="1" smtClean="0"/>
              <a:t>i</a:t>
            </a:r>
            <a:r>
              <a:rPr lang="en-US" sz="2000" dirty="0" smtClean="0"/>
              <a:t>;</a:t>
            </a:r>
          </a:p>
          <a:p>
            <a:pPr>
              <a:buNone/>
            </a:pPr>
            <a:r>
              <a:rPr lang="en-US" sz="2000" dirty="0" err="1" smtClean="0"/>
              <a:t>pthread_exit</a:t>
            </a:r>
            <a:r>
              <a:rPr lang="en-US" sz="2000" dirty="0" smtClean="0"/>
              <a:t>(0) ;</a:t>
            </a:r>
          </a:p>
          <a:p>
            <a:pPr>
              <a:buNone/>
            </a:pPr>
            <a:r>
              <a:rPr lang="en-US" sz="2000" dirty="0" smtClean="0"/>
              <a:t>}</a:t>
            </a:r>
          </a:p>
          <a:p>
            <a:pPr>
              <a:buNone/>
            </a:pPr>
            <a:endParaRPr lang="en-US" sz="2000" dirty="0" smtClean="0"/>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35635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dirty="0" smtClean="0">
                <a:solidFill>
                  <a:srgbClr val="000000"/>
                </a:solidFill>
              </a:rPr>
              <a:t>Multi-threaded Programming </a:t>
            </a:r>
            <a:r>
              <a:rPr lang="en-US" sz="1800" dirty="0" smtClean="0">
                <a:latin typeface="Times New Roman" panose="02020603050405020304" pitchFamily="18" charset="0"/>
                <a:ea typeface="Times New Roman" panose="02020603050405020304" pitchFamily="18" charset="0"/>
              </a:rPr>
              <a:t/>
            </a:r>
            <a:br>
              <a:rPr lang="en-US" sz="1800" dirty="0" smtClean="0">
                <a:latin typeface="Times New Roman" panose="02020603050405020304" pitchFamily="18" charset="0"/>
                <a:ea typeface="Times New Roman" panose="02020603050405020304" pitchFamily="18" charset="0"/>
              </a:rPr>
            </a:br>
            <a:r>
              <a:rPr lang="en-US" sz="1800" b="1" dirty="0" smtClean="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r>
            <a:br>
              <a:rPr lang="en-US" sz="2000" dirty="0">
                <a:effectLst/>
                <a:latin typeface="Times New Roman" panose="02020603050405020304" pitchFamily="18" charset="0"/>
                <a:ea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r>
            <a:br>
              <a:rPr lang="en-US" sz="20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lvl="0"/>
            <a:endParaRPr lang="en-US" sz="2000" b="1" dirty="0" smtClean="0"/>
          </a:p>
          <a:p>
            <a:pPr lvl="0">
              <a:buNone/>
            </a:pPr>
            <a:r>
              <a:rPr lang="en-US" sz="2000" b="1" dirty="0" smtClean="0"/>
              <a:t>Win32 Threads </a:t>
            </a:r>
            <a:endParaRPr lang="en-US" sz="2000" dirty="0" smtClean="0"/>
          </a:p>
          <a:p>
            <a:pPr lvl="0" algn="just">
              <a:buFont typeface="Wingdings" pitchFamily="2" charset="2"/>
              <a:buChar char="Ø"/>
            </a:pPr>
            <a:r>
              <a:rPr lang="en-US" sz="2000" dirty="0" smtClean="0"/>
              <a:t>The Win32 thread library is a kernel-level library available on Windows systems.</a:t>
            </a:r>
          </a:p>
          <a:p>
            <a:pPr lvl="0" algn="just">
              <a:buNone/>
            </a:pPr>
            <a:endParaRPr lang="en-US" sz="2000" dirty="0" smtClean="0"/>
          </a:p>
          <a:p>
            <a:pPr lvl="0" algn="just">
              <a:buFont typeface="Wingdings" pitchFamily="2" charset="2"/>
              <a:buChar char="Ø"/>
            </a:pPr>
            <a:r>
              <a:rPr lang="en-US" sz="2000" dirty="0" smtClean="0"/>
              <a:t>We must include the </a:t>
            </a:r>
            <a:r>
              <a:rPr lang="en-US" sz="2000" dirty="0" err="1" smtClean="0"/>
              <a:t>windows.h</a:t>
            </a:r>
            <a:r>
              <a:rPr lang="en-US" sz="2000" dirty="0" smtClean="0"/>
              <a:t> header file when using the Win32 API.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Threads are created in the Win32 API using the </a:t>
            </a:r>
            <a:r>
              <a:rPr lang="en-US" sz="2000" dirty="0" err="1" smtClean="0"/>
              <a:t>CreateThread</a:t>
            </a:r>
            <a:r>
              <a:rPr lang="en-US" sz="2000" dirty="0" smtClean="0"/>
              <a:t>() function.</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These attributes include security information, the size of the stack, and a flag that can be set to indicate if the thread is to start in a suspended state.</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parent thread waits for the child thread using the </a:t>
            </a:r>
            <a:r>
              <a:rPr lang="en-US" sz="2000" dirty="0" err="1" smtClean="0"/>
              <a:t>WaitForSingleObject</a:t>
            </a:r>
            <a:r>
              <a:rPr lang="en-US" sz="2000" dirty="0" smtClean="0"/>
              <a:t>() function, </a:t>
            </a:r>
            <a:endParaRPr lang="en-US" sz="20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39204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a:t>
            </a:r>
            <a:r>
              <a:rPr lang="en-US" sz="2400" dirty="0" smtClean="0">
                <a:solidFill>
                  <a:srgbClr val="000000"/>
                </a:solidFill>
              </a:rPr>
              <a:t> Multi-threaded Programming </a:t>
            </a:r>
            <a:endParaRPr lang="en-US" sz="2400"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20000"/>
          </a:bodyPr>
          <a:lstStyle/>
          <a:p>
            <a:pPr marL="0" marR="0" lvl="0" indent="0" algn="just">
              <a:spcBef>
                <a:spcPts val="0"/>
              </a:spcBef>
              <a:spcAft>
                <a:spcPts val="0"/>
              </a:spcAft>
              <a:buNone/>
            </a:pPr>
            <a:endParaRPr lang="en-US" sz="2200" b="0" i="0" u="none" strike="noStrike" baseline="0" dirty="0" smtClean="0">
              <a:solidFill>
                <a:srgbClr val="000000"/>
              </a:solidFill>
            </a:endParaRPr>
          </a:p>
          <a:p>
            <a:pPr lvl="0">
              <a:buNone/>
            </a:pPr>
            <a:r>
              <a:rPr lang="en-US" sz="2400" b="1" dirty="0" smtClean="0"/>
              <a:t>Java Threads</a:t>
            </a:r>
            <a:endParaRPr lang="en-US" sz="2400" dirty="0" smtClean="0"/>
          </a:p>
          <a:p>
            <a:pPr>
              <a:buNone/>
            </a:pPr>
            <a:r>
              <a:rPr lang="en-US" sz="2400" b="1" dirty="0" smtClean="0"/>
              <a:t> </a:t>
            </a:r>
            <a:endParaRPr lang="en-US" sz="2400" dirty="0" smtClean="0"/>
          </a:p>
          <a:p>
            <a:pPr lvl="0" algn="just">
              <a:buFont typeface="Wingdings" pitchFamily="2" charset="2"/>
              <a:buChar char="Ø"/>
            </a:pPr>
            <a:r>
              <a:rPr lang="en-US" sz="2400" dirty="0" smtClean="0"/>
              <a:t>The Java thread API allows thread creation and management directly in Java programs.</a:t>
            </a:r>
          </a:p>
          <a:p>
            <a:pPr lvl="0" algn="just">
              <a:buFont typeface="Wingdings" pitchFamily="2" charset="2"/>
              <a:buChar char="Ø"/>
            </a:pPr>
            <a:r>
              <a:rPr lang="en-US" sz="2400" dirty="0" smtClean="0"/>
              <a:t>Threads are the fundamental model of program execution in a Java program, and the Java language and its API provide a rich set of features for the creation and management of threads.</a:t>
            </a:r>
          </a:p>
          <a:p>
            <a:pPr lvl="0" algn="just">
              <a:buFont typeface="Wingdings" pitchFamily="2" charset="2"/>
              <a:buChar char="Ø"/>
            </a:pPr>
            <a:r>
              <a:rPr lang="en-US" sz="2400" dirty="0" smtClean="0"/>
              <a:t>All Java programs comprise at least a single thread of control and even a simple Java program consisting of only a </a:t>
            </a:r>
            <a:r>
              <a:rPr lang="en-US" sz="2400" b="1" dirty="0" smtClean="0"/>
              <a:t>main()</a:t>
            </a:r>
            <a:r>
              <a:rPr lang="en-US" sz="2400" dirty="0" smtClean="0"/>
              <a:t> method runs as a single thread in the JVM.</a:t>
            </a:r>
          </a:p>
          <a:p>
            <a:pPr lvl="0" algn="just">
              <a:buFont typeface="Wingdings" pitchFamily="2" charset="2"/>
              <a:buChar char="Ø"/>
            </a:pPr>
            <a:r>
              <a:rPr lang="en-US" sz="2400" dirty="0" smtClean="0"/>
              <a:t>There are </a:t>
            </a:r>
            <a:r>
              <a:rPr lang="en-US" sz="2400" b="1" dirty="0" smtClean="0"/>
              <a:t>two techniques</a:t>
            </a:r>
            <a:r>
              <a:rPr lang="en-US" sz="2400" dirty="0" smtClean="0"/>
              <a:t> for creating threads in a Java program. One approach is to create a new class that is derived from the </a:t>
            </a:r>
            <a:r>
              <a:rPr lang="en-US" sz="2400" b="1" dirty="0" smtClean="0"/>
              <a:t>Thread class</a:t>
            </a:r>
            <a:r>
              <a:rPr lang="en-US" sz="2400" dirty="0" smtClean="0"/>
              <a:t> and to override its </a:t>
            </a:r>
            <a:r>
              <a:rPr lang="en-US" sz="2400" b="1" dirty="0" smtClean="0"/>
              <a:t>run()</a:t>
            </a:r>
            <a:r>
              <a:rPr lang="en-US" sz="2400" dirty="0" smtClean="0"/>
              <a:t> method. </a:t>
            </a:r>
          </a:p>
          <a:p>
            <a:pPr lvl="0" algn="just">
              <a:buFont typeface="Wingdings" pitchFamily="2" charset="2"/>
              <a:buChar char="Ø"/>
            </a:pPr>
            <a:r>
              <a:rPr lang="en-US" sz="2400" dirty="0" smtClean="0"/>
              <a:t>An alternative and more commonly used technique is to define a class that implements the </a:t>
            </a:r>
            <a:r>
              <a:rPr lang="en-US" sz="2400" b="1" dirty="0" smtClean="0"/>
              <a:t>Runnable interface</a:t>
            </a:r>
            <a:r>
              <a:rPr lang="en-US" sz="2400" dirty="0" smtClean="0"/>
              <a:t>. </a:t>
            </a:r>
            <a:endParaRPr lang="en-US" sz="2400" dirty="0">
              <a:effectLst/>
              <a:latin typeface="Times New Roman" panose="02020603050405020304" pitchFamily="18" charset="0"/>
              <a:ea typeface="Times New Roman" panose="02020603050405020304" pitchFamily="18" charset="0"/>
            </a:endParaRPr>
          </a:p>
          <a:p>
            <a:pPr marL="0" marR="0" lvl="0" indent="0" algn="just">
              <a:spcBef>
                <a:spcPts val="0"/>
              </a:spcBef>
              <a:spcAft>
                <a:spcPts val="0"/>
              </a:spcAft>
              <a:buNone/>
            </a:pPr>
            <a:endParaRPr lang="en-US" sz="22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964872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Autofit/>
          </a:bodyPr>
          <a:lstStyle/>
          <a:p>
            <a:r>
              <a:rPr lang="en-US" sz="2400" dirty="0" smtClean="0">
                <a:latin typeface="+mj-lt"/>
                <a:ea typeface="Times New Roman" panose="02020603050405020304" pitchFamily="18" charset="0"/>
              </a:rPr>
              <a:t>		</a:t>
            </a:r>
            <a:r>
              <a:rPr lang="en-US" sz="2400" dirty="0" smtClean="0">
                <a:solidFill>
                  <a:srgbClr val="000000"/>
                </a:solidFill>
              </a:rPr>
              <a:t> Multi-threaded Programming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20000"/>
          </a:bodyPr>
          <a:lstStyle/>
          <a:p>
            <a:pPr algn="just">
              <a:spcBef>
                <a:spcPts val="0"/>
              </a:spcBef>
              <a:buFont typeface="Wingdings" panose="05000000000000000000" pitchFamily="2" charset="2"/>
              <a:buChar char=""/>
              <a:tabLst>
                <a:tab pos="2971800" algn="ctr"/>
                <a:tab pos="5943600" algn="r"/>
              </a:tabLst>
            </a:pPr>
            <a:endParaRPr lang="en-US" sz="2000" b="1" dirty="0" smtClean="0"/>
          </a:p>
          <a:p>
            <a:pPr algn="just">
              <a:spcBef>
                <a:spcPts val="0"/>
              </a:spcBef>
              <a:buNone/>
              <a:tabLst>
                <a:tab pos="2971800" algn="ctr"/>
                <a:tab pos="5943600" algn="r"/>
              </a:tabLst>
            </a:pPr>
            <a:r>
              <a:rPr lang="en-US" sz="2600" b="1" dirty="0" smtClean="0"/>
              <a:t>Threading Issues</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The fork() and exec() System Calls</a:t>
            </a:r>
          </a:p>
          <a:p>
            <a:pPr lvl="0" algn="just">
              <a:buNone/>
            </a:pPr>
            <a:r>
              <a:rPr lang="en-US" sz="2400" dirty="0" smtClean="0"/>
              <a:t> </a:t>
            </a:r>
          </a:p>
          <a:p>
            <a:pPr lvl="0" algn="just">
              <a:buFont typeface="Wingdings" pitchFamily="2" charset="2"/>
              <a:buChar char="Ø"/>
            </a:pPr>
            <a:r>
              <a:rPr lang="en-US" sz="2400" dirty="0" smtClean="0"/>
              <a:t>Thread Cancellation</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Signal Handling</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Thread pools</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Thread-specific data</a:t>
            </a:r>
          </a:p>
          <a:p>
            <a:pPr lvl="0" algn="just">
              <a:buFont typeface="Wingdings" pitchFamily="2" charset="2"/>
              <a:buChar char="Ø"/>
            </a:pPr>
            <a:endParaRPr lang="en-US" sz="2400" dirty="0" smtClean="0"/>
          </a:p>
          <a:p>
            <a:pPr lvl="0" algn="just">
              <a:buFont typeface="Wingdings" pitchFamily="2" charset="2"/>
              <a:buChar char="Ø"/>
            </a:pPr>
            <a:r>
              <a:rPr lang="en-US" sz="2400" dirty="0" smtClean="0"/>
              <a:t>Scheduler Activation</a:t>
            </a: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28146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Autofit/>
          </a:bodyPr>
          <a:lstStyle/>
          <a:p>
            <a:r>
              <a:rPr lang="en-US" sz="2400" dirty="0" smtClean="0">
                <a:latin typeface="+mj-lt"/>
                <a:ea typeface="Times New Roman" panose="02020603050405020304" pitchFamily="18" charset="0"/>
              </a:rPr>
              <a:t>		</a:t>
            </a:r>
            <a:r>
              <a:rPr lang="en-US" sz="2400" dirty="0" smtClean="0">
                <a:solidFill>
                  <a:srgbClr val="000000"/>
                </a:solidFill>
              </a:rPr>
              <a:t> </a:t>
            </a:r>
            <a:r>
              <a:rPr lang="en-US" sz="2400" dirty="0" smtClean="0"/>
              <a:t>Threading Issues</a:t>
            </a:r>
            <a:br>
              <a:rPr lang="en-US" sz="2400" dirty="0" smtClean="0"/>
            </a:b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Font typeface="Wingdings" panose="05000000000000000000" pitchFamily="2" charset="2"/>
              <a:buChar char=""/>
              <a:tabLst>
                <a:tab pos="2971800" algn="ctr"/>
                <a:tab pos="5943600" algn="r"/>
              </a:tabLst>
            </a:pPr>
            <a:endParaRPr lang="en-US" sz="2000" b="1" dirty="0" smtClean="0"/>
          </a:p>
          <a:p>
            <a:pPr lvl="0" algn="just">
              <a:buFont typeface="Wingdings" pitchFamily="2" charset="2"/>
              <a:buChar char="Ø"/>
            </a:pPr>
            <a:r>
              <a:rPr lang="en-US" sz="2400" dirty="0" smtClean="0"/>
              <a:t>The </a:t>
            </a:r>
            <a:r>
              <a:rPr lang="en-US" sz="2400" b="1" dirty="0" smtClean="0"/>
              <a:t>fork() </a:t>
            </a:r>
            <a:r>
              <a:rPr lang="en-US" sz="2400" dirty="0" smtClean="0"/>
              <a:t>and </a:t>
            </a:r>
            <a:r>
              <a:rPr lang="en-US" sz="2400" b="1" dirty="0" smtClean="0"/>
              <a:t>exec()</a:t>
            </a:r>
            <a:r>
              <a:rPr lang="en-US" sz="2400" dirty="0" smtClean="0"/>
              <a:t> System Calls</a:t>
            </a:r>
          </a:p>
          <a:p>
            <a:pPr lvl="1" algn="just">
              <a:buFont typeface="Arial" pitchFamily="34" charset="0"/>
              <a:buChar char="•"/>
            </a:pPr>
            <a:endParaRPr lang="en-US" sz="2200" dirty="0" smtClean="0"/>
          </a:p>
          <a:p>
            <a:pPr lvl="1" algn="just">
              <a:buFont typeface="Arial" pitchFamily="34" charset="0"/>
              <a:buChar char="•"/>
            </a:pPr>
            <a:r>
              <a:rPr lang="en-US" sz="2200" dirty="0" smtClean="0"/>
              <a:t>Two versions of </a:t>
            </a:r>
            <a:r>
              <a:rPr lang="en-US" sz="2200" b="1" dirty="0" smtClean="0"/>
              <a:t>fork() </a:t>
            </a:r>
            <a:r>
              <a:rPr lang="en-US" sz="2200" dirty="0" smtClean="0"/>
              <a:t>system call exists</a:t>
            </a:r>
            <a:r>
              <a:rPr lang="en-US" sz="2200" b="1" dirty="0" smtClean="0"/>
              <a:t>,</a:t>
            </a:r>
            <a:r>
              <a:rPr lang="en-US" sz="2200" dirty="0" smtClean="0"/>
              <a:t> </a:t>
            </a:r>
            <a:r>
              <a:rPr lang="en-US" sz="2200" b="1" dirty="0" smtClean="0"/>
              <a:t>one</a:t>
            </a:r>
            <a:r>
              <a:rPr lang="en-US" sz="2200" dirty="0" smtClean="0"/>
              <a:t> that duplicates all threads and </a:t>
            </a:r>
            <a:r>
              <a:rPr lang="en-US" sz="2200" b="1" dirty="0" smtClean="0"/>
              <a:t>another</a:t>
            </a:r>
            <a:r>
              <a:rPr lang="en-US" sz="2200" dirty="0" smtClean="0"/>
              <a:t> that duplicates only the thread that invoked the fork() system call.</a:t>
            </a:r>
          </a:p>
          <a:p>
            <a:pPr lvl="1" algn="just">
              <a:buFont typeface="Arial" pitchFamily="34" charset="0"/>
              <a:buChar char="•"/>
            </a:pPr>
            <a:endParaRPr lang="en-US" sz="2400" smtClean="0"/>
          </a:p>
          <a:p>
            <a:pPr lvl="1" algn="just">
              <a:buFont typeface="Arial" pitchFamily="34" charset="0"/>
              <a:buChar char="•"/>
            </a:pPr>
            <a:r>
              <a:rPr lang="en-US" sz="2400" smtClean="0"/>
              <a:t>If </a:t>
            </a:r>
            <a:r>
              <a:rPr lang="en-US" sz="2400" dirty="0" smtClean="0"/>
              <a:t>a thread invokes the </a:t>
            </a:r>
            <a:r>
              <a:rPr lang="en-US" sz="2400" b="1" dirty="0" smtClean="0"/>
              <a:t>exec()</a:t>
            </a:r>
            <a:r>
              <a:rPr lang="en-US" sz="2400" dirty="0" smtClean="0"/>
              <a:t> system call, the program specified in the parameter to </a:t>
            </a:r>
            <a:r>
              <a:rPr lang="en-US" sz="2400" b="1" dirty="0" smtClean="0"/>
              <a:t>exec()</a:t>
            </a:r>
            <a:r>
              <a:rPr lang="en-US" sz="2400" dirty="0" smtClean="0"/>
              <a:t> will replace the entire process including all threads.</a:t>
            </a:r>
            <a:endParaRPr lang="en-US" sz="2200" dirty="0" smtClean="0"/>
          </a:p>
          <a:p>
            <a:pPr lvl="0" algn="just">
              <a:buNone/>
            </a:pPr>
            <a:endParaRPr lang="en-US" sz="2400" dirty="0" smtClean="0"/>
          </a:p>
          <a:p>
            <a:pPr lvl="0" algn="just">
              <a:buNone/>
            </a:pPr>
            <a:r>
              <a:rPr lang="en-US" sz="2400" dirty="0" smtClean="0"/>
              <a:t> </a:t>
            </a:r>
          </a:p>
          <a:p>
            <a:pPr lvl="0" algn="just">
              <a:buFont typeface="Wingdings" pitchFamily="2" charset="2"/>
              <a:buChar char="Ø"/>
            </a:pPr>
            <a:endParaRPr lang="en-US" sz="2400" dirty="0" smtClean="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281460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Autofit/>
          </a:bodyPr>
          <a:lstStyle/>
          <a:p>
            <a:r>
              <a:rPr lang="en-US" sz="2400" dirty="0" smtClean="0">
                <a:latin typeface="+mj-lt"/>
                <a:ea typeface="Times New Roman" panose="02020603050405020304" pitchFamily="18" charset="0"/>
              </a:rPr>
              <a:t>		</a:t>
            </a:r>
            <a:r>
              <a:rPr lang="en-US" sz="2400" dirty="0" smtClean="0"/>
              <a:t> Threading Issues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10000"/>
          </a:bodyPr>
          <a:lstStyle/>
          <a:p>
            <a:pPr lvl="0" algn="just">
              <a:spcBef>
                <a:spcPts val="0"/>
              </a:spcBef>
              <a:buFont typeface="Wingdings" panose="05000000000000000000" pitchFamily="2" charset="2"/>
              <a:buChar char=""/>
              <a:tabLst>
                <a:tab pos="2971800" algn="ctr"/>
                <a:tab pos="5943600" algn="r"/>
              </a:tabLst>
            </a:pPr>
            <a:endParaRPr lang="en-US" sz="2000" b="1" dirty="0" smtClean="0"/>
          </a:p>
          <a:p>
            <a:pPr lvl="0" algn="just">
              <a:spcBef>
                <a:spcPts val="0"/>
              </a:spcBef>
              <a:buFont typeface="Wingdings" pitchFamily="2" charset="2"/>
              <a:buChar char="Ø"/>
              <a:tabLst>
                <a:tab pos="2971800" algn="ctr"/>
                <a:tab pos="5943600" algn="r"/>
              </a:tabLst>
            </a:pPr>
            <a:r>
              <a:rPr lang="en-US" sz="2600" b="1" dirty="0" smtClean="0"/>
              <a:t>Thread Cancellation</a:t>
            </a:r>
          </a:p>
          <a:p>
            <a:pPr algn="just">
              <a:spcBef>
                <a:spcPts val="0"/>
              </a:spcBef>
              <a:buNone/>
              <a:tabLst>
                <a:tab pos="2971800" algn="ctr"/>
                <a:tab pos="5943600" algn="r"/>
              </a:tabLst>
            </a:pPr>
            <a:endParaRPr lang="en-US" sz="2000" b="1" dirty="0" smtClean="0"/>
          </a:p>
          <a:p>
            <a:pPr lvl="1" algn="just">
              <a:buFont typeface="Arial" pitchFamily="34" charset="0"/>
              <a:buChar char="•"/>
            </a:pPr>
            <a:r>
              <a:rPr lang="en-US" sz="2400" dirty="0" smtClean="0"/>
              <a:t>Thread cancellation is the task of terminating a thread before it has completed. </a:t>
            </a:r>
            <a:r>
              <a:rPr lang="en-US" sz="2400" b="1" dirty="0" smtClean="0"/>
              <a:t>For example</a:t>
            </a:r>
            <a:r>
              <a:rPr lang="en-US" sz="2400" dirty="0" smtClean="0"/>
              <a:t>, if multiple threads are concurrently searching through a database and one thread returns the result, the remaining threads might be cancelled. </a:t>
            </a:r>
          </a:p>
          <a:p>
            <a:pPr lvl="1" algn="just">
              <a:buFont typeface="Arial" pitchFamily="34" charset="0"/>
              <a:buChar char="•"/>
            </a:pPr>
            <a:r>
              <a:rPr lang="en-US" sz="2400" dirty="0" smtClean="0"/>
              <a:t>A thread that is to be cancelled is often referred to as the </a:t>
            </a:r>
            <a:r>
              <a:rPr lang="en-US" sz="2400" b="1" dirty="0" smtClean="0"/>
              <a:t>target thread</a:t>
            </a:r>
            <a:r>
              <a:rPr lang="en-US" sz="2400" dirty="0" smtClean="0"/>
              <a:t>. </a:t>
            </a:r>
          </a:p>
          <a:p>
            <a:pPr lvl="1" algn="just">
              <a:buFont typeface="Arial" pitchFamily="34" charset="0"/>
              <a:buChar char="•"/>
            </a:pPr>
            <a:r>
              <a:rPr lang="en-US" sz="2400" dirty="0" smtClean="0"/>
              <a:t>Cancellation of a target thread may occur in </a:t>
            </a:r>
            <a:r>
              <a:rPr lang="en-US" sz="2400" b="1" dirty="0" smtClean="0"/>
              <a:t>two different</a:t>
            </a:r>
            <a:r>
              <a:rPr lang="en-US" sz="2400" dirty="0" smtClean="0"/>
              <a:t> scenarios: </a:t>
            </a:r>
          </a:p>
          <a:p>
            <a:pPr lvl="2" algn="just">
              <a:buFont typeface="Arial" pitchFamily="34" charset="0"/>
              <a:buChar char="•"/>
            </a:pPr>
            <a:r>
              <a:rPr lang="en-US" sz="2400" b="1" dirty="0" smtClean="0"/>
              <a:t>Asynchronous cancellation:</a:t>
            </a:r>
            <a:r>
              <a:rPr lang="en-US" sz="2400" dirty="0" smtClean="0"/>
              <a:t> One thread immediately terminates the target thread. </a:t>
            </a:r>
          </a:p>
          <a:p>
            <a:pPr lvl="2" algn="just">
              <a:buFont typeface="Arial" pitchFamily="34" charset="0"/>
              <a:buChar char="•"/>
            </a:pPr>
            <a:r>
              <a:rPr lang="en-US" sz="2400" b="1" dirty="0" smtClean="0"/>
              <a:t>Deferred cancellation: </a:t>
            </a:r>
            <a:r>
              <a:rPr lang="en-US" sz="2400" dirty="0" smtClean="0"/>
              <a:t>The target thread periodically checks whether it should terminate, allowing it an opportunity to terminate itself in an orderly fashion.</a:t>
            </a:r>
            <a:endParaRPr lang="en-US" sz="2400" b="1" dirty="0">
              <a:effectLst/>
              <a:latin typeface="Times New Roman" panose="02020603050405020304" pitchFamily="18" charset="0"/>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28146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ea typeface="Times New Roman" panose="02020603050405020304" pitchFamily="18" charset="0"/>
              </a:rPr>
              <a:t>			</a:t>
            </a:r>
            <a:r>
              <a:rPr lang="en-US" sz="2400" dirty="0" smtClean="0">
                <a:solidFill>
                  <a:srgbClr val="000000"/>
                </a:solidFill>
              </a:rPr>
              <a:t> </a:t>
            </a:r>
            <a:r>
              <a:rPr lang="en-US" sz="2400" dirty="0" smtClean="0"/>
              <a:t>Threading Issues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buFont typeface="Wingdings" pitchFamily="2" charset="2"/>
              <a:buChar char="Ø"/>
            </a:pPr>
            <a:endParaRPr lang="en-US" sz="2000" b="1" dirty="0" smtClean="0"/>
          </a:p>
          <a:p>
            <a:pPr>
              <a:buFont typeface="Wingdings" pitchFamily="2" charset="2"/>
              <a:buChar char="Ø"/>
            </a:pPr>
            <a:r>
              <a:rPr lang="en-US" sz="2000" b="1" dirty="0" smtClean="0"/>
              <a:t> </a:t>
            </a:r>
            <a:r>
              <a:rPr lang="en-US" sz="2400" b="1" dirty="0" smtClean="0"/>
              <a:t>Signal Handling</a:t>
            </a:r>
          </a:p>
          <a:p>
            <a:pPr lvl="1" algn="just">
              <a:buFont typeface="Arial" pitchFamily="34" charset="0"/>
              <a:buChar char="•"/>
            </a:pPr>
            <a:endParaRPr lang="en-US" sz="2000" dirty="0" smtClean="0"/>
          </a:p>
          <a:p>
            <a:pPr lvl="1" algn="just">
              <a:buFont typeface="Arial" pitchFamily="34" charset="0"/>
              <a:buChar char="•"/>
            </a:pPr>
            <a:r>
              <a:rPr lang="en-US" sz="2000" dirty="0" smtClean="0"/>
              <a:t>A signal is used in UNIX systems to notify a process that a particular event has occurred.</a:t>
            </a:r>
          </a:p>
          <a:p>
            <a:pPr lvl="1" algn="just">
              <a:buFont typeface="Arial" pitchFamily="34" charset="0"/>
              <a:buChar char="•"/>
            </a:pPr>
            <a:r>
              <a:rPr lang="en-US" sz="2000" dirty="0" smtClean="0"/>
              <a:t>A signal may be received either synchronously or asynchronously, depending on the </a:t>
            </a:r>
            <a:r>
              <a:rPr lang="en-US" sz="2000" b="1" dirty="0" smtClean="0"/>
              <a:t>source of</a:t>
            </a:r>
            <a:r>
              <a:rPr lang="en-US" sz="2000" dirty="0" smtClean="0"/>
              <a:t> and </a:t>
            </a:r>
            <a:r>
              <a:rPr lang="en-US" sz="2000" b="1" dirty="0" smtClean="0"/>
              <a:t>the reason</a:t>
            </a:r>
            <a:r>
              <a:rPr lang="en-US" sz="2000" dirty="0" smtClean="0"/>
              <a:t> for the event being signaled. </a:t>
            </a:r>
          </a:p>
          <a:p>
            <a:pPr lvl="1" algn="just">
              <a:buFont typeface="Arial" pitchFamily="34" charset="0"/>
              <a:buChar char="•"/>
            </a:pPr>
            <a:r>
              <a:rPr lang="en-US" sz="2000" dirty="0" smtClean="0"/>
              <a:t>All signals, whether synchronous or asynchronous, follow the same pattern: </a:t>
            </a:r>
          </a:p>
          <a:p>
            <a:pPr lvl="2" algn="just">
              <a:buFont typeface="Arial" pitchFamily="34" charset="0"/>
              <a:buChar char="•"/>
            </a:pPr>
            <a:r>
              <a:rPr lang="en-US" sz="2000" dirty="0" smtClean="0"/>
              <a:t>A signal is generated by the occurrence of a particular event. </a:t>
            </a:r>
          </a:p>
          <a:p>
            <a:pPr lvl="2" algn="just">
              <a:buFont typeface="Arial" pitchFamily="34" charset="0"/>
              <a:buChar char="•"/>
            </a:pPr>
            <a:r>
              <a:rPr lang="en-US" sz="2000" dirty="0" smtClean="0"/>
              <a:t>A generated signal is delivered to a process. </a:t>
            </a:r>
          </a:p>
          <a:p>
            <a:pPr lvl="2" algn="just">
              <a:buFont typeface="Arial" pitchFamily="34" charset="0"/>
              <a:buChar char="•"/>
            </a:pPr>
            <a:r>
              <a:rPr lang="en-US" sz="2000" dirty="0" smtClean="0"/>
              <a:t>Once delivered, the signal must be handled.</a:t>
            </a:r>
          </a:p>
          <a:p>
            <a:pPr lvl="1" algn="just">
              <a:spcBef>
                <a:spcPts val="0"/>
              </a:spcBef>
              <a:buNone/>
            </a:pPr>
            <a:endParaRPr lang="en-US" sz="2000" dirty="0" smtClean="0">
              <a:latin typeface="+mj-lt"/>
              <a:ea typeface="Times New Roman" panose="02020603050405020304" pitchFamily="18" charset="0"/>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64789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Multi-threaded Programming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962527"/>
            <a:ext cx="9858693" cy="5518484"/>
          </a:xfrm>
        </p:spPr>
        <p:txBody>
          <a:bodyPr>
            <a:normAutofit fontScale="92500" lnSpcReduction="10000"/>
          </a:bodyPr>
          <a:lstStyle/>
          <a:p>
            <a:pPr marL="0" indent="0" algn="just">
              <a:buNone/>
            </a:pPr>
            <a:endParaRPr lang="en-US" sz="2000" dirty="0" smtClean="0">
              <a:solidFill>
                <a:srgbClr val="000000"/>
              </a:solidFill>
              <a:latin typeface="FBODN I+ Adv P 6 F 00"/>
            </a:endParaRPr>
          </a:p>
          <a:p>
            <a:pPr marL="0" indent="0" algn="just">
              <a:buNone/>
            </a:pPr>
            <a:r>
              <a:rPr lang="en-US" sz="4000" b="1" dirty="0" smtClean="0"/>
              <a:t>Threads</a:t>
            </a:r>
            <a:endParaRPr lang="en-US" sz="4000" dirty="0" smtClean="0"/>
          </a:p>
          <a:p>
            <a:pPr lvl="0" algn="just">
              <a:buFont typeface="Wingdings" pitchFamily="2" charset="2"/>
              <a:buChar char="Ø"/>
            </a:pPr>
            <a:r>
              <a:rPr lang="en-US" sz="2200" dirty="0" smtClean="0"/>
              <a:t>A thread is a basic unit of CPU utilization.</a:t>
            </a:r>
          </a:p>
          <a:p>
            <a:pPr lvl="0" algn="just">
              <a:buFont typeface="Wingdings" pitchFamily="2" charset="2"/>
              <a:buChar char="Ø"/>
            </a:pPr>
            <a:r>
              <a:rPr lang="en-US" sz="2200" dirty="0" smtClean="0"/>
              <a:t>It comprises a </a:t>
            </a:r>
          </a:p>
          <a:p>
            <a:pPr lvl="1" algn="just">
              <a:buFont typeface="Arial" pitchFamily="34" charset="0"/>
              <a:buChar char="•"/>
            </a:pPr>
            <a:r>
              <a:rPr lang="en-US" sz="2000" b="1" dirty="0" smtClean="0"/>
              <a:t>thread ID, </a:t>
            </a:r>
          </a:p>
          <a:p>
            <a:pPr lvl="1" algn="just">
              <a:buFont typeface="Arial" pitchFamily="34" charset="0"/>
              <a:buChar char="•"/>
            </a:pPr>
            <a:r>
              <a:rPr lang="en-US" sz="2000" b="1" dirty="0" smtClean="0"/>
              <a:t>a program counter, </a:t>
            </a:r>
          </a:p>
          <a:p>
            <a:pPr lvl="1" algn="just">
              <a:buFont typeface="Arial" pitchFamily="34" charset="0"/>
              <a:buChar char="•"/>
            </a:pPr>
            <a:r>
              <a:rPr lang="en-US" sz="2000" b="1" dirty="0" smtClean="0"/>
              <a:t>a register set, and </a:t>
            </a:r>
          </a:p>
          <a:p>
            <a:pPr lvl="1" algn="just">
              <a:buFont typeface="Arial" pitchFamily="34" charset="0"/>
              <a:buChar char="•"/>
            </a:pPr>
            <a:r>
              <a:rPr lang="en-US" sz="2000" b="1" dirty="0" smtClean="0"/>
              <a:t>a stack</a:t>
            </a:r>
            <a:r>
              <a:rPr lang="en-US" sz="2000" dirty="0" smtClean="0"/>
              <a:t>. </a:t>
            </a:r>
          </a:p>
          <a:p>
            <a:pPr lvl="1" algn="just">
              <a:buFont typeface="Wingdings" pitchFamily="2" charset="2"/>
              <a:buChar char="Ø"/>
            </a:pPr>
            <a:r>
              <a:rPr lang="en-US" sz="2000" dirty="0" smtClean="0"/>
              <a:t>It shares its </a:t>
            </a:r>
            <a:r>
              <a:rPr lang="en-US" sz="2000" b="1" dirty="0" smtClean="0"/>
              <a:t>code section, data section</a:t>
            </a:r>
            <a:r>
              <a:rPr lang="en-US" sz="2000" dirty="0" smtClean="0"/>
              <a:t>, and other operating-system resources, such as </a:t>
            </a:r>
            <a:r>
              <a:rPr lang="en-US" sz="2000" b="1" dirty="0" smtClean="0"/>
              <a:t>open files and signals</a:t>
            </a:r>
            <a:r>
              <a:rPr lang="en-US" sz="2000" dirty="0" smtClean="0"/>
              <a:t> with </a:t>
            </a:r>
            <a:r>
              <a:rPr lang="en-US" sz="2000" b="1" dirty="0" smtClean="0"/>
              <a:t>other threads</a:t>
            </a:r>
            <a:r>
              <a:rPr lang="en-US" sz="2000" dirty="0" smtClean="0"/>
              <a:t> belonging to the same process.</a:t>
            </a:r>
          </a:p>
          <a:p>
            <a:pPr marL="0" lvl="0" indent="0" algn="just">
              <a:buFont typeface="Wingdings" pitchFamily="2" charset="2"/>
              <a:buChar char="Ø"/>
            </a:pPr>
            <a:r>
              <a:rPr lang="en-US" sz="2400" dirty="0" smtClean="0"/>
              <a:t> A traditional (or </a:t>
            </a:r>
            <a:r>
              <a:rPr lang="en-US" sz="2400" b="1" dirty="0" smtClean="0"/>
              <a:t>heavyweight</a:t>
            </a:r>
            <a:r>
              <a:rPr lang="en-US" sz="2400" dirty="0" smtClean="0"/>
              <a:t>) process has a </a:t>
            </a:r>
            <a:r>
              <a:rPr lang="en-US" sz="2400" b="1" dirty="0" smtClean="0"/>
              <a:t>single thread</a:t>
            </a:r>
            <a:r>
              <a:rPr lang="en-US" sz="2400" dirty="0" smtClean="0"/>
              <a:t> of control.</a:t>
            </a:r>
          </a:p>
          <a:p>
            <a:pPr marL="0" lvl="0" indent="0" algn="just">
              <a:buFont typeface="Wingdings" pitchFamily="2" charset="2"/>
              <a:buChar char="Ø"/>
            </a:pPr>
            <a:r>
              <a:rPr lang="en-US" sz="2400" dirty="0" smtClean="0"/>
              <a:t> If a process has </a:t>
            </a:r>
            <a:r>
              <a:rPr lang="en-US" sz="2400" b="1" dirty="0" smtClean="0"/>
              <a:t>multiple threads</a:t>
            </a:r>
            <a:r>
              <a:rPr lang="en-US" sz="2400" dirty="0" smtClean="0"/>
              <a:t> of control, it can perform more than one task at a time. </a:t>
            </a:r>
          </a:p>
          <a:p>
            <a:pPr marL="0" indent="0" algn="just">
              <a:buNone/>
            </a:pPr>
            <a:endParaRPr lang="en-US" sz="2200" dirty="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682735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dirty="0" smtClean="0">
                <a:solidFill>
                  <a:srgbClr val="000000"/>
                </a:solidFill>
              </a:rPr>
              <a:t> </a:t>
            </a:r>
            <a:r>
              <a:rPr lang="en-US" sz="2800" dirty="0" smtClean="0"/>
              <a:t>Threading Issues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Font typeface="Wingdings" panose="05000000000000000000" pitchFamily="2" charset="2"/>
              <a:buChar char=""/>
            </a:pPr>
            <a:endParaRPr lang="en-US" sz="2400" b="1" dirty="0" smtClean="0"/>
          </a:p>
          <a:p>
            <a:pPr algn="just">
              <a:spcBef>
                <a:spcPts val="0"/>
              </a:spcBef>
              <a:buFont typeface="Wingdings" pitchFamily="2" charset="2"/>
              <a:buChar char="Ø"/>
            </a:pPr>
            <a:r>
              <a:rPr lang="en-US" sz="2400" b="1" dirty="0" smtClean="0"/>
              <a:t>Thread Pools</a:t>
            </a:r>
          </a:p>
          <a:p>
            <a:pPr lvl="0" algn="just">
              <a:buFont typeface="Arial" pitchFamily="34" charset="0"/>
              <a:buChar char="•"/>
            </a:pPr>
            <a:r>
              <a:rPr lang="en-US" sz="2000" dirty="0" smtClean="0"/>
              <a:t>The idea behind a thread pool is to </a:t>
            </a:r>
            <a:r>
              <a:rPr lang="en-US" sz="2000" b="1" dirty="0" smtClean="0"/>
              <a:t>create a number of threads</a:t>
            </a:r>
            <a:r>
              <a:rPr lang="en-US" sz="2000" dirty="0" smtClean="0"/>
              <a:t> at process startup and place them into a pool, where they sit and wait for work. </a:t>
            </a:r>
          </a:p>
          <a:p>
            <a:pPr lvl="0" algn="just">
              <a:buFont typeface="Arial" pitchFamily="34" charset="0"/>
              <a:buChar char="•"/>
            </a:pPr>
            <a:r>
              <a:rPr lang="en-US" sz="2000" dirty="0" smtClean="0"/>
              <a:t>When a server receives a request, it awakens a thread from this pool and passes the request to it to service.</a:t>
            </a:r>
          </a:p>
          <a:p>
            <a:pPr algn="just">
              <a:spcBef>
                <a:spcPts val="0"/>
              </a:spcBef>
              <a:buNone/>
            </a:pPr>
            <a:endParaRPr lang="en-US" sz="2000" dirty="0" smtClean="0"/>
          </a:p>
          <a:p>
            <a:pPr lvl="0">
              <a:buFont typeface="Wingdings" pitchFamily="2" charset="2"/>
              <a:buChar char="Ø"/>
            </a:pPr>
            <a:r>
              <a:rPr lang="en-US" sz="2000" dirty="0" smtClean="0"/>
              <a:t>The </a:t>
            </a:r>
            <a:r>
              <a:rPr lang="en-US" sz="2000" b="1" dirty="0" smtClean="0"/>
              <a:t>benefits</a:t>
            </a:r>
            <a:r>
              <a:rPr lang="en-US" sz="2000" dirty="0" smtClean="0"/>
              <a:t> of Thread pools are,</a:t>
            </a:r>
          </a:p>
          <a:p>
            <a:pPr lvl="1" algn="just">
              <a:buFont typeface="Arial" pitchFamily="34" charset="0"/>
              <a:buChar char="•"/>
            </a:pPr>
            <a:r>
              <a:rPr lang="en-US" sz="2000" dirty="0" smtClean="0"/>
              <a:t>Servicing a request with an existing thread is usually faster than waiting to create a thread. </a:t>
            </a:r>
          </a:p>
          <a:p>
            <a:pPr lvl="1" algn="just">
              <a:buFont typeface="Arial" pitchFamily="34" charset="0"/>
              <a:buChar char="•"/>
            </a:pPr>
            <a:r>
              <a:rPr lang="en-US" sz="2000" dirty="0" smtClean="0"/>
              <a:t>A thread pool limits the number of threads that exist at any one point. This is particularly important on systems that cannot support a large number of concurrent threads.</a:t>
            </a:r>
          </a:p>
          <a:p>
            <a:pPr marL="342900" marR="0" lvl="0" indent="-342900" algn="just">
              <a:spcBef>
                <a:spcPts val="0"/>
              </a:spcBef>
              <a:spcAft>
                <a:spcPts val="0"/>
              </a:spcAft>
              <a:buFont typeface="Wingdings" panose="05000000000000000000" pitchFamily="2" charset="2"/>
              <a:buChar char=""/>
            </a:pPr>
            <a:endParaRPr lang="en-US" sz="2000" b="1"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60732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dirty="0" smtClean="0">
                <a:solidFill>
                  <a:srgbClr val="000000"/>
                </a:solidFill>
              </a:rPr>
              <a:t> </a:t>
            </a:r>
            <a:r>
              <a:rPr lang="en-US" sz="2800" dirty="0" smtClean="0"/>
              <a:t>Threading Issues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endParaRPr lang="en-US" sz="2400" dirty="0" smtClean="0"/>
          </a:p>
          <a:p>
            <a:pPr lvl="0" algn="just">
              <a:buFont typeface="Wingdings" pitchFamily="2" charset="2"/>
              <a:buChar char="Ø"/>
            </a:pPr>
            <a:r>
              <a:rPr lang="en-US" sz="2000" dirty="0" smtClean="0"/>
              <a:t>Every signal may be handled by one of </a:t>
            </a:r>
            <a:r>
              <a:rPr lang="en-US" sz="2000" b="1" dirty="0" smtClean="0"/>
              <a:t>two possible handlers</a:t>
            </a:r>
            <a:r>
              <a:rPr lang="en-US" sz="2000" dirty="0" smtClean="0"/>
              <a:t>,</a:t>
            </a:r>
          </a:p>
          <a:p>
            <a:pPr lvl="1" algn="just">
              <a:buFont typeface="Arial" pitchFamily="34" charset="0"/>
              <a:buChar char="•"/>
            </a:pPr>
            <a:r>
              <a:rPr lang="en-US" sz="2000" dirty="0" smtClean="0"/>
              <a:t>A default signal handler </a:t>
            </a:r>
          </a:p>
          <a:p>
            <a:pPr lvl="1" algn="just">
              <a:buFont typeface="Arial" pitchFamily="34" charset="0"/>
              <a:buChar char="•"/>
            </a:pPr>
            <a:r>
              <a:rPr lang="en-US" sz="2000" dirty="0" smtClean="0"/>
              <a:t>A user-defined signal handler</a:t>
            </a:r>
          </a:p>
          <a:p>
            <a:pPr lvl="0" algn="just">
              <a:buFont typeface="Wingdings" pitchFamily="2" charset="2"/>
              <a:buChar char="Ø"/>
            </a:pPr>
            <a:r>
              <a:rPr lang="en-US" sz="2000" dirty="0" smtClean="0"/>
              <a:t>Every signal has a </a:t>
            </a:r>
            <a:r>
              <a:rPr lang="en-US" sz="2000" b="1" dirty="0" smtClean="0"/>
              <a:t>default signal handler</a:t>
            </a:r>
            <a:r>
              <a:rPr lang="en-US" sz="2000" dirty="0" smtClean="0"/>
              <a:t> that is run by the kernel when handling that signal.</a:t>
            </a:r>
          </a:p>
          <a:p>
            <a:pPr lvl="0" algn="just">
              <a:buFont typeface="Wingdings" pitchFamily="2" charset="2"/>
              <a:buChar char="Ø"/>
            </a:pPr>
            <a:r>
              <a:rPr lang="en-US" sz="2000" dirty="0" smtClean="0"/>
              <a:t>This default action can be overridden by a </a:t>
            </a:r>
            <a:r>
              <a:rPr lang="en-US" sz="2000" b="1" dirty="0" smtClean="0"/>
              <a:t>user-defined signal handler</a:t>
            </a:r>
            <a:r>
              <a:rPr lang="en-US" sz="2000" dirty="0" smtClean="0"/>
              <a:t> that is called to handle the signal.</a:t>
            </a:r>
          </a:p>
          <a:p>
            <a:pPr lvl="0" algn="just">
              <a:buFont typeface="Wingdings" pitchFamily="2" charset="2"/>
              <a:buChar char="Ø"/>
            </a:pPr>
            <a:r>
              <a:rPr lang="en-US" sz="2000" dirty="0" smtClean="0"/>
              <a:t>The following </a:t>
            </a:r>
            <a:r>
              <a:rPr lang="en-US" sz="2000" b="1" dirty="0" smtClean="0"/>
              <a:t>options exist</a:t>
            </a:r>
            <a:r>
              <a:rPr lang="en-US" sz="2000" dirty="0" smtClean="0"/>
              <a:t> to deliver a signal:</a:t>
            </a:r>
          </a:p>
          <a:p>
            <a:pPr lvl="2" algn="just">
              <a:buFont typeface="Arial" pitchFamily="34" charset="0"/>
              <a:buChar char="•"/>
            </a:pPr>
            <a:r>
              <a:rPr lang="en-US" sz="2000" dirty="0" smtClean="0"/>
              <a:t>Deliver the signal to the thread to which the signal applies. </a:t>
            </a:r>
          </a:p>
          <a:p>
            <a:pPr lvl="2" algn="just">
              <a:buFont typeface="Arial" pitchFamily="34" charset="0"/>
              <a:buChar char="•"/>
            </a:pPr>
            <a:r>
              <a:rPr lang="en-US" sz="2000" dirty="0" smtClean="0"/>
              <a:t>Deliver the signal to every thread in the process. </a:t>
            </a:r>
          </a:p>
          <a:p>
            <a:pPr lvl="2" algn="just">
              <a:buFont typeface="Arial" pitchFamily="34" charset="0"/>
              <a:buChar char="•"/>
            </a:pPr>
            <a:r>
              <a:rPr lang="en-US" sz="2000" dirty="0" smtClean="0"/>
              <a:t>Deliver the signal to certain threads in the process. </a:t>
            </a:r>
          </a:p>
          <a:p>
            <a:pPr lvl="2" algn="just">
              <a:buFont typeface="Arial" pitchFamily="34" charset="0"/>
              <a:buChar char="•"/>
            </a:pPr>
            <a:r>
              <a:rPr lang="en-US" sz="2000" dirty="0" smtClean="0"/>
              <a:t>Assign a specific thread to receive all signals for the process.</a:t>
            </a:r>
          </a:p>
          <a:p>
            <a:pPr lvl="0" algn="just">
              <a:buFont typeface="Wingdings" pitchFamily="2" charset="2"/>
              <a:buChar char="Ø"/>
            </a:pPr>
            <a:endParaRPr lang="en-US" sz="2400" dirty="0" smtClean="0"/>
          </a:p>
          <a:p>
            <a:pPr marL="342900" marR="0" lvl="0" indent="-342900" algn="just">
              <a:spcBef>
                <a:spcPts val="0"/>
              </a:spcBef>
              <a:spcAft>
                <a:spcPts val="0"/>
              </a:spcAft>
              <a:buFont typeface="Courier New" panose="02070309020205020404" pitchFamily="49" charset="0"/>
              <a:buChar char="o"/>
            </a:pPr>
            <a:endParaRPr lang="en-US" sz="2200" dirty="0" smtClean="0">
              <a:effectLst/>
              <a:ea typeface="Times New Roman" panose="02020603050405020304" pitchFamily="18" charset="0"/>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49385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ffectLst/>
                <a:ea typeface="Times New Roman" panose="02020603050405020304" pitchFamily="18" charset="0"/>
              </a:rPr>
              <a:t>		</a:t>
            </a:r>
            <a:r>
              <a:rPr lang="en-US" sz="2400" dirty="0" smtClean="0">
                <a:solidFill>
                  <a:srgbClr val="000000"/>
                </a:solidFill>
              </a:rPr>
              <a:t> </a:t>
            </a:r>
            <a:r>
              <a:rPr lang="en-US" sz="2400" dirty="0" smtClean="0"/>
              <a:t>Threading Issues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algn="just">
              <a:spcBef>
                <a:spcPts val="0"/>
              </a:spcBef>
              <a:buFont typeface="Wingdings" pitchFamily="2" charset="2"/>
              <a:buChar char="Ø"/>
            </a:pPr>
            <a:r>
              <a:rPr lang="en-US" sz="2400" b="1" dirty="0" smtClean="0"/>
              <a:t>Thread-Specific Data</a:t>
            </a:r>
          </a:p>
          <a:p>
            <a:pPr lvl="1" algn="just">
              <a:spcBef>
                <a:spcPts val="0"/>
              </a:spcBef>
              <a:buFont typeface="Arial" pitchFamily="34" charset="0"/>
              <a:buChar char="•"/>
            </a:pPr>
            <a:endParaRPr lang="en-US" sz="2200" dirty="0" smtClean="0"/>
          </a:p>
          <a:p>
            <a:pPr lvl="1" algn="just">
              <a:spcBef>
                <a:spcPts val="0"/>
              </a:spcBef>
              <a:buFont typeface="Arial" pitchFamily="34" charset="0"/>
              <a:buChar char="•"/>
            </a:pPr>
            <a:r>
              <a:rPr lang="en-US" sz="2200" dirty="0" smtClean="0"/>
              <a:t>Threads belonging to a process share the data of the process. This sharing of data provides one of the benefits of multithreaded programming. But, in some circumstances, each thread might need its own copy of certain data. Such data is called as </a:t>
            </a:r>
            <a:r>
              <a:rPr lang="en-US" sz="2200" b="1" dirty="0" smtClean="0"/>
              <a:t>thread-specific data</a:t>
            </a:r>
            <a:r>
              <a:rPr lang="en-US" sz="2200" dirty="0" smtClean="0"/>
              <a:t>. </a:t>
            </a:r>
          </a:p>
          <a:p>
            <a:pPr lvl="1" algn="just">
              <a:spcBef>
                <a:spcPts val="0"/>
              </a:spcBef>
              <a:buFont typeface="Arial" pitchFamily="34" charset="0"/>
              <a:buChar char="•"/>
            </a:pPr>
            <a:endParaRPr lang="en-US" sz="2200" b="1" dirty="0" smtClean="0"/>
          </a:p>
          <a:p>
            <a:pPr lvl="1" algn="just">
              <a:spcBef>
                <a:spcPts val="0"/>
              </a:spcBef>
              <a:buNone/>
            </a:pPr>
            <a:r>
              <a:rPr lang="en-US" sz="2200" b="1" dirty="0" smtClean="0"/>
              <a:t>	For example</a:t>
            </a:r>
            <a:r>
              <a:rPr lang="en-US" sz="2200" dirty="0" smtClean="0"/>
              <a:t>, in a transaction-processing system, we might service each transaction in a separate thread. Furthermore, each transaction may be assigned a unique identifier.</a:t>
            </a:r>
          </a:p>
          <a:p>
            <a:pPr lvl="1" algn="just">
              <a:spcBef>
                <a:spcPts val="0"/>
              </a:spcBef>
              <a:buNone/>
            </a:pPr>
            <a:r>
              <a:rPr lang="en-US" sz="2200" dirty="0" smtClean="0"/>
              <a:t> </a:t>
            </a:r>
          </a:p>
          <a:p>
            <a:pPr algn="just">
              <a:spcBef>
                <a:spcPts val="0"/>
              </a:spcBef>
              <a:buNone/>
            </a:pPr>
            <a:endParaRPr lang="en-US" sz="2400" dirty="0" smtClean="0"/>
          </a:p>
          <a:p>
            <a:pPr marL="342900" marR="0" lvl="0" indent="-342900" algn="just">
              <a:spcBef>
                <a:spcPts val="0"/>
              </a:spcBef>
              <a:spcAft>
                <a:spcPts val="0"/>
              </a:spcAft>
              <a:buNone/>
            </a:pPr>
            <a:endParaRPr lang="en-US" sz="2200" dirty="0" smtClean="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74056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latin typeface="+mn-lt"/>
                <a:ea typeface="Times New Roman" panose="02020603050405020304" pitchFamily="18" charset="0"/>
              </a:rPr>
              <a:t>			</a:t>
            </a:r>
            <a:r>
              <a:rPr lang="en-US" sz="2800" dirty="0" smtClean="0"/>
              <a:t> Threading Issues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966651"/>
            <a:ext cx="9858693" cy="5656219"/>
          </a:xfrm>
        </p:spPr>
        <p:txBody>
          <a:bodyPr>
            <a:normAutofit fontScale="85000" lnSpcReduction="20000"/>
          </a:bodyPr>
          <a:lstStyle/>
          <a:p>
            <a:pPr marL="0" indent="0" algn="just">
              <a:spcBef>
                <a:spcPts val="0"/>
              </a:spcBef>
              <a:buFont typeface="Wingdings" pitchFamily="2" charset="2"/>
              <a:buChar char="Ø"/>
            </a:pPr>
            <a:endParaRPr lang="en-US" sz="2400" dirty="0" smtClean="0"/>
          </a:p>
          <a:p>
            <a:pPr marL="800100" lvl="2" indent="0" algn="just">
              <a:spcBef>
                <a:spcPts val="0"/>
              </a:spcBef>
              <a:buFont typeface="Wingdings" pitchFamily="2" charset="2"/>
              <a:buChar char="Ø"/>
            </a:pPr>
            <a:r>
              <a:rPr lang="en-US" sz="2400" dirty="0" smtClean="0"/>
              <a:t> </a:t>
            </a:r>
            <a:r>
              <a:rPr lang="en-US" sz="2400" b="1" dirty="0" smtClean="0"/>
              <a:t>Scheduler Activations</a:t>
            </a:r>
          </a:p>
          <a:p>
            <a:pPr marL="0" lvl="0" indent="0" algn="just">
              <a:spcBef>
                <a:spcPts val="0"/>
              </a:spcBef>
              <a:buNone/>
            </a:pPr>
            <a:r>
              <a:rPr lang="en-US" sz="2000" dirty="0" smtClean="0"/>
              <a:t> </a:t>
            </a:r>
          </a:p>
          <a:p>
            <a:pPr marL="400050" lvl="1" indent="0" algn="just">
              <a:spcBef>
                <a:spcPts val="0"/>
              </a:spcBef>
              <a:buFont typeface="Arial" pitchFamily="34" charset="0"/>
              <a:buChar char="•"/>
            </a:pPr>
            <a:r>
              <a:rPr lang="en-US" dirty="0" smtClean="0"/>
              <a:t>  </a:t>
            </a:r>
            <a:r>
              <a:rPr lang="en-US" sz="2200" dirty="0" smtClean="0"/>
              <a:t>Many systems implementing either the many-to-many or two-level model place an </a:t>
            </a:r>
            <a:r>
              <a:rPr lang="en-US" sz="2200" b="1" dirty="0" smtClean="0"/>
              <a:t>intermediate data structure</a:t>
            </a:r>
            <a:r>
              <a:rPr lang="en-US" sz="2200" dirty="0" smtClean="0"/>
              <a:t> between the user and kernel threads. This data structure is known as a </a:t>
            </a:r>
            <a:r>
              <a:rPr lang="en-US" sz="2200" b="1" dirty="0" smtClean="0"/>
              <a:t>lightweight process</a:t>
            </a:r>
            <a:r>
              <a:rPr lang="en-US" sz="2200" dirty="0" smtClean="0"/>
              <a:t>, or LWP as shown in the following figure.</a:t>
            </a:r>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endParaRPr lang="en-US" sz="2200" dirty="0" smtClean="0"/>
          </a:p>
          <a:p>
            <a:pPr marL="400050" lvl="1" indent="0" algn="just">
              <a:spcBef>
                <a:spcPts val="0"/>
              </a:spcBef>
              <a:buFont typeface="Arial" pitchFamily="34" charset="0"/>
              <a:buChar char="•"/>
            </a:pPr>
            <a:r>
              <a:rPr lang="en-US" sz="2200" dirty="0" smtClean="0"/>
              <a:t> In a CPU-bound application running on a single processor only one thread can run at once, so one LWP is sufficient. An application that is I/O- intensive may require multiple LWPs to execute. </a:t>
            </a:r>
          </a:p>
          <a:p>
            <a:pPr marL="400050" lvl="1" indent="0" algn="just">
              <a:spcBef>
                <a:spcPts val="0"/>
              </a:spcBef>
              <a:buFont typeface="Arial" pitchFamily="34" charset="0"/>
              <a:buChar char="•"/>
            </a:pPr>
            <a:r>
              <a:rPr lang="en-US" sz="2200" dirty="0" smtClean="0"/>
              <a:t> One scheme for communication between the user-thread library and the kernel is known as </a:t>
            </a:r>
            <a:r>
              <a:rPr lang="en-US" sz="2200" b="1" dirty="0" smtClean="0"/>
              <a:t>scheduler activation.</a:t>
            </a:r>
            <a:endParaRPr lang="en-US" sz="2200" b="0" i="0" u="none" strike="noStrike" baseline="0" dirty="0">
              <a:solidFill>
                <a:srgbClr val="000000"/>
              </a:solidFill>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026" name="Picture 5"/>
          <p:cNvPicPr>
            <a:picLocks noChangeAspect="1" noChangeArrowheads="1"/>
          </p:cNvPicPr>
          <p:nvPr/>
        </p:nvPicPr>
        <p:blipFill>
          <a:blip r:embed="rId3"/>
          <a:srcRect/>
          <a:stretch>
            <a:fillRect/>
          </a:stretch>
        </p:blipFill>
        <p:spPr bwMode="auto">
          <a:xfrm>
            <a:off x="4506686" y="2730137"/>
            <a:ext cx="3200399" cy="2155372"/>
          </a:xfrm>
          <a:prstGeom prst="rect">
            <a:avLst/>
          </a:prstGeom>
          <a:noFill/>
          <a:ln w="9525">
            <a:noFill/>
            <a:miter lim="800000"/>
            <a:headEnd/>
            <a:tailEnd/>
          </a:ln>
        </p:spPr>
      </p:pic>
    </p:spTree>
    <p:extLst>
      <p:ext uri="{BB962C8B-B14F-4D97-AF65-F5344CB8AC3E}">
        <p14:creationId xmlns:p14="http://schemas.microsoft.com/office/powerpoint/2010/main" xmlns="" val="275834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0"/>
            <a:r>
              <a:rPr lang="en-US" sz="2800" dirty="0" smtClean="0">
                <a:effectLst/>
                <a:latin typeface="+mn-lt"/>
                <a:ea typeface="Times New Roman" panose="02020603050405020304" pitchFamily="18" charset="0"/>
              </a:rPr>
              <a:t>		</a:t>
            </a:r>
            <a:r>
              <a:rPr lang="en-US" sz="2800" dirty="0" smtClean="0"/>
              <a:t> </a:t>
            </a:r>
            <a:r>
              <a:rPr lang="en-US" sz="2400" dirty="0" smtClean="0"/>
              <a:t>Differences</a:t>
            </a:r>
            <a:endParaRPr lang="en-US" sz="2400"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0" marR="0" lvl="0" indent="0" algn="just">
              <a:spcBef>
                <a:spcPts val="0"/>
              </a:spcBef>
              <a:spcAft>
                <a:spcPts val="0"/>
              </a:spcAft>
              <a:buNone/>
            </a:pPr>
            <a:endParaRPr lang="en-US" sz="2200" dirty="0" smtClean="0">
              <a:effectLst/>
              <a:ea typeface="Times New Roman" panose="02020603050405020304" pitchFamily="18" charset="0"/>
            </a:endParaRPr>
          </a:p>
          <a:p>
            <a:pPr lvl="0">
              <a:buFont typeface="Wingdings" pitchFamily="2" charset="2"/>
              <a:buChar char="Ø"/>
            </a:pPr>
            <a:r>
              <a:rPr lang="en-US" sz="2400" dirty="0" smtClean="0"/>
              <a:t>The differences between process and thread are,</a:t>
            </a:r>
          </a:p>
          <a:p>
            <a:pPr lvl="0">
              <a:buNone/>
            </a:pPr>
            <a:endParaRPr lang="en-US" sz="2400" dirty="0" smtClean="0"/>
          </a:p>
          <a:p>
            <a:pPr>
              <a:buNone/>
            </a:pPr>
            <a:endParaRPr lang="en-US" sz="2400" dirty="0" smtClean="0"/>
          </a:p>
          <a:p>
            <a:pPr marL="342900" marR="0" lvl="0" indent="-342900" algn="just">
              <a:spcBef>
                <a:spcPts val="0"/>
              </a:spcBef>
              <a:spcAft>
                <a:spcPts val="0"/>
              </a:spcAft>
              <a:buNone/>
            </a:pPr>
            <a:endParaRPr lang="en-US" sz="22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graphicFrame>
        <p:nvGraphicFramePr>
          <p:cNvPr id="5" name="Table 4"/>
          <p:cNvGraphicFramePr>
            <a:graphicFrameLocks noGrp="1"/>
          </p:cNvGraphicFramePr>
          <p:nvPr/>
        </p:nvGraphicFramePr>
        <p:xfrm>
          <a:off x="2142308" y="2207622"/>
          <a:ext cx="8438606" cy="4336869"/>
        </p:xfrm>
        <a:graphic>
          <a:graphicData uri="http://schemas.openxmlformats.org/drawingml/2006/table">
            <a:tbl>
              <a:tblPr/>
              <a:tblGrid>
                <a:gridCol w="414501"/>
                <a:gridCol w="3871279"/>
                <a:gridCol w="4152826"/>
              </a:tblGrid>
              <a:tr h="410389">
                <a:tc>
                  <a:txBody>
                    <a:bodyPr/>
                    <a:lstStyle/>
                    <a:p>
                      <a:pPr marL="0" marR="0" algn="ctr">
                        <a:spcBef>
                          <a:spcPts val="0"/>
                        </a:spcBef>
                        <a:spcAft>
                          <a:spcPts val="0"/>
                        </a:spcAft>
                      </a:pP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rPr>
                        <a:t>Process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rPr>
                        <a:t>Thread</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617">
                <a:tc>
                  <a:txBody>
                    <a:bodyPr/>
                    <a:lstStyle/>
                    <a:p>
                      <a:pPr marL="0" marR="0">
                        <a:spcBef>
                          <a:spcPts val="0"/>
                        </a:spcBef>
                        <a:spcAft>
                          <a:spcPts val="0"/>
                        </a:spcAft>
                      </a:pPr>
                      <a:r>
                        <a:rPr lang="en-US" sz="1200">
                          <a:latin typeface="Times New Roman"/>
                          <a:ea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Calibri"/>
                        </a:rPr>
                        <a:t>It is called heavyweight process.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Calibri"/>
                        </a:rPr>
                        <a:t>It is called lightweight process.</a:t>
                      </a:r>
                      <a:endParaRPr lang="en-US" sz="12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123">
                <a:tc>
                  <a:txBody>
                    <a:bodyPr/>
                    <a:lstStyle/>
                    <a:p>
                      <a:pPr marL="0" marR="0">
                        <a:spcBef>
                          <a:spcPts val="0"/>
                        </a:spcBef>
                        <a:spcAft>
                          <a:spcPts val="0"/>
                        </a:spcAft>
                      </a:pPr>
                      <a:r>
                        <a:rPr lang="en-US" sz="1200">
                          <a:latin typeface="Times New Roman"/>
                          <a:ea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rPr>
                        <a:t>Process switching needs interface with OS.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Thread switching does not need interface with OS.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6123">
                <a:tc>
                  <a:txBody>
                    <a:bodyPr/>
                    <a:lstStyle/>
                    <a:p>
                      <a:pPr marL="0" marR="0">
                        <a:spcBef>
                          <a:spcPts val="0"/>
                        </a:spcBef>
                        <a:spcAft>
                          <a:spcPts val="0"/>
                        </a:spcAft>
                      </a:pPr>
                      <a:r>
                        <a:rPr lang="en-US" sz="1200">
                          <a:latin typeface="Times New Roman"/>
                          <a:ea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Multiple processes use more resources than multiple threads.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Multiple threaded processes use fewer resources than multiple processes.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2247">
                <a:tc>
                  <a:txBody>
                    <a:bodyPr/>
                    <a:lstStyle/>
                    <a:p>
                      <a:pPr marL="0" marR="0">
                        <a:spcBef>
                          <a:spcPts val="0"/>
                        </a:spcBef>
                        <a:spcAft>
                          <a:spcPts val="0"/>
                        </a:spcAft>
                      </a:pPr>
                      <a:r>
                        <a:rPr lang="en-US" sz="1200">
                          <a:latin typeface="Times New Roman"/>
                          <a:ea typeface="Times New Roman"/>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In multiple process implementations each process executes same code but has its own memory and file resources.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All threads can share same set of open files.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185">
                <a:tc>
                  <a:txBody>
                    <a:bodyPr/>
                    <a:lstStyle/>
                    <a:p>
                      <a:pPr marL="0" marR="0">
                        <a:spcBef>
                          <a:spcPts val="0"/>
                        </a:spcBef>
                        <a:spcAft>
                          <a:spcPts val="0"/>
                        </a:spcAft>
                      </a:pPr>
                      <a:r>
                        <a:rPr lang="en-US" sz="1200">
                          <a:latin typeface="Times New Roman"/>
                          <a:ea typeface="Times New Roman"/>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If one server process is blocked no other server process can execute until the first process unblocked.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While one server thread is blocked and waiting, second thread in the same task could run.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74185">
                <a:tc>
                  <a:txBody>
                    <a:bodyPr/>
                    <a:lstStyle/>
                    <a:p>
                      <a:pPr marL="0" marR="0">
                        <a:spcBef>
                          <a:spcPts val="0"/>
                        </a:spcBef>
                        <a:spcAft>
                          <a:spcPts val="0"/>
                        </a:spcAft>
                      </a:pPr>
                      <a:r>
                        <a:rPr lang="en-US" sz="1200">
                          <a:latin typeface="Times New Roman"/>
                          <a:ea typeface="Times New Roman"/>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rPr>
                        <a:t>In multiple processes each process operates independently of others.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latin typeface="Times New Roman"/>
                          <a:ea typeface="Times New Roman"/>
                        </a:rPr>
                        <a:t>One thread can read, write or even completely wipeout another threads stack.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637292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latin typeface="+mn-lt"/>
                <a:ea typeface="Times New Roman" panose="02020603050405020304" pitchFamily="18" charset="0"/>
              </a:rPr>
              <a:t>		</a:t>
            </a:r>
            <a:r>
              <a:rPr lang="en-US" sz="2700" dirty="0" smtClean="0"/>
              <a:t> </a:t>
            </a:r>
            <a:r>
              <a:rPr lang="en-US" sz="2700" b="1" dirty="0" smtClean="0"/>
              <a:t>PROCESS SHEDULING</a:t>
            </a:r>
            <a:endParaRPr lang="en-US" sz="27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lnSpcReduction="10000"/>
          </a:bodyPr>
          <a:lstStyle/>
          <a:p>
            <a:pPr lvl="0"/>
            <a:endParaRPr lang="en-US" sz="2000" b="1" dirty="0" smtClean="0"/>
          </a:p>
          <a:p>
            <a:pPr lvl="0">
              <a:buNone/>
            </a:pPr>
            <a:r>
              <a:rPr lang="en-US" sz="2600" dirty="0" smtClean="0"/>
              <a:t>Basic Concepts</a:t>
            </a:r>
          </a:p>
          <a:p>
            <a:pPr lvl="0" algn="just">
              <a:buFont typeface="Wingdings" pitchFamily="2" charset="2"/>
              <a:buChar char="Ø"/>
            </a:pPr>
            <a:r>
              <a:rPr lang="en-US" sz="2400" dirty="0" smtClean="0"/>
              <a:t>In a </a:t>
            </a:r>
            <a:r>
              <a:rPr lang="en-US" sz="2400" b="1" dirty="0" smtClean="0"/>
              <a:t>single-processor</a:t>
            </a:r>
            <a:r>
              <a:rPr lang="en-US" sz="2400" dirty="0" smtClean="0"/>
              <a:t> system, only one process can run at a time and others must wait until the CPU is free and can be rescheduled. </a:t>
            </a:r>
          </a:p>
          <a:p>
            <a:pPr lvl="0" algn="just">
              <a:buFont typeface="Wingdings" pitchFamily="2" charset="2"/>
              <a:buChar char="Ø"/>
            </a:pPr>
            <a:r>
              <a:rPr lang="en-US" sz="2400" dirty="0" smtClean="0"/>
              <a:t>The objective of </a:t>
            </a:r>
            <a:r>
              <a:rPr lang="en-US" sz="2400" b="1" dirty="0" smtClean="0"/>
              <a:t>multiprogramming</a:t>
            </a:r>
            <a:r>
              <a:rPr lang="en-US" sz="2400" dirty="0" smtClean="0"/>
              <a:t> is to have some process running at all times, to </a:t>
            </a:r>
            <a:r>
              <a:rPr lang="en-US" sz="2400" b="1" dirty="0" smtClean="0"/>
              <a:t>maximize CPU utilization</a:t>
            </a:r>
            <a:r>
              <a:rPr lang="en-US" sz="2400" dirty="0" smtClean="0"/>
              <a:t>.</a:t>
            </a:r>
          </a:p>
          <a:p>
            <a:pPr lvl="0" algn="just">
              <a:buFont typeface="Wingdings" pitchFamily="2" charset="2"/>
              <a:buChar char="Ø"/>
            </a:pPr>
            <a:r>
              <a:rPr lang="en-US" sz="2400" dirty="0" smtClean="0"/>
              <a:t>With multiprogramming, several processes are kept in memory at one time. When one process has to wait, the operating system takes the CPU away from that process and gives the CPU to another process. </a:t>
            </a:r>
          </a:p>
          <a:p>
            <a:pPr lvl="0" algn="just">
              <a:buFont typeface="Wingdings" pitchFamily="2" charset="2"/>
              <a:buChar char="Ø"/>
            </a:pPr>
            <a:r>
              <a:rPr lang="en-US" sz="2400" dirty="0" smtClean="0"/>
              <a:t>The CPU is one of the primary computer resources. Thus, its scheduling is central to Operating-system design.</a:t>
            </a:r>
          </a:p>
          <a:p>
            <a:pPr>
              <a:buNone/>
            </a:pPr>
            <a:r>
              <a:rPr lang="en-US" sz="2400" dirty="0" smtClean="0"/>
              <a:t> </a:t>
            </a:r>
          </a:p>
          <a:p>
            <a:pPr marL="0" marR="0" lvl="0" indent="0" algn="just">
              <a:spcBef>
                <a:spcPts val="0"/>
              </a:spcBef>
              <a:spcAft>
                <a:spcPts val="0"/>
              </a:spcAft>
              <a:buNone/>
            </a:pPr>
            <a:endParaRPr lang="en-US" sz="20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43089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Autofit/>
          </a:bodyPr>
          <a:lstStyle/>
          <a:p>
            <a:pPr marL="342900" marR="0" lvl="0" indent="-342900">
              <a:spcBef>
                <a:spcPts val="0"/>
              </a:spcBef>
              <a:spcAft>
                <a:spcPts val="0"/>
              </a:spcAft>
            </a:pPr>
            <a:r>
              <a:rPr lang="en-US" sz="2400" dirty="0" smtClean="0">
                <a:effectLst/>
                <a:ea typeface="Times New Roman" panose="02020603050405020304" pitchFamily="18" charset="0"/>
              </a:rPr>
              <a:t>			</a:t>
            </a:r>
            <a:r>
              <a:rPr lang="en-US" sz="2400" dirty="0" smtClean="0"/>
              <a:t> </a:t>
            </a:r>
            <a:r>
              <a:rPr lang="en-US" sz="2400" b="1" dirty="0" smtClean="0"/>
              <a:t>PROCESS SHEDULING</a:t>
            </a:r>
            <a:endParaRPr lang="en-US" sz="2400" dirty="0">
              <a:solidFill>
                <a:schemeClr val="tx1"/>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800100" lvl="2" indent="0" algn="just">
              <a:spcBef>
                <a:spcPts val="0"/>
              </a:spcBef>
              <a:buFont typeface="Wingdings" pitchFamily="2" charset="2"/>
              <a:buChar char="Ø"/>
            </a:pPr>
            <a:r>
              <a:rPr lang="en-US" sz="2000" b="1" dirty="0" smtClean="0"/>
              <a:t>  </a:t>
            </a:r>
            <a:r>
              <a:rPr lang="en-US" sz="2200" b="1" dirty="0" smtClean="0"/>
              <a:t>CPU–I/O Burst Cycle </a:t>
            </a:r>
            <a:endParaRPr lang="en-US" sz="2200" dirty="0" smtClean="0"/>
          </a:p>
          <a:p>
            <a:pPr lvl="1" algn="just">
              <a:buFont typeface="Arial" pitchFamily="34" charset="0"/>
              <a:buChar char="•"/>
            </a:pPr>
            <a:r>
              <a:rPr lang="en-US" sz="2000" dirty="0" smtClean="0">
                <a:solidFill>
                  <a:srgbClr val="000000"/>
                </a:solidFill>
              </a:rPr>
              <a:t> </a:t>
            </a:r>
            <a:r>
              <a:rPr lang="en-US" sz="2000" dirty="0" smtClean="0"/>
              <a:t>Process execution consists of a </a:t>
            </a:r>
            <a:r>
              <a:rPr lang="en-US" sz="2000" b="1" dirty="0" smtClean="0"/>
              <a:t>cycle</a:t>
            </a:r>
            <a:r>
              <a:rPr lang="en-US" sz="2000" dirty="0" smtClean="0"/>
              <a:t> of CPU execution and I/O wait</a:t>
            </a:r>
          </a:p>
          <a:p>
            <a:pPr lvl="1" algn="just">
              <a:buFont typeface="Arial" pitchFamily="34" charset="0"/>
              <a:buChar char="•"/>
            </a:pPr>
            <a:r>
              <a:rPr lang="en-US" sz="2000" dirty="0" smtClean="0"/>
              <a:t>Process execution starts with </a:t>
            </a:r>
            <a:r>
              <a:rPr lang="en-US" sz="2000" b="1" dirty="0" smtClean="0"/>
              <a:t>CPU burst</a:t>
            </a:r>
            <a:r>
              <a:rPr lang="en-US" sz="2000" dirty="0" smtClean="0"/>
              <a:t> and this is followed by </a:t>
            </a:r>
            <a:r>
              <a:rPr lang="en-US" sz="2000" b="1" dirty="0" smtClean="0"/>
              <a:t>I/O burst</a:t>
            </a:r>
            <a:r>
              <a:rPr lang="en-US" sz="2000" dirty="0" smtClean="0"/>
              <a:t> as shown in below </a:t>
            </a:r>
            <a:r>
              <a:rPr lang="en-US" sz="2000" b="1" dirty="0" smtClean="0"/>
              <a:t>figure.</a:t>
            </a:r>
            <a:endParaRPr lang="en-US" sz="2000" dirty="0" smtClean="0"/>
          </a:p>
          <a:p>
            <a:pPr lvl="1" algn="just">
              <a:buFont typeface="Arial" pitchFamily="34" charset="0"/>
              <a:buChar char="•"/>
            </a:pPr>
            <a:r>
              <a:rPr lang="en-US" sz="2000" dirty="0" smtClean="0"/>
              <a:t>The final CPU burst ends with a system request to terminate execution.</a:t>
            </a:r>
          </a:p>
          <a:p>
            <a:pPr marL="400050" lvl="1" indent="0" algn="just">
              <a:spcBef>
                <a:spcPts val="0"/>
              </a:spcBef>
              <a:buFont typeface="Arial" pitchFamily="34" charset="0"/>
              <a:buChar char="•"/>
            </a:pPr>
            <a:endParaRPr lang="en-US" dirty="0">
              <a:solidFill>
                <a:srgbClr val="000000"/>
              </a:solidFill>
            </a:endParaRPr>
          </a:p>
          <a:p>
            <a:pPr marL="0" marR="0" lvl="0" indent="0" algn="just">
              <a:spcBef>
                <a:spcPts val="0"/>
              </a:spcBef>
              <a:spcAft>
                <a:spcPts val="0"/>
              </a:spcAft>
              <a:buNone/>
            </a:pPr>
            <a:endParaRPr lang="en-US" sz="2000" b="0" i="0" u="none" strike="noStrike" baseline="0" dirty="0">
              <a:solidFill>
                <a:srgbClr val="000000"/>
              </a:solidFill>
            </a:endParaRPr>
          </a:p>
          <a:p>
            <a:pPr marL="0" marR="0" lvl="0" indent="0" algn="just">
              <a:spcBef>
                <a:spcPts val="0"/>
              </a:spcBef>
              <a:spcAft>
                <a:spcPts val="0"/>
              </a:spcAft>
              <a:buNone/>
            </a:pPr>
            <a:endParaRPr lang="en-US" sz="2000" dirty="0">
              <a:solidFill>
                <a:srgbClr val="000000"/>
              </a:solidFill>
            </a:endParaRPr>
          </a:p>
          <a:p>
            <a:pPr marL="0" marR="0" lvl="0" indent="0" algn="just">
              <a:spcBef>
                <a:spcPts val="0"/>
              </a:spcBef>
              <a:spcAft>
                <a:spcPts val="0"/>
              </a:spcAft>
              <a:buNone/>
            </a:pPr>
            <a:endParaRPr lang="en-US" sz="2000" b="0" i="0" u="none" strike="noStrike" baseline="0" dirty="0">
              <a:solidFill>
                <a:srgbClr val="000000"/>
              </a:solidFill>
            </a:endParaRPr>
          </a:p>
          <a:p>
            <a:pPr marL="0" marR="0" lvl="0" indent="0" algn="just">
              <a:spcBef>
                <a:spcPts val="0"/>
              </a:spcBef>
              <a:spcAft>
                <a:spcPts val="0"/>
              </a:spcAft>
              <a:buNone/>
            </a:pPr>
            <a:endParaRPr lang="en-US" sz="2000" dirty="0">
              <a:solidFill>
                <a:srgbClr val="000000"/>
              </a:solidFill>
            </a:endParaRPr>
          </a:p>
          <a:p>
            <a:pPr marL="0" marR="0" lvl="0" indent="0" algn="just">
              <a:spcBef>
                <a:spcPts val="0"/>
              </a:spcBef>
              <a:spcAft>
                <a:spcPts val="0"/>
              </a:spcAft>
              <a:buNone/>
            </a:pPr>
            <a:endParaRPr lang="en-US" sz="2000" b="0" i="0" u="none" strike="noStrike" baseline="0" dirty="0">
              <a:solidFill>
                <a:srgbClr val="000000"/>
              </a:solidFill>
            </a:endParaRPr>
          </a:p>
          <a:p>
            <a:pPr marL="0" indent="0" algn="just">
              <a:spcBef>
                <a:spcPts val="0"/>
              </a:spcBef>
              <a:buNone/>
            </a:pPr>
            <a:r>
              <a:rPr lang="en-US" sz="1800" b="1" dirty="0">
                <a:effectLst/>
                <a:latin typeface="Times New Roman" panose="02020603050405020304" pitchFamily="18" charset="0"/>
                <a:ea typeface="Times New Roman" panose="02020603050405020304" pitchFamily="18" charset="0"/>
              </a:rPr>
              <a:t>									</a:t>
            </a:r>
            <a:endParaRPr lang="en-US" sz="2000" b="0" i="0" u="none" strike="noStrike" baseline="0" dirty="0">
              <a:solidFill>
                <a:srgbClr val="000000"/>
              </a:solidFill>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26977" name="Picture 1"/>
          <p:cNvPicPr>
            <a:picLocks noChangeAspect="1" noChangeArrowheads="1"/>
          </p:cNvPicPr>
          <p:nvPr/>
        </p:nvPicPr>
        <p:blipFill>
          <a:blip r:embed="rId3"/>
          <a:srcRect l="30032" t="789" r="30032" b="1576"/>
          <a:stretch>
            <a:fillRect/>
          </a:stretch>
        </p:blipFill>
        <p:spPr bwMode="auto">
          <a:xfrm>
            <a:off x="4180114" y="3396342"/>
            <a:ext cx="3095897" cy="3239589"/>
          </a:xfrm>
          <a:prstGeom prst="rect">
            <a:avLst/>
          </a:prstGeom>
          <a:noFill/>
          <a:ln w="9525">
            <a:noFill/>
            <a:miter lim="800000"/>
            <a:headEnd/>
            <a:tailEnd/>
          </a:ln>
        </p:spPr>
      </p:pic>
    </p:spTree>
    <p:extLst>
      <p:ext uri="{BB962C8B-B14F-4D97-AF65-F5344CB8AC3E}">
        <p14:creationId xmlns:p14="http://schemas.microsoft.com/office/powerpoint/2010/main" xmlns="" val="1385180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dirty="0" smtClean="0"/>
              <a:t> </a:t>
            </a:r>
            <a:r>
              <a:rPr lang="en-US" sz="2800" b="1" dirty="0" smtClean="0"/>
              <a:t>PROCESS SHEDULING</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smtClean="0">
              <a:effectLst/>
              <a:ea typeface="Times New Roman" panose="02020603050405020304" pitchFamily="18" charset="0"/>
            </a:endParaRPr>
          </a:p>
          <a:p>
            <a:pPr lvl="0">
              <a:buFont typeface="Arial" pitchFamily="34" charset="0"/>
              <a:buChar char="•"/>
            </a:pPr>
            <a:r>
              <a:rPr lang="en-US" sz="2000" dirty="0" smtClean="0"/>
              <a:t>The duration of CPU bursts vary from process to process and from computer to computer. </a:t>
            </a:r>
          </a:p>
          <a:p>
            <a:pPr lvl="0">
              <a:buFont typeface="Arial" pitchFamily="34" charset="0"/>
              <a:buChar char="•"/>
            </a:pPr>
            <a:r>
              <a:rPr lang="en-US" sz="2000" dirty="0" smtClean="0"/>
              <a:t>The </a:t>
            </a:r>
            <a:r>
              <a:rPr lang="en-US" sz="2000" b="1" dirty="0" smtClean="0"/>
              <a:t>frequency curve</a:t>
            </a:r>
            <a:r>
              <a:rPr lang="en-US" sz="2000" dirty="0" smtClean="0"/>
              <a:t> is as shown below </a:t>
            </a:r>
            <a:r>
              <a:rPr lang="en-US" sz="2000" b="1" dirty="0" smtClean="0"/>
              <a:t>figure.</a:t>
            </a:r>
            <a:endParaRPr lang="en-US" sz="2000" dirty="0" smtClean="0"/>
          </a:p>
          <a:p>
            <a:pPr marL="342900" marR="0" lvl="0" indent="-342900" algn="just">
              <a:spcBef>
                <a:spcPts val="0"/>
              </a:spcBef>
              <a:spcAft>
                <a:spcPts val="0"/>
              </a:spcAft>
              <a:buNone/>
            </a:pPr>
            <a:endParaRPr lang="en-US" sz="22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25953" name="Picture 2"/>
          <p:cNvPicPr>
            <a:picLocks noChangeAspect="1" noChangeArrowheads="1"/>
          </p:cNvPicPr>
          <p:nvPr/>
        </p:nvPicPr>
        <p:blipFill>
          <a:blip r:embed="rId3"/>
          <a:srcRect l="626" t="6123" r="418" b="6123"/>
          <a:stretch>
            <a:fillRect/>
          </a:stretch>
        </p:blipFill>
        <p:spPr bwMode="auto">
          <a:xfrm>
            <a:off x="2421350" y="3017520"/>
            <a:ext cx="6592021" cy="3331029"/>
          </a:xfrm>
          <a:prstGeom prst="rect">
            <a:avLst/>
          </a:prstGeom>
          <a:noFill/>
          <a:ln w="9525">
            <a:noFill/>
            <a:miter lim="800000"/>
            <a:headEnd/>
            <a:tailEnd/>
          </a:ln>
        </p:spPr>
      </p:pic>
    </p:spTree>
    <p:extLst>
      <p:ext uri="{BB962C8B-B14F-4D97-AF65-F5344CB8AC3E}">
        <p14:creationId xmlns:p14="http://schemas.microsoft.com/office/powerpoint/2010/main" xmlns="" val="1924145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700" dirty="0" smtClean="0">
                <a:effectLst/>
                <a:ea typeface="Times New Roman" panose="02020603050405020304" pitchFamily="18" charset="0"/>
              </a:rPr>
              <a:t>		</a:t>
            </a:r>
            <a:r>
              <a:rPr lang="en-US" sz="2800" dirty="0" smtClean="0"/>
              <a:t> </a:t>
            </a:r>
            <a:r>
              <a:rPr lang="en-US" sz="2800" b="1" dirty="0" smtClean="0"/>
              <a:t>PROCESS SHEDULING</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lvl="0">
              <a:buFont typeface="Wingdings" pitchFamily="2" charset="2"/>
              <a:buChar char="Ø"/>
            </a:pPr>
            <a:r>
              <a:rPr lang="en-US" sz="2200" b="1" dirty="0" smtClean="0"/>
              <a:t>CPU Scheduler</a:t>
            </a:r>
            <a:endParaRPr lang="en-US" sz="2200" dirty="0" smtClean="0"/>
          </a:p>
          <a:p>
            <a:pPr lvl="0" algn="just">
              <a:buFont typeface="Arial" pitchFamily="34" charset="0"/>
              <a:buChar char="•"/>
            </a:pPr>
            <a:r>
              <a:rPr lang="en-US" sz="2000" dirty="0" smtClean="0"/>
              <a:t>Whenever the CPU becomes idle, the operating system must select one of the processes in the ready queue to be executed.  This selection is carried out by the </a:t>
            </a:r>
            <a:r>
              <a:rPr lang="en-US" sz="2000" b="1" dirty="0" smtClean="0"/>
              <a:t>short-term scheduler (or CPU scheduler)</a:t>
            </a:r>
            <a:r>
              <a:rPr lang="en-US" sz="2000" dirty="0" smtClean="0"/>
              <a:t>.</a:t>
            </a:r>
          </a:p>
          <a:p>
            <a:pPr lvl="0" algn="just">
              <a:buFont typeface="Arial" pitchFamily="34" charset="0"/>
              <a:buChar char="•"/>
            </a:pPr>
            <a:endParaRPr lang="en-US" sz="2000" dirty="0" smtClean="0"/>
          </a:p>
          <a:p>
            <a:pPr lvl="0" algn="just">
              <a:buFont typeface="Arial" pitchFamily="34" charset="0"/>
              <a:buChar char="•"/>
            </a:pPr>
            <a:r>
              <a:rPr lang="en-US" sz="2000" dirty="0" smtClean="0"/>
              <a:t>The scheduler selects a process from the processes in memory that are ready to execute and allocates the CPU to that process.</a:t>
            </a:r>
          </a:p>
          <a:p>
            <a:pPr lvl="0" algn="just">
              <a:buFont typeface="Arial" pitchFamily="34" charset="0"/>
              <a:buChar char="•"/>
            </a:pPr>
            <a:endParaRPr lang="en-US" sz="2000" dirty="0" smtClean="0"/>
          </a:p>
          <a:p>
            <a:pPr lvl="0" algn="just">
              <a:buFont typeface="Arial" pitchFamily="34" charset="0"/>
              <a:buChar char="•"/>
            </a:pPr>
            <a:r>
              <a:rPr lang="en-US" sz="2000" dirty="0" smtClean="0"/>
              <a:t>A ready queue can be implemented as a FIFO queue, a priority queue, a tree, or simply an unordered linked list. But all the processes in the ready queue are lined up waiting for a chance to run on the CPU. The </a:t>
            </a:r>
            <a:r>
              <a:rPr lang="en-US" sz="2000" b="1" dirty="0" smtClean="0"/>
              <a:t>records</a:t>
            </a:r>
            <a:r>
              <a:rPr lang="en-US" sz="2000" dirty="0" smtClean="0"/>
              <a:t> in the queues are </a:t>
            </a:r>
            <a:r>
              <a:rPr lang="en-US" sz="2000" b="1" dirty="0" smtClean="0"/>
              <a:t>Process Control Blocks (PCBs)</a:t>
            </a:r>
            <a:r>
              <a:rPr lang="en-US" sz="2000" dirty="0" smtClean="0"/>
              <a:t> of the processes.</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993299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dirty="0" smtClean="0"/>
              <a:t> </a:t>
            </a:r>
            <a:r>
              <a:rPr lang="en-US" sz="2800" b="1" dirty="0" smtClean="0"/>
              <a:t>PROCESS SHEDULING</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10000"/>
          </a:bodyPr>
          <a:lstStyle/>
          <a:p>
            <a:pPr lvl="0">
              <a:buNone/>
            </a:pPr>
            <a:endParaRPr lang="en-US" sz="2400" b="1" dirty="0" smtClean="0"/>
          </a:p>
          <a:p>
            <a:pPr lvl="0">
              <a:buFont typeface="Wingdings" pitchFamily="2" charset="2"/>
              <a:buChar char="Ø"/>
            </a:pPr>
            <a:r>
              <a:rPr lang="en-US" sz="2400" b="1" dirty="0" smtClean="0"/>
              <a:t>Preemptive scheduling</a:t>
            </a:r>
            <a:endParaRPr lang="en-US" sz="2400" dirty="0" smtClean="0"/>
          </a:p>
          <a:p>
            <a:pPr lvl="1" algn="just">
              <a:buFont typeface="Wingdings" pitchFamily="2" charset="2"/>
              <a:buChar char="§"/>
            </a:pPr>
            <a:r>
              <a:rPr lang="en-US" sz="2200" b="1" dirty="0" smtClean="0"/>
              <a:t>CPU-scheduling decisions</a:t>
            </a:r>
            <a:r>
              <a:rPr lang="en-US" sz="2200" dirty="0" smtClean="0"/>
              <a:t> may take place under the following </a:t>
            </a:r>
            <a:r>
              <a:rPr lang="en-US" sz="2200" b="1" dirty="0" smtClean="0"/>
              <a:t>four circumstances</a:t>
            </a:r>
            <a:r>
              <a:rPr lang="en-US" sz="2200" dirty="0" smtClean="0"/>
              <a:t>.</a:t>
            </a:r>
          </a:p>
          <a:p>
            <a:pPr lvl="2" algn="just">
              <a:buFont typeface="Arial" pitchFamily="34" charset="0"/>
              <a:buChar char="•"/>
            </a:pPr>
            <a:r>
              <a:rPr lang="en-US" sz="2000" dirty="0" smtClean="0"/>
              <a:t>When a process switches from the running state to the waiting state (for example, as the result of an I/O request or an invocation of wait for the termination of one of the child processes)</a:t>
            </a:r>
          </a:p>
          <a:p>
            <a:pPr lvl="2" algn="just">
              <a:buFont typeface="Arial" pitchFamily="34" charset="0"/>
              <a:buChar char="•"/>
            </a:pPr>
            <a:r>
              <a:rPr lang="en-US" sz="2000" dirty="0" smtClean="0"/>
              <a:t>When a process switches from the running state to the ready state (for example, when an interrupt occurs) </a:t>
            </a:r>
          </a:p>
          <a:p>
            <a:pPr lvl="2" algn="just">
              <a:buFont typeface="Arial" pitchFamily="34" charset="0"/>
              <a:buChar char="•"/>
            </a:pPr>
            <a:r>
              <a:rPr lang="en-US" sz="2000" dirty="0" smtClean="0"/>
              <a:t>When a process switches from the waiting state to the ready state (for example, at completion of I/O) </a:t>
            </a:r>
          </a:p>
          <a:p>
            <a:pPr lvl="2" algn="just">
              <a:buFont typeface="Arial" pitchFamily="34" charset="0"/>
              <a:buChar char="•"/>
            </a:pPr>
            <a:r>
              <a:rPr lang="en-US" sz="2000" dirty="0" smtClean="0"/>
              <a:t>When a process terminates</a:t>
            </a:r>
          </a:p>
          <a:p>
            <a:pPr lvl="2" algn="just">
              <a:buNone/>
            </a:pPr>
            <a:endParaRPr lang="en-US" sz="2000" dirty="0" smtClean="0"/>
          </a:p>
          <a:p>
            <a:pPr lvl="0" algn="just">
              <a:spcBef>
                <a:spcPts val="0"/>
              </a:spcBef>
              <a:buFont typeface="Wingdings" pitchFamily="2" charset="2"/>
              <a:buChar char="§"/>
            </a:pPr>
            <a:r>
              <a:rPr lang="en-US" sz="2000" dirty="0" smtClean="0"/>
              <a:t>When scheduling takes place only under circumstances </a:t>
            </a:r>
            <a:r>
              <a:rPr lang="en-US" sz="2000" b="1" dirty="0" smtClean="0"/>
              <a:t>1 and 4</a:t>
            </a:r>
            <a:r>
              <a:rPr lang="en-US" sz="2000" dirty="0" smtClean="0"/>
              <a:t>, we say that the scheduling scheme is </a:t>
            </a:r>
            <a:r>
              <a:rPr lang="en-US" sz="2000" b="1" dirty="0" err="1" smtClean="0"/>
              <a:t>nonpreemptive</a:t>
            </a:r>
            <a:r>
              <a:rPr lang="en-US" sz="2000" b="1" dirty="0" smtClean="0"/>
              <a:t> </a:t>
            </a:r>
            <a:r>
              <a:rPr lang="en-US" sz="2000" dirty="0" smtClean="0"/>
              <a:t>or </a:t>
            </a:r>
            <a:r>
              <a:rPr lang="en-US" sz="2000" b="1" dirty="0" smtClean="0"/>
              <a:t>cooperative</a:t>
            </a:r>
            <a:r>
              <a:rPr lang="en-US" sz="2000" dirty="0" smtClean="0"/>
              <a:t>; otherwise, it is </a:t>
            </a:r>
            <a:r>
              <a:rPr lang="en-US" sz="2000" b="1" dirty="0" smtClean="0"/>
              <a:t>preemptive</a:t>
            </a:r>
            <a:r>
              <a:rPr lang="en-US" sz="2000" dirty="0" smtClean="0"/>
              <a:t>.</a:t>
            </a:r>
          </a:p>
          <a:p>
            <a:pPr algn="just">
              <a:spcBef>
                <a:spcPts val="0"/>
              </a:spcBef>
              <a:buFont typeface="Arial" panose="020B0604020202020204" pitchFamily="34" charset="0"/>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61496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a:t>
            </a:r>
            <a:r>
              <a:rPr lang="en-US" sz="2400" dirty="0" smtClean="0">
                <a:solidFill>
                  <a:srgbClr val="000000"/>
                </a:solidFill>
              </a:rPr>
              <a:t> Multi-threaded Programming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75657"/>
            <a:ext cx="9858693" cy="862150"/>
          </a:xfrm>
        </p:spPr>
        <p:txBody>
          <a:bodyPr>
            <a:normAutofit/>
          </a:bodyPr>
          <a:lstStyle/>
          <a:p>
            <a:pPr marL="0" indent="0" algn="just">
              <a:buNone/>
            </a:pPr>
            <a:r>
              <a:rPr lang="en-US" sz="2400" dirty="0" smtClean="0"/>
              <a:t>The below f</a:t>
            </a:r>
            <a:r>
              <a:rPr lang="en-US" sz="2400" b="1" dirty="0" smtClean="0"/>
              <a:t>igure.</a:t>
            </a:r>
            <a:r>
              <a:rPr lang="en-US" sz="2400" dirty="0" smtClean="0"/>
              <a:t> Illustrates the difference between a </a:t>
            </a:r>
            <a:r>
              <a:rPr lang="en-US" sz="2400" b="1" dirty="0" smtClean="0"/>
              <a:t>traditional single threaded</a:t>
            </a:r>
            <a:r>
              <a:rPr lang="en-US" sz="2400" dirty="0" smtClean="0"/>
              <a:t> process and a </a:t>
            </a:r>
            <a:r>
              <a:rPr lang="en-US" sz="2400" b="1" dirty="0" smtClean="0"/>
              <a:t>multithreaded</a:t>
            </a:r>
            <a:r>
              <a:rPr lang="en-US" sz="2400" dirty="0" smtClean="0"/>
              <a:t> process.</a:t>
            </a:r>
          </a:p>
          <a:p>
            <a:pPr marL="0" indent="0" algn="just">
              <a:buNone/>
            </a:pPr>
            <a:endParaRPr lang="en-US" sz="9600" b="0" i="0" u="none" strike="noStrike" baseline="0" dirty="0">
              <a:solidFill>
                <a:srgbClr val="000000"/>
              </a:solidFill>
            </a:endParaRPr>
          </a:p>
        </p:txBody>
      </p:sp>
      <p:pic>
        <p:nvPicPr>
          <p:cNvPr id="4" name="Shape 127"/>
          <p:cNvPicPr preferRelativeResize="0"/>
          <p:nvPr/>
        </p:nvPicPr>
        <p:blipFill>
          <a:blip r:embed="rId3">
            <a:alphaModFix/>
          </a:blip>
          <a:stretch>
            <a:fillRect/>
          </a:stretch>
        </p:blipFill>
        <p:spPr>
          <a:xfrm>
            <a:off x="1607574" y="604684"/>
            <a:ext cx="884903" cy="781664"/>
          </a:xfrm>
          <a:prstGeom prst="rect">
            <a:avLst/>
          </a:prstGeom>
          <a:noFill/>
          <a:ln>
            <a:noFill/>
          </a:ln>
        </p:spPr>
      </p:pic>
      <p:pic>
        <p:nvPicPr>
          <p:cNvPr id="2050" name="Picture 1"/>
          <p:cNvPicPr>
            <a:picLocks noChangeAspect="1" noChangeArrowheads="1"/>
          </p:cNvPicPr>
          <p:nvPr/>
        </p:nvPicPr>
        <p:blipFill>
          <a:blip r:embed="rId4"/>
          <a:srcRect l="392" t="11746" r="392" b="11746"/>
          <a:stretch>
            <a:fillRect/>
          </a:stretch>
        </p:blipFill>
        <p:spPr bwMode="auto">
          <a:xfrm>
            <a:off x="3448594" y="2207622"/>
            <a:ext cx="4781005" cy="4376057"/>
          </a:xfrm>
          <a:prstGeom prst="rect">
            <a:avLst/>
          </a:prstGeom>
          <a:noFill/>
          <a:ln w="9525">
            <a:noFill/>
            <a:miter lim="800000"/>
            <a:headEnd/>
            <a:tailEnd/>
          </a:ln>
        </p:spPr>
      </p:pic>
    </p:spTree>
    <p:extLst>
      <p:ext uri="{BB962C8B-B14F-4D97-AF65-F5344CB8AC3E}">
        <p14:creationId xmlns:p14="http://schemas.microsoft.com/office/powerpoint/2010/main" xmlns="" val="2506804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dirty="0" smtClean="0">
                <a:effectLst/>
                <a:ea typeface="Times New Roman" panose="02020603050405020304" pitchFamily="18" charset="0"/>
              </a:rPr>
              <a:t>			</a:t>
            </a:r>
            <a:r>
              <a:rPr lang="en-US" sz="2800" b="1" dirty="0" smtClean="0"/>
              <a:t> PROCESS SHEDULING</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85000" lnSpcReduction="20000"/>
          </a:bodyPr>
          <a:lstStyle/>
          <a:p>
            <a:pPr lvl="0"/>
            <a:endParaRPr lang="en-US" sz="2400" b="1" dirty="0" smtClean="0"/>
          </a:p>
          <a:p>
            <a:pPr lvl="0">
              <a:buFont typeface="Wingdings" pitchFamily="2" charset="2"/>
              <a:buChar char="Ø"/>
            </a:pPr>
            <a:r>
              <a:rPr lang="en-US" sz="2400" b="1" dirty="0" smtClean="0"/>
              <a:t>Dispatcher</a:t>
            </a:r>
            <a:endParaRPr lang="en-US" sz="2400" dirty="0" smtClean="0"/>
          </a:p>
          <a:p>
            <a:pPr>
              <a:buNone/>
            </a:pPr>
            <a:endParaRPr lang="en-US" sz="2400" dirty="0" smtClean="0"/>
          </a:p>
          <a:p>
            <a:pPr lvl="1" algn="just">
              <a:buFont typeface="Wingdings" pitchFamily="2" charset="2"/>
              <a:buChar char="Ø"/>
            </a:pPr>
            <a:r>
              <a:rPr lang="en-US" sz="2200" dirty="0" smtClean="0"/>
              <a:t>Another component involved in the CPU-scheduling function is the dispatcher. </a:t>
            </a:r>
          </a:p>
          <a:p>
            <a:pPr lvl="1" algn="just">
              <a:buFont typeface="Wingdings" pitchFamily="2" charset="2"/>
              <a:buChar char="Ø"/>
            </a:pPr>
            <a:r>
              <a:rPr lang="en-US" sz="2200" dirty="0" smtClean="0"/>
              <a:t>The dispatcher is the module that gives control of the CPU to the process selected by the short-term scheduler. </a:t>
            </a:r>
          </a:p>
          <a:p>
            <a:pPr lvl="1" algn="just">
              <a:buFont typeface="Arial" pitchFamily="34" charset="0"/>
              <a:buChar char="•"/>
            </a:pPr>
            <a:r>
              <a:rPr lang="en-US" sz="2200" dirty="0" smtClean="0"/>
              <a:t>This function involves the following: </a:t>
            </a:r>
          </a:p>
          <a:p>
            <a:pPr lvl="2" algn="just">
              <a:buFont typeface="Arial" pitchFamily="34" charset="0"/>
              <a:buChar char="•"/>
            </a:pPr>
            <a:r>
              <a:rPr lang="en-US" sz="2000" dirty="0" smtClean="0"/>
              <a:t>Switching context </a:t>
            </a:r>
          </a:p>
          <a:p>
            <a:pPr lvl="2" algn="just">
              <a:buFont typeface="Arial" pitchFamily="34" charset="0"/>
              <a:buChar char="•"/>
            </a:pPr>
            <a:r>
              <a:rPr lang="en-US" sz="2000" dirty="0" smtClean="0"/>
              <a:t>Switching to user mode </a:t>
            </a:r>
          </a:p>
          <a:p>
            <a:pPr lvl="2" algn="just">
              <a:buFont typeface="Arial" pitchFamily="34" charset="0"/>
              <a:buChar char="•"/>
            </a:pPr>
            <a:r>
              <a:rPr lang="en-US" sz="2000" dirty="0" smtClean="0"/>
              <a:t>Jumping to the proper location in the user program to restart that program </a:t>
            </a:r>
          </a:p>
          <a:p>
            <a:pPr algn="just">
              <a:buNone/>
            </a:pPr>
            <a:endParaRPr lang="en-US" sz="2400" dirty="0" smtClean="0"/>
          </a:p>
          <a:p>
            <a:pPr lvl="0" algn="just">
              <a:buFont typeface="Wingdings" pitchFamily="2" charset="2"/>
              <a:buChar char="Ø"/>
            </a:pPr>
            <a:r>
              <a:rPr lang="en-US" sz="2400" dirty="0" smtClean="0"/>
              <a:t>The dispatcher should be as fast as possible, since it is invoked during every process switch. </a:t>
            </a:r>
          </a:p>
          <a:p>
            <a:pPr lvl="0" algn="just">
              <a:buFont typeface="Wingdings" pitchFamily="2" charset="2"/>
              <a:buChar char="Ø"/>
            </a:pPr>
            <a:r>
              <a:rPr lang="en-US" sz="2400" dirty="0" smtClean="0"/>
              <a:t>The time it takes for the dispatcher to stop one process and start another running is known as the </a:t>
            </a:r>
            <a:r>
              <a:rPr lang="en-US" sz="2400" b="1" dirty="0" smtClean="0"/>
              <a:t>dispatch latency.</a:t>
            </a:r>
            <a:endParaRPr lang="en-US" sz="2400" dirty="0" smtClean="0"/>
          </a:p>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88282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 PROCESS SHEDULING</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0" indent="0" algn="just">
              <a:spcBef>
                <a:spcPts val="0"/>
              </a:spcBef>
              <a:buNone/>
            </a:pPr>
            <a:r>
              <a:rPr lang="en-US" sz="2400" b="1" dirty="0" smtClean="0"/>
              <a:t>		</a:t>
            </a:r>
          </a:p>
          <a:p>
            <a:pPr marL="0" indent="0" algn="just">
              <a:spcBef>
                <a:spcPts val="0"/>
              </a:spcBef>
              <a:buNone/>
            </a:pPr>
            <a:r>
              <a:rPr lang="en-US" sz="2400" b="1" dirty="0" smtClean="0"/>
              <a:t>Scheduling Criteria</a:t>
            </a:r>
            <a:endParaRPr lang="en-US" sz="2400" dirty="0" smtClean="0"/>
          </a:p>
          <a:p>
            <a:pPr marL="0" indent="0" algn="just">
              <a:spcBef>
                <a:spcPts val="0"/>
              </a:spcBef>
              <a:buFont typeface="Wingdings" pitchFamily="2" charset="2"/>
              <a:buChar char="Ø"/>
            </a:pPr>
            <a:endParaRPr lang="en-US" sz="2200" dirty="0" smtClean="0"/>
          </a:p>
          <a:p>
            <a:pPr marL="0" indent="0" algn="just">
              <a:spcBef>
                <a:spcPts val="0"/>
              </a:spcBef>
              <a:buFont typeface="Wingdings" pitchFamily="2" charset="2"/>
              <a:buChar char="Ø"/>
            </a:pPr>
            <a:r>
              <a:rPr lang="en-US" sz="2200" dirty="0" smtClean="0"/>
              <a:t>Many criteria have been suggested for comparing CPU scheduling algorithms. The </a:t>
            </a:r>
            <a:r>
              <a:rPr lang="en-US" sz="2200" b="1" dirty="0" smtClean="0"/>
              <a:t>criteria</a:t>
            </a:r>
            <a:r>
              <a:rPr lang="en-US" sz="2200" dirty="0" smtClean="0"/>
              <a:t> include the following: </a:t>
            </a:r>
          </a:p>
          <a:p>
            <a:pPr marL="800100" lvl="2" indent="0" algn="just">
              <a:spcBef>
                <a:spcPts val="0"/>
              </a:spcBef>
              <a:buNone/>
            </a:pPr>
            <a:r>
              <a:rPr lang="en-US" sz="2000" b="1" dirty="0" smtClean="0"/>
              <a:t> </a:t>
            </a:r>
          </a:p>
          <a:p>
            <a:pPr marL="800100" lvl="2" indent="0" algn="just">
              <a:spcBef>
                <a:spcPts val="0"/>
              </a:spcBef>
              <a:buFont typeface="Arial" pitchFamily="34" charset="0"/>
              <a:buChar char="•"/>
            </a:pPr>
            <a:r>
              <a:rPr lang="en-US" sz="2000" b="1" dirty="0" smtClean="0"/>
              <a:t> 	CPU utilization</a:t>
            </a:r>
          </a:p>
          <a:p>
            <a:pPr marL="800100" lvl="2" indent="0" algn="just">
              <a:spcBef>
                <a:spcPts val="0"/>
              </a:spcBef>
              <a:buNone/>
            </a:pPr>
            <a:endParaRPr lang="en-US" sz="2000" b="1" dirty="0" smtClean="0"/>
          </a:p>
          <a:p>
            <a:pPr marL="800100" lvl="2" indent="0" algn="just">
              <a:spcBef>
                <a:spcPts val="0"/>
              </a:spcBef>
              <a:buFont typeface="Arial" pitchFamily="34" charset="0"/>
              <a:buChar char="•"/>
            </a:pPr>
            <a:r>
              <a:rPr lang="en-US" sz="2000" b="1" dirty="0" smtClean="0"/>
              <a:t> 	Throughput</a:t>
            </a:r>
          </a:p>
          <a:p>
            <a:pPr marL="800100" lvl="2" indent="0" algn="just">
              <a:spcBef>
                <a:spcPts val="0"/>
              </a:spcBef>
              <a:buFont typeface="Arial" pitchFamily="34" charset="0"/>
              <a:buChar char="•"/>
            </a:pPr>
            <a:endParaRPr lang="en-US" sz="2000" b="1" dirty="0" smtClean="0"/>
          </a:p>
          <a:p>
            <a:pPr marL="800100" lvl="2" indent="0" algn="just">
              <a:spcBef>
                <a:spcPts val="0"/>
              </a:spcBef>
              <a:buFont typeface="Arial" pitchFamily="34" charset="0"/>
              <a:buChar char="•"/>
            </a:pPr>
            <a:r>
              <a:rPr lang="en-US" sz="2000" b="1" dirty="0" smtClean="0"/>
              <a:t> 	 Turnaround time</a:t>
            </a:r>
          </a:p>
          <a:p>
            <a:pPr marL="800100" lvl="2" indent="0" algn="just">
              <a:spcBef>
                <a:spcPts val="0"/>
              </a:spcBef>
              <a:buNone/>
            </a:pPr>
            <a:endParaRPr lang="en-US" sz="2000" b="1" dirty="0" smtClean="0"/>
          </a:p>
          <a:p>
            <a:pPr marL="800100" lvl="2" indent="0" algn="just">
              <a:spcBef>
                <a:spcPts val="0"/>
              </a:spcBef>
              <a:buFont typeface="Arial" pitchFamily="34" charset="0"/>
              <a:buChar char="•"/>
            </a:pPr>
            <a:r>
              <a:rPr lang="en-US" sz="2000" b="1" dirty="0" smtClean="0"/>
              <a:t> 	Waiting time</a:t>
            </a:r>
          </a:p>
          <a:p>
            <a:pPr marL="800100" lvl="2" indent="0" algn="just">
              <a:spcBef>
                <a:spcPts val="0"/>
              </a:spcBef>
              <a:buNone/>
            </a:pPr>
            <a:r>
              <a:rPr lang="en-US" sz="2000" b="1" dirty="0" smtClean="0"/>
              <a:t>	</a:t>
            </a:r>
          </a:p>
          <a:p>
            <a:pPr marL="800100" lvl="2" indent="0" algn="just">
              <a:spcBef>
                <a:spcPts val="0"/>
              </a:spcBef>
              <a:buFont typeface="Arial" pitchFamily="34" charset="0"/>
              <a:buChar char="•"/>
            </a:pPr>
            <a:r>
              <a:rPr lang="en-US" sz="2000" b="1" dirty="0" smtClean="0"/>
              <a:t> 	Response time</a:t>
            </a:r>
            <a:endParaRPr lang="en-US" sz="2000" dirty="0" smtClean="0"/>
          </a:p>
          <a:p>
            <a:pPr marL="0" marR="0" lvl="0" indent="0" algn="just">
              <a:spcBef>
                <a:spcPts val="0"/>
              </a:spcBef>
              <a:spcAft>
                <a:spcPts val="0"/>
              </a:spcAft>
              <a:buNone/>
            </a:pPr>
            <a:endParaRPr lang="en-US" sz="2200" b="1" dirty="0" smtClean="0">
              <a:effectLst/>
              <a:ea typeface="Times New Roman" panose="02020603050405020304" pitchFamily="18" charset="0"/>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4142849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2" algn="l" defTabSz="457200" rtl="0">
              <a:spcBef>
                <a:spcPct val="0"/>
              </a:spcBef>
            </a:pPr>
            <a:r>
              <a:rPr lang="en-US" sz="2800" dirty="0" smtClean="0">
                <a:effectLst/>
                <a:ea typeface="Times New Roman" panose="02020603050405020304" pitchFamily="18" charset="0"/>
              </a:rPr>
              <a:t>		</a:t>
            </a:r>
            <a:r>
              <a:rPr lang="en-US" sz="2700" b="1" dirty="0" smtClean="0">
                <a:latin typeface="+mn-lt"/>
              </a:rPr>
              <a:t>Scheduling Algorithms</a:t>
            </a:r>
            <a:r>
              <a:rPr lang="en-US" sz="2200" dirty="0" smtClean="0"/>
              <a:t/>
            </a:r>
            <a:br>
              <a:rPr lang="en-US" sz="22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fontScale="92500" lnSpcReduction="10000"/>
          </a:bodyPr>
          <a:lstStyle/>
          <a:p>
            <a:pPr algn="just">
              <a:spcBef>
                <a:spcPts val="0"/>
              </a:spcBef>
              <a:buFont typeface="Wingdings" pitchFamily="2" charset="2"/>
              <a:buChar char="Ø"/>
            </a:pPr>
            <a:endParaRPr lang="en-US" sz="2000" dirty="0" smtClean="0"/>
          </a:p>
          <a:p>
            <a:pPr algn="just">
              <a:spcBef>
                <a:spcPts val="0"/>
              </a:spcBef>
              <a:buFont typeface="Wingdings" pitchFamily="2" charset="2"/>
              <a:buChar char="Ø"/>
            </a:pPr>
            <a:r>
              <a:rPr lang="en-US" sz="2000" dirty="0" smtClean="0"/>
              <a:t>CPU Scheduling deals with the problem of </a:t>
            </a:r>
            <a:r>
              <a:rPr lang="en-US" sz="2000" b="1" dirty="0" smtClean="0"/>
              <a:t>deciding</a:t>
            </a:r>
            <a:r>
              <a:rPr lang="en-US" sz="2000" dirty="0" smtClean="0"/>
              <a:t> which of the processes in the ready queue is to be allocated the CPU. </a:t>
            </a:r>
          </a:p>
          <a:p>
            <a:pPr algn="just">
              <a:spcBef>
                <a:spcPts val="0"/>
              </a:spcBef>
              <a:buFont typeface="Wingdings" pitchFamily="2" charset="2"/>
              <a:buChar char="Ø"/>
            </a:pPr>
            <a:r>
              <a:rPr lang="en-US" sz="2000" dirty="0" smtClean="0"/>
              <a:t>	Following are some </a:t>
            </a:r>
            <a:r>
              <a:rPr lang="en-US" sz="2000" b="1" dirty="0" smtClean="0"/>
              <a:t>scheduling algorithms,</a:t>
            </a:r>
          </a:p>
          <a:p>
            <a:pPr algn="just">
              <a:spcBef>
                <a:spcPts val="0"/>
              </a:spcBef>
              <a:buNone/>
            </a:pPr>
            <a:endParaRPr lang="en-US" sz="2000" b="1" dirty="0" smtClean="0"/>
          </a:p>
          <a:p>
            <a:pPr lvl="1">
              <a:buFont typeface="Arial" pitchFamily="34" charset="0"/>
              <a:buChar char="•"/>
            </a:pPr>
            <a:r>
              <a:rPr lang="en-US" sz="1900" dirty="0" smtClean="0"/>
              <a:t>FCFS Scheduling. </a:t>
            </a:r>
          </a:p>
          <a:p>
            <a:pPr lvl="1">
              <a:buFont typeface="Arial" pitchFamily="34" charset="0"/>
              <a:buChar char="•"/>
            </a:pPr>
            <a:endParaRPr lang="en-US" sz="1900" dirty="0" smtClean="0"/>
          </a:p>
          <a:p>
            <a:pPr lvl="1">
              <a:buFont typeface="Arial" pitchFamily="34" charset="0"/>
              <a:buChar char="•"/>
            </a:pPr>
            <a:r>
              <a:rPr lang="en-US" sz="1900" dirty="0" smtClean="0"/>
              <a:t>Round Robin Scheduling. </a:t>
            </a:r>
          </a:p>
          <a:p>
            <a:pPr lvl="1">
              <a:buFont typeface="Arial" pitchFamily="34" charset="0"/>
              <a:buChar char="•"/>
            </a:pPr>
            <a:endParaRPr lang="en-US" sz="1900" dirty="0" smtClean="0"/>
          </a:p>
          <a:p>
            <a:pPr lvl="1">
              <a:buFont typeface="Arial" pitchFamily="34" charset="0"/>
              <a:buChar char="•"/>
            </a:pPr>
            <a:r>
              <a:rPr lang="en-US" sz="1900" dirty="0" smtClean="0"/>
              <a:t>SJF Scheduling. </a:t>
            </a:r>
          </a:p>
          <a:p>
            <a:pPr lvl="1">
              <a:buFont typeface="Arial" pitchFamily="34" charset="0"/>
              <a:buChar char="•"/>
            </a:pPr>
            <a:endParaRPr lang="en-US" sz="1900" dirty="0" smtClean="0"/>
          </a:p>
          <a:p>
            <a:pPr lvl="1">
              <a:buFont typeface="Arial" pitchFamily="34" charset="0"/>
              <a:buChar char="•"/>
            </a:pPr>
            <a:r>
              <a:rPr lang="en-US" sz="1900" dirty="0" smtClean="0"/>
              <a:t>Priority Scheduling. </a:t>
            </a:r>
          </a:p>
          <a:p>
            <a:pPr lvl="1">
              <a:buFont typeface="Arial" pitchFamily="34" charset="0"/>
              <a:buChar char="•"/>
            </a:pPr>
            <a:endParaRPr lang="en-US" sz="1900" dirty="0" smtClean="0"/>
          </a:p>
          <a:p>
            <a:pPr lvl="1">
              <a:buFont typeface="Arial" pitchFamily="34" charset="0"/>
              <a:buChar char="•"/>
            </a:pPr>
            <a:r>
              <a:rPr lang="en-US" sz="1900" dirty="0" smtClean="0"/>
              <a:t>Multilevel Queue Scheduling. </a:t>
            </a:r>
          </a:p>
          <a:p>
            <a:pPr lvl="1">
              <a:buFont typeface="Arial" pitchFamily="34" charset="0"/>
              <a:buChar char="•"/>
            </a:pPr>
            <a:endParaRPr lang="en-US" sz="1900" dirty="0" smtClean="0"/>
          </a:p>
          <a:p>
            <a:pPr lvl="1">
              <a:buFont typeface="Arial" pitchFamily="34" charset="0"/>
              <a:buChar char="•"/>
            </a:pPr>
            <a:r>
              <a:rPr lang="en-US" sz="1900" dirty="0" smtClean="0"/>
              <a:t>Multilevel Feedback Queue Scheduling. </a:t>
            </a:r>
          </a:p>
          <a:p>
            <a:pPr lvl="1">
              <a:buFont typeface="Arial" pitchFamily="34" charset="0"/>
              <a:buChar char="•"/>
            </a:pPr>
            <a:endParaRPr lang="en-US" dirty="0" smtClean="0"/>
          </a:p>
          <a:p>
            <a:pPr lvl="1" algn="just">
              <a:spcBef>
                <a:spcPts val="0"/>
              </a:spcBef>
              <a:buFont typeface="Arial" pitchFamily="34" charset="0"/>
              <a:buChar char="•"/>
            </a:pPr>
            <a:endParaRPr lang="en-US" dirty="0" smtClean="0"/>
          </a:p>
          <a:p>
            <a:pPr marL="342900" marR="0" lvl="0" indent="-342900" algn="just">
              <a:spcBef>
                <a:spcPts val="0"/>
              </a:spcBef>
              <a:spcAft>
                <a:spcPts val="0"/>
              </a:spcAft>
              <a:buNone/>
            </a:pPr>
            <a:endParaRPr lang="en-US" sz="22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7444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t>			Scheduling Algorithms</a:t>
            </a:r>
            <a:r>
              <a:rPr lang="en-US" sz="2400" dirty="0" smtClean="0"/>
              <a:t/>
            </a:r>
            <a:br>
              <a:rPr lang="en-US" sz="2400" dirty="0" smtClean="0"/>
            </a:br>
            <a:r>
              <a:rPr lang="en-US" sz="2400" dirty="0" smtClean="0"/>
              <a:t>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lvl="0" algn="just">
              <a:spcBef>
                <a:spcPts val="0"/>
              </a:spcBef>
              <a:buFont typeface="Wingdings" pitchFamily="2" charset="2"/>
              <a:buChar char="Ø"/>
            </a:pPr>
            <a:r>
              <a:rPr lang="en-US" sz="2400" b="1" dirty="0" smtClean="0"/>
              <a:t>First-Come-First-Served (FCFS) Scheduling</a:t>
            </a:r>
          </a:p>
          <a:p>
            <a:pPr lvl="0" algn="just">
              <a:spcBef>
                <a:spcPts val="0"/>
              </a:spcBef>
              <a:buNone/>
            </a:pPr>
            <a:endParaRPr lang="en-US" sz="2000" dirty="0" smtClean="0"/>
          </a:p>
          <a:p>
            <a:pPr lvl="1" algn="just">
              <a:buFont typeface="Arial" pitchFamily="34" charset="0"/>
              <a:buChar char="•"/>
            </a:pPr>
            <a:r>
              <a:rPr lang="en-US" sz="2000" dirty="0" smtClean="0"/>
              <a:t>The simplest CPU-scheduling algorithm is the first-come, first-served (FCFS) scheduling algorithm. </a:t>
            </a:r>
          </a:p>
          <a:p>
            <a:pPr lvl="1" algn="just">
              <a:buFont typeface="Arial" pitchFamily="34" charset="0"/>
              <a:buChar char="•"/>
            </a:pPr>
            <a:r>
              <a:rPr lang="en-US" sz="2000" dirty="0" smtClean="0"/>
              <a:t>With this scheme, the process that requests the CPU first is allocated the CPU first.</a:t>
            </a:r>
          </a:p>
          <a:p>
            <a:pPr lvl="1" algn="just">
              <a:buFont typeface="Arial" pitchFamily="34" charset="0"/>
              <a:buChar char="•"/>
            </a:pPr>
            <a:r>
              <a:rPr lang="en-US" sz="2000" dirty="0" smtClean="0"/>
              <a:t>The implementation of the FCFS policy is easily managed with a FIFO queue.</a:t>
            </a:r>
          </a:p>
          <a:p>
            <a:pPr lvl="1" algn="just">
              <a:buFont typeface="Arial" pitchFamily="34" charset="0"/>
              <a:buChar char="•"/>
            </a:pPr>
            <a:r>
              <a:rPr lang="en-US" sz="2000" dirty="0" smtClean="0"/>
              <a:t> When a process enters the ready queue, its PCB is linked onto the tail of the queue.</a:t>
            </a:r>
          </a:p>
          <a:p>
            <a:pPr lvl="1" algn="just">
              <a:buFont typeface="Arial" pitchFamily="34" charset="0"/>
              <a:buChar char="•"/>
            </a:pPr>
            <a:r>
              <a:rPr lang="en-US" sz="2000" dirty="0" smtClean="0"/>
              <a:t>When the CPU is free, it is allocated to the process at the head of the queue. The running process is then removed from the queue.</a:t>
            </a:r>
          </a:p>
          <a:p>
            <a:pPr lvl="0" algn="just">
              <a:spcBef>
                <a:spcPts val="0"/>
              </a:spcBef>
              <a:buNone/>
            </a:pPr>
            <a:endParaRPr lang="en-US" sz="2000"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3353183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marL="342900" marR="0" lvl="0" indent="-342900">
              <a:spcBef>
                <a:spcPts val="0"/>
              </a:spcBef>
              <a:spcAft>
                <a:spcPts val="0"/>
              </a:spcAft>
            </a:pPr>
            <a:r>
              <a:rPr lang="en-US" sz="2700" b="1" dirty="0" smtClean="0">
                <a:effectLst/>
                <a:ea typeface="Times New Roman" panose="02020603050405020304" pitchFamily="18" charset="0"/>
              </a:rPr>
              <a:t>			</a:t>
            </a:r>
            <a:r>
              <a:rPr lang="en-US" sz="2700" b="1" dirty="0" smtClean="0"/>
              <a:t>Scheduling Algorithms</a:t>
            </a:r>
            <a:r>
              <a:rPr lang="en-US" sz="2200" dirty="0" smtClean="0"/>
              <a:t/>
            </a:r>
            <a:br>
              <a:rPr lang="en-US" sz="2200" dirty="0" smtClean="0"/>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endParaRPr lang="en-US" sz="2400" dirty="0" smtClean="0"/>
          </a:p>
          <a:p>
            <a:pPr lvl="0" algn="just">
              <a:buFont typeface="Arial" pitchFamily="34" charset="0"/>
              <a:buChar char="•"/>
            </a:pPr>
            <a:r>
              <a:rPr lang="en-US" sz="2000" dirty="0" smtClean="0"/>
              <a:t>The average waiting time under the FCFS policy is often quite long. Consider the following set of processes that arrive at time 0, with the length of the CPU burst given in milliseconds:</a:t>
            </a:r>
          </a:p>
          <a:p>
            <a:pPr lvl="0" algn="just">
              <a:buNone/>
            </a:pPr>
            <a:endParaRPr lang="en-US" sz="2000" dirty="0" smtClean="0"/>
          </a:p>
          <a:p>
            <a:pPr lvl="0" algn="just"/>
            <a:endParaRPr lang="en-US" sz="2000" dirty="0" smtClean="0"/>
          </a:p>
          <a:p>
            <a:pPr lvl="0" algn="just"/>
            <a:endParaRPr lang="en-US" sz="2000" dirty="0" smtClean="0"/>
          </a:p>
          <a:p>
            <a:pPr lvl="0" algn="just"/>
            <a:endParaRPr lang="en-US" sz="2000" dirty="0" smtClean="0"/>
          </a:p>
          <a:p>
            <a:pPr lvl="0" algn="just">
              <a:buNone/>
            </a:pPr>
            <a:endParaRPr lang="en-US" sz="2000" dirty="0" smtClean="0"/>
          </a:p>
          <a:p>
            <a:pPr lvl="0" algn="just">
              <a:buFont typeface="Arial" pitchFamily="34" charset="0"/>
              <a:buChar char="•"/>
            </a:pPr>
            <a:r>
              <a:rPr lang="en-US" sz="2000" dirty="0" smtClean="0"/>
              <a:t>If the processes arrive in the order P</a:t>
            </a:r>
            <a:r>
              <a:rPr lang="en-US" sz="2000" baseline="-25000" dirty="0" smtClean="0"/>
              <a:t>1</a:t>
            </a:r>
            <a:r>
              <a:rPr lang="en-US" sz="2000" dirty="0" smtClean="0"/>
              <a:t>, P</a:t>
            </a:r>
            <a:r>
              <a:rPr lang="en-US" sz="2000" baseline="-25000" dirty="0" smtClean="0"/>
              <a:t>2</a:t>
            </a:r>
            <a:r>
              <a:rPr lang="en-US" sz="2000" dirty="0" smtClean="0"/>
              <a:t>, P</a:t>
            </a:r>
            <a:r>
              <a:rPr lang="en-US" sz="2000" baseline="-25000" dirty="0" smtClean="0"/>
              <a:t>3</a:t>
            </a:r>
            <a:r>
              <a:rPr lang="en-US" sz="2000" dirty="0" smtClean="0"/>
              <a:t>, and are served in FCFS order, we get the result shown in the following Gantt chart:</a:t>
            </a:r>
          </a:p>
          <a:p>
            <a:pPr marL="342900" marR="0" lvl="0" indent="-342900" algn="just">
              <a:spcBef>
                <a:spcPts val="0"/>
              </a:spcBef>
              <a:spcAft>
                <a:spcPts val="0"/>
              </a:spcAft>
              <a:buFont typeface="Wingdings" panose="05000000000000000000" pitchFamily="2" charset="2"/>
              <a:buChar char=""/>
              <a:tabLst>
                <a:tab pos="685800" algn="l"/>
              </a:tabLst>
            </a:pPr>
            <a:endParaRPr lang="en-US" sz="2200"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18785" name="Picture 12"/>
          <p:cNvPicPr>
            <a:picLocks noChangeAspect="1" noChangeArrowheads="1"/>
          </p:cNvPicPr>
          <p:nvPr/>
        </p:nvPicPr>
        <p:blipFill>
          <a:blip r:embed="rId3"/>
          <a:srcRect/>
          <a:stretch>
            <a:fillRect/>
          </a:stretch>
        </p:blipFill>
        <p:spPr bwMode="auto">
          <a:xfrm>
            <a:off x="4153989" y="2704010"/>
            <a:ext cx="2860765" cy="1854927"/>
          </a:xfrm>
          <a:prstGeom prst="rect">
            <a:avLst/>
          </a:prstGeom>
          <a:noFill/>
          <a:ln w="9525">
            <a:noFill/>
            <a:miter lim="800000"/>
            <a:headEnd/>
            <a:tailEnd/>
          </a:ln>
        </p:spPr>
      </p:pic>
      <p:pic>
        <p:nvPicPr>
          <p:cNvPr id="118786" name="Picture 13"/>
          <p:cNvPicPr>
            <a:picLocks noChangeAspect="1" noChangeArrowheads="1"/>
          </p:cNvPicPr>
          <p:nvPr/>
        </p:nvPicPr>
        <p:blipFill>
          <a:blip r:embed="rId4"/>
          <a:srcRect/>
          <a:stretch>
            <a:fillRect/>
          </a:stretch>
        </p:blipFill>
        <p:spPr bwMode="auto">
          <a:xfrm>
            <a:off x="2142309" y="5473337"/>
            <a:ext cx="8386354" cy="1097279"/>
          </a:xfrm>
          <a:prstGeom prst="rect">
            <a:avLst/>
          </a:prstGeom>
          <a:noFill/>
          <a:ln w="9525">
            <a:noFill/>
            <a:miter lim="800000"/>
            <a:headEnd/>
            <a:tailEnd/>
          </a:ln>
        </p:spPr>
      </p:pic>
    </p:spTree>
    <p:extLst>
      <p:ext uri="{BB962C8B-B14F-4D97-AF65-F5344CB8AC3E}">
        <p14:creationId xmlns:p14="http://schemas.microsoft.com/office/powerpoint/2010/main" xmlns="" val="2656118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just">
              <a:spcBef>
                <a:spcPts val="0"/>
              </a:spcBef>
              <a:buNone/>
            </a:pPr>
            <a:endParaRPr lang="en-US" sz="2000" dirty="0" smtClean="0">
              <a:effectLst/>
              <a:ea typeface="Times New Roman" panose="02020603050405020304" pitchFamily="18" charset="0"/>
            </a:endParaRPr>
          </a:p>
          <a:p>
            <a:pPr algn="just">
              <a:spcBef>
                <a:spcPts val="0"/>
              </a:spcBef>
              <a:buNone/>
            </a:pPr>
            <a:r>
              <a:rPr lang="en-US" sz="2000" dirty="0" smtClean="0"/>
              <a:t>	</a:t>
            </a:r>
          </a:p>
          <a:p>
            <a:pPr algn="just">
              <a:spcBef>
                <a:spcPts val="0"/>
              </a:spcBef>
              <a:buFont typeface="Arial" pitchFamily="34" charset="0"/>
              <a:buChar char="•"/>
            </a:pPr>
            <a:r>
              <a:rPr lang="en-US" sz="2000" dirty="0" smtClean="0"/>
              <a:t>The waiting time is 0 milliseconds for process P</a:t>
            </a:r>
            <a:r>
              <a:rPr lang="en-US" sz="2000" baseline="-25000" dirty="0" smtClean="0"/>
              <a:t>1</a:t>
            </a:r>
            <a:r>
              <a:rPr lang="en-US" sz="2000" dirty="0" smtClean="0"/>
              <a:t>, 24 milliseconds for process P</a:t>
            </a:r>
            <a:r>
              <a:rPr lang="en-US" sz="2000" baseline="-25000" dirty="0" smtClean="0"/>
              <a:t>2</a:t>
            </a:r>
            <a:r>
              <a:rPr lang="en-US" sz="2000" dirty="0" smtClean="0"/>
              <a:t>, and 27 milliseconds for process P</a:t>
            </a:r>
            <a:r>
              <a:rPr lang="en-US" sz="2000" baseline="-25000" dirty="0" smtClean="0"/>
              <a:t>3</a:t>
            </a:r>
            <a:r>
              <a:rPr lang="en-US" sz="2000" dirty="0" smtClean="0"/>
              <a:t>. </a:t>
            </a:r>
          </a:p>
          <a:p>
            <a:pPr algn="just">
              <a:spcBef>
                <a:spcPts val="0"/>
              </a:spcBef>
              <a:buFont typeface="Wingdings" pitchFamily="2" charset="2"/>
              <a:buChar char="Ø"/>
            </a:pPr>
            <a:endParaRPr lang="en-US" sz="2000" dirty="0" smtClean="0"/>
          </a:p>
          <a:p>
            <a:pPr algn="just">
              <a:spcBef>
                <a:spcPts val="0"/>
              </a:spcBef>
              <a:buFont typeface="Arial" pitchFamily="34" charset="0"/>
              <a:buChar char="•"/>
            </a:pPr>
            <a:r>
              <a:rPr lang="en-US" sz="2000" dirty="0" smtClean="0"/>
              <a:t>Thus, the average waiting time is (0 + 24 + 27)/3 = 17 milliseconds.</a:t>
            </a:r>
          </a:p>
          <a:p>
            <a:pPr algn="just">
              <a:spcBef>
                <a:spcPts val="0"/>
              </a:spcBef>
              <a:buFont typeface="Wingdings" pitchFamily="2" charset="2"/>
              <a:buChar char="Ø"/>
            </a:pPr>
            <a:endParaRPr lang="en-US" sz="2000" dirty="0" smtClean="0">
              <a:effectLst/>
              <a:ea typeface="Times New Roman" panose="02020603050405020304" pitchFamily="18" charset="0"/>
            </a:endParaRPr>
          </a:p>
          <a:p>
            <a:pPr algn="just">
              <a:spcBef>
                <a:spcPts val="0"/>
              </a:spcBef>
              <a:buFont typeface="Arial" pitchFamily="34" charset="0"/>
              <a:buChar char="•"/>
            </a:pPr>
            <a:r>
              <a:rPr lang="en-US" sz="2000" dirty="0" smtClean="0"/>
              <a:t>The FCFS scheduling algorithm is </a:t>
            </a:r>
            <a:r>
              <a:rPr lang="en-US" sz="2000" b="1" dirty="0" err="1" smtClean="0"/>
              <a:t>nonpreemptive</a:t>
            </a:r>
            <a:r>
              <a:rPr lang="en-US" sz="2000" dirty="0" smtClean="0"/>
              <a:t>. </a:t>
            </a:r>
            <a:endParaRPr lang="en-US" sz="2000" dirty="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787145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buFont typeface="Wingdings" pitchFamily="2" charset="2"/>
              <a:buChar char="Ø"/>
            </a:pPr>
            <a:endParaRPr lang="en-US" sz="2400" b="1" dirty="0" smtClean="0"/>
          </a:p>
          <a:p>
            <a:pPr lvl="0">
              <a:buFont typeface="Wingdings" pitchFamily="2" charset="2"/>
              <a:buChar char="Ø"/>
            </a:pPr>
            <a:r>
              <a:rPr lang="en-US" sz="2400" b="1" dirty="0" smtClean="0"/>
              <a:t>Shortest-Job-First Scheduling</a:t>
            </a:r>
          </a:p>
          <a:p>
            <a:pPr lvl="1" algn="just">
              <a:buFont typeface="Arial" pitchFamily="34" charset="0"/>
              <a:buChar char="•"/>
            </a:pPr>
            <a:r>
              <a:rPr lang="en-US" sz="2200" dirty="0" smtClean="0"/>
              <a:t>This algorithm associates with each process the length of the process's next CPU burst. </a:t>
            </a:r>
          </a:p>
          <a:p>
            <a:pPr lvl="1" algn="just">
              <a:buFont typeface="Arial" pitchFamily="34" charset="0"/>
              <a:buChar char="•"/>
            </a:pPr>
            <a:r>
              <a:rPr lang="en-US" sz="2200" dirty="0" smtClean="0"/>
              <a:t>When the CPU is available, it is assigned to the process that has the smallest next CPU burst.</a:t>
            </a:r>
          </a:p>
          <a:p>
            <a:pPr lvl="1" algn="just">
              <a:buFont typeface="Arial" pitchFamily="34" charset="0"/>
              <a:buChar char="•"/>
            </a:pPr>
            <a:r>
              <a:rPr lang="en-US" sz="2200" dirty="0" smtClean="0"/>
              <a:t>If the next CPU bursts of two processes are the same, FCFS scheduling is used to break the tie.</a:t>
            </a:r>
          </a:p>
          <a:p>
            <a:pPr lvl="1" algn="just">
              <a:buFont typeface="Arial" pitchFamily="34" charset="0"/>
              <a:buChar char="•"/>
            </a:pPr>
            <a:r>
              <a:rPr lang="en-US" sz="2200" dirty="0" smtClean="0"/>
              <a:t>As an example of SJF scheduling, consider the following set of processes, with the length of the CPU burst given in milliseconds:</a:t>
            </a:r>
          </a:p>
          <a:p>
            <a:pPr lvl="1" algn="just">
              <a:buNone/>
            </a:pPr>
            <a:endParaRPr lang="en-US" sz="2200" dirty="0" smtClean="0"/>
          </a:p>
          <a:p>
            <a:pPr lvl="0">
              <a:buNone/>
            </a:pPr>
            <a:endParaRPr lang="en-US" sz="2400" dirty="0" smtClean="0"/>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16737" name="Picture 14"/>
          <p:cNvPicPr>
            <a:picLocks noChangeAspect="1" noChangeArrowheads="1"/>
          </p:cNvPicPr>
          <p:nvPr/>
        </p:nvPicPr>
        <p:blipFill>
          <a:blip r:embed="rId3"/>
          <a:srcRect/>
          <a:stretch>
            <a:fillRect/>
          </a:stretch>
        </p:blipFill>
        <p:spPr bwMode="auto">
          <a:xfrm>
            <a:off x="5434149" y="5238208"/>
            <a:ext cx="2312126" cy="1541416"/>
          </a:xfrm>
          <a:prstGeom prst="rect">
            <a:avLst/>
          </a:prstGeom>
          <a:noFill/>
          <a:ln w="9525">
            <a:noFill/>
            <a:miter lim="800000"/>
            <a:headEnd/>
            <a:tailEnd/>
          </a:ln>
        </p:spPr>
      </p:pic>
    </p:spTree>
    <p:extLst>
      <p:ext uri="{BB962C8B-B14F-4D97-AF65-F5344CB8AC3E}">
        <p14:creationId xmlns:p14="http://schemas.microsoft.com/office/powerpoint/2010/main" xmlns="" val="971982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82159"/>
          </a:xfrm>
        </p:spPr>
        <p:txBody>
          <a:bodyPr>
            <a:normAutofit/>
          </a:bodyPr>
          <a:lstStyle/>
          <a:p>
            <a:pPr marL="342900" marR="0" lvl="0" indent="-342900" algn="just">
              <a:spcBef>
                <a:spcPts val="0"/>
              </a:spcBef>
              <a:spcAft>
                <a:spcPts val="0"/>
              </a:spcAft>
              <a:buFont typeface="Wingdings" panose="05000000000000000000" pitchFamily="2" charset="2"/>
              <a:buChar char=""/>
              <a:tabLst>
                <a:tab pos="685800" algn="l"/>
              </a:tabLst>
            </a:pPr>
            <a:endParaRPr lang="en-US" sz="2200" dirty="0">
              <a:effectLst/>
              <a:ea typeface="Times New Roman" panose="02020603050405020304" pitchFamily="18" charset="0"/>
            </a:endParaRPr>
          </a:p>
          <a:p>
            <a:pPr algn="just">
              <a:spcBef>
                <a:spcPts val="0"/>
              </a:spcBef>
              <a:buFont typeface="Arial" pitchFamily="34" charset="0"/>
              <a:buChar char="•"/>
              <a:tabLst>
                <a:tab pos="685800" algn="l"/>
              </a:tabLst>
            </a:pPr>
            <a:r>
              <a:rPr lang="en-US" sz="2000" dirty="0" smtClean="0"/>
              <a:t>Using SJF scheduling, we would schedule these processes according to the following Gantt chart:</a:t>
            </a:r>
          </a:p>
          <a:p>
            <a:pPr algn="just">
              <a:spcBef>
                <a:spcPts val="0"/>
              </a:spcBef>
              <a:buFont typeface="Arial" pitchFamily="34" charset="0"/>
              <a:buChar char="•"/>
              <a:tabLst>
                <a:tab pos="685800" algn="l"/>
              </a:tabLst>
            </a:pPr>
            <a:endParaRPr lang="en-US" sz="2000" dirty="0" smtClean="0"/>
          </a:p>
          <a:p>
            <a:pPr algn="just">
              <a:spcBef>
                <a:spcPts val="0"/>
              </a:spcBef>
              <a:buFont typeface="Arial" pitchFamily="34" charset="0"/>
              <a:buChar char="•"/>
              <a:tabLst>
                <a:tab pos="685800" algn="l"/>
              </a:tabLst>
            </a:pPr>
            <a:endParaRPr lang="en-US" sz="2000" dirty="0" smtClean="0"/>
          </a:p>
          <a:p>
            <a:pPr algn="just">
              <a:spcBef>
                <a:spcPts val="0"/>
              </a:spcBef>
              <a:buFont typeface="Arial" pitchFamily="34" charset="0"/>
              <a:buChar char="•"/>
              <a:tabLst>
                <a:tab pos="685800" algn="l"/>
              </a:tabLst>
            </a:pPr>
            <a:endParaRPr lang="en-US" sz="2000" dirty="0" smtClean="0"/>
          </a:p>
          <a:p>
            <a:pPr algn="just">
              <a:spcBef>
                <a:spcPts val="0"/>
              </a:spcBef>
              <a:buFont typeface="Arial" pitchFamily="34" charset="0"/>
              <a:buChar char="•"/>
              <a:tabLst>
                <a:tab pos="685800" algn="l"/>
              </a:tabLst>
            </a:pPr>
            <a:endParaRPr lang="en-US" sz="2000" dirty="0" smtClean="0"/>
          </a:p>
          <a:p>
            <a:pPr algn="just">
              <a:spcBef>
                <a:spcPts val="0"/>
              </a:spcBef>
              <a:buFont typeface="Arial" pitchFamily="34" charset="0"/>
              <a:buChar char="•"/>
              <a:tabLst>
                <a:tab pos="685800" algn="l"/>
              </a:tabLst>
            </a:pPr>
            <a:endParaRPr lang="en-US" sz="2000" dirty="0" smtClean="0"/>
          </a:p>
          <a:p>
            <a:pPr lvl="0" algn="just">
              <a:spcBef>
                <a:spcPts val="0"/>
              </a:spcBef>
              <a:buFont typeface="Arial" pitchFamily="34" charset="0"/>
              <a:buChar char="•"/>
              <a:tabLst>
                <a:tab pos="685800" algn="l"/>
              </a:tabLst>
            </a:pPr>
            <a:r>
              <a:rPr lang="en-US" sz="2000" dirty="0" smtClean="0"/>
              <a:t>The waiting time is 3 milliseconds for process P</a:t>
            </a:r>
            <a:r>
              <a:rPr lang="en-US" sz="2000" baseline="-25000" dirty="0" smtClean="0"/>
              <a:t>1</a:t>
            </a:r>
            <a:r>
              <a:rPr lang="en-US" sz="2000" dirty="0" smtClean="0"/>
              <a:t>, 16 milliseconds for process P</a:t>
            </a:r>
            <a:r>
              <a:rPr lang="en-US" sz="2000" baseline="-25000" dirty="0" smtClean="0"/>
              <a:t>2</a:t>
            </a:r>
            <a:r>
              <a:rPr lang="en-US" sz="2000" dirty="0" smtClean="0"/>
              <a:t>, 9 milliseconds for process P</a:t>
            </a:r>
            <a:r>
              <a:rPr lang="en-US" sz="2000" baseline="-25000" dirty="0" smtClean="0"/>
              <a:t>3</a:t>
            </a:r>
            <a:r>
              <a:rPr lang="en-US" sz="2000" dirty="0" smtClean="0"/>
              <a:t>, and 0 milliseconds for process P</a:t>
            </a:r>
            <a:r>
              <a:rPr lang="en-US" sz="2000" baseline="-25000" dirty="0" smtClean="0"/>
              <a:t>4</a:t>
            </a:r>
            <a:r>
              <a:rPr lang="en-US" sz="2000" dirty="0" smtClean="0"/>
              <a:t>. Thus, the average waiting time is (3 + 16 + 9 + 0)/4 = 7 milliseconds.</a:t>
            </a:r>
          </a:p>
          <a:p>
            <a:pPr algn="just">
              <a:spcBef>
                <a:spcPts val="0"/>
              </a:spcBef>
              <a:buFont typeface="Arial" pitchFamily="34" charset="0"/>
              <a:buChar char="•"/>
              <a:tabLst>
                <a:tab pos="685800" algn="l"/>
              </a:tabLst>
            </a:pPr>
            <a:endParaRPr lang="en-US" sz="2000" dirty="0" smtClean="0"/>
          </a:p>
          <a:p>
            <a:pPr algn="just">
              <a:spcBef>
                <a:spcPts val="0"/>
              </a:spcBef>
              <a:buFont typeface="Arial" pitchFamily="34" charset="0"/>
              <a:buChar char="•"/>
              <a:tabLst>
                <a:tab pos="685800" algn="l"/>
              </a:tabLst>
            </a:pPr>
            <a:r>
              <a:rPr lang="en-US" sz="2000" dirty="0" smtClean="0"/>
              <a:t>The SJF scheduling algorithm is </a:t>
            </a:r>
            <a:r>
              <a:rPr lang="en-US" sz="2000" b="1" dirty="0" smtClean="0"/>
              <a:t>optimal.</a:t>
            </a:r>
          </a:p>
          <a:p>
            <a:pPr algn="just">
              <a:spcBef>
                <a:spcPts val="0"/>
              </a:spcBef>
              <a:buFont typeface="Arial" pitchFamily="34" charset="0"/>
              <a:buChar char="•"/>
              <a:tabLst>
                <a:tab pos="685800" algn="l"/>
              </a:tabLst>
            </a:pPr>
            <a:endParaRPr lang="en-US" sz="2000" dirty="0" smtClean="0"/>
          </a:p>
          <a:p>
            <a:pPr algn="just">
              <a:spcBef>
                <a:spcPts val="0"/>
              </a:spcBef>
              <a:buFont typeface="Arial" pitchFamily="34" charset="0"/>
              <a:buChar char="•"/>
              <a:tabLst>
                <a:tab pos="685800" algn="l"/>
              </a:tabLst>
            </a:pPr>
            <a:r>
              <a:rPr lang="en-US" sz="2000" dirty="0" smtClean="0"/>
              <a:t>The SJF algorithm can be either </a:t>
            </a:r>
            <a:r>
              <a:rPr lang="en-US" sz="2000" b="1" dirty="0" smtClean="0"/>
              <a:t>preemptive or </a:t>
            </a:r>
            <a:r>
              <a:rPr lang="en-US" sz="2000" b="1" dirty="0" err="1" smtClean="0"/>
              <a:t>nonpreemptive</a:t>
            </a:r>
            <a:r>
              <a:rPr lang="en-US" sz="2000" b="1" dirty="0" smtClean="0"/>
              <a:t>.</a:t>
            </a:r>
          </a:p>
          <a:p>
            <a:pPr lvl="0" algn="just">
              <a:spcBef>
                <a:spcPts val="0"/>
              </a:spcBef>
              <a:buFont typeface="Arial" pitchFamily="34" charset="0"/>
              <a:buChar char="•"/>
              <a:tabLst>
                <a:tab pos="685800" algn="l"/>
              </a:tabLst>
            </a:pPr>
            <a:endParaRPr lang="en-US" sz="2000" dirty="0" smtClean="0"/>
          </a:p>
          <a:p>
            <a:pPr lvl="0" algn="just">
              <a:spcBef>
                <a:spcPts val="0"/>
              </a:spcBef>
              <a:buFont typeface="Arial" pitchFamily="34" charset="0"/>
              <a:buChar char="•"/>
              <a:tabLst>
                <a:tab pos="685800" algn="l"/>
              </a:tabLst>
            </a:pPr>
            <a:r>
              <a:rPr lang="en-US" sz="2000" dirty="0" smtClean="0"/>
              <a:t>SJF scheduling is sometimes called </a:t>
            </a:r>
            <a:r>
              <a:rPr lang="en-US" sz="2000" b="1" dirty="0" smtClean="0"/>
              <a:t>shortest-remaining-time-first scheduling.</a:t>
            </a:r>
            <a:endParaRPr lang="en-US" sz="2000" dirty="0" smtClean="0"/>
          </a:p>
          <a:p>
            <a:pPr algn="just">
              <a:spcBef>
                <a:spcPts val="0"/>
              </a:spcBef>
              <a:buFont typeface="Arial" pitchFamily="34" charset="0"/>
              <a:buChar char="•"/>
              <a:tabLst>
                <a:tab pos="685800" algn="l"/>
              </a:tabLst>
            </a:pPr>
            <a:endParaRPr lang="en-US" sz="2000" dirty="0" smtClean="0"/>
          </a:p>
          <a:p>
            <a:pPr algn="just">
              <a:spcBef>
                <a:spcPts val="0"/>
              </a:spcBef>
              <a:buFont typeface="Arial" pitchFamily="34" charset="0"/>
              <a:buChar char="•"/>
              <a:tabLst>
                <a:tab pos="685800" algn="l"/>
              </a:tabLst>
            </a:pPr>
            <a:endParaRPr lang="en-US" sz="2000" dirty="0" smtClean="0"/>
          </a:p>
          <a:p>
            <a:pPr marL="342900" marR="0" lvl="0" indent="-342900" algn="just">
              <a:spcBef>
                <a:spcPts val="0"/>
              </a:spcBef>
              <a:spcAft>
                <a:spcPts val="0"/>
              </a:spcAft>
              <a:buNone/>
              <a:tabLst>
                <a:tab pos="685800" algn="l"/>
              </a:tabLst>
            </a:pPr>
            <a:endParaRPr lang="en-US" sz="20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15713" name="Picture 15"/>
          <p:cNvPicPr>
            <a:picLocks noChangeAspect="1" noChangeArrowheads="1"/>
          </p:cNvPicPr>
          <p:nvPr/>
        </p:nvPicPr>
        <p:blipFill>
          <a:blip r:embed="rId3"/>
          <a:srcRect/>
          <a:stretch>
            <a:fillRect/>
          </a:stretch>
        </p:blipFill>
        <p:spPr bwMode="auto">
          <a:xfrm>
            <a:off x="2299063" y="2233749"/>
            <a:ext cx="7302137" cy="1214845"/>
          </a:xfrm>
          <a:prstGeom prst="rect">
            <a:avLst/>
          </a:prstGeom>
          <a:noFill/>
          <a:ln w="9525">
            <a:noFill/>
            <a:miter lim="800000"/>
            <a:headEnd/>
            <a:tailEnd/>
          </a:ln>
        </p:spPr>
      </p:pic>
    </p:spTree>
    <p:extLst>
      <p:ext uri="{BB962C8B-B14F-4D97-AF65-F5344CB8AC3E}">
        <p14:creationId xmlns:p14="http://schemas.microsoft.com/office/powerpoint/2010/main" xmlns="" val="1970321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marL="342900" marR="0" lvl="0" indent="-342900" algn="just">
              <a:spcBef>
                <a:spcPts val="0"/>
              </a:spcBef>
              <a:spcAft>
                <a:spcPts val="0"/>
              </a:spcAft>
              <a:buNone/>
            </a:pPr>
            <a:endParaRPr lang="en-US" sz="2400" b="1" dirty="0" smtClean="0">
              <a:effectLst/>
              <a:ea typeface="Times New Roman" panose="02020603050405020304" pitchFamily="18" charset="0"/>
            </a:endParaRPr>
          </a:p>
          <a:p>
            <a:pPr algn="just">
              <a:spcBef>
                <a:spcPts val="0"/>
              </a:spcBef>
              <a:buFont typeface="Arial" pitchFamily="34" charset="0"/>
              <a:buChar char="•"/>
            </a:pPr>
            <a:endParaRPr lang="en-US" sz="2000" dirty="0" smtClean="0"/>
          </a:p>
          <a:p>
            <a:pPr algn="just">
              <a:spcBef>
                <a:spcPts val="0"/>
              </a:spcBef>
              <a:buFont typeface="Arial" pitchFamily="34" charset="0"/>
              <a:buChar char="•"/>
            </a:pPr>
            <a:r>
              <a:rPr lang="en-US" sz="2000" dirty="0" smtClean="0"/>
              <a:t>As an example, consider the following four processes, with the length of the CPU burst given in milliseconds:</a:t>
            </a:r>
          </a:p>
          <a:p>
            <a:pPr algn="just">
              <a:spcBef>
                <a:spcPts val="0"/>
              </a:spcBef>
              <a:buNone/>
            </a:pPr>
            <a:endParaRPr lang="en-US" sz="2000" dirty="0" smtClean="0"/>
          </a:p>
          <a:p>
            <a:pPr algn="just">
              <a:spcBef>
                <a:spcPts val="0"/>
              </a:spcBef>
              <a:buNone/>
            </a:pPr>
            <a:endParaRPr lang="en-US" sz="2000" dirty="0" smtClean="0"/>
          </a:p>
          <a:p>
            <a:pPr algn="just">
              <a:spcBef>
                <a:spcPts val="0"/>
              </a:spcBef>
              <a:buNone/>
            </a:pPr>
            <a:endParaRPr lang="en-US" sz="2000" dirty="0" smtClean="0"/>
          </a:p>
          <a:p>
            <a:pPr algn="just">
              <a:spcBef>
                <a:spcPts val="0"/>
              </a:spcBef>
              <a:buNone/>
            </a:pPr>
            <a:endParaRPr lang="en-US" sz="2000" dirty="0" smtClean="0"/>
          </a:p>
          <a:p>
            <a:pPr algn="just">
              <a:spcBef>
                <a:spcPts val="0"/>
              </a:spcBef>
              <a:buNone/>
            </a:pPr>
            <a:endParaRPr lang="en-US" sz="2000" dirty="0" smtClean="0"/>
          </a:p>
          <a:p>
            <a:pPr lvl="0" algn="just">
              <a:spcBef>
                <a:spcPts val="0"/>
              </a:spcBef>
              <a:buFont typeface="Arial" pitchFamily="34" charset="0"/>
              <a:buChar char="•"/>
            </a:pPr>
            <a:r>
              <a:rPr lang="en-US" sz="2000" dirty="0" smtClean="0"/>
              <a:t>If the processes arrive at the ready queue at the times shown and need the indicated burst times, then the resulting </a:t>
            </a:r>
            <a:r>
              <a:rPr lang="en-US" sz="2000" b="1" dirty="0" smtClean="0"/>
              <a:t>preemptive</a:t>
            </a:r>
            <a:r>
              <a:rPr lang="en-US" sz="2000" dirty="0" smtClean="0"/>
              <a:t> SJF schedule is as depicted in the following Gantt chart:</a:t>
            </a:r>
          </a:p>
          <a:p>
            <a:pPr lvl="0" algn="just">
              <a:spcBef>
                <a:spcPts val="0"/>
              </a:spcBef>
              <a:buFont typeface="Arial" pitchFamily="34" charset="0"/>
              <a:buChar char="•"/>
            </a:pPr>
            <a:endParaRPr lang="en-US" sz="2000" dirty="0" smtClean="0"/>
          </a:p>
          <a:p>
            <a:pPr lvl="0" algn="just">
              <a:spcBef>
                <a:spcPts val="0"/>
              </a:spcBef>
              <a:buFont typeface="Arial" pitchFamily="34" charset="0"/>
              <a:buChar char="•"/>
            </a:pPr>
            <a:endParaRPr lang="en-US" sz="2000" dirty="0" smtClean="0"/>
          </a:p>
          <a:p>
            <a:pPr lvl="0" algn="just">
              <a:spcBef>
                <a:spcPts val="0"/>
              </a:spcBef>
              <a:buFont typeface="Arial" pitchFamily="34" charset="0"/>
              <a:buChar char="•"/>
            </a:pPr>
            <a:endParaRPr lang="en-US" sz="2000" dirty="0" smtClean="0"/>
          </a:p>
          <a:p>
            <a:pPr lvl="0" algn="just">
              <a:spcBef>
                <a:spcPts val="0"/>
              </a:spcBef>
              <a:buNone/>
            </a:pPr>
            <a:endParaRPr lang="en-US" sz="2000" dirty="0" smtClean="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14689" name="Picture 58"/>
          <p:cNvPicPr>
            <a:picLocks noChangeAspect="1" noChangeArrowheads="1"/>
          </p:cNvPicPr>
          <p:nvPr/>
        </p:nvPicPr>
        <p:blipFill>
          <a:blip r:embed="rId3"/>
          <a:srcRect/>
          <a:stretch>
            <a:fillRect/>
          </a:stretch>
        </p:blipFill>
        <p:spPr bwMode="auto">
          <a:xfrm>
            <a:off x="3840480" y="2560320"/>
            <a:ext cx="4911634" cy="1410789"/>
          </a:xfrm>
          <a:prstGeom prst="rect">
            <a:avLst/>
          </a:prstGeom>
          <a:noFill/>
          <a:ln w="9525">
            <a:noFill/>
            <a:miter lim="800000"/>
            <a:headEnd/>
            <a:tailEnd/>
          </a:ln>
        </p:spPr>
      </p:pic>
      <p:pic>
        <p:nvPicPr>
          <p:cNvPr id="114690" name="Picture 59"/>
          <p:cNvPicPr>
            <a:picLocks noChangeAspect="1" noChangeArrowheads="1"/>
          </p:cNvPicPr>
          <p:nvPr/>
        </p:nvPicPr>
        <p:blipFill>
          <a:blip r:embed="rId4"/>
          <a:srcRect/>
          <a:stretch>
            <a:fillRect/>
          </a:stretch>
        </p:blipFill>
        <p:spPr bwMode="auto">
          <a:xfrm>
            <a:off x="2808514" y="5068389"/>
            <a:ext cx="7040879" cy="1162594"/>
          </a:xfrm>
          <a:prstGeom prst="rect">
            <a:avLst/>
          </a:prstGeom>
          <a:noFill/>
          <a:ln w="9525">
            <a:noFill/>
            <a:miter lim="800000"/>
            <a:headEnd/>
            <a:tailEnd/>
          </a:ln>
        </p:spPr>
      </p:pic>
    </p:spTree>
    <p:extLst>
      <p:ext uri="{BB962C8B-B14F-4D97-AF65-F5344CB8AC3E}">
        <p14:creationId xmlns:p14="http://schemas.microsoft.com/office/powerpoint/2010/main" xmlns="" val="2767430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lvl="0" algn="just">
              <a:spcBef>
                <a:spcPts val="0"/>
              </a:spcBef>
              <a:buFont typeface="Wingdings" panose="05000000000000000000" pitchFamily="2" charset="2"/>
              <a:buChar char="ü"/>
            </a:pPr>
            <a:endParaRPr lang="en-US" sz="2400" dirty="0" smtClean="0"/>
          </a:p>
          <a:p>
            <a:pPr lvl="0" algn="just">
              <a:spcBef>
                <a:spcPts val="0"/>
              </a:spcBef>
              <a:buFont typeface="Arial" pitchFamily="34" charset="0"/>
              <a:buChar char="•"/>
            </a:pPr>
            <a:endParaRPr lang="en-US" sz="2000" dirty="0" smtClean="0"/>
          </a:p>
          <a:p>
            <a:pPr algn="just">
              <a:spcBef>
                <a:spcPts val="0"/>
              </a:spcBef>
              <a:buFont typeface="Arial" pitchFamily="34" charset="0"/>
              <a:buChar char="•"/>
            </a:pPr>
            <a:r>
              <a:rPr lang="en-US" sz="2000" dirty="0" smtClean="0"/>
              <a:t>Process P</a:t>
            </a:r>
            <a:r>
              <a:rPr lang="en-US" sz="2000" baseline="-25000" dirty="0" smtClean="0"/>
              <a:t>1</a:t>
            </a:r>
            <a:r>
              <a:rPr lang="en-US" sz="2000" dirty="0" smtClean="0"/>
              <a:t> is started at time 0, since it is the only process in the queue. Process P</a:t>
            </a:r>
            <a:r>
              <a:rPr lang="en-US" sz="2000" baseline="-25000" dirty="0" smtClean="0"/>
              <a:t>2</a:t>
            </a:r>
            <a:r>
              <a:rPr lang="en-US" sz="2000" dirty="0" smtClean="0"/>
              <a:t> arrives at time 1.</a:t>
            </a:r>
            <a:endParaRPr lang="en-US" sz="2400" b="1" dirty="0" smtClean="0">
              <a:ea typeface="Times New Roman" panose="02020603050405020304" pitchFamily="18" charset="0"/>
            </a:endParaRPr>
          </a:p>
          <a:p>
            <a:pPr lvl="0" algn="just">
              <a:spcBef>
                <a:spcPts val="0"/>
              </a:spcBef>
              <a:buNone/>
            </a:pPr>
            <a:endParaRPr lang="en-US" sz="2000" dirty="0" smtClean="0"/>
          </a:p>
          <a:p>
            <a:pPr lvl="0" algn="just">
              <a:spcBef>
                <a:spcPts val="0"/>
              </a:spcBef>
              <a:buFont typeface="Arial" pitchFamily="34" charset="0"/>
              <a:buChar char="•"/>
            </a:pPr>
            <a:r>
              <a:rPr lang="en-US" sz="2000" dirty="0" smtClean="0"/>
              <a:t>The remaining time for process P</a:t>
            </a:r>
            <a:r>
              <a:rPr lang="en-US" sz="2000" baseline="-25000" dirty="0" smtClean="0"/>
              <a:t>1</a:t>
            </a:r>
            <a:r>
              <a:rPr lang="en-US" sz="2000" dirty="0" smtClean="0"/>
              <a:t> (7 milliseconds) is larger than the time required by process P</a:t>
            </a:r>
            <a:r>
              <a:rPr lang="en-US" sz="2000" baseline="-25000" dirty="0" smtClean="0"/>
              <a:t>2</a:t>
            </a:r>
            <a:r>
              <a:rPr lang="en-US" sz="2000" dirty="0" smtClean="0"/>
              <a:t> (4 milliseconds), so process P</a:t>
            </a:r>
            <a:r>
              <a:rPr lang="en-US" sz="2000" baseline="-25000" dirty="0" smtClean="0"/>
              <a:t>1</a:t>
            </a:r>
            <a:r>
              <a:rPr lang="en-US" sz="2000" dirty="0" smtClean="0"/>
              <a:t> is preempted, and process P</a:t>
            </a:r>
            <a:r>
              <a:rPr lang="en-US" sz="2000" baseline="-25000" dirty="0" smtClean="0"/>
              <a:t>2</a:t>
            </a:r>
            <a:r>
              <a:rPr lang="en-US" sz="2000" dirty="0" smtClean="0"/>
              <a:t> is scheduled. </a:t>
            </a:r>
          </a:p>
          <a:p>
            <a:pPr lvl="0" algn="just">
              <a:spcBef>
                <a:spcPts val="0"/>
              </a:spcBef>
              <a:buFont typeface="Arial" pitchFamily="34" charset="0"/>
              <a:buChar char="•"/>
            </a:pPr>
            <a:endParaRPr lang="en-US" sz="2000" dirty="0" smtClean="0"/>
          </a:p>
          <a:p>
            <a:pPr lvl="0" algn="just">
              <a:spcBef>
                <a:spcPts val="0"/>
              </a:spcBef>
              <a:buFont typeface="Arial" pitchFamily="34" charset="0"/>
              <a:buChar char="•"/>
            </a:pPr>
            <a:r>
              <a:rPr lang="en-US" sz="2000" dirty="0" smtClean="0"/>
              <a:t>The average waiting time for this example is</a:t>
            </a:r>
          </a:p>
          <a:p>
            <a:pPr lvl="0" algn="just">
              <a:spcBef>
                <a:spcPts val="0"/>
              </a:spcBef>
              <a:buNone/>
            </a:pPr>
            <a:r>
              <a:rPr lang="en-US" sz="2000" dirty="0" smtClean="0"/>
              <a:t>			</a:t>
            </a:r>
          </a:p>
          <a:p>
            <a:pPr lvl="0" algn="just">
              <a:spcBef>
                <a:spcPts val="0"/>
              </a:spcBef>
              <a:buNone/>
            </a:pPr>
            <a:r>
              <a:rPr lang="en-US" sz="2000" dirty="0" smtClean="0"/>
              <a:t>				 ((10 -1) + (1-1) + (17 -2) + (5- 3))/4 = 26/4 = 6.5 milliseconds.</a:t>
            </a:r>
          </a:p>
          <a:p>
            <a:pPr lvl="0" algn="just">
              <a:spcBef>
                <a:spcPts val="0"/>
              </a:spcBef>
              <a:buFont typeface="Arial" pitchFamily="34" charset="0"/>
              <a:buChar char="•"/>
            </a:pPr>
            <a:endParaRPr lang="en-US" sz="2000" dirty="0" smtClean="0"/>
          </a:p>
          <a:p>
            <a:pPr lvl="0" algn="just">
              <a:spcBef>
                <a:spcPts val="0"/>
              </a:spcBef>
              <a:buFont typeface="Arial" pitchFamily="34" charset="0"/>
              <a:buChar char="•"/>
            </a:pPr>
            <a:r>
              <a:rPr lang="en-US" sz="2000" dirty="0" smtClean="0"/>
              <a:t> </a:t>
            </a:r>
            <a:r>
              <a:rPr lang="en-US" sz="2000" b="1" dirty="0" smtClean="0"/>
              <a:t>Nonpreemptive</a:t>
            </a:r>
            <a:r>
              <a:rPr lang="en-US" sz="2000" dirty="0" smtClean="0"/>
              <a:t> SJF scheduling would result in an average waiting time of 7.75 milliseconds.</a:t>
            </a:r>
          </a:p>
          <a:p>
            <a:pPr algn="just">
              <a:spcBef>
                <a:spcPts val="0"/>
              </a:spcBef>
              <a:buFont typeface="Wingdings" panose="05000000000000000000" pitchFamily="2" charset="2"/>
              <a:buChar char="ü"/>
            </a:pPr>
            <a:endParaRPr lang="en-US" sz="2200" dirty="0">
              <a:effectLst/>
              <a:ea typeface="Times New Roman" panose="02020603050405020304" pitchFamily="18" charset="0"/>
            </a:endParaRP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784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a:t>
            </a:r>
            <a:r>
              <a:rPr lang="en-US" sz="2400" dirty="0" smtClean="0">
                <a:solidFill>
                  <a:srgbClr val="000000"/>
                </a:solidFill>
              </a:rPr>
              <a:t> Multi-threaded Programming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marL="0" indent="0" algn="just">
              <a:buNone/>
            </a:pPr>
            <a:endParaRPr lang="en-US" sz="2200" dirty="0" smtClean="0"/>
          </a:p>
          <a:p>
            <a:pPr lvl="0">
              <a:buNone/>
            </a:pPr>
            <a:r>
              <a:rPr lang="en-US" sz="2400" b="1" dirty="0" smtClean="0"/>
              <a:t>Motivation</a:t>
            </a:r>
            <a:endParaRPr lang="en-US" sz="2400" dirty="0" smtClean="0"/>
          </a:p>
          <a:p>
            <a:pPr>
              <a:buNone/>
            </a:pPr>
            <a:r>
              <a:rPr lang="en-US" sz="2400" b="1" dirty="0" smtClean="0"/>
              <a:t> </a:t>
            </a:r>
            <a:r>
              <a:rPr lang="en-US" sz="2400" dirty="0" smtClean="0"/>
              <a:t>Many software packages are multithreaded.</a:t>
            </a:r>
          </a:p>
          <a:p>
            <a:pPr lvl="0">
              <a:buFont typeface="Wingdings" pitchFamily="2" charset="2"/>
              <a:buChar char="Ø"/>
            </a:pPr>
            <a:r>
              <a:rPr lang="en-US" sz="2400" dirty="0" smtClean="0"/>
              <a:t>An application is implemented as a separate process with several threads of control. </a:t>
            </a:r>
            <a:r>
              <a:rPr lang="en-US" sz="2400" dirty="0" err="1" smtClean="0"/>
              <a:t>Eg</a:t>
            </a:r>
            <a:r>
              <a:rPr lang="en-US" sz="2400" dirty="0" smtClean="0"/>
              <a:t>: A Web browser might have one thread to display images or text while another thread retrieves data from the network.</a:t>
            </a:r>
          </a:p>
          <a:p>
            <a:pPr lvl="0">
              <a:buFont typeface="Wingdings" pitchFamily="2" charset="2"/>
              <a:buChar char="Ø"/>
            </a:pPr>
            <a:r>
              <a:rPr lang="en-US" sz="2400" dirty="0" smtClean="0"/>
              <a:t>As </a:t>
            </a:r>
            <a:r>
              <a:rPr lang="en-US" sz="2400" b="1" dirty="0" smtClean="0"/>
              <a:t>process creation</a:t>
            </a:r>
            <a:r>
              <a:rPr lang="en-US" sz="2400" dirty="0" smtClean="0"/>
              <a:t> takes </a:t>
            </a:r>
            <a:r>
              <a:rPr lang="en-US" sz="2400" b="1" dirty="0" smtClean="0"/>
              <a:t>more time</a:t>
            </a:r>
            <a:r>
              <a:rPr lang="en-US" sz="2400" dirty="0" smtClean="0"/>
              <a:t> than </a:t>
            </a:r>
            <a:r>
              <a:rPr lang="en-US" sz="2400" b="1" dirty="0" smtClean="0"/>
              <a:t>thread</a:t>
            </a:r>
            <a:r>
              <a:rPr lang="en-US" sz="2400" dirty="0" smtClean="0"/>
              <a:t> </a:t>
            </a:r>
            <a:r>
              <a:rPr lang="en-US" sz="2400" b="1" dirty="0" smtClean="0"/>
              <a:t>creation</a:t>
            </a:r>
            <a:r>
              <a:rPr lang="en-US" sz="2400" dirty="0" smtClean="0"/>
              <a:t> it is more efficient to use process that contains multiple threads. </a:t>
            </a:r>
          </a:p>
          <a:p>
            <a:pPr lvl="0">
              <a:buNone/>
            </a:pPr>
            <a:endParaRPr lang="en-US" sz="2400" dirty="0" smtClean="0"/>
          </a:p>
          <a:p>
            <a:pPr lvl="0">
              <a:buFont typeface="Wingdings" pitchFamily="2" charset="2"/>
              <a:buChar char="Ø"/>
            </a:pPr>
            <a:r>
              <a:rPr lang="en-US" sz="2400" dirty="0" smtClean="0"/>
              <a:t>Threads also play an important role in </a:t>
            </a:r>
            <a:r>
              <a:rPr lang="en-US" sz="2400" b="1" dirty="0" smtClean="0"/>
              <a:t>remote procedure call.</a:t>
            </a:r>
            <a:endParaRPr lang="en-US" sz="2400" dirty="0" smtClean="0"/>
          </a:p>
          <a:p>
            <a:pPr marL="0" indent="0" algn="just">
              <a:buNone/>
            </a:pPr>
            <a:endParaRPr lang="en-US" sz="2200" dirty="0"/>
          </a:p>
          <a:p>
            <a:pPr algn="just">
              <a:buFont typeface="Wingdings" panose="05000000000000000000" pitchFamily="2" charset="2"/>
              <a:buChar char="Ø"/>
            </a:pPr>
            <a:endParaRPr lang="en-US" sz="2000" dirty="0">
              <a:solidFill>
                <a:srgbClr val="000000"/>
              </a:solidFill>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2176798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algn="just">
              <a:spcBef>
                <a:spcPts val="0"/>
              </a:spcBef>
              <a:buFont typeface="Symbol" panose="05050102010706020507" pitchFamily="18" charset="2"/>
              <a:buChar char=""/>
            </a:pPr>
            <a:endParaRPr lang="en-US" sz="2400" b="1" dirty="0" smtClean="0"/>
          </a:p>
          <a:p>
            <a:pPr algn="just">
              <a:spcBef>
                <a:spcPts val="0"/>
              </a:spcBef>
              <a:buFont typeface="Wingdings" pitchFamily="2" charset="2"/>
              <a:buChar char="Ø"/>
            </a:pPr>
            <a:r>
              <a:rPr lang="en-US" sz="2400" b="1" dirty="0" smtClean="0"/>
              <a:t>Priority Scheduling</a:t>
            </a:r>
            <a:endParaRPr lang="en-US" sz="2400" dirty="0" smtClean="0"/>
          </a:p>
          <a:p>
            <a:pPr lvl="1" algn="just">
              <a:buFont typeface="Arial" pitchFamily="34" charset="0"/>
              <a:buChar char="•"/>
            </a:pPr>
            <a:r>
              <a:rPr lang="en-US" sz="2000" dirty="0" smtClean="0"/>
              <a:t>A priority is associated with each process, and the CPU is allocated to the process with the highest priority. </a:t>
            </a:r>
          </a:p>
          <a:p>
            <a:pPr lvl="1" algn="just">
              <a:buFont typeface="Arial" pitchFamily="34" charset="0"/>
              <a:buChar char="•"/>
            </a:pPr>
            <a:r>
              <a:rPr lang="en-US" sz="2000" dirty="0" smtClean="0"/>
              <a:t>Equal-priority processes are scheduled in FCFS order.</a:t>
            </a:r>
          </a:p>
          <a:p>
            <a:pPr lvl="1" algn="just">
              <a:buFont typeface="Arial" pitchFamily="34" charset="0"/>
              <a:buChar char="•"/>
            </a:pPr>
            <a:r>
              <a:rPr lang="en-US" sz="2000" dirty="0" smtClean="0"/>
              <a:t>An SJF algorithm is simply a priority algorithm where the priority (p) is the inverse of the (predicted) next CPU burst. The larger the CPU burst, the lower the priority, and vice versa.</a:t>
            </a:r>
          </a:p>
          <a:p>
            <a:pPr lvl="1" indent="-342900" algn="just">
              <a:spcBef>
                <a:spcPts val="0"/>
              </a:spcBef>
              <a:buFont typeface="Arial" pitchFamily="34" charset="0"/>
              <a:buChar char="•"/>
            </a:pPr>
            <a:r>
              <a:rPr lang="en-US" sz="2000" dirty="0" smtClean="0"/>
              <a:t>As an example, consider the following set of processes, assumed to have arrived at time 0, in the order P</a:t>
            </a:r>
            <a:r>
              <a:rPr lang="en-US" sz="2000" baseline="-25000" dirty="0" smtClean="0"/>
              <a:t>1</a:t>
            </a:r>
            <a:r>
              <a:rPr lang="en-US" sz="2000" dirty="0" smtClean="0"/>
              <a:t>, P</a:t>
            </a:r>
            <a:r>
              <a:rPr lang="en-US" sz="2000" baseline="-25000" dirty="0" smtClean="0"/>
              <a:t>2</a:t>
            </a:r>
            <a:r>
              <a:rPr lang="en-US" sz="2000" dirty="0" smtClean="0"/>
              <a:t>, … , P</a:t>
            </a:r>
            <a:r>
              <a:rPr lang="en-US" sz="2000" baseline="-25000" dirty="0" smtClean="0"/>
              <a:t>5</a:t>
            </a:r>
            <a:r>
              <a:rPr lang="en-US" sz="2000" dirty="0" smtClean="0"/>
              <a:t>, with the length of the CPU burst given in milliseconds:</a:t>
            </a:r>
          </a:p>
          <a:p>
            <a:pPr lvl="1" indent="-342900" algn="just">
              <a:spcBef>
                <a:spcPts val="0"/>
              </a:spcBef>
              <a:buNone/>
            </a:pPr>
            <a:endParaRPr lang="en-US" sz="20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026" name="Picture 60"/>
          <p:cNvPicPr>
            <a:picLocks noChangeAspect="1" noChangeArrowheads="1"/>
          </p:cNvPicPr>
          <p:nvPr/>
        </p:nvPicPr>
        <p:blipFill>
          <a:blip r:embed="rId3"/>
          <a:srcRect/>
          <a:stretch>
            <a:fillRect/>
          </a:stretch>
        </p:blipFill>
        <p:spPr bwMode="auto">
          <a:xfrm>
            <a:off x="3840480" y="5185954"/>
            <a:ext cx="3788230" cy="1672045"/>
          </a:xfrm>
          <a:prstGeom prst="rect">
            <a:avLst/>
          </a:prstGeom>
          <a:noFill/>
          <a:ln w="9525">
            <a:noFill/>
            <a:miter lim="800000"/>
            <a:headEnd/>
            <a:tailEnd/>
          </a:ln>
        </p:spPr>
      </p:pic>
    </p:spTree>
    <p:extLst>
      <p:ext uri="{BB962C8B-B14F-4D97-AF65-F5344CB8AC3E}">
        <p14:creationId xmlns:p14="http://schemas.microsoft.com/office/powerpoint/2010/main" xmlns="" val="876976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lnSpcReduction="10000"/>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algn="just">
              <a:spcBef>
                <a:spcPts val="0"/>
              </a:spcBef>
              <a:buFont typeface="Symbol" panose="05050102010706020507" pitchFamily="18" charset="2"/>
              <a:buChar char=""/>
            </a:pPr>
            <a:r>
              <a:rPr lang="en-US" sz="2000" dirty="0" smtClean="0"/>
              <a:t>Using priority scheduling, we would schedule these processes according to the following Gantt chart:</a:t>
            </a: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a:p>
            <a:pPr marL="342900" marR="0" lvl="0" indent="-342900" algn="just">
              <a:spcBef>
                <a:spcPts val="0"/>
              </a:spcBef>
              <a:spcAft>
                <a:spcPts val="0"/>
              </a:spcAft>
              <a:buNone/>
            </a:pPr>
            <a:endParaRPr lang="en-US" sz="2200" b="1" dirty="0" smtClean="0">
              <a:ea typeface="Times New Roman" panose="02020603050405020304" pitchFamily="18" charset="0"/>
            </a:endParaRP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a:p>
            <a:pPr marL="342900" marR="0" lvl="0" indent="-342900" algn="just">
              <a:spcBef>
                <a:spcPts val="0"/>
              </a:spcBef>
              <a:spcAft>
                <a:spcPts val="0"/>
              </a:spcAft>
              <a:buNone/>
            </a:pPr>
            <a:endParaRPr lang="en-US" sz="2200" b="1" dirty="0" smtClean="0">
              <a:ea typeface="Times New Roman" panose="02020603050405020304" pitchFamily="18" charset="0"/>
            </a:endParaRP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a:p>
            <a:pPr lvl="0" algn="just">
              <a:buFont typeface="Arial" pitchFamily="34" charset="0"/>
              <a:buChar char="•"/>
            </a:pPr>
            <a:r>
              <a:rPr lang="en-US" sz="2000" dirty="0" smtClean="0"/>
              <a:t>The average waiting time is 8.2 milliseconds.</a:t>
            </a:r>
          </a:p>
          <a:p>
            <a:pPr lvl="0" algn="just">
              <a:buFont typeface="Arial" pitchFamily="34" charset="0"/>
              <a:buChar char="•"/>
            </a:pPr>
            <a:r>
              <a:rPr lang="en-US" sz="2000" dirty="0" smtClean="0"/>
              <a:t>Priority scheduling can be either </a:t>
            </a:r>
            <a:r>
              <a:rPr lang="en-US" sz="2000" b="1" dirty="0" smtClean="0"/>
              <a:t>preemptive or </a:t>
            </a:r>
            <a:r>
              <a:rPr lang="en-US" sz="2000" b="1" dirty="0" err="1" smtClean="0"/>
              <a:t>nonpreemptive</a:t>
            </a:r>
            <a:r>
              <a:rPr lang="en-US" sz="2000" dirty="0" smtClean="0"/>
              <a:t>. When a process arrives at the ready queue, its priority is compared with the priority of the currently running process. </a:t>
            </a:r>
          </a:p>
          <a:p>
            <a:pPr lvl="0" algn="just">
              <a:buFont typeface="Arial" pitchFamily="34" charset="0"/>
              <a:buChar char="•"/>
            </a:pPr>
            <a:r>
              <a:rPr lang="en-US" sz="2000" dirty="0" smtClean="0"/>
              <a:t>A preemptive priority scheduling algorithm will preempt the CPU if the priority of the newly arrived process is higher than the priority of the currently running process. </a:t>
            </a:r>
          </a:p>
          <a:p>
            <a:pPr lvl="0" algn="just">
              <a:buFont typeface="Arial" pitchFamily="34" charset="0"/>
              <a:buChar char="•"/>
            </a:pPr>
            <a:r>
              <a:rPr lang="en-US" sz="2000" dirty="0" smtClean="0"/>
              <a:t>A </a:t>
            </a:r>
            <a:r>
              <a:rPr lang="en-US" sz="2000" dirty="0" err="1" smtClean="0"/>
              <a:t>nonpreemptive</a:t>
            </a:r>
            <a:r>
              <a:rPr lang="en-US" sz="2000" dirty="0" smtClean="0"/>
              <a:t> priority scheduling algorithm will simply put the new process at the head of the ready queue.</a:t>
            </a: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2050" name="Picture 61"/>
          <p:cNvPicPr>
            <a:picLocks noChangeAspect="1" noChangeArrowheads="1"/>
          </p:cNvPicPr>
          <p:nvPr/>
        </p:nvPicPr>
        <p:blipFill>
          <a:blip r:embed="rId3"/>
          <a:srcRect/>
          <a:stretch>
            <a:fillRect/>
          </a:stretch>
        </p:blipFill>
        <p:spPr bwMode="auto">
          <a:xfrm>
            <a:off x="2568388" y="2272553"/>
            <a:ext cx="6185647" cy="1411941"/>
          </a:xfrm>
          <a:prstGeom prst="rect">
            <a:avLst/>
          </a:prstGeom>
          <a:noFill/>
          <a:ln w="9525">
            <a:noFill/>
            <a:miter lim="800000"/>
            <a:headEnd/>
            <a:tailEnd/>
          </a:ln>
        </p:spPr>
      </p:pic>
    </p:spTree>
    <p:extLst>
      <p:ext uri="{BB962C8B-B14F-4D97-AF65-F5344CB8AC3E}">
        <p14:creationId xmlns:p14="http://schemas.microsoft.com/office/powerpoint/2010/main" xmlns="" val="876976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lgn="just">
              <a:spcBef>
                <a:spcPts val="0"/>
              </a:spcBef>
              <a:buFont typeface="Symbol" panose="05050102010706020507" pitchFamily="18" charset="2"/>
              <a:buChar char=""/>
            </a:pPr>
            <a:endParaRPr lang="en-US" sz="2400" dirty="0" smtClean="0"/>
          </a:p>
          <a:p>
            <a:pPr lvl="0" algn="just">
              <a:spcBef>
                <a:spcPts val="0"/>
              </a:spcBef>
              <a:buFont typeface="Symbol" panose="05050102010706020507" pitchFamily="18" charset="2"/>
              <a:buChar char=""/>
            </a:pPr>
            <a:endParaRPr lang="en-US" sz="2000" dirty="0" smtClean="0"/>
          </a:p>
          <a:p>
            <a:pPr lvl="0" algn="just">
              <a:spcBef>
                <a:spcPts val="0"/>
              </a:spcBef>
              <a:buFont typeface="Symbol" panose="05050102010706020507" pitchFamily="18" charset="2"/>
              <a:buChar char=""/>
            </a:pPr>
            <a:r>
              <a:rPr lang="en-US" sz="2000" dirty="0" smtClean="0"/>
              <a:t>A </a:t>
            </a:r>
            <a:r>
              <a:rPr lang="en-US" sz="2000" b="1" dirty="0" smtClean="0"/>
              <a:t>major problem</a:t>
            </a:r>
            <a:r>
              <a:rPr lang="en-US" sz="2000" dirty="0" smtClean="0"/>
              <a:t> with priority scheduling algorithms is </a:t>
            </a:r>
            <a:r>
              <a:rPr lang="en-US" sz="2000" b="1" dirty="0" smtClean="0"/>
              <a:t>indefinite blocking, or starvation</a:t>
            </a:r>
            <a:r>
              <a:rPr lang="en-US" sz="2000" dirty="0" smtClean="0"/>
              <a:t>. A process that is ready to run but waiting for the CPU can be considered blocked. </a:t>
            </a:r>
          </a:p>
          <a:p>
            <a:pPr lvl="0" algn="just">
              <a:spcBef>
                <a:spcPts val="0"/>
              </a:spcBef>
              <a:buFont typeface="Symbol" panose="05050102010706020507" pitchFamily="18" charset="2"/>
              <a:buChar char=""/>
            </a:pPr>
            <a:endParaRPr lang="en-US" sz="2000" dirty="0" smtClean="0"/>
          </a:p>
          <a:p>
            <a:pPr lvl="0" algn="just">
              <a:spcBef>
                <a:spcPts val="0"/>
              </a:spcBef>
              <a:buFont typeface="Symbol" panose="05050102010706020507" pitchFamily="18" charset="2"/>
              <a:buChar char=""/>
            </a:pPr>
            <a:r>
              <a:rPr lang="en-US" sz="2000" dirty="0" smtClean="0"/>
              <a:t>A stream of higher-priority processes can prevent a low-priority process from ever getting the CPU.</a:t>
            </a:r>
          </a:p>
          <a:p>
            <a:pPr algn="just">
              <a:spcBef>
                <a:spcPts val="0"/>
              </a:spcBef>
              <a:buFont typeface="Symbol" panose="05050102010706020507" pitchFamily="18" charset="2"/>
              <a:buChar char=""/>
            </a:pPr>
            <a:endParaRPr lang="en-US" sz="2000" dirty="0" smtClean="0"/>
          </a:p>
          <a:p>
            <a:pPr algn="just">
              <a:spcBef>
                <a:spcPts val="0"/>
              </a:spcBef>
              <a:buFont typeface="Symbol" panose="05050102010706020507" pitchFamily="18" charset="2"/>
              <a:buChar char=""/>
            </a:pPr>
            <a:r>
              <a:rPr lang="en-US" sz="2000" dirty="0" smtClean="0"/>
              <a:t>A </a:t>
            </a:r>
            <a:r>
              <a:rPr lang="en-US" sz="2000" b="1" dirty="0" smtClean="0"/>
              <a:t>solution</a:t>
            </a:r>
            <a:r>
              <a:rPr lang="en-US" sz="2000" dirty="0" smtClean="0"/>
              <a:t> to the problem of indefinite blockage of low-priority processes is </a:t>
            </a:r>
            <a:r>
              <a:rPr lang="en-US" sz="2000" b="1" dirty="0" smtClean="0"/>
              <a:t>aging</a:t>
            </a:r>
            <a:r>
              <a:rPr lang="en-US" sz="2000" dirty="0" smtClean="0"/>
              <a:t>. </a:t>
            </a:r>
          </a:p>
          <a:p>
            <a:pPr algn="just">
              <a:spcBef>
                <a:spcPts val="0"/>
              </a:spcBef>
              <a:buFont typeface="Symbol" panose="05050102010706020507" pitchFamily="18" charset="2"/>
              <a:buChar char=""/>
            </a:pPr>
            <a:endParaRPr lang="en-US" sz="2000" dirty="0" smtClean="0"/>
          </a:p>
          <a:p>
            <a:pPr algn="just">
              <a:spcBef>
                <a:spcPts val="0"/>
              </a:spcBef>
              <a:buFont typeface="Symbol" panose="05050102010706020507" pitchFamily="18" charset="2"/>
              <a:buChar char=""/>
            </a:pPr>
            <a:r>
              <a:rPr lang="en-US" sz="2000" b="1" dirty="0" smtClean="0"/>
              <a:t>Aging</a:t>
            </a:r>
            <a:r>
              <a:rPr lang="en-US" sz="2000" dirty="0" smtClean="0"/>
              <a:t> is a technique of gradually increasing the priority of processes that wait in the system for a long time.</a:t>
            </a:r>
          </a:p>
          <a:p>
            <a:pPr algn="just">
              <a:spcBef>
                <a:spcPts val="0"/>
              </a:spcBef>
              <a:buFont typeface="Symbol" panose="05050102010706020507" pitchFamily="18" charset="2"/>
              <a:buChar char=""/>
            </a:pPr>
            <a:endParaRPr lang="en-US" sz="2000" dirty="0" smtClean="0"/>
          </a:p>
          <a:p>
            <a:pPr lvl="0" algn="just">
              <a:spcBef>
                <a:spcPts val="0"/>
              </a:spcBef>
              <a:buFont typeface="Symbol" panose="05050102010706020507" pitchFamily="18" charset="2"/>
              <a:buChar char=""/>
            </a:pPr>
            <a:endParaRPr lang="en-US" sz="20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lgn="just">
              <a:spcBef>
                <a:spcPts val="0"/>
              </a:spcBef>
              <a:buFont typeface="Symbol" panose="05050102010706020507" pitchFamily="18" charset="2"/>
              <a:buChar char=""/>
            </a:pPr>
            <a:endParaRPr lang="en-US" sz="2400" b="1" dirty="0" smtClean="0"/>
          </a:p>
          <a:p>
            <a:pPr lvl="0" algn="just">
              <a:spcBef>
                <a:spcPts val="0"/>
              </a:spcBef>
              <a:buFont typeface="Wingdings" pitchFamily="2" charset="2"/>
              <a:buChar char="Ø"/>
            </a:pPr>
            <a:r>
              <a:rPr lang="en-US" sz="2400" b="1" dirty="0" smtClean="0"/>
              <a:t>Round-Robin Scheduling</a:t>
            </a:r>
          </a:p>
          <a:p>
            <a:pPr lvl="1" algn="just">
              <a:buFont typeface="Arial" pitchFamily="34" charset="0"/>
              <a:buChar char="•"/>
            </a:pPr>
            <a:endParaRPr lang="en-US" sz="2000" dirty="0" smtClean="0"/>
          </a:p>
          <a:p>
            <a:pPr lvl="1" algn="just">
              <a:buFont typeface="Arial" pitchFamily="34" charset="0"/>
              <a:buChar char="•"/>
            </a:pPr>
            <a:r>
              <a:rPr lang="en-US" sz="2000" dirty="0" smtClean="0"/>
              <a:t>The round-robin (RR) scheduling algorithm is designed especially for timesharing systems.</a:t>
            </a:r>
          </a:p>
          <a:p>
            <a:pPr lvl="1" algn="just">
              <a:buFont typeface="Arial" pitchFamily="34" charset="0"/>
              <a:buChar char="•"/>
            </a:pPr>
            <a:r>
              <a:rPr lang="en-US" sz="2000" dirty="0" smtClean="0"/>
              <a:t>It is similar to FCFS scheduling, but preemption is added to switch between processes. </a:t>
            </a:r>
          </a:p>
          <a:p>
            <a:pPr lvl="1" algn="just">
              <a:buFont typeface="Arial" pitchFamily="34" charset="0"/>
              <a:buChar char="•"/>
            </a:pPr>
            <a:r>
              <a:rPr lang="en-US" sz="2000" dirty="0" smtClean="0"/>
              <a:t>A small unit of time, called a </a:t>
            </a:r>
            <a:r>
              <a:rPr lang="en-US" sz="2000" b="1" dirty="0" smtClean="0"/>
              <a:t>time quantum or time slice</a:t>
            </a:r>
            <a:r>
              <a:rPr lang="en-US" sz="2000" dirty="0" smtClean="0"/>
              <a:t>, is defined. A time quantum is generally from 10 to 100 milliseconds. </a:t>
            </a:r>
          </a:p>
          <a:p>
            <a:pPr lvl="1" algn="just">
              <a:buFont typeface="Arial" pitchFamily="34" charset="0"/>
              <a:buChar char="•"/>
            </a:pPr>
            <a:r>
              <a:rPr lang="en-US" sz="2000" dirty="0" smtClean="0"/>
              <a:t>The ready queue is treated as a circular queue. The CPU scheduler goes around the ready queue, allocating the CPU to each process for a time interval of up to 1 time quantum.</a:t>
            </a:r>
          </a:p>
          <a:p>
            <a:pPr lvl="1" algn="just">
              <a:buFont typeface="Arial" pitchFamily="34" charset="0"/>
              <a:buChar char="•"/>
            </a:pPr>
            <a:r>
              <a:rPr lang="en-US" sz="2000" dirty="0" smtClean="0"/>
              <a:t>To implement RR scheduling, we keep the ready queue as a FIFO queue of processes. New processes are added to the tail of the ready queue.</a:t>
            </a:r>
          </a:p>
          <a:p>
            <a:pPr lvl="0" algn="just">
              <a:spcBef>
                <a:spcPts val="0"/>
              </a:spcBef>
              <a:buFont typeface="Arial" pitchFamily="34" charset="0"/>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lnSpcReduction="10000"/>
          </a:bodyPr>
          <a:lstStyle/>
          <a:p>
            <a:pPr marL="342900" marR="0" lvl="0" indent="-342900" algn="just">
              <a:spcBef>
                <a:spcPts val="0"/>
              </a:spcBef>
              <a:spcAft>
                <a:spcPts val="0"/>
              </a:spcAft>
              <a:buNone/>
            </a:pPr>
            <a:endParaRPr lang="en-US" sz="2200" b="1" dirty="0" smtClean="0">
              <a:effectLst/>
              <a:ea typeface="Times New Roman" panose="02020603050405020304" pitchFamily="18" charset="0"/>
            </a:endParaRPr>
          </a:p>
          <a:p>
            <a:pPr lvl="0" algn="just">
              <a:buFont typeface="Wingdings" pitchFamily="2" charset="2"/>
              <a:buChar char="Ø"/>
            </a:pPr>
            <a:r>
              <a:rPr lang="en-US" sz="2400" dirty="0" smtClean="0"/>
              <a:t>The CPU scheduler picks the first process from the ready queue, sets a timer to interrupt after 1 time quantum, and dispatches the process. One of two things will then happen.</a:t>
            </a:r>
          </a:p>
          <a:p>
            <a:pPr lvl="1" algn="just">
              <a:buFont typeface="Arial" pitchFamily="34" charset="0"/>
              <a:buChar char="•"/>
            </a:pPr>
            <a:r>
              <a:rPr lang="en-US" sz="2200" dirty="0" smtClean="0"/>
              <a:t>The process may have a CPU burst of less than 1 time quantum. In this case, the process itself will release the CPU voluntarily. The scheduler will then proceed to the next process in the ready queue.</a:t>
            </a:r>
          </a:p>
          <a:p>
            <a:pPr lvl="1" algn="just">
              <a:buFont typeface="Arial" pitchFamily="34" charset="0"/>
              <a:buChar char="•"/>
            </a:pPr>
            <a:r>
              <a:rPr lang="en-US" sz="2200" dirty="0" smtClean="0"/>
              <a:t>Otherwise, if the CPU burst of the currently running process is longer than 1 time quantum, the timer will go off and will cause an interrupt to the operating system. A context switch will be executed, and the process will be put at the tail of the ready queue. The CPU scheduler will then select the next process in the ready queue.</a:t>
            </a:r>
          </a:p>
          <a:p>
            <a:pPr lvl="0" algn="just">
              <a:buFont typeface="Wingdings" pitchFamily="2" charset="2"/>
              <a:buChar char="Ø"/>
            </a:pPr>
            <a:r>
              <a:rPr lang="en-US" sz="2400" dirty="0" smtClean="0"/>
              <a:t>The average waiting time under the RR policy is often long. </a:t>
            </a: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lvl="0" algn="just">
              <a:spcBef>
                <a:spcPts val="0"/>
              </a:spcBef>
              <a:buFont typeface="Symbol" panose="05050102010706020507" pitchFamily="18" charset="2"/>
              <a:buChar char=""/>
            </a:pPr>
            <a:r>
              <a:rPr lang="en-US" sz="2000" dirty="0" smtClean="0"/>
              <a:t>Consider the following set of processes that arrive at time 0, with the length of the CPU burst given in milliseconds:</a:t>
            </a:r>
          </a:p>
          <a:p>
            <a:pPr lvl="0" algn="just">
              <a:spcBef>
                <a:spcPts val="0"/>
              </a:spcBef>
              <a:buFont typeface="Symbol" panose="05050102010706020507" pitchFamily="18" charset="2"/>
              <a:buChar char=""/>
            </a:pPr>
            <a:endParaRPr lang="en-US" sz="2000" b="1" dirty="0" smtClean="0">
              <a:effectLst/>
              <a:ea typeface="Times New Roman" panose="02020603050405020304" pitchFamily="18" charset="0"/>
            </a:endParaRPr>
          </a:p>
          <a:p>
            <a:pPr lvl="0" algn="just">
              <a:spcBef>
                <a:spcPts val="0"/>
              </a:spcBef>
              <a:buFont typeface="Symbol" panose="05050102010706020507" pitchFamily="18" charset="2"/>
              <a:buChar char=""/>
            </a:pPr>
            <a:endParaRPr lang="en-US" sz="2000" b="1" dirty="0" smtClean="0">
              <a:ea typeface="Times New Roman" panose="02020603050405020304" pitchFamily="18" charset="0"/>
            </a:endParaRPr>
          </a:p>
          <a:p>
            <a:pPr lvl="0" algn="just">
              <a:spcBef>
                <a:spcPts val="0"/>
              </a:spcBef>
              <a:buFont typeface="Symbol" panose="05050102010706020507" pitchFamily="18" charset="2"/>
              <a:buChar char=""/>
            </a:pPr>
            <a:endParaRPr lang="en-US" sz="2000" b="1" dirty="0" smtClean="0">
              <a:effectLst/>
              <a:ea typeface="Times New Roman" panose="02020603050405020304" pitchFamily="18" charset="0"/>
            </a:endParaRPr>
          </a:p>
          <a:p>
            <a:pPr lvl="0" algn="just">
              <a:spcBef>
                <a:spcPts val="0"/>
              </a:spcBef>
              <a:buFont typeface="Symbol" panose="05050102010706020507" pitchFamily="18" charset="2"/>
              <a:buChar char=""/>
            </a:pPr>
            <a:endParaRPr lang="en-US" sz="2000" b="1" dirty="0" smtClean="0">
              <a:ea typeface="Times New Roman" panose="02020603050405020304" pitchFamily="18" charset="0"/>
            </a:endParaRPr>
          </a:p>
          <a:p>
            <a:pPr lvl="0" algn="just">
              <a:spcBef>
                <a:spcPts val="0"/>
              </a:spcBef>
              <a:buFont typeface="Symbol" panose="05050102010706020507" pitchFamily="18" charset="2"/>
              <a:buChar char=""/>
            </a:pPr>
            <a:endParaRPr lang="en-US" sz="2000" b="1" dirty="0" smtClean="0">
              <a:effectLst/>
              <a:ea typeface="Times New Roman" panose="02020603050405020304" pitchFamily="18" charset="0"/>
            </a:endParaRPr>
          </a:p>
          <a:p>
            <a:pPr lvl="0" algn="just">
              <a:spcBef>
                <a:spcPts val="0"/>
              </a:spcBef>
              <a:buFont typeface="Symbol" panose="05050102010706020507" pitchFamily="18" charset="2"/>
              <a:buChar char=""/>
            </a:pPr>
            <a:endParaRPr lang="en-US" sz="2000" b="1" dirty="0" smtClean="0">
              <a:ea typeface="Times New Roman" panose="02020603050405020304" pitchFamily="18" charset="0"/>
            </a:endParaRPr>
          </a:p>
          <a:p>
            <a:pPr lvl="0" algn="just"/>
            <a:r>
              <a:rPr lang="en-US" sz="2000" dirty="0" smtClean="0"/>
              <a:t>If we use a time quantum of 4 milliseconds, then process P</a:t>
            </a:r>
            <a:r>
              <a:rPr lang="en-US" sz="2000" baseline="-25000" dirty="0" smtClean="0"/>
              <a:t>1</a:t>
            </a:r>
            <a:r>
              <a:rPr lang="en-US" sz="2000" dirty="0" smtClean="0"/>
              <a:t> gets the first 4 milliseconds. Since it requires another 20 milliseconds, it is preempted after the first time quantum, and the CPU is given to the next process in the queue </a:t>
            </a:r>
            <a:r>
              <a:rPr lang="en-US" sz="2000" dirty="0" err="1" smtClean="0"/>
              <a:t>ie</a:t>
            </a:r>
            <a:r>
              <a:rPr lang="en-US" sz="2000" dirty="0" smtClean="0"/>
              <a:t>. process P</a:t>
            </a:r>
            <a:r>
              <a:rPr lang="en-US" sz="2000" baseline="-25000" dirty="0" smtClean="0"/>
              <a:t>2</a:t>
            </a:r>
            <a:r>
              <a:rPr lang="en-US" sz="2000" dirty="0" smtClean="0"/>
              <a:t>. Since process P</a:t>
            </a:r>
            <a:r>
              <a:rPr lang="en-US" sz="2000" baseline="-25000" dirty="0" smtClean="0"/>
              <a:t>2</a:t>
            </a:r>
            <a:r>
              <a:rPr lang="en-US" sz="2000" dirty="0" smtClean="0"/>
              <a:t> does not need 4 milliseconds, it quits before its time quantum expires. </a:t>
            </a:r>
          </a:p>
          <a:p>
            <a:pPr lvl="0" algn="just"/>
            <a:r>
              <a:rPr lang="en-US" sz="2000" dirty="0" smtClean="0"/>
              <a:t>The CPU is then given to the next process  P</a:t>
            </a:r>
            <a:r>
              <a:rPr lang="en-US" sz="2000" baseline="-25000" dirty="0" smtClean="0"/>
              <a:t>3</a:t>
            </a:r>
            <a:r>
              <a:rPr lang="en-US" sz="2000" dirty="0" smtClean="0"/>
              <a:t>. Once each process has received 1 time quantum, the CPU is returned to process P</a:t>
            </a:r>
            <a:r>
              <a:rPr lang="en-US" sz="2000" baseline="-25000" dirty="0" smtClean="0"/>
              <a:t>1</a:t>
            </a:r>
            <a:r>
              <a:rPr lang="en-US" sz="2000" dirty="0" smtClean="0"/>
              <a:t> for an additional time quantum. </a:t>
            </a: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3074" name="Picture 62"/>
          <p:cNvPicPr>
            <a:picLocks noChangeAspect="1" noChangeArrowheads="1"/>
          </p:cNvPicPr>
          <p:nvPr/>
        </p:nvPicPr>
        <p:blipFill>
          <a:blip r:embed="rId3"/>
          <a:srcRect/>
          <a:stretch>
            <a:fillRect/>
          </a:stretch>
        </p:blipFill>
        <p:spPr bwMode="auto">
          <a:xfrm>
            <a:off x="4493622" y="2129246"/>
            <a:ext cx="2978332" cy="1828800"/>
          </a:xfrm>
          <a:prstGeom prst="rect">
            <a:avLst/>
          </a:prstGeom>
          <a:noFill/>
          <a:ln w="9525">
            <a:noFill/>
            <a:miter lim="800000"/>
            <a:headEnd/>
            <a:tailEnd/>
          </a:ln>
        </p:spPr>
      </p:pic>
    </p:spTree>
    <p:extLst>
      <p:ext uri="{BB962C8B-B14F-4D97-AF65-F5344CB8AC3E}">
        <p14:creationId xmlns:p14="http://schemas.microsoft.com/office/powerpoint/2010/main" xmlns="" val="876976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algn="just">
              <a:spcBef>
                <a:spcPts val="0"/>
              </a:spcBef>
              <a:buFont typeface="Arial" pitchFamily="34" charset="0"/>
              <a:buChar char="•"/>
            </a:pPr>
            <a:r>
              <a:rPr lang="en-US" sz="2000" dirty="0" smtClean="0"/>
              <a:t>The resulting RR schedule is</a:t>
            </a:r>
          </a:p>
          <a:p>
            <a:pPr algn="just">
              <a:spcBef>
                <a:spcPts val="0"/>
              </a:spcBef>
              <a:buNone/>
            </a:pPr>
            <a:endParaRPr lang="en-US" sz="2000" dirty="0" smtClean="0"/>
          </a:p>
          <a:p>
            <a:pPr algn="just">
              <a:spcBef>
                <a:spcPts val="0"/>
              </a:spcBef>
              <a:buNone/>
            </a:pPr>
            <a:endParaRPr lang="en-US" sz="2000" dirty="0" smtClean="0"/>
          </a:p>
          <a:p>
            <a:pPr algn="just">
              <a:spcBef>
                <a:spcPts val="0"/>
              </a:spcBef>
              <a:buNone/>
            </a:pPr>
            <a:endParaRPr lang="en-US" sz="2000" dirty="0" smtClean="0"/>
          </a:p>
          <a:p>
            <a:pPr algn="just">
              <a:spcBef>
                <a:spcPts val="0"/>
              </a:spcBef>
              <a:buNone/>
            </a:pPr>
            <a:endParaRPr lang="en-US" sz="2000" dirty="0" smtClean="0"/>
          </a:p>
          <a:p>
            <a:pPr lvl="0" algn="just">
              <a:spcBef>
                <a:spcPts val="0"/>
              </a:spcBef>
              <a:buFont typeface="Wingdings" pitchFamily="2" charset="2"/>
              <a:buChar char="Ø"/>
            </a:pPr>
            <a:endParaRPr lang="en-US" sz="2000" dirty="0" smtClean="0"/>
          </a:p>
          <a:p>
            <a:pPr lvl="0" algn="just">
              <a:spcBef>
                <a:spcPts val="0"/>
              </a:spcBef>
              <a:buFont typeface="Arial" pitchFamily="34" charset="0"/>
              <a:buChar char="•"/>
            </a:pPr>
            <a:r>
              <a:rPr lang="en-US" sz="2000" dirty="0" smtClean="0"/>
              <a:t>The average waiting time is 17/3 = 5.66 milliseconds. </a:t>
            </a:r>
          </a:p>
          <a:p>
            <a:pPr lvl="0" algn="just">
              <a:spcBef>
                <a:spcPts val="0"/>
              </a:spcBef>
              <a:buFont typeface="Wingdings" pitchFamily="2" charset="2"/>
              <a:buChar char="Ø"/>
            </a:pPr>
            <a:endParaRPr lang="en-US" sz="2000" dirty="0" smtClean="0"/>
          </a:p>
          <a:p>
            <a:pPr lvl="0" algn="just">
              <a:spcBef>
                <a:spcPts val="0"/>
              </a:spcBef>
              <a:buFont typeface="Arial" pitchFamily="34" charset="0"/>
              <a:buChar char="•"/>
            </a:pPr>
            <a:r>
              <a:rPr lang="en-US" sz="2000" dirty="0" smtClean="0"/>
              <a:t>The RR scheduling algorithm is thus preemptive.</a:t>
            </a:r>
          </a:p>
          <a:p>
            <a:pPr algn="just">
              <a:spcBef>
                <a:spcPts val="0"/>
              </a:spcBef>
              <a:buNone/>
            </a:pPr>
            <a:endParaRPr lang="en-US" sz="2000" dirty="0" smtClean="0"/>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4098" name="Picture 63"/>
          <p:cNvPicPr>
            <a:picLocks noChangeAspect="1" noChangeArrowheads="1"/>
          </p:cNvPicPr>
          <p:nvPr/>
        </p:nvPicPr>
        <p:blipFill>
          <a:blip r:embed="rId3"/>
          <a:srcRect/>
          <a:stretch>
            <a:fillRect/>
          </a:stretch>
        </p:blipFill>
        <p:spPr bwMode="auto">
          <a:xfrm>
            <a:off x="2495006" y="1841864"/>
            <a:ext cx="6975565" cy="1097280"/>
          </a:xfrm>
          <a:prstGeom prst="rect">
            <a:avLst/>
          </a:prstGeom>
          <a:noFill/>
          <a:ln w="9525">
            <a:noFill/>
            <a:miter lim="800000"/>
            <a:headEnd/>
            <a:tailEnd/>
          </a:ln>
        </p:spPr>
      </p:pic>
    </p:spTree>
    <p:extLst>
      <p:ext uri="{BB962C8B-B14F-4D97-AF65-F5344CB8AC3E}">
        <p14:creationId xmlns:p14="http://schemas.microsoft.com/office/powerpoint/2010/main" xmlns="" val="876976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algn="just">
              <a:spcBef>
                <a:spcPts val="0"/>
              </a:spcBef>
              <a:buFont typeface="Symbol" panose="05050102010706020507" pitchFamily="18" charset="2"/>
              <a:buChar char=""/>
            </a:pPr>
            <a:endParaRPr lang="en-US" sz="2400" b="1" dirty="0" smtClean="0"/>
          </a:p>
          <a:p>
            <a:pPr algn="just">
              <a:spcBef>
                <a:spcPts val="0"/>
              </a:spcBef>
              <a:buFont typeface="Wingdings" pitchFamily="2" charset="2"/>
              <a:buChar char="Ø"/>
            </a:pPr>
            <a:r>
              <a:rPr lang="en-US" sz="2400" b="1" dirty="0" smtClean="0"/>
              <a:t>Multilevel Queue Scheduling</a:t>
            </a:r>
          </a:p>
          <a:p>
            <a:pPr lvl="0" algn="just">
              <a:buFont typeface="Arial" pitchFamily="34" charset="0"/>
              <a:buChar char="•"/>
            </a:pPr>
            <a:endParaRPr lang="en-US" sz="2000" dirty="0" smtClean="0"/>
          </a:p>
          <a:p>
            <a:pPr lvl="0" algn="just">
              <a:buFont typeface="Arial" pitchFamily="34" charset="0"/>
              <a:buChar char="•"/>
            </a:pPr>
            <a:r>
              <a:rPr lang="en-US" sz="2000" dirty="0" smtClean="0"/>
              <a:t>Another class of scheduling algorithms has been created for situations in which processes are easily classified into different groups. For example, a common division is made between </a:t>
            </a:r>
            <a:r>
              <a:rPr lang="en-US" sz="2000" b="1" dirty="0" smtClean="0"/>
              <a:t>foreground (interactive) processes and background (batch) processes</a:t>
            </a:r>
            <a:r>
              <a:rPr lang="en-US" sz="2000" dirty="0" smtClean="0"/>
              <a:t>. </a:t>
            </a:r>
          </a:p>
          <a:p>
            <a:pPr lvl="0" algn="just">
              <a:buFont typeface="Arial" pitchFamily="34" charset="0"/>
              <a:buChar char="•"/>
            </a:pPr>
            <a:endParaRPr lang="en-US" sz="2000" dirty="0" smtClean="0"/>
          </a:p>
          <a:p>
            <a:pPr lvl="0" algn="just">
              <a:buFont typeface="Arial" pitchFamily="34" charset="0"/>
              <a:buChar char="•"/>
            </a:pPr>
            <a:r>
              <a:rPr lang="en-US" sz="2000" dirty="0" smtClean="0"/>
              <a:t>These two types of processes have different </a:t>
            </a:r>
            <a:r>
              <a:rPr lang="en-US" sz="2000" b="1" dirty="0" smtClean="0"/>
              <a:t>response-time</a:t>
            </a:r>
            <a:r>
              <a:rPr lang="en-US" sz="2000" dirty="0" smtClean="0"/>
              <a:t> requirements and may have </a:t>
            </a:r>
            <a:r>
              <a:rPr lang="en-US" sz="2000" b="1" dirty="0" smtClean="0"/>
              <a:t>different scheduling</a:t>
            </a:r>
            <a:r>
              <a:rPr lang="en-US" sz="2000" dirty="0" smtClean="0"/>
              <a:t> needs. </a:t>
            </a:r>
          </a:p>
          <a:p>
            <a:pPr lvl="0" algn="just">
              <a:buFont typeface="Arial" pitchFamily="34" charset="0"/>
              <a:buChar char="•"/>
            </a:pPr>
            <a:endParaRPr lang="en-US" sz="2000" dirty="0" smtClean="0"/>
          </a:p>
          <a:p>
            <a:pPr lvl="0" algn="just">
              <a:buFont typeface="Arial" pitchFamily="34" charset="0"/>
              <a:buChar char="•"/>
            </a:pPr>
            <a:r>
              <a:rPr lang="en-US" sz="2000" dirty="0" smtClean="0"/>
              <a:t>Foreground processes have priority over background processes.</a:t>
            </a:r>
          </a:p>
          <a:p>
            <a:pPr lvl="1" algn="just">
              <a:spcBef>
                <a:spcPts val="0"/>
              </a:spcBef>
              <a:buFont typeface="Arial" pitchFamily="34" charset="0"/>
              <a:buChar char="•"/>
            </a:pPr>
            <a:endParaRPr lang="en-US" sz="2200" dirty="0" smtClean="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lnSpcReduction="10000"/>
          </a:bodyPr>
          <a:lstStyle/>
          <a:p>
            <a:pPr algn="just">
              <a:spcBef>
                <a:spcPts val="0"/>
              </a:spcBef>
              <a:buFont typeface="Symbol" panose="05050102010706020507" pitchFamily="18" charset="2"/>
              <a:buChar char=""/>
            </a:pPr>
            <a:endParaRPr lang="en-US" sz="2400" dirty="0" smtClean="0"/>
          </a:p>
          <a:p>
            <a:pPr algn="just">
              <a:spcBef>
                <a:spcPts val="0"/>
              </a:spcBef>
              <a:buFont typeface="Symbol" panose="05050102010706020507" pitchFamily="18" charset="2"/>
              <a:buChar char=""/>
            </a:pPr>
            <a:r>
              <a:rPr lang="en-US" sz="2000" dirty="0" smtClean="0"/>
              <a:t>A multilevel queue scheduling algorithm partitions the ready queue into several separate queues as shown in below </a:t>
            </a:r>
            <a:r>
              <a:rPr lang="en-US" sz="2000" b="1" dirty="0" smtClean="0"/>
              <a:t>figure.</a:t>
            </a:r>
          </a:p>
          <a:p>
            <a:pPr algn="just">
              <a:spcBef>
                <a:spcPts val="0"/>
              </a:spcBef>
              <a:buNone/>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algn="just">
              <a:spcBef>
                <a:spcPts val="0"/>
              </a:spcBef>
              <a:buFont typeface="Symbol" panose="05050102010706020507" pitchFamily="18" charset="2"/>
              <a:buChar char=""/>
            </a:pPr>
            <a:endParaRPr lang="en-US" sz="2000" b="1" dirty="0" smtClean="0"/>
          </a:p>
          <a:p>
            <a:pPr lvl="0" algn="just">
              <a:spcBef>
                <a:spcPts val="0"/>
              </a:spcBef>
              <a:buFont typeface="Symbol" panose="05050102010706020507" pitchFamily="18" charset="2"/>
              <a:buChar char=""/>
            </a:pPr>
            <a:endParaRPr lang="en-US" sz="2000" dirty="0" smtClean="0"/>
          </a:p>
          <a:p>
            <a:pPr lvl="0" algn="just">
              <a:spcBef>
                <a:spcPts val="0"/>
              </a:spcBef>
              <a:buFont typeface="Symbol" panose="05050102010706020507" pitchFamily="18" charset="2"/>
              <a:buChar char=""/>
            </a:pPr>
            <a:r>
              <a:rPr lang="en-US" sz="2000" dirty="0" smtClean="0"/>
              <a:t>The processes are permanently assigned to one queue based on some property of the process, such as memory size, process priority, or process type.</a:t>
            </a: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6146" name="Picture 22"/>
          <p:cNvPicPr>
            <a:picLocks noChangeAspect="1" noChangeArrowheads="1"/>
          </p:cNvPicPr>
          <p:nvPr/>
        </p:nvPicPr>
        <p:blipFill>
          <a:blip r:embed="rId3"/>
          <a:srcRect l="232" t="6743" r="459" b="6743"/>
          <a:stretch>
            <a:fillRect/>
          </a:stretch>
        </p:blipFill>
        <p:spPr bwMode="auto">
          <a:xfrm>
            <a:off x="2612571" y="2220687"/>
            <a:ext cx="7981405" cy="3540033"/>
          </a:xfrm>
          <a:prstGeom prst="rect">
            <a:avLst/>
          </a:prstGeom>
          <a:noFill/>
          <a:ln w="9525">
            <a:noFill/>
            <a:miter lim="800000"/>
            <a:headEnd/>
            <a:tailEnd/>
          </a:ln>
        </p:spPr>
      </p:pic>
    </p:spTree>
    <p:extLst>
      <p:ext uri="{BB962C8B-B14F-4D97-AF65-F5344CB8AC3E}">
        <p14:creationId xmlns:p14="http://schemas.microsoft.com/office/powerpoint/2010/main" xmlns="" val="876976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endParaRPr lang="en-US" sz="2400" dirty="0" smtClean="0"/>
          </a:p>
          <a:p>
            <a:pPr lvl="0" algn="just">
              <a:buFont typeface="Wingdings" pitchFamily="2" charset="2"/>
              <a:buChar char="Ø"/>
            </a:pPr>
            <a:r>
              <a:rPr lang="en-US" sz="2000" dirty="0" smtClean="0"/>
              <a:t>An example of a multilevel queue scheduling algorithm with </a:t>
            </a:r>
            <a:r>
              <a:rPr lang="en-US" sz="2000" b="1" dirty="0" smtClean="0"/>
              <a:t>five queues</a:t>
            </a:r>
            <a:r>
              <a:rPr lang="en-US" sz="2000" dirty="0" smtClean="0"/>
              <a:t>, listed below in order of priority: </a:t>
            </a:r>
          </a:p>
          <a:p>
            <a:pPr>
              <a:buNone/>
            </a:pPr>
            <a:r>
              <a:rPr lang="en-US" sz="2400" dirty="0" smtClean="0"/>
              <a:t>			</a:t>
            </a:r>
            <a:r>
              <a:rPr lang="en-US" sz="2000" dirty="0" smtClean="0"/>
              <a:t>1. System processes </a:t>
            </a:r>
          </a:p>
          <a:p>
            <a:pPr>
              <a:buNone/>
            </a:pPr>
            <a:r>
              <a:rPr lang="en-US" sz="2000" dirty="0" smtClean="0"/>
              <a:t>			</a:t>
            </a:r>
          </a:p>
          <a:p>
            <a:pPr>
              <a:buNone/>
            </a:pPr>
            <a:r>
              <a:rPr lang="en-US" sz="2000" dirty="0" smtClean="0"/>
              <a:t>			2. Interactive processes </a:t>
            </a:r>
          </a:p>
          <a:p>
            <a:pPr>
              <a:buNone/>
            </a:pPr>
            <a:r>
              <a:rPr lang="en-US" sz="2000" dirty="0" smtClean="0"/>
              <a:t>			</a:t>
            </a:r>
          </a:p>
          <a:p>
            <a:pPr>
              <a:buNone/>
            </a:pPr>
            <a:r>
              <a:rPr lang="en-US" sz="2000" dirty="0" smtClean="0"/>
              <a:t>			3. Interactive editing processes </a:t>
            </a:r>
          </a:p>
          <a:p>
            <a:pPr>
              <a:buNone/>
            </a:pPr>
            <a:r>
              <a:rPr lang="en-US" sz="2000" dirty="0" smtClean="0"/>
              <a:t>			</a:t>
            </a:r>
          </a:p>
          <a:p>
            <a:pPr>
              <a:buNone/>
            </a:pPr>
            <a:r>
              <a:rPr lang="en-US" sz="2000" dirty="0" smtClean="0"/>
              <a:t>			4. Batch processes </a:t>
            </a:r>
          </a:p>
          <a:p>
            <a:pPr>
              <a:buNone/>
            </a:pPr>
            <a:r>
              <a:rPr lang="en-US" sz="2000" dirty="0" smtClean="0"/>
              <a:t>			</a:t>
            </a:r>
          </a:p>
          <a:p>
            <a:pPr>
              <a:buNone/>
            </a:pPr>
            <a:r>
              <a:rPr lang="en-US" sz="2000" dirty="0" smtClean="0"/>
              <a:t>			5. Student processes </a:t>
            </a:r>
            <a:endParaRPr lang="en-US" sz="20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a:t>
            </a:r>
            <a:r>
              <a:rPr lang="en-US" sz="2400" dirty="0" smtClean="0">
                <a:solidFill>
                  <a:srgbClr val="000000"/>
                </a:solidFill>
              </a:rPr>
              <a:t> Multi-threaded Programming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98201"/>
          </a:xfrm>
        </p:spPr>
        <p:txBody>
          <a:bodyPr>
            <a:normAutofit/>
          </a:bodyPr>
          <a:lstStyle/>
          <a:p>
            <a:pPr lvl="0"/>
            <a:endParaRPr lang="en-US" sz="2400" b="1" dirty="0" smtClean="0"/>
          </a:p>
          <a:p>
            <a:pPr lvl="0">
              <a:buNone/>
            </a:pPr>
            <a:r>
              <a:rPr lang="en-US" sz="2400" b="1" dirty="0" smtClean="0"/>
              <a:t>Benefits</a:t>
            </a:r>
            <a:endParaRPr lang="en-US" sz="2400" dirty="0" smtClean="0"/>
          </a:p>
          <a:p>
            <a:pPr>
              <a:buNone/>
            </a:pPr>
            <a:r>
              <a:rPr lang="en-US" sz="2400" dirty="0" smtClean="0"/>
              <a:t> The benefits of multithreaded programming</a:t>
            </a:r>
          </a:p>
          <a:p>
            <a:pPr lvl="0"/>
            <a:r>
              <a:rPr lang="en-US" sz="2400" b="1" dirty="0" smtClean="0"/>
              <a:t>Responsiveness</a:t>
            </a:r>
          </a:p>
          <a:p>
            <a:pPr lvl="0">
              <a:buNone/>
            </a:pPr>
            <a:endParaRPr lang="en-US" sz="2400" dirty="0" smtClean="0"/>
          </a:p>
          <a:p>
            <a:pPr lvl="0"/>
            <a:r>
              <a:rPr lang="en-US" sz="2400" b="1" dirty="0" smtClean="0"/>
              <a:t>Resource Sharing</a:t>
            </a:r>
          </a:p>
          <a:p>
            <a:pPr lvl="0">
              <a:buNone/>
            </a:pPr>
            <a:endParaRPr lang="en-US" sz="2400" dirty="0" smtClean="0"/>
          </a:p>
          <a:p>
            <a:pPr lvl="0"/>
            <a:r>
              <a:rPr lang="en-US" sz="2400" b="1" dirty="0" smtClean="0"/>
              <a:t>Economy</a:t>
            </a:r>
          </a:p>
          <a:p>
            <a:pPr lvl="0">
              <a:buNone/>
            </a:pPr>
            <a:endParaRPr lang="en-US" sz="2400" dirty="0" smtClean="0"/>
          </a:p>
          <a:p>
            <a:pPr lvl="0"/>
            <a:r>
              <a:rPr lang="en-US" sz="2400" b="1" dirty="0" smtClean="0"/>
              <a:t>Utilization of multiprocessor architectures</a:t>
            </a:r>
            <a:endParaRPr lang="en-US" sz="2400" dirty="0" smtClean="0"/>
          </a:p>
          <a:p>
            <a:pPr algn="just">
              <a:buFont typeface="Wingdings" panose="05000000000000000000" pitchFamily="2" charset="2"/>
              <a:buChar char="Ø"/>
            </a:pPr>
            <a:endParaRPr lang="en-US" sz="2200" dirty="0" smtClean="0">
              <a:solidFill>
                <a:srgbClr val="000000"/>
              </a:solidFill>
            </a:endParaRPr>
          </a:p>
          <a:p>
            <a:pPr algn="just">
              <a:buNone/>
            </a:pPr>
            <a:endParaRPr lang="en-US" sz="2400" dirty="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664140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4"/>
            <a:ext cx="9858693" cy="5457260"/>
          </a:xfrm>
        </p:spPr>
        <p:txBody>
          <a:bodyPr>
            <a:normAutofit/>
          </a:bodyPr>
          <a:lstStyle/>
          <a:p>
            <a:pPr algn="just">
              <a:spcBef>
                <a:spcPts val="0"/>
              </a:spcBef>
              <a:buNone/>
            </a:pPr>
            <a:endParaRPr lang="en-US" sz="2400" b="1" dirty="0" smtClean="0"/>
          </a:p>
          <a:p>
            <a:pPr algn="just">
              <a:spcBef>
                <a:spcPts val="0"/>
              </a:spcBef>
              <a:buFont typeface="Wingdings" pitchFamily="2" charset="2"/>
              <a:buChar char="Ø"/>
            </a:pPr>
            <a:r>
              <a:rPr lang="en-US" sz="2400" b="1" dirty="0" smtClean="0"/>
              <a:t>Multilevel Feedback-Queue Scheduling</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When the multilevel queue scheduling algorithm is used, processes are permanently assigned to a queue when they enter the system.</a:t>
            </a:r>
          </a:p>
          <a:p>
            <a:pPr lvl="0" algn="just">
              <a:buFont typeface="Wingdings" pitchFamily="2" charset="2"/>
              <a:buChar char="Ø"/>
            </a:pPr>
            <a:r>
              <a:rPr lang="en-US" sz="2000" dirty="0" smtClean="0"/>
              <a:t>The multilevel feedback-queue scheduling algorithm allows a process to move between queues. The idea is to separate processes according to the characteristics of their CPU bursts.</a:t>
            </a:r>
          </a:p>
          <a:p>
            <a:pPr lvl="0" algn="just">
              <a:buFont typeface="Wingdings" pitchFamily="2" charset="2"/>
              <a:buChar char="Ø"/>
            </a:pPr>
            <a:r>
              <a:rPr lang="en-US" sz="2000" dirty="0" smtClean="0"/>
              <a:t>If a process uses too much CPU time, it will be moved to a lower-priority queue. This scheme leaves I/O-bound and interactive processes in the higher-priority queues.</a:t>
            </a:r>
          </a:p>
          <a:p>
            <a:pPr algn="just">
              <a:buFont typeface="Wingdings" pitchFamily="2" charset="2"/>
              <a:buChar char="Ø"/>
            </a:pPr>
            <a:r>
              <a:rPr lang="en-US" sz="2000" dirty="0" smtClean="0"/>
              <a:t>A process that waits too long in a lower-priority queue may be moved to a higher-priority queue. This form of aging prevents starvation.</a:t>
            </a:r>
          </a:p>
          <a:p>
            <a:pPr lvl="0" algn="just">
              <a:buNone/>
            </a:pPr>
            <a:endParaRPr lang="en-US" sz="2000" dirty="0" smtClean="0"/>
          </a:p>
          <a:p>
            <a:pPr algn="just">
              <a:spcBef>
                <a:spcPts val="0"/>
              </a:spcBef>
              <a:buNone/>
            </a:pPr>
            <a:endParaRPr lang="en-US" sz="2400" dirty="0" smtClean="0"/>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fontScale="92500" lnSpcReduction="10000"/>
          </a:bodyPr>
          <a:lstStyle/>
          <a:p>
            <a:pPr lvl="0" algn="just">
              <a:spcBef>
                <a:spcPts val="0"/>
              </a:spcBef>
              <a:buNone/>
            </a:pPr>
            <a:r>
              <a:rPr lang="en-US" sz="2000" dirty="0" smtClean="0"/>
              <a:t>			</a:t>
            </a:r>
            <a:r>
              <a:rPr lang="en-US" sz="2200" dirty="0" smtClean="0"/>
              <a:t>For example, consider a multilevel feedback-queue scheduler with three queues, numbered from 0 to 2 as shown in below </a:t>
            </a:r>
            <a:r>
              <a:rPr lang="en-US" sz="2200" b="1" dirty="0" smtClean="0"/>
              <a:t>figure.</a:t>
            </a:r>
          </a:p>
          <a:p>
            <a:pPr lvl="0" algn="just">
              <a:spcBef>
                <a:spcPts val="0"/>
              </a:spcBef>
              <a:buNone/>
            </a:pPr>
            <a:endParaRPr lang="en-US" sz="2000" b="1" dirty="0" smtClean="0"/>
          </a:p>
          <a:p>
            <a:pPr lvl="0" algn="just">
              <a:spcBef>
                <a:spcPts val="0"/>
              </a:spcBef>
              <a:buNone/>
            </a:pPr>
            <a:endParaRPr lang="en-US" sz="2000" b="1" dirty="0" smtClean="0"/>
          </a:p>
          <a:p>
            <a:pPr lvl="0" algn="just">
              <a:spcBef>
                <a:spcPts val="0"/>
              </a:spcBef>
              <a:buNone/>
            </a:pPr>
            <a:endParaRPr lang="en-US" sz="2000" b="1" dirty="0" smtClean="0"/>
          </a:p>
          <a:p>
            <a:pPr lvl="0" algn="just">
              <a:spcBef>
                <a:spcPts val="0"/>
              </a:spcBef>
              <a:buNone/>
            </a:pPr>
            <a:endParaRPr lang="en-US" sz="2000" b="1" dirty="0" smtClean="0"/>
          </a:p>
          <a:p>
            <a:pPr lvl="0" algn="just">
              <a:spcBef>
                <a:spcPts val="0"/>
              </a:spcBef>
              <a:buNone/>
            </a:pPr>
            <a:endParaRPr lang="en-US" sz="2000" b="1" dirty="0" smtClean="0"/>
          </a:p>
          <a:p>
            <a:pPr lvl="0" algn="just">
              <a:spcBef>
                <a:spcPts val="0"/>
              </a:spcBef>
              <a:buNone/>
            </a:pPr>
            <a:endParaRPr lang="en-US" sz="2000" b="1" dirty="0" smtClean="0"/>
          </a:p>
          <a:p>
            <a:pPr lvl="0" algn="just">
              <a:spcBef>
                <a:spcPts val="0"/>
              </a:spcBef>
              <a:buNone/>
            </a:pPr>
            <a:endParaRPr lang="en-US" sz="2000" b="1" dirty="0" smtClean="0"/>
          </a:p>
          <a:p>
            <a:pPr lvl="0" algn="just">
              <a:spcBef>
                <a:spcPts val="0"/>
              </a:spcBef>
              <a:buNone/>
            </a:pPr>
            <a:endParaRPr lang="en-US" sz="2000" b="1" dirty="0" smtClean="0"/>
          </a:p>
          <a:p>
            <a:pPr lvl="0" algn="just">
              <a:spcBef>
                <a:spcPts val="0"/>
              </a:spcBef>
              <a:buNone/>
            </a:pPr>
            <a:endParaRPr lang="en-US" sz="2000" b="1" dirty="0" smtClean="0"/>
          </a:p>
          <a:p>
            <a:pPr lvl="0" algn="just">
              <a:spcBef>
                <a:spcPts val="0"/>
              </a:spcBef>
              <a:buNone/>
            </a:pPr>
            <a:endParaRPr lang="en-US" sz="2000" b="1" dirty="0" smtClean="0"/>
          </a:p>
          <a:p>
            <a:pPr lvl="0" algn="just">
              <a:buFont typeface="Wingdings" pitchFamily="2" charset="2"/>
              <a:buChar char="Ø"/>
            </a:pPr>
            <a:endParaRPr lang="en-US" sz="2000" dirty="0" smtClean="0"/>
          </a:p>
          <a:p>
            <a:pPr lvl="0" algn="just">
              <a:buFont typeface="Wingdings" pitchFamily="2" charset="2"/>
              <a:buChar char="Ø"/>
            </a:pPr>
            <a:r>
              <a:rPr lang="en-US" sz="2200" dirty="0" smtClean="0"/>
              <a:t>The scheduler first executes all processes in queue 0. Only when queue 0 is empty it will execute processes in queue 1.</a:t>
            </a:r>
          </a:p>
          <a:p>
            <a:pPr lvl="0" algn="just">
              <a:buFont typeface="Wingdings" pitchFamily="2" charset="2"/>
              <a:buChar char="Ø"/>
            </a:pPr>
            <a:r>
              <a:rPr lang="en-US" sz="2200" dirty="0" smtClean="0"/>
              <a:t>Similarly, processes in queue 2 will only be executed if queues 0 and 1 are empty. A process that arrives for queue 1 will preempt a process in queue 2.</a:t>
            </a:r>
          </a:p>
          <a:p>
            <a:pPr lvl="0" algn="just">
              <a:buFont typeface="Wingdings" pitchFamily="2" charset="2"/>
              <a:buChar char="Ø"/>
            </a:pPr>
            <a:r>
              <a:rPr lang="en-US" sz="2200" dirty="0" smtClean="0"/>
              <a:t>A process in queue 1 will in turn be preempted by a process arriving for queue 0. </a:t>
            </a:r>
          </a:p>
          <a:p>
            <a:pPr lvl="0" algn="just">
              <a:spcBef>
                <a:spcPts val="0"/>
              </a:spcBef>
              <a:buNone/>
            </a:pPr>
            <a:endParaRPr lang="en-US" sz="2000" b="1" dirty="0" smtClean="0"/>
          </a:p>
          <a:p>
            <a:pPr lvl="0" algn="just">
              <a:spcBef>
                <a:spcPts val="0"/>
              </a:spcBef>
              <a:buNone/>
            </a:pPr>
            <a:endParaRPr lang="en-US" sz="20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026" name="Picture 403"/>
          <p:cNvPicPr>
            <a:picLocks noChangeAspect="1" noChangeArrowheads="1"/>
          </p:cNvPicPr>
          <p:nvPr/>
        </p:nvPicPr>
        <p:blipFill>
          <a:blip r:embed="rId3"/>
          <a:srcRect l="610" t="10027" r="1016" b="9756"/>
          <a:stretch>
            <a:fillRect/>
          </a:stretch>
        </p:blipFill>
        <p:spPr bwMode="auto">
          <a:xfrm>
            <a:off x="2259874" y="1946366"/>
            <a:ext cx="8268790" cy="2638697"/>
          </a:xfrm>
          <a:prstGeom prst="rect">
            <a:avLst/>
          </a:prstGeom>
          <a:noFill/>
          <a:ln w="9525">
            <a:noFill/>
            <a:miter lim="800000"/>
            <a:headEnd/>
            <a:tailEnd/>
          </a:ln>
        </p:spPr>
      </p:pic>
    </p:spTree>
    <p:extLst>
      <p:ext uri="{BB962C8B-B14F-4D97-AF65-F5344CB8AC3E}">
        <p14:creationId xmlns:p14="http://schemas.microsoft.com/office/powerpoint/2010/main" xmlns="" val="876976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4"/>
            <a:ext cx="9858693" cy="5339694"/>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lvl="0" algn="just">
              <a:buNone/>
            </a:pPr>
            <a:r>
              <a:rPr lang="en-US" sz="2400" dirty="0" smtClean="0"/>
              <a:t>A multilevel feedback-queue scheduler is defined by the following </a:t>
            </a:r>
            <a:r>
              <a:rPr lang="en-US" sz="2400" b="1" dirty="0" smtClean="0"/>
              <a:t>parameters:</a:t>
            </a:r>
            <a:r>
              <a:rPr lang="en-US" sz="2400" dirty="0" smtClean="0"/>
              <a:t> </a:t>
            </a:r>
          </a:p>
          <a:p>
            <a:pPr lvl="0" algn="just">
              <a:buFont typeface="Wingdings" pitchFamily="2" charset="2"/>
              <a:buChar char="Ø"/>
            </a:pPr>
            <a:r>
              <a:rPr lang="en-US" sz="2400" dirty="0" smtClean="0"/>
              <a:t>The number of queues. </a:t>
            </a:r>
          </a:p>
          <a:p>
            <a:pPr lvl="0" algn="just">
              <a:buFont typeface="Wingdings" pitchFamily="2" charset="2"/>
              <a:buChar char="Ø"/>
            </a:pPr>
            <a:r>
              <a:rPr lang="en-US" sz="2400" dirty="0" smtClean="0"/>
              <a:t>The scheduling algorithm for each queue.</a:t>
            </a:r>
          </a:p>
          <a:p>
            <a:pPr lvl="0" algn="just">
              <a:buFont typeface="Wingdings" pitchFamily="2" charset="2"/>
              <a:buChar char="Ø"/>
            </a:pPr>
            <a:r>
              <a:rPr lang="en-US" sz="2400" dirty="0" smtClean="0"/>
              <a:t>The method used to determine when to upgrade a process to a higher-priority queue. </a:t>
            </a:r>
          </a:p>
          <a:p>
            <a:pPr lvl="0" algn="just">
              <a:buFont typeface="Wingdings" pitchFamily="2" charset="2"/>
              <a:buChar char="Ø"/>
            </a:pPr>
            <a:r>
              <a:rPr lang="en-US" sz="2400" dirty="0" smtClean="0"/>
              <a:t>The method used to determine when to demote a process to a lower-priority queue. </a:t>
            </a:r>
          </a:p>
          <a:p>
            <a:pPr lvl="0" algn="just">
              <a:buFont typeface="Wingdings" pitchFamily="2" charset="2"/>
              <a:buChar char="Ø"/>
            </a:pPr>
            <a:r>
              <a:rPr lang="en-US" sz="2400" dirty="0" smtClean="0"/>
              <a:t>The method used to determine which queue a process will enter when that process needs service.</a:t>
            </a:r>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Multiple-Processor Scheduling</a:t>
            </a:r>
            <a:br>
              <a:rPr lang="en-US" sz="2800" b="1" dirty="0" smtClean="0"/>
            </a:b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4"/>
            <a:ext cx="9858693" cy="5457260"/>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algn="just">
              <a:spcBef>
                <a:spcPts val="0"/>
              </a:spcBef>
              <a:buNone/>
            </a:pPr>
            <a:endParaRPr lang="en-US" sz="2400" b="1" dirty="0" smtClean="0"/>
          </a:p>
          <a:p>
            <a:pPr lvl="0">
              <a:buFont typeface="Arial" pitchFamily="34" charset="0"/>
              <a:buChar char="•"/>
            </a:pPr>
            <a:r>
              <a:rPr lang="en-US" sz="2400" b="1" dirty="0" smtClean="0"/>
              <a:t>Approaches to Multiple-Processor Scheduling</a:t>
            </a:r>
            <a:endParaRPr lang="en-US" sz="2400" dirty="0" smtClean="0"/>
          </a:p>
          <a:p>
            <a:pPr lvl="0" algn="just">
              <a:buFont typeface="Wingdings" pitchFamily="2" charset="2"/>
              <a:buChar char="Ø"/>
            </a:pPr>
            <a:r>
              <a:rPr lang="en-US" sz="2000" dirty="0" smtClean="0"/>
              <a:t>One approach to CPU scheduling in a multiprocessor system is where all scheduling decisions, I/O processing, and other system activities are handled by a single processor i.e., </a:t>
            </a:r>
            <a:r>
              <a:rPr lang="en-US" sz="2000" b="1" dirty="0" smtClean="0"/>
              <a:t>the master server</a:t>
            </a:r>
            <a:r>
              <a:rPr lang="en-US" sz="2000" dirty="0" smtClean="0"/>
              <a:t>. The other processors execute only user code. This </a:t>
            </a:r>
            <a:r>
              <a:rPr lang="en-US" sz="2000" b="1" dirty="0" smtClean="0"/>
              <a:t>asymmetric multiprocessing</a:t>
            </a:r>
            <a:r>
              <a:rPr lang="en-US" sz="2000" dirty="0" smtClean="0"/>
              <a:t> is simple because only one processor accesses the system data structures, reducing the need for data sharing.</a:t>
            </a:r>
          </a:p>
          <a:p>
            <a:pPr lvl="0" algn="just">
              <a:buFont typeface="Wingdings" pitchFamily="2" charset="2"/>
              <a:buChar char="Ø"/>
            </a:pPr>
            <a:r>
              <a:rPr lang="en-US" sz="2000" dirty="0" smtClean="0"/>
              <a:t>A second approach uses </a:t>
            </a:r>
            <a:r>
              <a:rPr lang="en-US" sz="2000" b="1" dirty="0" smtClean="0"/>
              <a:t>symmetric multiprocessing (SMP),</a:t>
            </a:r>
            <a:r>
              <a:rPr lang="en-US" sz="2000" dirty="0" smtClean="0"/>
              <a:t> where each processor is self-scheduling. All processes may be in a common ready queue, or each processor may have its own private queue of ready processes.</a:t>
            </a:r>
          </a:p>
          <a:p>
            <a:pPr>
              <a:buNone/>
            </a:pPr>
            <a:endParaRPr lang="en-US" sz="2400" dirty="0" smtClean="0"/>
          </a:p>
          <a:p>
            <a:pPr algn="just">
              <a:spcBef>
                <a:spcPts val="0"/>
              </a:spcBef>
              <a:buNone/>
            </a:pPr>
            <a:endParaRPr lang="en-US" sz="2400" dirty="0" smtClean="0"/>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Multiple-Processor Scheduling</a:t>
            </a:r>
            <a:br>
              <a:rPr lang="en-US" sz="2800" b="1" dirty="0" smtClean="0"/>
            </a:b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buNone/>
            </a:pPr>
            <a:endParaRPr lang="en-US" sz="2400" dirty="0" smtClean="0"/>
          </a:p>
          <a:p>
            <a:pPr lvl="0">
              <a:buNone/>
            </a:pPr>
            <a:r>
              <a:rPr lang="en-US" sz="2400" dirty="0" smtClean="0"/>
              <a:t>Some of the </a:t>
            </a:r>
            <a:r>
              <a:rPr lang="en-US" sz="2400" b="1" dirty="0" smtClean="0"/>
              <a:t>issues</a:t>
            </a:r>
            <a:r>
              <a:rPr lang="en-US" sz="2400" dirty="0" smtClean="0"/>
              <a:t> related to SMP are,</a:t>
            </a:r>
          </a:p>
          <a:p>
            <a:pPr lvl="0">
              <a:buNone/>
            </a:pPr>
            <a:r>
              <a:rPr lang="en-US" sz="2200" b="1" dirty="0" smtClean="0"/>
              <a:t>a. Processor Affinity</a:t>
            </a:r>
            <a:endParaRPr lang="en-US" sz="2200" dirty="0" smtClean="0"/>
          </a:p>
          <a:p>
            <a:pPr lvl="0" algn="just">
              <a:buFont typeface="Wingdings" pitchFamily="2" charset="2"/>
              <a:buChar char="Ø"/>
            </a:pPr>
            <a:r>
              <a:rPr lang="en-US" sz="2000" dirty="0" smtClean="0"/>
              <a:t>The data most recently accessed by the process is populated in the </a:t>
            </a:r>
            <a:r>
              <a:rPr lang="en-US" sz="2000" b="1" dirty="0" smtClean="0"/>
              <a:t>cache</a:t>
            </a:r>
            <a:r>
              <a:rPr lang="en-US" sz="2000" dirty="0" smtClean="0"/>
              <a:t> for the processor and successive memory accesses by the process are often satisfied in cache memory.</a:t>
            </a:r>
          </a:p>
          <a:p>
            <a:pPr lvl="0" algn="just">
              <a:buFont typeface="Wingdings" pitchFamily="2" charset="2"/>
              <a:buChar char="Ø"/>
            </a:pPr>
            <a:r>
              <a:rPr lang="en-US" sz="2000" dirty="0" smtClean="0"/>
              <a:t> If the process </a:t>
            </a:r>
            <a:r>
              <a:rPr lang="en-US" sz="2000" b="1" dirty="0" smtClean="0"/>
              <a:t>migrates</a:t>
            </a:r>
            <a:r>
              <a:rPr lang="en-US" sz="2000" dirty="0" smtClean="0"/>
              <a:t> to another processor, the contents of cache memory must be invalidated for the processor being </a:t>
            </a:r>
            <a:r>
              <a:rPr lang="en-US" sz="2000" b="1" dirty="0" smtClean="0"/>
              <a:t>migrated from</a:t>
            </a:r>
            <a:r>
              <a:rPr lang="en-US" sz="2000" dirty="0" smtClean="0"/>
              <a:t>, and the cache for the processor being </a:t>
            </a:r>
            <a:r>
              <a:rPr lang="en-US" sz="2000" b="1" dirty="0" smtClean="0"/>
              <a:t>migrated to</a:t>
            </a:r>
            <a:r>
              <a:rPr lang="en-US" sz="2000" dirty="0" smtClean="0"/>
              <a:t> must be re-populated. Because of the </a:t>
            </a:r>
            <a:r>
              <a:rPr lang="en-US" sz="2000" b="1" dirty="0" smtClean="0"/>
              <a:t>high cost</a:t>
            </a:r>
            <a:r>
              <a:rPr lang="en-US" sz="2000" dirty="0" smtClean="0"/>
              <a:t> of invalidating and re-populating caches, most SMP systems try to avoid migration of processes from one processor to another and instead tries to keep a process running on the same processor. This is known as </a:t>
            </a:r>
            <a:r>
              <a:rPr lang="en-US" sz="2000" b="1" dirty="0" smtClean="0"/>
              <a:t>processor affinity</a:t>
            </a:r>
            <a:r>
              <a:rPr lang="en-US" sz="2000" dirty="0" smtClean="0"/>
              <a:t>, i.e., a process has an affinity for the processor on which it is currently running.</a:t>
            </a:r>
          </a:p>
          <a:p>
            <a:pPr algn="just">
              <a:buNone/>
            </a:pPr>
            <a:endParaRPr lang="en-US" sz="20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Multiple-Processor Scheduling</a:t>
            </a:r>
            <a:br>
              <a:rPr lang="en-US" sz="2800" b="1"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fontScale="92500" lnSpcReduction="10000"/>
          </a:bodyPr>
          <a:lstStyle/>
          <a:p>
            <a:pPr lvl="0"/>
            <a:endParaRPr lang="en-US" sz="2400" b="1" dirty="0" smtClean="0"/>
          </a:p>
          <a:p>
            <a:pPr lvl="0">
              <a:buNone/>
            </a:pPr>
            <a:r>
              <a:rPr lang="en-US" sz="2400" b="1" dirty="0" smtClean="0"/>
              <a:t>b. Load Balancing</a:t>
            </a:r>
            <a:endParaRPr lang="en-US" sz="2400" dirty="0" smtClean="0"/>
          </a:p>
          <a:p>
            <a:pPr algn="just">
              <a:buFont typeface="Wingdings" pitchFamily="2" charset="2"/>
              <a:buChar char="Ø"/>
            </a:pPr>
            <a:r>
              <a:rPr lang="en-US" sz="2200" dirty="0" smtClean="0"/>
              <a:t>On SMP systems, it is important to keep the workload balanced among all processors to utilize the benefits of having more than one processor. Otherwise, one or more processors may sit idle while other processors have high workloads along with lists of processes awaiting the CPU.</a:t>
            </a:r>
          </a:p>
          <a:p>
            <a:pPr lvl="0" algn="just">
              <a:buFont typeface="Wingdings" pitchFamily="2" charset="2"/>
              <a:buChar char="Ø"/>
            </a:pPr>
            <a:r>
              <a:rPr lang="en-US" sz="2200" dirty="0" smtClean="0"/>
              <a:t>Load balancing attempts to keep the workload evenly distributed across all processors in an SMP system.</a:t>
            </a:r>
          </a:p>
          <a:p>
            <a:pPr lvl="0" algn="just">
              <a:buFont typeface="Wingdings" pitchFamily="2" charset="2"/>
              <a:buChar char="Ø"/>
            </a:pPr>
            <a:r>
              <a:rPr lang="en-US" sz="2200" dirty="0" smtClean="0"/>
              <a:t>There are two general approaches to load balancing: </a:t>
            </a:r>
            <a:r>
              <a:rPr lang="en-US" sz="2200" b="1" dirty="0" smtClean="0"/>
              <a:t>push migration </a:t>
            </a:r>
            <a:r>
              <a:rPr lang="en-US" sz="2200" dirty="0" smtClean="0"/>
              <a:t>and</a:t>
            </a:r>
            <a:r>
              <a:rPr lang="en-US" sz="2200" b="1" dirty="0" smtClean="0"/>
              <a:t> pull migration</a:t>
            </a:r>
            <a:r>
              <a:rPr lang="en-US" sz="2200" dirty="0" smtClean="0"/>
              <a:t>.</a:t>
            </a:r>
          </a:p>
          <a:p>
            <a:pPr lvl="0" algn="just">
              <a:buFont typeface="Wingdings" pitchFamily="2" charset="2"/>
              <a:buChar char="Ø"/>
            </a:pPr>
            <a:r>
              <a:rPr lang="en-US" sz="2200" dirty="0" smtClean="0"/>
              <a:t>With push migration, a specific task periodically checks the load on each processor and if it finds an imbalance it evenly distributes the load by moving (or pushing) processes from overloaded to idle or less-busy processors.</a:t>
            </a:r>
          </a:p>
          <a:p>
            <a:pPr lvl="0" algn="just">
              <a:buFont typeface="Wingdings" pitchFamily="2" charset="2"/>
              <a:buChar char="Ø"/>
            </a:pPr>
            <a:r>
              <a:rPr lang="en-US" sz="2200" dirty="0" smtClean="0"/>
              <a:t>Pull migration occurs when an idle processor pulls a waiting task from a busy processor. </a:t>
            </a:r>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Multiple-Processor Scheduling</a:t>
            </a:r>
            <a:br>
              <a:rPr lang="en-US" sz="2800" b="1" dirty="0" smtClean="0"/>
            </a:b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fontScale="92500"/>
          </a:bodyPr>
          <a:lstStyle/>
          <a:p>
            <a:pPr marL="342900" marR="0" lvl="0" indent="-342900" algn="just">
              <a:spcBef>
                <a:spcPts val="0"/>
              </a:spcBef>
              <a:spcAft>
                <a:spcPts val="0"/>
              </a:spcAft>
              <a:buNone/>
            </a:pPr>
            <a:endParaRPr lang="en-US" sz="2200" b="1" dirty="0" smtClean="0">
              <a:effectLst/>
              <a:ea typeface="Times New Roman" panose="02020603050405020304" pitchFamily="18" charset="0"/>
            </a:endParaRPr>
          </a:p>
          <a:p>
            <a:pPr lvl="0">
              <a:buNone/>
            </a:pPr>
            <a:r>
              <a:rPr lang="en-US" sz="2400" b="1" dirty="0" smtClean="0"/>
              <a:t>c. Symmetric Multithreading</a:t>
            </a:r>
          </a:p>
          <a:p>
            <a:pPr lvl="0" algn="just">
              <a:buFont typeface="Wingdings" pitchFamily="2" charset="2"/>
              <a:buChar char="Ø"/>
            </a:pPr>
            <a:r>
              <a:rPr lang="en-US" sz="2200" dirty="0" smtClean="0"/>
              <a:t>SMP systems allow several threads to run concurrently by providing multiple physical processors. </a:t>
            </a:r>
          </a:p>
          <a:p>
            <a:pPr lvl="0" algn="just">
              <a:buFont typeface="Wingdings" pitchFamily="2" charset="2"/>
              <a:buChar char="Ø"/>
            </a:pPr>
            <a:r>
              <a:rPr lang="en-US" sz="2200" dirty="0" smtClean="0"/>
              <a:t>An alternative strategy is to provide </a:t>
            </a:r>
            <a:r>
              <a:rPr lang="en-US" sz="2200" b="1" dirty="0" smtClean="0"/>
              <a:t>multiple logical processors</a:t>
            </a:r>
            <a:r>
              <a:rPr lang="en-US" sz="2200" dirty="0" smtClean="0"/>
              <a:t> rather than physical processors. Such a strategy is known as symmetric multithreading (or SMT).</a:t>
            </a:r>
          </a:p>
          <a:p>
            <a:pPr lvl="0" algn="just">
              <a:buFont typeface="Wingdings" pitchFamily="2" charset="2"/>
              <a:buChar char="Ø"/>
            </a:pPr>
            <a:r>
              <a:rPr lang="en-US" sz="2200" dirty="0" smtClean="0"/>
              <a:t>The idea behind SMT is to create multiple logical processors on the same physical processor, presenting a view of several logical processors to the operating system, even on a system with only a single physical processor. </a:t>
            </a:r>
          </a:p>
          <a:p>
            <a:pPr lvl="0" algn="just">
              <a:buFont typeface="Wingdings" pitchFamily="2" charset="2"/>
              <a:buChar char="Ø"/>
            </a:pPr>
            <a:r>
              <a:rPr lang="en-US" sz="2200" dirty="0" smtClean="0"/>
              <a:t>Each logical processor has its own architecture state, which includes general-purpose and machine-state registers and is responsible for its own interrupt handling, meaning that interrupts are delivered to and handled by logical processors rather than physical ones. Otherwise, each logical processor shares the resources of its physical processor, such as cache memory and buses.</a:t>
            </a: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400" b="1" dirty="0" smtClean="0"/>
              <a:t> </a:t>
            </a:r>
            <a:r>
              <a:rPr lang="en-US" sz="2700" b="1" dirty="0" smtClean="0"/>
              <a:t>Thread Scheduling </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buNone/>
            </a:pPr>
            <a:r>
              <a:rPr lang="en-US" sz="2800" b="1" dirty="0" smtClean="0"/>
              <a:t>			</a:t>
            </a:r>
            <a:endParaRPr lang="en-US" sz="2400" dirty="0" smtClean="0"/>
          </a:p>
          <a:p>
            <a:pPr>
              <a:buFont typeface="Wingdings" pitchFamily="2" charset="2"/>
              <a:buChar char="Ø"/>
            </a:pPr>
            <a:r>
              <a:rPr lang="en-US" sz="2000" b="1" dirty="0" smtClean="0"/>
              <a:t> </a:t>
            </a:r>
            <a:r>
              <a:rPr lang="en-US" sz="2000" dirty="0" smtClean="0"/>
              <a:t>The kernel-level threads are being scheduled by the operating system.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User-level threads are managed by a thread library, and the kernel is unaware of them.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One </a:t>
            </a:r>
            <a:r>
              <a:rPr lang="en-US" sz="2000" b="1" dirty="0" smtClean="0"/>
              <a:t>distinction</a:t>
            </a:r>
            <a:r>
              <a:rPr lang="en-US" sz="2000" dirty="0" smtClean="0"/>
              <a:t> between user-level and kernel-level threads lies in how they are </a:t>
            </a:r>
            <a:r>
              <a:rPr lang="en-US" sz="2000" b="1" dirty="0" smtClean="0"/>
              <a:t>scheduled. </a:t>
            </a:r>
          </a:p>
          <a:p>
            <a:pPr lvl="0" algn="just">
              <a:buFont typeface="Wingdings" pitchFamily="2" charset="2"/>
              <a:buChar char="Ø"/>
            </a:pPr>
            <a:endParaRPr lang="en-US" sz="2000" b="1" dirty="0" smtClean="0"/>
          </a:p>
          <a:p>
            <a:pPr lvl="0" algn="just">
              <a:buFont typeface="Wingdings" pitchFamily="2" charset="2"/>
              <a:buChar char="Ø"/>
            </a:pPr>
            <a:r>
              <a:rPr lang="en-US" sz="2000" b="1" dirty="0" smtClean="0"/>
              <a:t>A</a:t>
            </a:r>
            <a:r>
              <a:rPr lang="en-US" sz="2000" dirty="0" smtClean="0"/>
              <a:t> scheme known as </a:t>
            </a:r>
            <a:r>
              <a:rPr lang="en-US" sz="2000" b="1" dirty="0" smtClean="0"/>
              <a:t>process-contention scope (PCS),</a:t>
            </a:r>
            <a:r>
              <a:rPr lang="en-US" sz="2000" dirty="0" smtClean="0"/>
              <a:t> means  competition for the CPU takes place among threads belonging to the same process.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To decide which kernel thread to schedule onto a CPU, the kernel uses </a:t>
            </a:r>
            <a:r>
              <a:rPr lang="en-US" sz="2000" b="1" dirty="0" smtClean="0"/>
              <a:t>system-contention scope (SCS).</a:t>
            </a:r>
            <a:r>
              <a:rPr lang="en-US" sz="2000" dirty="0" smtClean="0"/>
              <a:t> </a:t>
            </a: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0"/>
            <a:r>
              <a:rPr lang="en-US" sz="2800" dirty="0" smtClean="0">
                <a:effectLst/>
                <a:ea typeface="Times New Roman" panose="02020603050405020304" pitchFamily="18" charset="0"/>
              </a:rPr>
              <a:t>			</a:t>
            </a:r>
            <a:r>
              <a:rPr lang="en-US" sz="2400" b="1" dirty="0" smtClean="0"/>
              <a:t>PROCESS SYNCHRONIZATION</a:t>
            </a:r>
            <a:br>
              <a:rPr lang="en-US" sz="2400" b="1" dirty="0" smtClean="0"/>
            </a:b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045029"/>
            <a:ext cx="9858693" cy="6021977"/>
          </a:xfrm>
        </p:spPr>
        <p:txBody>
          <a:bodyPr>
            <a:normAutofit/>
          </a:bodyPr>
          <a:lstStyle/>
          <a:p>
            <a:pPr lvl="0" algn="just">
              <a:spcBef>
                <a:spcPts val="0"/>
              </a:spcBef>
              <a:buFont typeface="Symbol" panose="05050102010706020507" pitchFamily="18" charset="2"/>
              <a:buChar char=""/>
            </a:pPr>
            <a:endParaRPr lang="en-US" sz="2400" b="1" dirty="0" smtClean="0"/>
          </a:p>
          <a:p>
            <a:pPr lvl="0" algn="just">
              <a:spcBef>
                <a:spcPts val="0"/>
              </a:spcBef>
              <a:buNone/>
            </a:pPr>
            <a:endParaRPr lang="en-US" sz="2000" b="1" dirty="0" smtClean="0"/>
          </a:p>
          <a:p>
            <a:pPr lvl="0" algn="just">
              <a:spcBef>
                <a:spcPts val="0"/>
              </a:spcBef>
              <a:buNone/>
            </a:pPr>
            <a:r>
              <a:rPr lang="en-US" sz="2000" b="1" dirty="0" smtClean="0"/>
              <a:t>Race condition:</a:t>
            </a:r>
            <a:r>
              <a:rPr lang="en-US" sz="2000" dirty="0" smtClean="0"/>
              <a:t> A situation where several processes access and manipulate the same data concurrently and the outcome of the execution depends on the particular order in which the access takes place.</a:t>
            </a:r>
          </a:p>
          <a:p>
            <a:pPr algn="just">
              <a:spcBef>
                <a:spcPts val="0"/>
              </a:spcBef>
              <a:buFont typeface="Wingdings" pitchFamily="2" charset="2"/>
              <a:buChar char="Ø"/>
            </a:pPr>
            <a:endParaRPr lang="en-US" sz="2000" dirty="0" smtClean="0"/>
          </a:p>
          <a:p>
            <a:pPr algn="just">
              <a:spcBef>
                <a:spcPts val="0"/>
              </a:spcBef>
              <a:buFont typeface="Wingdings" pitchFamily="2" charset="2"/>
              <a:buChar char="Ø"/>
            </a:pPr>
            <a:r>
              <a:rPr lang="en-US" sz="2000" dirty="0" smtClean="0"/>
              <a:t>To guard against </a:t>
            </a:r>
            <a:r>
              <a:rPr lang="en-US" sz="2000" b="1" dirty="0" smtClean="0"/>
              <a:t>race condition</a:t>
            </a:r>
            <a:r>
              <a:rPr lang="en-US" sz="2000" dirty="0" smtClean="0"/>
              <a:t>, we require that the processes must be synchronized in some way. </a:t>
            </a:r>
          </a:p>
          <a:p>
            <a:pPr lvl="0">
              <a:buNone/>
            </a:pPr>
            <a:endParaRPr lang="en-US" sz="2000" b="1" dirty="0" smtClean="0"/>
          </a:p>
          <a:p>
            <a:pPr lvl="0">
              <a:buNone/>
            </a:pPr>
            <a:r>
              <a:rPr lang="en-US" sz="2000" b="1" dirty="0" smtClean="0"/>
              <a:t>The critical-section problem</a:t>
            </a:r>
            <a:endParaRPr lang="en-US" sz="2000" dirty="0" smtClean="0"/>
          </a:p>
          <a:p>
            <a:pPr algn="just">
              <a:buNone/>
            </a:pPr>
            <a:r>
              <a:rPr lang="en-US" sz="2000" b="1" cap="all" dirty="0" smtClean="0"/>
              <a:t> </a:t>
            </a:r>
            <a:r>
              <a:rPr lang="en-US" sz="2000" dirty="0" smtClean="0"/>
              <a:t>Consider a system consisting of n processes {P</a:t>
            </a:r>
            <a:r>
              <a:rPr lang="en-US" sz="2000" baseline="-25000" dirty="0" smtClean="0"/>
              <a:t>0</a:t>
            </a:r>
            <a:r>
              <a:rPr lang="en-US" sz="2000" dirty="0" smtClean="0"/>
              <a:t>, P</a:t>
            </a:r>
            <a:r>
              <a:rPr lang="en-US" sz="2000" baseline="-25000" dirty="0" smtClean="0"/>
              <a:t>1</a:t>
            </a:r>
            <a:r>
              <a:rPr lang="en-US" sz="2000" dirty="0" smtClean="0"/>
              <a:t>... P</a:t>
            </a:r>
            <a:r>
              <a:rPr lang="en-US" sz="2000" baseline="-25000" dirty="0" smtClean="0"/>
              <a:t>n-1</a:t>
            </a:r>
            <a:r>
              <a:rPr lang="en-US" sz="2000" dirty="0" smtClean="0"/>
              <a:t>}. Each process has a segment of code, called a </a:t>
            </a:r>
            <a:r>
              <a:rPr lang="en-US" sz="2000" b="1" dirty="0" smtClean="0"/>
              <a:t>critical section</a:t>
            </a:r>
            <a:r>
              <a:rPr lang="en-US" sz="2000" dirty="0" smtClean="0"/>
              <a:t>, in which the process may be changing the common variables, updating a table, writing a file, and so on. </a:t>
            </a:r>
          </a:p>
          <a:p>
            <a:pPr algn="just">
              <a:buNone/>
            </a:pPr>
            <a:endParaRPr lang="en-US" sz="2000" dirty="0" smtClean="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lnSpcReduction="10000"/>
          </a:bodyPr>
          <a:lstStyle/>
          <a:p>
            <a:pPr marL="342900" marR="0" lvl="0" indent="-342900" algn="just">
              <a:spcBef>
                <a:spcPts val="0"/>
              </a:spcBef>
              <a:spcAft>
                <a:spcPts val="0"/>
              </a:spcAft>
              <a:buNone/>
            </a:pPr>
            <a:endParaRPr lang="en-US" sz="2200" b="1" dirty="0" smtClean="0">
              <a:effectLst/>
              <a:ea typeface="Times New Roman" panose="02020603050405020304" pitchFamily="18" charset="0"/>
            </a:endParaRPr>
          </a:p>
          <a:p>
            <a:pPr lvl="0" algn="just">
              <a:buFont typeface="Wingdings" pitchFamily="2" charset="2"/>
              <a:buChar char="Ø"/>
            </a:pPr>
            <a:r>
              <a:rPr lang="en-US" sz="2000" dirty="0" smtClean="0"/>
              <a:t>The important feature of the system is that, when one process is executing in its critical section, no other process is to be allowed to execute in its critical section. That is, no two processes are executing in their critical sections at the same time.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a:t>
            </a:r>
            <a:r>
              <a:rPr lang="en-US" sz="2000" b="1" dirty="0" smtClean="0"/>
              <a:t>critical-section problem</a:t>
            </a:r>
            <a:r>
              <a:rPr lang="en-US" sz="2000" dirty="0" smtClean="0"/>
              <a:t> is to design a protocol that the processes can use to cooperate.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Each process must request permission to enter its </a:t>
            </a:r>
            <a:r>
              <a:rPr lang="en-US" sz="2000" b="1" dirty="0" smtClean="0"/>
              <a:t>critical section</a:t>
            </a:r>
            <a:r>
              <a:rPr lang="en-US" sz="2000" dirty="0" smtClean="0"/>
              <a:t>. The section of code implementing this request is the </a:t>
            </a:r>
            <a:r>
              <a:rPr lang="en-US" sz="2000" b="1" dirty="0" smtClean="0"/>
              <a:t>entry section</a:t>
            </a:r>
            <a:r>
              <a:rPr lang="en-US" sz="2000" dirty="0" smtClean="0"/>
              <a:t>.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critical section may be followed by an </a:t>
            </a:r>
            <a:r>
              <a:rPr lang="en-US" sz="2000" b="1" dirty="0" smtClean="0"/>
              <a:t>exit section</a:t>
            </a:r>
            <a:r>
              <a:rPr lang="en-US" sz="2000" dirty="0" smtClean="0"/>
              <a:t>.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remaining code is the </a:t>
            </a:r>
            <a:r>
              <a:rPr lang="en-US" sz="2000" b="1" dirty="0" smtClean="0"/>
              <a:t>remainder section</a:t>
            </a:r>
            <a:r>
              <a:rPr lang="en-US" sz="2000" dirty="0" smtClean="0"/>
              <a:t>. </a:t>
            </a:r>
            <a:endParaRPr lang="en-US" sz="2000" b="1" dirty="0" smtClean="0">
              <a:ea typeface="Times New Roman" panose="02020603050405020304" pitchFamily="18" charset="0"/>
            </a:endParaRP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b="0" i="0" u="none" strike="noStrike" baseline="0" dirty="0" smtClean="0">
                <a:solidFill>
                  <a:srgbClr val="000000"/>
                </a:solidFill>
              </a:rPr>
              <a:t>		</a:t>
            </a:r>
            <a:r>
              <a:rPr lang="en-US" sz="2400" dirty="0" smtClean="0">
                <a:solidFill>
                  <a:srgbClr val="000000"/>
                </a:solidFill>
              </a:rPr>
              <a:t> Multi-threaded Programming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485905"/>
          </a:xfrm>
        </p:spPr>
        <p:txBody>
          <a:bodyPr>
            <a:normAutofit/>
          </a:bodyPr>
          <a:lstStyle/>
          <a:p>
            <a:pPr algn="just">
              <a:buFont typeface="Wingdings" panose="05000000000000000000" pitchFamily="2" charset="2"/>
              <a:buChar char="Ø"/>
            </a:pPr>
            <a:endParaRPr lang="en-US" sz="2000" dirty="0">
              <a:solidFill>
                <a:srgbClr val="000000"/>
              </a:solidFill>
            </a:endParaRPr>
          </a:p>
          <a:p>
            <a:pPr lvl="0">
              <a:buNone/>
            </a:pPr>
            <a:r>
              <a:rPr lang="en-US" sz="2000" b="1" dirty="0" smtClean="0"/>
              <a:t>Multithreading Models</a:t>
            </a:r>
            <a:endParaRPr lang="en-US" sz="2000" dirty="0" smtClean="0"/>
          </a:p>
          <a:p>
            <a:pPr>
              <a:buNone/>
            </a:pPr>
            <a:endParaRPr lang="en-US" sz="2000" dirty="0" smtClean="0"/>
          </a:p>
          <a:p>
            <a:pPr lvl="0">
              <a:buFont typeface="Wingdings" pitchFamily="2" charset="2"/>
              <a:buChar char="Ø"/>
            </a:pPr>
            <a:r>
              <a:rPr lang="en-US" sz="2000" dirty="0" smtClean="0"/>
              <a:t>Support for threads may be provided either at user level for </a:t>
            </a:r>
            <a:r>
              <a:rPr lang="en-US" sz="2000" b="1" dirty="0" smtClean="0"/>
              <a:t>user threads</a:t>
            </a:r>
            <a:r>
              <a:rPr lang="en-US" sz="2000" dirty="0" smtClean="0"/>
              <a:t> or by the kernel for </a:t>
            </a:r>
            <a:r>
              <a:rPr lang="en-US" sz="2000" b="1" dirty="0" smtClean="0"/>
              <a:t>kernel threads</a:t>
            </a:r>
            <a:r>
              <a:rPr lang="en-US" sz="2000" dirty="0" smtClean="0"/>
              <a:t>. </a:t>
            </a:r>
          </a:p>
          <a:p>
            <a:pPr lvl="0">
              <a:buFont typeface="Wingdings" pitchFamily="2" charset="2"/>
              <a:buChar char="Ø"/>
            </a:pPr>
            <a:r>
              <a:rPr lang="en-US" sz="2000" dirty="0" smtClean="0"/>
              <a:t>There </a:t>
            </a:r>
            <a:r>
              <a:rPr lang="en-US" sz="2000" b="1" dirty="0" smtClean="0"/>
              <a:t>must be a relationship</a:t>
            </a:r>
            <a:r>
              <a:rPr lang="en-US" sz="2000" dirty="0" smtClean="0"/>
              <a:t> between user threads</a:t>
            </a:r>
            <a:r>
              <a:rPr lang="en-US" sz="2000" b="1" dirty="0" smtClean="0"/>
              <a:t> </a:t>
            </a:r>
            <a:r>
              <a:rPr lang="en-US" sz="2000" dirty="0" smtClean="0"/>
              <a:t>and kernel threads. </a:t>
            </a:r>
          </a:p>
          <a:p>
            <a:pPr lvl="0">
              <a:buNone/>
            </a:pPr>
            <a:r>
              <a:rPr lang="en-US" sz="2000" b="1" dirty="0" smtClean="0"/>
              <a:t>	Three </a:t>
            </a:r>
            <a:r>
              <a:rPr lang="en-US" sz="2000" dirty="0" smtClean="0"/>
              <a:t>common ways of establishing this relationship are</a:t>
            </a:r>
            <a:r>
              <a:rPr lang="en-US" sz="2000" b="1" dirty="0" smtClean="0"/>
              <a:t>,</a:t>
            </a:r>
            <a:endParaRPr lang="en-US" sz="2000" dirty="0" smtClean="0"/>
          </a:p>
          <a:p>
            <a:pPr lvl="1"/>
            <a:r>
              <a:rPr lang="en-US" b="1" dirty="0" smtClean="0"/>
              <a:t>Many-to-One</a:t>
            </a:r>
          </a:p>
          <a:p>
            <a:pPr lvl="1"/>
            <a:r>
              <a:rPr lang="x-none" b="1" smtClean="0"/>
              <a:t>One-to-One</a:t>
            </a:r>
            <a:endParaRPr lang="en-US" b="1" dirty="0" smtClean="0"/>
          </a:p>
          <a:p>
            <a:pPr lvl="1"/>
            <a:r>
              <a:rPr lang="x-none" b="1" smtClean="0"/>
              <a:t>Many-to-Many Model</a:t>
            </a:r>
            <a:endParaRPr lang="en-US" b="1" dirty="0" smtClean="0"/>
          </a:p>
          <a:p>
            <a:pPr lvl="1"/>
            <a:endParaRPr lang="en-US" dirty="0" smtClean="0"/>
          </a:p>
          <a:p>
            <a:pPr lvl="0">
              <a:buNone/>
            </a:pPr>
            <a:r>
              <a:rPr lang="en-US" sz="2000" dirty="0" smtClean="0"/>
              <a:t>	</a:t>
            </a:r>
          </a:p>
          <a:p>
            <a:pPr marL="342900" marR="0" lvl="0" indent="-342900" algn="just">
              <a:spcBef>
                <a:spcPts val="0"/>
              </a:spcBef>
              <a:spcAft>
                <a:spcPts val="0"/>
              </a:spcAft>
              <a:buNone/>
            </a:pPr>
            <a:endParaRPr lang="en-US" sz="2000" dirty="0">
              <a:effectLst/>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endParaRPr lang="en-US" sz="2000" dirty="0">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218535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lnSpcReduction="10000"/>
          </a:bodyPr>
          <a:lstStyle/>
          <a:p>
            <a:pPr lvl="0" algn="just">
              <a:buNone/>
            </a:pPr>
            <a:r>
              <a:rPr lang="en-US" sz="2000" dirty="0" smtClean="0"/>
              <a:t>			The </a:t>
            </a:r>
            <a:r>
              <a:rPr lang="en-US" sz="2000" b="1" dirty="0" smtClean="0"/>
              <a:t>general structure</a:t>
            </a:r>
            <a:r>
              <a:rPr lang="en-US" sz="2000" dirty="0" smtClean="0"/>
              <a:t> of a typical process P</a:t>
            </a:r>
            <a:r>
              <a:rPr lang="en-US" sz="2000" baseline="-25000" dirty="0" smtClean="0"/>
              <a:t>i</a:t>
            </a:r>
            <a:r>
              <a:rPr lang="en-US" sz="2000" dirty="0" smtClean="0"/>
              <a:t>, is shown in the following figure</a:t>
            </a:r>
          </a:p>
          <a:p>
            <a:pPr lvl="0" algn="just">
              <a:buNone/>
            </a:pPr>
            <a:endParaRPr lang="en-US" sz="2000" dirty="0" smtClean="0"/>
          </a:p>
          <a:p>
            <a:pPr lvl="0" algn="just">
              <a:buNone/>
            </a:pPr>
            <a:endParaRPr lang="en-US" sz="2000" dirty="0" smtClean="0"/>
          </a:p>
          <a:p>
            <a:pPr lvl="0" algn="just">
              <a:buNone/>
            </a:pPr>
            <a:endParaRPr lang="en-US" sz="2000" dirty="0" smtClean="0"/>
          </a:p>
          <a:p>
            <a:pPr lvl="0" algn="just">
              <a:buNone/>
            </a:pPr>
            <a:endParaRPr lang="en-US" sz="2000" dirty="0" smtClean="0"/>
          </a:p>
          <a:p>
            <a:pPr lvl="0" algn="just">
              <a:buNone/>
            </a:pPr>
            <a:endParaRPr lang="en-US" sz="2000" dirty="0" smtClean="0"/>
          </a:p>
          <a:p>
            <a:pPr lvl="0" algn="just">
              <a:buNone/>
            </a:pPr>
            <a:endParaRPr lang="en-US" sz="2000" dirty="0" smtClean="0"/>
          </a:p>
          <a:p>
            <a:pPr algn="just">
              <a:buNone/>
            </a:pPr>
            <a:endParaRPr lang="en-US" sz="2000" dirty="0" smtClean="0"/>
          </a:p>
          <a:p>
            <a:pPr algn="just">
              <a:buNone/>
            </a:pPr>
            <a:r>
              <a:rPr lang="en-US" sz="2000" dirty="0" smtClean="0"/>
              <a:t>A </a:t>
            </a:r>
            <a:r>
              <a:rPr lang="en-US" sz="2000" b="1" dirty="0" smtClean="0"/>
              <a:t>solution</a:t>
            </a:r>
            <a:r>
              <a:rPr lang="en-US" sz="2000" dirty="0" smtClean="0"/>
              <a:t> to the critical-section problem must satisfy the following </a:t>
            </a:r>
            <a:r>
              <a:rPr lang="en-US" sz="2000" b="1" dirty="0" smtClean="0"/>
              <a:t>three</a:t>
            </a:r>
            <a:r>
              <a:rPr lang="en-US" sz="2000" dirty="0" smtClean="0"/>
              <a:t> requirement</a:t>
            </a:r>
            <a:r>
              <a:rPr lang="en-US" sz="2400" dirty="0" smtClean="0"/>
              <a:t>s: </a:t>
            </a:r>
          </a:p>
          <a:p>
            <a:pPr marL="457200" indent="-457200" algn="just">
              <a:buAutoNum type="arabicPeriod"/>
            </a:pPr>
            <a:r>
              <a:rPr lang="en-US" sz="2000" b="1" dirty="0" smtClean="0"/>
              <a:t>Mutual exclusion</a:t>
            </a:r>
          </a:p>
          <a:p>
            <a:pPr marL="457200" indent="-457200" algn="just">
              <a:buAutoNum type="arabicPeriod"/>
            </a:pPr>
            <a:r>
              <a:rPr lang="en-US" sz="2000" b="1" dirty="0" smtClean="0"/>
              <a:t>Progress.</a:t>
            </a:r>
            <a:r>
              <a:rPr lang="en-US" sz="2000" dirty="0" smtClean="0"/>
              <a:t> </a:t>
            </a:r>
          </a:p>
          <a:p>
            <a:pPr marL="457200" indent="-457200" algn="just">
              <a:buAutoNum type="arabicPeriod"/>
            </a:pPr>
            <a:r>
              <a:rPr lang="en-US" sz="2000" b="1" dirty="0" smtClean="0"/>
              <a:t>Bounded waiting</a:t>
            </a:r>
            <a:endParaRPr lang="en-US" sz="2000" dirty="0" smtClean="0"/>
          </a:p>
          <a:p>
            <a:pPr lvl="0" algn="just">
              <a:buNone/>
            </a:pPr>
            <a:endParaRPr lang="en-US" sz="2400" dirty="0" smtClean="0"/>
          </a:p>
          <a:p>
            <a:pPr lvl="0" algn="just">
              <a:buNone/>
            </a:pPr>
            <a:endParaRPr lang="en-US" sz="2400" dirty="0" smtClean="0"/>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2050" name="Picture 1"/>
          <p:cNvPicPr>
            <a:picLocks noChangeAspect="1" noChangeArrowheads="1"/>
          </p:cNvPicPr>
          <p:nvPr/>
        </p:nvPicPr>
        <p:blipFill>
          <a:blip r:embed="rId3"/>
          <a:srcRect/>
          <a:stretch>
            <a:fillRect/>
          </a:stretch>
        </p:blipFill>
        <p:spPr bwMode="auto">
          <a:xfrm>
            <a:off x="4180114" y="1750423"/>
            <a:ext cx="3566160" cy="2795451"/>
          </a:xfrm>
          <a:prstGeom prst="rect">
            <a:avLst/>
          </a:prstGeom>
          <a:noFill/>
          <a:ln w="9525">
            <a:noFill/>
            <a:miter lim="800000"/>
            <a:headEnd/>
            <a:tailEnd/>
          </a:ln>
        </p:spPr>
      </p:pic>
    </p:spTree>
    <p:extLst>
      <p:ext uri="{BB962C8B-B14F-4D97-AF65-F5344CB8AC3E}">
        <p14:creationId xmlns:p14="http://schemas.microsoft.com/office/powerpoint/2010/main" xmlns="" val="8769769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endParaRPr lang="en-US" sz="2400" b="1" dirty="0" smtClean="0"/>
          </a:p>
          <a:p>
            <a:pPr lvl="0" algn="just">
              <a:buNone/>
            </a:pPr>
            <a:r>
              <a:rPr lang="en-US" sz="2400" b="1" dirty="0" smtClean="0"/>
              <a:t>Two general approaches</a:t>
            </a:r>
            <a:r>
              <a:rPr lang="en-US" sz="2400" dirty="0" smtClean="0"/>
              <a:t> are used to </a:t>
            </a:r>
            <a:r>
              <a:rPr lang="en-US" sz="2400" b="1" dirty="0" smtClean="0"/>
              <a:t>handle</a:t>
            </a:r>
            <a:r>
              <a:rPr lang="en-US" sz="2400" dirty="0" smtClean="0"/>
              <a:t> critical sections in operating systems. </a:t>
            </a:r>
          </a:p>
          <a:p>
            <a:pPr lvl="0">
              <a:buNone/>
            </a:pPr>
            <a:r>
              <a:rPr lang="en-US" sz="2400" dirty="0" smtClean="0"/>
              <a:t>		</a:t>
            </a:r>
          </a:p>
          <a:p>
            <a:pPr lvl="0">
              <a:buNone/>
            </a:pPr>
            <a:r>
              <a:rPr lang="en-US" sz="2400" dirty="0" smtClean="0"/>
              <a:t>		1. Pre-emptive kernel     </a:t>
            </a:r>
          </a:p>
          <a:p>
            <a:pPr lvl="0">
              <a:buNone/>
            </a:pPr>
            <a:r>
              <a:rPr lang="en-US" sz="2400" dirty="0" smtClean="0"/>
              <a:t>	  </a:t>
            </a:r>
          </a:p>
          <a:p>
            <a:pPr lvl="0">
              <a:buNone/>
            </a:pPr>
            <a:r>
              <a:rPr lang="en-US" sz="2400" dirty="0" smtClean="0"/>
              <a:t>		2.  Nonpreemptive kernel. </a:t>
            </a:r>
          </a:p>
          <a:p>
            <a:pPr>
              <a:buNone/>
            </a:pPr>
            <a:r>
              <a:rPr lang="en-US" sz="2400" dirty="0" smtClean="0"/>
              <a:t> </a:t>
            </a:r>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2" algn="l" defTabSz="457200" rtl="0">
              <a:spcBef>
                <a:spcPct val="0"/>
              </a:spcBef>
            </a:pPr>
            <a:r>
              <a:rPr lang="en-US" sz="2800" dirty="0" smtClean="0">
                <a:effectLst/>
                <a:ea typeface="Times New Roman" panose="02020603050405020304" pitchFamily="18" charset="0"/>
              </a:rPr>
              <a:t>			</a:t>
            </a:r>
            <a:r>
              <a:rPr lang="en-US" sz="2700" b="1" dirty="0" smtClean="0">
                <a:latin typeface="+mn-lt"/>
              </a:rPr>
              <a:t>Peterson’s solution</a:t>
            </a:r>
            <a:r>
              <a:rPr lang="en-US" sz="2400" dirty="0" smtClean="0"/>
              <a:t/>
            </a:r>
            <a:br>
              <a:rPr lang="en-US" sz="2400" dirty="0" smtClean="0"/>
            </a:b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8" y="1139484"/>
            <a:ext cx="10084527" cy="5522574"/>
          </a:xfrm>
        </p:spPr>
        <p:txBody>
          <a:bodyPr>
            <a:normAutofit lnSpcReduction="10000"/>
          </a:bodyPr>
          <a:lstStyle/>
          <a:p>
            <a:pPr lvl="0" algn="just">
              <a:buFont typeface="Wingdings" pitchFamily="2" charset="2"/>
              <a:buChar char="Ø"/>
            </a:pPr>
            <a:endParaRPr lang="en-US" dirty="0" smtClean="0"/>
          </a:p>
          <a:p>
            <a:pPr lvl="0" algn="just">
              <a:buFont typeface="Wingdings" pitchFamily="2" charset="2"/>
              <a:buChar char="Ø"/>
            </a:pPr>
            <a:r>
              <a:rPr lang="en-US" dirty="0" smtClean="0"/>
              <a:t>A classic </a:t>
            </a:r>
            <a:r>
              <a:rPr lang="en-US" b="1" dirty="0" smtClean="0"/>
              <a:t>software-based solution</a:t>
            </a:r>
            <a:r>
              <a:rPr lang="en-US" dirty="0" smtClean="0"/>
              <a:t> to the critical-section problem is known as </a:t>
            </a:r>
            <a:r>
              <a:rPr lang="en-US" b="1" dirty="0" smtClean="0"/>
              <a:t>Peterson's solution.</a:t>
            </a:r>
            <a:r>
              <a:rPr lang="en-US" dirty="0" smtClean="0"/>
              <a:t> </a:t>
            </a:r>
          </a:p>
          <a:p>
            <a:pPr lvl="0" algn="just">
              <a:buFont typeface="Wingdings" pitchFamily="2" charset="2"/>
              <a:buChar char="Ø"/>
            </a:pPr>
            <a:r>
              <a:rPr lang="en-US" dirty="0" smtClean="0"/>
              <a:t>Peterson's solution is restricted to </a:t>
            </a:r>
            <a:r>
              <a:rPr lang="en-US" b="1" dirty="0" smtClean="0"/>
              <a:t>two processes</a:t>
            </a:r>
            <a:r>
              <a:rPr lang="en-US" dirty="0" smtClean="0"/>
              <a:t> that alternate execution between their critical sections and remainder sections. </a:t>
            </a:r>
          </a:p>
          <a:p>
            <a:pPr lvl="0" algn="just">
              <a:buFont typeface="Wingdings" pitchFamily="2" charset="2"/>
              <a:buChar char="Ø"/>
            </a:pPr>
            <a:r>
              <a:rPr lang="en-US" dirty="0" smtClean="0"/>
              <a:t>The processes are numbered P</a:t>
            </a:r>
            <a:r>
              <a:rPr lang="en-US" baseline="-25000" dirty="0" smtClean="0"/>
              <a:t>0</a:t>
            </a:r>
            <a:r>
              <a:rPr lang="en-US" dirty="0" smtClean="0"/>
              <a:t> and P</a:t>
            </a:r>
            <a:r>
              <a:rPr lang="en-US" baseline="-25000" dirty="0" smtClean="0"/>
              <a:t>1 </a:t>
            </a:r>
            <a:r>
              <a:rPr lang="en-US" b="1" dirty="0" smtClean="0"/>
              <a:t>or</a:t>
            </a:r>
            <a:r>
              <a:rPr lang="en-US" dirty="0" smtClean="0"/>
              <a:t> P</a:t>
            </a:r>
            <a:r>
              <a:rPr lang="en-US" baseline="-25000" dirty="0" smtClean="0"/>
              <a:t>i</a:t>
            </a:r>
            <a:r>
              <a:rPr lang="en-US" dirty="0" smtClean="0"/>
              <a:t> and </a:t>
            </a:r>
            <a:r>
              <a:rPr lang="en-US" dirty="0" err="1" smtClean="0"/>
              <a:t>P</a:t>
            </a:r>
            <a:r>
              <a:rPr lang="en-US" baseline="-25000" dirty="0" err="1" smtClean="0"/>
              <a:t>j</a:t>
            </a:r>
            <a:r>
              <a:rPr lang="en-US" dirty="0" smtClean="0"/>
              <a:t> where j=1-i.</a:t>
            </a:r>
          </a:p>
          <a:p>
            <a:pPr lvl="0" algn="just">
              <a:buFont typeface="Wingdings" pitchFamily="2" charset="2"/>
              <a:buChar char="Ø"/>
            </a:pPr>
            <a:r>
              <a:rPr lang="en-US" dirty="0" smtClean="0"/>
              <a:t>Peterson's solution requires </a:t>
            </a:r>
            <a:r>
              <a:rPr lang="en-US" b="1" dirty="0" smtClean="0"/>
              <a:t>two data items</a:t>
            </a:r>
            <a:r>
              <a:rPr lang="en-US" dirty="0" smtClean="0"/>
              <a:t> to be shared between the two processes,            </a:t>
            </a:r>
          </a:p>
          <a:p>
            <a:pPr lvl="3" algn="just">
              <a:buNone/>
            </a:pPr>
            <a:r>
              <a:rPr lang="en-US" sz="1800" dirty="0" err="1" smtClean="0"/>
              <a:t>int</a:t>
            </a:r>
            <a:r>
              <a:rPr lang="en-US" sz="1800" dirty="0" smtClean="0"/>
              <a:t> turn;</a:t>
            </a:r>
          </a:p>
          <a:p>
            <a:pPr lvl="3" algn="just">
              <a:buNone/>
            </a:pPr>
            <a:r>
              <a:rPr lang="en-US" sz="1800" dirty="0" err="1" smtClean="0"/>
              <a:t>boolean</a:t>
            </a:r>
            <a:r>
              <a:rPr lang="en-US" sz="1800" dirty="0" smtClean="0"/>
              <a:t> flag[2]; </a:t>
            </a:r>
          </a:p>
          <a:p>
            <a:pPr lvl="0" algn="just">
              <a:buFont typeface="Wingdings" pitchFamily="2" charset="2"/>
              <a:buChar char="Ø"/>
            </a:pPr>
            <a:r>
              <a:rPr lang="en-US" dirty="0" smtClean="0"/>
              <a:t>The variable </a:t>
            </a:r>
            <a:r>
              <a:rPr lang="en-US" b="1" dirty="0" smtClean="0"/>
              <a:t>turn</a:t>
            </a:r>
            <a:r>
              <a:rPr lang="en-US" dirty="0" smtClean="0"/>
              <a:t> indicates whose turn it is to enter its critical section. That is, if turn = = </a:t>
            </a:r>
            <a:r>
              <a:rPr lang="en-US" dirty="0" err="1" smtClean="0"/>
              <a:t>i</a:t>
            </a:r>
            <a:r>
              <a:rPr lang="en-US" dirty="0" smtClean="0"/>
              <a:t>, then process P</a:t>
            </a:r>
            <a:r>
              <a:rPr lang="en-US" baseline="-25000" dirty="0" smtClean="0"/>
              <a:t>i</a:t>
            </a:r>
            <a:r>
              <a:rPr lang="en-US" dirty="0" smtClean="0"/>
              <a:t>, is allowed to execute in its critical section. </a:t>
            </a:r>
          </a:p>
          <a:p>
            <a:pPr lvl="0" algn="just">
              <a:buFont typeface="Wingdings" pitchFamily="2" charset="2"/>
              <a:buChar char="Ø"/>
            </a:pPr>
            <a:r>
              <a:rPr lang="en-US" dirty="0" smtClean="0"/>
              <a:t>The </a:t>
            </a:r>
            <a:r>
              <a:rPr lang="en-US" b="1" dirty="0" smtClean="0"/>
              <a:t>flag array</a:t>
            </a:r>
            <a:r>
              <a:rPr lang="en-US" dirty="0" smtClean="0"/>
              <a:t> is used to indicate if a process is ready to enter its critical section. </a:t>
            </a:r>
            <a:r>
              <a:rPr lang="en-US" b="1" dirty="0" smtClean="0"/>
              <a:t>For example</a:t>
            </a:r>
            <a:r>
              <a:rPr lang="en-US" dirty="0" smtClean="0"/>
              <a:t>, if flag[</a:t>
            </a:r>
            <a:r>
              <a:rPr lang="en-US" dirty="0" err="1" smtClean="0"/>
              <a:t>i</a:t>
            </a:r>
            <a:r>
              <a:rPr lang="en-US" dirty="0" smtClean="0"/>
              <a:t>] is true, this value indicates that P</a:t>
            </a:r>
            <a:r>
              <a:rPr lang="en-US" baseline="-25000" dirty="0" smtClean="0"/>
              <a:t>i</a:t>
            </a:r>
            <a:r>
              <a:rPr lang="en-US" dirty="0" smtClean="0"/>
              <a:t> is ready to enter its critical section.</a:t>
            </a:r>
          </a:p>
          <a:p>
            <a:pPr lvl="0" algn="just">
              <a:buFont typeface="Wingdings" pitchFamily="2" charset="2"/>
              <a:buChar char="Ø"/>
            </a:pPr>
            <a:r>
              <a:rPr lang="en-US" dirty="0" smtClean="0"/>
              <a:t>To enter the critical section, process P</a:t>
            </a:r>
            <a:r>
              <a:rPr lang="en-US" baseline="-25000" dirty="0" smtClean="0"/>
              <a:t>i</a:t>
            </a:r>
            <a:r>
              <a:rPr lang="en-US" dirty="0" smtClean="0"/>
              <a:t> first sets </a:t>
            </a:r>
            <a:r>
              <a:rPr lang="en-US" b="1" dirty="0" smtClean="0"/>
              <a:t>flag[</a:t>
            </a:r>
            <a:r>
              <a:rPr lang="en-US" b="1" dirty="0" err="1" smtClean="0"/>
              <a:t>i</a:t>
            </a:r>
            <a:r>
              <a:rPr lang="en-US" b="1" dirty="0" smtClean="0"/>
              <a:t>]</a:t>
            </a:r>
            <a:r>
              <a:rPr lang="en-US" dirty="0" smtClean="0"/>
              <a:t> to be true and then sets </a:t>
            </a:r>
            <a:r>
              <a:rPr lang="en-US" b="1" dirty="0" smtClean="0"/>
              <a:t>turn</a:t>
            </a:r>
            <a:r>
              <a:rPr lang="en-US" dirty="0" smtClean="0"/>
              <a:t> to the value j, thereby asserting that if the other process wishes to enter the critical section, it can do so.</a:t>
            </a: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lgn="just">
              <a:spcBef>
                <a:spcPts val="0"/>
              </a:spcBef>
              <a:buNone/>
            </a:pPr>
            <a:r>
              <a:rPr lang="en-US" sz="2400" dirty="0" smtClean="0"/>
              <a:t>The following algorithm describes the structure of P</a:t>
            </a:r>
            <a:r>
              <a:rPr lang="en-US" sz="2400" baseline="-25000" dirty="0" smtClean="0"/>
              <a:t>i</a:t>
            </a:r>
            <a:r>
              <a:rPr lang="en-US" sz="2400" dirty="0" smtClean="0"/>
              <a:t> in Peterson’s solution</a:t>
            </a:r>
          </a:p>
          <a:p>
            <a:pPr lvl="0" algn="just">
              <a:spcBef>
                <a:spcPts val="0"/>
              </a:spcBef>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1026" name="Picture 2"/>
          <p:cNvPicPr>
            <a:picLocks noChangeAspect="1" noChangeArrowheads="1"/>
          </p:cNvPicPr>
          <p:nvPr/>
        </p:nvPicPr>
        <p:blipFill>
          <a:blip r:embed="rId3"/>
          <a:srcRect/>
          <a:stretch>
            <a:fillRect/>
          </a:stretch>
        </p:blipFill>
        <p:spPr bwMode="auto">
          <a:xfrm>
            <a:off x="3226526" y="1737361"/>
            <a:ext cx="4859383" cy="4389120"/>
          </a:xfrm>
          <a:prstGeom prst="rect">
            <a:avLst/>
          </a:prstGeom>
          <a:noFill/>
          <a:ln w="9525">
            <a:noFill/>
            <a:miter lim="800000"/>
            <a:headEnd/>
            <a:tailEnd/>
          </a:ln>
        </p:spPr>
      </p:pic>
    </p:spTree>
    <p:extLst>
      <p:ext uri="{BB962C8B-B14F-4D97-AF65-F5344CB8AC3E}">
        <p14:creationId xmlns:p14="http://schemas.microsoft.com/office/powerpoint/2010/main" xmlns="" val="8769769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endParaRPr lang="en-US" sz="2400" dirty="0" smtClean="0"/>
          </a:p>
          <a:p>
            <a:pPr lvl="0">
              <a:buNone/>
            </a:pPr>
            <a:r>
              <a:rPr lang="en-US" sz="2400" dirty="0" smtClean="0"/>
              <a:t>To prove that this solution is correct, we need to show that,</a:t>
            </a:r>
          </a:p>
          <a:p>
            <a:pPr lvl="0">
              <a:buNone/>
            </a:pPr>
            <a:endParaRPr lang="en-US" sz="2400" dirty="0" smtClean="0"/>
          </a:p>
          <a:p>
            <a:pPr>
              <a:buFont typeface="Wingdings" pitchFamily="2" charset="2"/>
              <a:buChar char="Ø"/>
            </a:pPr>
            <a:r>
              <a:rPr lang="en-US" sz="2400" dirty="0" smtClean="0"/>
              <a:t>1. Mutual exclusion is preserved. </a:t>
            </a:r>
          </a:p>
          <a:p>
            <a:pPr>
              <a:buFont typeface="Wingdings" pitchFamily="2" charset="2"/>
              <a:buChar char="Ø"/>
            </a:pPr>
            <a:endParaRPr lang="en-US" sz="2400" dirty="0" smtClean="0"/>
          </a:p>
          <a:p>
            <a:pPr>
              <a:buFont typeface="Wingdings" pitchFamily="2" charset="2"/>
              <a:buChar char="Ø"/>
            </a:pPr>
            <a:r>
              <a:rPr lang="en-US" sz="2400" dirty="0" smtClean="0"/>
              <a:t>2. The progress requirement is satisfied. </a:t>
            </a:r>
          </a:p>
          <a:p>
            <a:pPr>
              <a:buFont typeface="Wingdings" pitchFamily="2" charset="2"/>
              <a:buChar char="Ø"/>
            </a:pPr>
            <a:endParaRPr lang="en-US" sz="2400" dirty="0" smtClean="0"/>
          </a:p>
          <a:p>
            <a:pPr>
              <a:buFont typeface="Wingdings" pitchFamily="2" charset="2"/>
              <a:buChar char="Ø"/>
            </a:pPr>
            <a:r>
              <a:rPr lang="en-US" sz="2400" dirty="0" smtClean="0"/>
              <a:t>3. The bounded-waiting requirement is met.</a:t>
            </a: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lnSpcReduction="10000"/>
          </a:bodyPr>
          <a:lstStyle/>
          <a:p>
            <a:pPr lvl="0" algn="just">
              <a:spcBef>
                <a:spcPts val="0"/>
              </a:spcBef>
              <a:buNone/>
            </a:pPr>
            <a:r>
              <a:rPr lang="en-US" sz="2400" b="1" dirty="0" smtClean="0"/>
              <a:t>				Synchronization hardware</a:t>
            </a:r>
          </a:p>
          <a:p>
            <a:pPr lvl="0" algn="just">
              <a:buFont typeface="Wingdings" pitchFamily="2" charset="2"/>
              <a:buChar char="Ø"/>
            </a:pPr>
            <a:r>
              <a:rPr lang="en-US" sz="2000" dirty="0" smtClean="0"/>
              <a:t>Any solution to the critical-section problem requires a simple tool called </a:t>
            </a:r>
            <a:r>
              <a:rPr lang="en-US" sz="2000" b="1" dirty="0" smtClean="0"/>
              <a:t>a lock</a:t>
            </a:r>
            <a:r>
              <a:rPr lang="en-US" sz="2000" dirty="0" smtClean="0"/>
              <a:t>. </a:t>
            </a:r>
            <a:r>
              <a:rPr lang="en-US" sz="2000" b="1" dirty="0" smtClean="0"/>
              <a:t>Race conditions</a:t>
            </a:r>
            <a:r>
              <a:rPr lang="en-US" sz="2000" dirty="0" smtClean="0"/>
              <a:t> are prevented by requiring that critical regions be protected by locks. </a:t>
            </a:r>
          </a:p>
          <a:p>
            <a:pPr algn="just">
              <a:buFont typeface="Wingdings" pitchFamily="2" charset="2"/>
              <a:buChar char="Ø"/>
            </a:pPr>
            <a:r>
              <a:rPr lang="en-US" sz="2000" dirty="0" smtClean="0"/>
              <a:t>That is, a process must acquire a lock before entering a critical section; it releases the lock when it exits the critical section. This is illustrated below, </a:t>
            </a:r>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Font typeface="Wingdings" pitchFamily="2" charset="2"/>
              <a:buChar char="Ø"/>
            </a:pPr>
            <a:endParaRPr lang="en-US" sz="2000" dirty="0" smtClean="0"/>
          </a:p>
          <a:p>
            <a:pPr algn="just">
              <a:buFont typeface="Wingdings" pitchFamily="2" charset="2"/>
              <a:buChar char="Ø"/>
            </a:pPr>
            <a:r>
              <a:rPr lang="en-US" sz="2000" dirty="0" smtClean="0"/>
              <a:t> Hardware features can make any programming task easier and improve </a:t>
            </a:r>
            <a:r>
              <a:rPr lang="en-US" sz="2000" b="1" dirty="0" smtClean="0"/>
              <a:t>system efficiency.</a:t>
            </a:r>
            <a:endParaRPr lang="en-US" sz="2000" dirty="0" smtClean="0"/>
          </a:p>
          <a:p>
            <a:pPr lvl="0" algn="just">
              <a:buFont typeface="Wingdings" pitchFamily="2" charset="2"/>
              <a:buChar char="Ø"/>
            </a:pPr>
            <a:endParaRPr lang="en-US" sz="2000" dirty="0" smtClean="0"/>
          </a:p>
          <a:p>
            <a:pPr>
              <a:buNone/>
            </a:pPr>
            <a:endParaRPr lang="en-US" sz="2400" dirty="0" smtClean="0"/>
          </a:p>
          <a:p>
            <a:pPr lvl="0" algn="just">
              <a:spcBef>
                <a:spcPts val="0"/>
              </a:spcBef>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2050" name="Picture 3"/>
          <p:cNvPicPr>
            <a:picLocks noChangeAspect="1" noChangeArrowheads="1"/>
          </p:cNvPicPr>
          <p:nvPr/>
        </p:nvPicPr>
        <p:blipFill>
          <a:blip r:embed="rId3"/>
          <a:srcRect/>
          <a:stretch>
            <a:fillRect/>
          </a:stretch>
        </p:blipFill>
        <p:spPr bwMode="auto">
          <a:xfrm>
            <a:off x="3931919" y="3422469"/>
            <a:ext cx="3958047" cy="2560320"/>
          </a:xfrm>
          <a:prstGeom prst="rect">
            <a:avLst/>
          </a:prstGeom>
          <a:noFill/>
          <a:ln w="9525">
            <a:noFill/>
            <a:miter lim="800000"/>
            <a:headEnd/>
            <a:tailEnd/>
          </a:ln>
        </p:spPr>
      </p:pic>
    </p:spTree>
    <p:extLst>
      <p:ext uri="{BB962C8B-B14F-4D97-AF65-F5344CB8AC3E}">
        <p14:creationId xmlns:p14="http://schemas.microsoft.com/office/powerpoint/2010/main" xmlns="" val="8769769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lnSpcReduction="10000"/>
          </a:bodyPr>
          <a:lstStyle/>
          <a:p>
            <a:pPr algn="just">
              <a:spcBef>
                <a:spcPts val="0"/>
              </a:spcBef>
              <a:buNone/>
            </a:pPr>
            <a:endParaRPr lang="en-US" sz="2400" dirty="0" smtClean="0"/>
          </a:p>
          <a:p>
            <a:pPr algn="just">
              <a:spcBef>
                <a:spcPts val="0"/>
              </a:spcBef>
              <a:buNone/>
            </a:pPr>
            <a:r>
              <a:rPr lang="en-US" sz="2400" dirty="0" smtClean="0"/>
              <a:t>We can use these special instructions to solve the critical-section problem in a relatively simple manner. The </a:t>
            </a:r>
            <a:r>
              <a:rPr lang="en-US" sz="2400" b="1" dirty="0" err="1" smtClean="0"/>
              <a:t>TestAndSet</a:t>
            </a:r>
            <a:r>
              <a:rPr lang="en-US" sz="2400" b="1" dirty="0" smtClean="0"/>
              <a:t>() </a:t>
            </a:r>
            <a:r>
              <a:rPr lang="en-US" sz="2400" dirty="0" smtClean="0"/>
              <a:t>instruction can be defined as below,</a:t>
            </a:r>
          </a:p>
          <a:p>
            <a:pPr>
              <a:buNone/>
            </a:pPr>
            <a:r>
              <a:rPr lang="en-US" sz="2400" dirty="0" smtClean="0"/>
              <a:t>			   </a:t>
            </a:r>
            <a:r>
              <a:rPr lang="en-US" sz="2400" dirty="0" err="1" smtClean="0"/>
              <a:t>boolean</a:t>
            </a:r>
            <a:r>
              <a:rPr lang="en-US" sz="2400" dirty="0" smtClean="0"/>
              <a:t> </a:t>
            </a:r>
            <a:r>
              <a:rPr lang="en-US" sz="2400" dirty="0" err="1" smtClean="0"/>
              <a:t>TestAndSet</a:t>
            </a:r>
            <a:r>
              <a:rPr lang="en-US" sz="2400" dirty="0" smtClean="0"/>
              <a:t>(</a:t>
            </a:r>
            <a:r>
              <a:rPr lang="en-US" sz="2400" dirty="0" err="1" smtClean="0"/>
              <a:t>boolean</a:t>
            </a:r>
            <a:r>
              <a:rPr lang="en-US" sz="2400" dirty="0" smtClean="0"/>
              <a:t> *target) </a:t>
            </a:r>
          </a:p>
          <a:p>
            <a:pPr>
              <a:buNone/>
            </a:pPr>
            <a:r>
              <a:rPr lang="en-US" sz="2400" dirty="0" smtClean="0"/>
              <a:t>				    {</a:t>
            </a:r>
          </a:p>
          <a:p>
            <a:pPr>
              <a:buNone/>
            </a:pPr>
            <a:r>
              <a:rPr lang="en-US" sz="2400" dirty="0" smtClean="0"/>
              <a:t>					 </a:t>
            </a:r>
            <a:r>
              <a:rPr lang="en-US" sz="2400" dirty="0" err="1" smtClean="0"/>
              <a:t>boolean</a:t>
            </a:r>
            <a:r>
              <a:rPr lang="en-US" sz="2400" dirty="0" smtClean="0"/>
              <a:t> </a:t>
            </a:r>
            <a:r>
              <a:rPr lang="en-US" sz="2400" dirty="0" err="1" smtClean="0"/>
              <a:t>rv</a:t>
            </a:r>
            <a:r>
              <a:rPr lang="en-US" sz="2400" dirty="0" smtClean="0"/>
              <a:t> = *target;</a:t>
            </a:r>
          </a:p>
          <a:p>
            <a:pPr lvl="1">
              <a:buNone/>
            </a:pPr>
            <a:r>
              <a:rPr lang="en-US" sz="2200" dirty="0" smtClean="0"/>
              <a:t>				  *target = TRUE;</a:t>
            </a:r>
          </a:p>
          <a:p>
            <a:pPr>
              <a:buNone/>
            </a:pPr>
            <a:r>
              <a:rPr lang="en-US" sz="2400" dirty="0" smtClean="0"/>
              <a:t>					     return </a:t>
            </a:r>
            <a:r>
              <a:rPr lang="en-US" sz="2400" dirty="0" err="1" smtClean="0"/>
              <a:t>rv</a:t>
            </a:r>
            <a:r>
              <a:rPr lang="en-US" sz="2400" dirty="0" smtClean="0"/>
              <a:t>;</a:t>
            </a:r>
          </a:p>
          <a:p>
            <a:pPr>
              <a:buNone/>
            </a:pPr>
            <a:r>
              <a:rPr lang="en-US" sz="2400" dirty="0" smtClean="0"/>
              <a:t>				     }</a:t>
            </a:r>
          </a:p>
          <a:p>
            <a:pPr lvl="0" algn="just">
              <a:buNone/>
            </a:pPr>
            <a:r>
              <a:rPr lang="en-US" sz="2400" dirty="0" smtClean="0"/>
              <a:t>The important characteristic is that this instruction is executed atomically. Thus, if two </a:t>
            </a:r>
            <a:r>
              <a:rPr lang="en-US" sz="2400" dirty="0" err="1" smtClean="0"/>
              <a:t>TestAndSet</a:t>
            </a:r>
            <a:r>
              <a:rPr lang="en-US" sz="2400" dirty="0" smtClean="0"/>
              <a:t>() instructions are executed simultaneously (each on a different CPU), they will be executed sequentially in some arbitrary order. </a:t>
            </a:r>
          </a:p>
          <a:p>
            <a:pPr>
              <a:buNone/>
            </a:pPr>
            <a:endParaRPr lang="en-US" sz="2400" dirty="0" smtClean="0"/>
          </a:p>
          <a:p>
            <a:pPr algn="just">
              <a:spcBef>
                <a:spcPts val="0"/>
              </a:spcBef>
              <a:buNone/>
            </a:pPr>
            <a:endParaRPr lang="en-US" sz="2400" dirty="0" smtClean="0"/>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Scheduling Algorithms</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endParaRPr lang="en-US" sz="2400" dirty="0" smtClean="0"/>
          </a:p>
          <a:p>
            <a:pPr lvl="0" algn="just">
              <a:buNone/>
            </a:pPr>
            <a:r>
              <a:rPr lang="en-US" sz="2400" dirty="0" smtClean="0"/>
              <a:t>The </a:t>
            </a:r>
            <a:r>
              <a:rPr lang="en-US" sz="2400" b="1" dirty="0" smtClean="0"/>
              <a:t>Swap() </a:t>
            </a:r>
            <a:r>
              <a:rPr lang="en-US" sz="2400" dirty="0" smtClean="0"/>
              <a:t>instruction, in contrast to the </a:t>
            </a:r>
            <a:r>
              <a:rPr lang="en-US" sz="2400" dirty="0" err="1" smtClean="0"/>
              <a:t>TestAndSet</a:t>
            </a:r>
            <a:r>
              <a:rPr lang="en-US" sz="2400" dirty="0" smtClean="0"/>
              <a:t>() instruction, operates on the contents of two words as shown below,</a:t>
            </a:r>
          </a:p>
          <a:p>
            <a:pPr>
              <a:buNone/>
            </a:pPr>
            <a:r>
              <a:rPr lang="en-US" sz="2400" dirty="0" smtClean="0"/>
              <a:t>			void Swap(</a:t>
            </a:r>
            <a:r>
              <a:rPr lang="en-US" sz="2400" dirty="0" err="1" smtClean="0"/>
              <a:t>boolean</a:t>
            </a:r>
            <a:r>
              <a:rPr lang="en-US" sz="2400" dirty="0" smtClean="0"/>
              <a:t> *a, </a:t>
            </a:r>
            <a:r>
              <a:rPr lang="en-US" sz="2400" dirty="0" err="1" smtClean="0"/>
              <a:t>boolean</a:t>
            </a:r>
            <a:r>
              <a:rPr lang="en-US" sz="2400" dirty="0" smtClean="0"/>
              <a:t> *b)</a:t>
            </a:r>
          </a:p>
          <a:p>
            <a:pPr>
              <a:buNone/>
            </a:pPr>
            <a:r>
              <a:rPr lang="en-US" sz="2400" dirty="0" smtClean="0"/>
              <a:t>		  	 {</a:t>
            </a:r>
          </a:p>
          <a:p>
            <a:pPr>
              <a:buNone/>
            </a:pPr>
            <a:r>
              <a:rPr lang="en-US" sz="2400" dirty="0" smtClean="0"/>
              <a:t>				</a:t>
            </a:r>
            <a:r>
              <a:rPr lang="en-US" sz="2400" dirty="0" err="1" smtClean="0"/>
              <a:t>boolean</a:t>
            </a:r>
            <a:r>
              <a:rPr lang="en-US" sz="2400" dirty="0" smtClean="0"/>
              <a:t> temp = *a;</a:t>
            </a:r>
          </a:p>
          <a:p>
            <a:pPr>
              <a:buNone/>
            </a:pPr>
            <a:r>
              <a:rPr lang="en-US" sz="2400" dirty="0" smtClean="0"/>
              <a:t>					*a = *b;</a:t>
            </a:r>
          </a:p>
          <a:p>
            <a:pPr>
              <a:buNone/>
            </a:pPr>
            <a:r>
              <a:rPr lang="en-US" sz="2400" dirty="0" smtClean="0"/>
              <a:t>				      *b = temp;</a:t>
            </a:r>
          </a:p>
          <a:p>
            <a:pPr>
              <a:buNone/>
            </a:pPr>
            <a:r>
              <a:rPr lang="en-US" sz="2400" dirty="0" smtClean="0"/>
              <a:t>			}</a:t>
            </a:r>
          </a:p>
          <a:p>
            <a:pPr lvl="0" algn="just">
              <a:buNone/>
            </a:pPr>
            <a:r>
              <a:rPr lang="en-US" sz="2400" dirty="0" smtClean="0"/>
              <a:t>It is executed atomically. If the machine supports the Swap() instruction, then mutual exclusion can be provided as follows. </a:t>
            </a:r>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cap="all" dirty="0" smtClean="0"/>
              <a:t>		S</a:t>
            </a:r>
            <a:r>
              <a:rPr lang="en-US" sz="2800" b="1" dirty="0" smtClean="0"/>
              <a:t>emaphores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10019212" cy="5718517"/>
          </a:xfrm>
        </p:spPr>
        <p:txBody>
          <a:bodyPr>
            <a:normAutofit fontScale="92500" lnSpcReduction="10000"/>
          </a:bodyPr>
          <a:lstStyle/>
          <a:p>
            <a:pPr lvl="0">
              <a:buNone/>
            </a:pPr>
            <a:r>
              <a:rPr lang="en-US" sz="2400" b="1" cap="all" dirty="0" smtClean="0"/>
              <a:t>			</a:t>
            </a:r>
            <a:endParaRPr lang="en-US" sz="2400" dirty="0" smtClean="0"/>
          </a:p>
          <a:p>
            <a:pPr lvl="0" algn="just">
              <a:buNone/>
            </a:pPr>
            <a:r>
              <a:rPr lang="en-US" sz="2400" dirty="0" smtClean="0"/>
              <a:t>The </a:t>
            </a:r>
            <a:r>
              <a:rPr lang="en-US" sz="2400" b="1" dirty="0" smtClean="0"/>
              <a:t>hardware-based solutions</a:t>
            </a:r>
            <a:r>
              <a:rPr lang="en-US" sz="2400" dirty="0" smtClean="0"/>
              <a:t> to the critical-section problem are </a:t>
            </a:r>
            <a:r>
              <a:rPr lang="en-US" sz="2400" b="1" dirty="0" smtClean="0"/>
              <a:t>complicated</a:t>
            </a:r>
            <a:r>
              <a:rPr lang="en-US" sz="2400" dirty="0" smtClean="0"/>
              <a:t> for application programmers to use. </a:t>
            </a:r>
          </a:p>
          <a:p>
            <a:pPr lvl="0" algn="just">
              <a:buNone/>
            </a:pPr>
            <a:r>
              <a:rPr lang="en-US" sz="2400" dirty="0" smtClean="0"/>
              <a:t>To </a:t>
            </a:r>
            <a:r>
              <a:rPr lang="en-US" sz="2400" b="1" dirty="0" smtClean="0"/>
              <a:t>overcome this difficulty</a:t>
            </a:r>
            <a:r>
              <a:rPr lang="en-US" sz="2400" dirty="0" smtClean="0"/>
              <a:t>, we can use a </a:t>
            </a:r>
            <a:r>
              <a:rPr lang="en-US" sz="2400" b="1" dirty="0" smtClean="0"/>
              <a:t>synchronization tool</a:t>
            </a:r>
            <a:r>
              <a:rPr lang="en-US" sz="2400" dirty="0" smtClean="0"/>
              <a:t> called a </a:t>
            </a:r>
            <a:r>
              <a:rPr lang="en-US" sz="2400" b="1" dirty="0" smtClean="0"/>
              <a:t>semaphore.</a:t>
            </a:r>
            <a:endParaRPr lang="en-US" sz="2400" dirty="0" smtClean="0"/>
          </a:p>
          <a:p>
            <a:pPr lvl="0" algn="just">
              <a:buNone/>
            </a:pPr>
            <a:r>
              <a:rPr lang="en-US" sz="2400" dirty="0" smtClean="0"/>
              <a:t>A </a:t>
            </a:r>
            <a:r>
              <a:rPr lang="en-US" sz="2400" b="1" dirty="0" smtClean="0"/>
              <a:t>semaphore S</a:t>
            </a:r>
            <a:r>
              <a:rPr lang="en-US" sz="2400" dirty="0" smtClean="0"/>
              <a:t> is an integer variable it is accessed only through </a:t>
            </a:r>
            <a:r>
              <a:rPr lang="en-US" sz="2400" b="1" dirty="0" smtClean="0"/>
              <a:t>two standard atomic operations:</a:t>
            </a:r>
            <a:r>
              <a:rPr lang="en-US" sz="2400" dirty="0" smtClean="0"/>
              <a:t> </a:t>
            </a:r>
            <a:r>
              <a:rPr lang="en-US" sz="2400" b="1" dirty="0" smtClean="0"/>
              <a:t>wait ()</a:t>
            </a:r>
            <a:r>
              <a:rPr lang="en-US" sz="2400" dirty="0" smtClean="0"/>
              <a:t> and </a:t>
            </a:r>
            <a:r>
              <a:rPr lang="en-US" sz="2400" b="1" dirty="0" smtClean="0"/>
              <a:t>signal ()</a:t>
            </a:r>
            <a:r>
              <a:rPr lang="en-US" sz="2400" dirty="0" smtClean="0"/>
              <a:t>. The wait () operation was termed as </a:t>
            </a:r>
            <a:r>
              <a:rPr lang="en-US" sz="2400" b="1" dirty="0" smtClean="0"/>
              <a:t>P</a:t>
            </a:r>
            <a:r>
              <a:rPr lang="en-US" sz="2400" dirty="0" smtClean="0"/>
              <a:t>; signal () was called </a:t>
            </a:r>
            <a:r>
              <a:rPr lang="en-US" sz="2400" b="1" dirty="0" smtClean="0"/>
              <a:t>V</a:t>
            </a:r>
            <a:r>
              <a:rPr lang="en-US" sz="2400" dirty="0" smtClean="0"/>
              <a:t>. </a:t>
            </a:r>
          </a:p>
          <a:p>
            <a:pPr lvl="0" algn="just">
              <a:buNone/>
            </a:pPr>
            <a:r>
              <a:rPr lang="en-US" sz="2400" dirty="0" smtClean="0"/>
              <a:t>The definition of </a:t>
            </a:r>
            <a:r>
              <a:rPr lang="en-US" sz="2400" b="1" dirty="0" smtClean="0"/>
              <a:t>wait()</a:t>
            </a:r>
            <a:r>
              <a:rPr lang="en-US" sz="2400" dirty="0" smtClean="0"/>
              <a:t> is as follows,</a:t>
            </a:r>
          </a:p>
          <a:p>
            <a:pPr>
              <a:buNone/>
            </a:pPr>
            <a:r>
              <a:rPr lang="en-US" sz="2400" dirty="0" smtClean="0"/>
              <a:t>					wait(S) </a:t>
            </a:r>
          </a:p>
          <a:p>
            <a:pPr>
              <a:buNone/>
            </a:pPr>
            <a:r>
              <a:rPr lang="en-US" sz="2400" dirty="0" smtClean="0"/>
              <a:t>						{ </a:t>
            </a:r>
          </a:p>
          <a:p>
            <a:pPr>
              <a:buNone/>
            </a:pPr>
            <a:r>
              <a:rPr lang="en-US" sz="2400" dirty="0" smtClean="0"/>
              <a:t>							while S&lt;= 0; // no-op </a:t>
            </a:r>
          </a:p>
          <a:p>
            <a:pPr>
              <a:buNone/>
            </a:pPr>
            <a:r>
              <a:rPr lang="en-US" sz="2400" dirty="0" smtClean="0"/>
              <a:t>							S--; </a:t>
            </a:r>
          </a:p>
          <a:p>
            <a:pPr>
              <a:buNone/>
            </a:pPr>
            <a:r>
              <a:rPr lang="en-US" sz="2400" dirty="0" smtClean="0"/>
              <a:t>						} </a:t>
            </a:r>
          </a:p>
          <a:p>
            <a:pPr lvl="0" algn="just">
              <a:buNone/>
            </a:pPr>
            <a:endParaRPr lang="en-US" sz="2400" dirty="0" smtClean="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cap="all" dirty="0" smtClean="0"/>
              <a:t>S</a:t>
            </a:r>
            <a:r>
              <a:rPr lang="en-US" sz="2800" b="1" dirty="0" smtClean="0"/>
              <a:t>emaphores	</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endParaRPr lang="en-US" sz="2400" dirty="0" smtClean="0"/>
          </a:p>
          <a:p>
            <a:pPr lvl="0">
              <a:buNone/>
            </a:pPr>
            <a:r>
              <a:rPr lang="en-US" sz="2400" dirty="0" smtClean="0"/>
              <a:t>The definition of </a:t>
            </a:r>
            <a:r>
              <a:rPr lang="en-US" sz="2400" b="1" dirty="0" smtClean="0"/>
              <a:t>signal()</a:t>
            </a:r>
            <a:r>
              <a:rPr lang="en-US" sz="2400" dirty="0" smtClean="0"/>
              <a:t> is as follows,</a:t>
            </a:r>
          </a:p>
          <a:p>
            <a:pPr>
              <a:buNone/>
            </a:pPr>
            <a:r>
              <a:rPr lang="en-US" sz="2400" dirty="0" smtClean="0"/>
              <a:t>			signal(S)</a:t>
            </a:r>
          </a:p>
          <a:p>
            <a:pPr>
              <a:buNone/>
            </a:pPr>
            <a:r>
              <a:rPr lang="en-US" sz="2400" dirty="0" smtClean="0"/>
              <a:t>			 { </a:t>
            </a:r>
          </a:p>
          <a:p>
            <a:pPr>
              <a:buNone/>
            </a:pPr>
            <a:r>
              <a:rPr lang="en-US" sz="2400" dirty="0" smtClean="0"/>
              <a:t>			      S++ ; </a:t>
            </a:r>
          </a:p>
          <a:p>
            <a:pPr>
              <a:buNone/>
            </a:pPr>
            <a:r>
              <a:rPr lang="en-US" sz="2400" dirty="0" smtClean="0"/>
              <a:t>		      }</a:t>
            </a:r>
          </a:p>
          <a:p>
            <a:pPr lvl="0" algn="just">
              <a:buNone/>
            </a:pPr>
            <a:r>
              <a:rPr lang="en-US" sz="2400" dirty="0" smtClean="0"/>
              <a:t>The wait() and signal() operations must be executed indivisibly. That is, when one process modifies the semaphore value, no other process can simultaneously modify that same semaphore value. </a:t>
            </a:r>
          </a:p>
          <a:p>
            <a:pPr lvl="0" algn="just">
              <a:buNone/>
            </a:pPr>
            <a:endParaRPr lang="en-US" sz="2400" dirty="0" smtClean="0"/>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t>		</a:t>
            </a:r>
            <a:r>
              <a:rPr lang="en-US" sz="2800" dirty="0" smtClean="0">
                <a:solidFill>
                  <a:srgbClr val="000000"/>
                </a:solidFill>
              </a:rPr>
              <a:t> Multi-threaded Programming</a:t>
            </a:r>
            <a:endParaRPr lang="en-US" sz="27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4"/>
            <a:ext cx="9858693" cy="1473088"/>
          </a:xfrm>
        </p:spPr>
        <p:txBody>
          <a:bodyPr>
            <a:normAutofit fontScale="70000" lnSpcReduction="20000"/>
          </a:bodyPr>
          <a:lstStyle/>
          <a:p>
            <a:pPr marL="342900" marR="0" lvl="0" indent="-342900" algn="just">
              <a:spcBef>
                <a:spcPts val="0"/>
              </a:spcBef>
              <a:spcAft>
                <a:spcPts val="0"/>
              </a:spcAft>
              <a:buFont typeface="Wingdings" panose="05000000000000000000" pitchFamily="2" charset="2"/>
              <a:buChar char=""/>
            </a:pPr>
            <a:endParaRPr lang="en-US" sz="2200" dirty="0">
              <a:effectLst/>
              <a:ea typeface="Times New Roman" panose="02020603050405020304" pitchFamily="18" charset="0"/>
            </a:endParaRPr>
          </a:p>
          <a:p>
            <a:pPr marL="514350" lvl="1" indent="-514350" algn="just">
              <a:buFont typeface="+mj-lt"/>
              <a:buAutoNum type="arabicPeriod"/>
            </a:pPr>
            <a:r>
              <a:rPr lang="en-US" sz="2600" b="1" dirty="0" smtClean="0"/>
              <a:t>Many-to-One</a:t>
            </a:r>
          </a:p>
          <a:p>
            <a:pPr algn="just">
              <a:buNone/>
            </a:pPr>
            <a:r>
              <a:rPr lang="en-US" sz="2600" dirty="0" smtClean="0"/>
              <a:t>Many user-level threads are mapped to single kernel thread as shown in below </a:t>
            </a:r>
            <a:r>
              <a:rPr lang="en-US" sz="2600" b="1" dirty="0" smtClean="0"/>
              <a:t>figure.</a:t>
            </a:r>
          </a:p>
          <a:p>
            <a:pPr lvl="0" algn="just">
              <a:buNone/>
            </a:pPr>
            <a:r>
              <a:rPr lang="en-US" sz="2600" b="1" dirty="0" smtClean="0"/>
              <a:t>Examples:</a:t>
            </a:r>
            <a:r>
              <a:rPr lang="en-US" sz="2600" dirty="0" smtClean="0"/>
              <a:t> Solaris Green Threads, GNU Portable Threads</a:t>
            </a:r>
          </a:p>
          <a:p>
            <a:pPr algn="just">
              <a:buNone/>
            </a:pPr>
            <a:endParaRPr lang="en-US" sz="2400" b="1" dirty="0" smtClean="0"/>
          </a:p>
          <a:p>
            <a:pPr algn="just">
              <a:buNone/>
            </a:pPr>
            <a:endParaRPr lang="en-US" sz="2300" dirty="0"/>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3074" name="Picture 359"/>
          <p:cNvPicPr>
            <a:picLocks noChangeAspect="1" noChangeArrowheads="1"/>
          </p:cNvPicPr>
          <p:nvPr/>
        </p:nvPicPr>
        <p:blipFill>
          <a:blip r:embed="rId3"/>
          <a:srcRect l="12682" t="1207" r="12682" b="1208"/>
          <a:stretch>
            <a:fillRect/>
          </a:stretch>
        </p:blipFill>
        <p:spPr bwMode="auto">
          <a:xfrm>
            <a:off x="3435531" y="2899954"/>
            <a:ext cx="5721532" cy="2899956"/>
          </a:xfrm>
          <a:prstGeom prst="rect">
            <a:avLst/>
          </a:prstGeom>
          <a:noFill/>
          <a:ln w="9525">
            <a:noFill/>
            <a:miter lim="800000"/>
            <a:headEnd/>
            <a:tailEnd/>
          </a:ln>
        </p:spPr>
      </p:pic>
    </p:spTree>
    <p:extLst>
      <p:ext uri="{BB962C8B-B14F-4D97-AF65-F5344CB8AC3E}">
        <p14:creationId xmlns:p14="http://schemas.microsoft.com/office/powerpoint/2010/main" xmlns="" val="31611211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cap="all" dirty="0" smtClean="0"/>
              <a:t>S</a:t>
            </a:r>
            <a:r>
              <a:rPr lang="en-US" sz="2800" b="1" dirty="0" smtClean="0"/>
              <a:t>emaphores	</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buNone/>
            </a:pPr>
            <a:endParaRPr lang="en-US" sz="2400" b="1" dirty="0" smtClean="0"/>
          </a:p>
          <a:p>
            <a:pPr lvl="0">
              <a:buNone/>
            </a:pPr>
            <a:r>
              <a:rPr lang="en-US" sz="2400" b="1" dirty="0" smtClean="0"/>
              <a:t>Usage</a:t>
            </a:r>
            <a:endParaRPr lang="en-US" sz="2400" dirty="0" smtClean="0"/>
          </a:p>
          <a:p>
            <a:pPr lvl="0" algn="just">
              <a:buFont typeface="Wingdings" pitchFamily="2" charset="2"/>
              <a:buChar char="Ø"/>
            </a:pPr>
            <a:r>
              <a:rPr lang="en-US" sz="2400" dirty="0" smtClean="0"/>
              <a:t>Operating systems often distinguish between </a:t>
            </a:r>
            <a:r>
              <a:rPr lang="en-US" sz="2400" b="1" dirty="0" smtClean="0"/>
              <a:t>counting and binary</a:t>
            </a:r>
            <a:r>
              <a:rPr lang="en-US" sz="2400" dirty="0" smtClean="0"/>
              <a:t> semaphores.</a:t>
            </a:r>
          </a:p>
          <a:p>
            <a:pPr lvl="0" algn="just">
              <a:buFont typeface="Wingdings" pitchFamily="2" charset="2"/>
              <a:buChar char="Ø"/>
            </a:pPr>
            <a:r>
              <a:rPr lang="en-US" sz="2400" dirty="0" smtClean="0"/>
              <a:t>The value of a </a:t>
            </a:r>
            <a:r>
              <a:rPr lang="en-US" sz="2400" b="1" dirty="0" smtClean="0"/>
              <a:t>counting semaphore</a:t>
            </a:r>
            <a:r>
              <a:rPr lang="en-US" sz="2400" dirty="0" smtClean="0"/>
              <a:t> can range over an unrestricted domain. </a:t>
            </a:r>
          </a:p>
          <a:p>
            <a:pPr lvl="0" algn="just">
              <a:buFont typeface="Wingdings" pitchFamily="2" charset="2"/>
              <a:buChar char="Ø"/>
            </a:pPr>
            <a:r>
              <a:rPr lang="en-US" sz="2400" dirty="0" smtClean="0"/>
              <a:t>The value of a </a:t>
            </a:r>
            <a:r>
              <a:rPr lang="en-US" sz="2400" b="1" dirty="0" smtClean="0"/>
              <a:t>binary semaphore</a:t>
            </a:r>
            <a:r>
              <a:rPr lang="en-US" sz="2400" dirty="0" smtClean="0"/>
              <a:t> can range only between 0 and 1. </a:t>
            </a:r>
          </a:p>
          <a:p>
            <a:pPr lvl="0" algn="just">
              <a:buFont typeface="Wingdings" pitchFamily="2" charset="2"/>
              <a:buChar char="Ø"/>
            </a:pPr>
            <a:r>
              <a:rPr lang="en-US" sz="2400" dirty="0" smtClean="0"/>
              <a:t>Binary semaphores are known as </a:t>
            </a:r>
            <a:r>
              <a:rPr lang="en-US" sz="2400" b="1" dirty="0" err="1" smtClean="0"/>
              <a:t>mutex</a:t>
            </a:r>
            <a:r>
              <a:rPr lang="en-US" sz="2400" b="1" dirty="0" smtClean="0"/>
              <a:t> locks</a:t>
            </a:r>
            <a:r>
              <a:rPr lang="en-US" sz="2400" dirty="0" smtClean="0"/>
              <a:t>, as they are locks that provide   mutual exclusion. </a:t>
            </a:r>
          </a:p>
          <a:p>
            <a:pPr lvl="0" algn="just">
              <a:buFont typeface="Wingdings" pitchFamily="2" charset="2"/>
              <a:buChar char="Ø"/>
            </a:pPr>
            <a:r>
              <a:rPr lang="en-US" sz="2400" dirty="0" smtClean="0"/>
              <a:t>We can use binary semaphores to deal with the critical-section problem for multiple processes. </a:t>
            </a:r>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cap="all" dirty="0" smtClean="0"/>
              <a:t>S</a:t>
            </a:r>
            <a:r>
              <a:rPr lang="en-US" sz="2800" b="1" dirty="0" smtClean="0"/>
              <a:t>emaphores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buNone/>
            </a:pPr>
            <a:endParaRPr lang="en-US" sz="2400" dirty="0" smtClean="0"/>
          </a:p>
          <a:p>
            <a:pPr lvl="0">
              <a:buNone/>
            </a:pPr>
            <a:r>
              <a:rPr lang="en-US" sz="2400" dirty="0" smtClean="0"/>
              <a:t>The n processes share a semaphore, </a:t>
            </a:r>
            <a:r>
              <a:rPr lang="en-US" sz="2400" b="1" dirty="0" err="1" smtClean="0"/>
              <a:t>mutex</a:t>
            </a:r>
            <a:r>
              <a:rPr lang="en-US" sz="2400" dirty="0" smtClean="0"/>
              <a:t>, initialized to 1. Each process P</a:t>
            </a:r>
            <a:r>
              <a:rPr lang="en-US" sz="2400" baseline="-25000" dirty="0" smtClean="0"/>
              <a:t>i</a:t>
            </a:r>
            <a:r>
              <a:rPr lang="en-US" sz="2400" dirty="0" smtClean="0"/>
              <a:t> is organized as shown,</a:t>
            </a:r>
          </a:p>
          <a:p>
            <a:pPr>
              <a:buNone/>
            </a:pPr>
            <a:r>
              <a:rPr lang="en-US" sz="2400" dirty="0" smtClean="0"/>
              <a:t>				</a:t>
            </a:r>
            <a:r>
              <a:rPr lang="en-US" sz="2000" dirty="0" smtClean="0"/>
              <a:t>do { </a:t>
            </a:r>
          </a:p>
          <a:p>
            <a:pPr>
              <a:buNone/>
            </a:pPr>
            <a:r>
              <a:rPr lang="en-US" sz="2000" dirty="0" smtClean="0"/>
              <a:t>					   		waiting(</a:t>
            </a:r>
            <a:r>
              <a:rPr lang="en-US" sz="2000" dirty="0" err="1" smtClean="0"/>
              <a:t>mutex</a:t>
            </a:r>
            <a:r>
              <a:rPr lang="en-US" sz="2000" dirty="0" smtClean="0"/>
              <a:t>); </a:t>
            </a:r>
          </a:p>
          <a:p>
            <a:pPr>
              <a:buNone/>
            </a:pPr>
            <a:r>
              <a:rPr lang="en-US" sz="2000" dirty="0" smtClean="0"/>
              <a:t>									// critical section </a:t>
            </a:r>
          </a:p>
          <a:p>
            <a:pPr>
              <a:buNone/>
            </a:pPr>
            <a:r>
              <a:rPr lang="en-US" sz="2000" dirty="0" smtClean="0"/>
              <a:t>							signal (</a:t>
            </a:r>
            <a:r>
              <a:rPr lang="en-US" sz="2000" dirty="0" err="1" smtClean="0"/>
              <a:t>mutex</a:t>
            </a:r>
            <a:r>
              <a:rPr lang="en-US" sz="2000" dirty="0" smtClean="0"/>
              <a:t>) ,</a:t>
            </a:r>
          </a:p>
          <a:p>
            <a:pPr>
              <a:buNone/>
            </a:pPr>
            <a:r>
              <a:rPr lang="en-US" sz="2000" dirty="0" smtClean="0"/>
              <a:t>									// remainder section </a:t>
            </a:r>
          </a:p>
          <a:p>
            <a:pPr>
              <a:buNone/>
            </a:pPr>
            <a:r>
              <a:rPr lang="en-US" sz="2000" dirty="0" smtClean="0"/>
              <a:t>					}  while (TRUE);</a:t>
            </a:r>
          </a:p>
          <a:p>
            <a:pPr algn="just">
              <a:buNone/>
            </a:pPr>
            <a:r>
              <a:rPr lang="en-US" sz="2400" b="1" dirty="0" smtClean="0"/>
              <a:t>Counting semaphores</a:t>
            </a:r>
            <a:r>
              <a:rPr lang="en-US" sz="2400" dirty="0" smtClean="0"/>
              <a:t> can be used to control access to a given resource consisting of a finite number of instances.</a:t>
            </a:r>
          </a:p>
          <a:p>
            <a:pPr algn="just">
              <a:buNone/>
            </a:pPr>
            <a:endParaRPr lang="en-US" sz="2400" dirty="0" smtClean="0"/>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cap="all" dirty="0" smtClean="0"/>
              <a:t>S</a:t>
            </a:r>
            <a:r>
              <a:rPr lang="en-US" sz="2800" b="1" dirty="0" smtClean="0"/>
              <a:t>emaphores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fontScale="92500" lnSpcReduction="20000"/>
          </a:bodyPr>
          <a:lstStyle/>
          <a:p>
            <a:pPr algn="just">
              <a:spcBef>
                <a:spcPts val="0"/>
              </a:spcBef>
              <a:buFont typeface="Symbol" panose="05050102010706020507" pitchFamily="18" charset="2"/>
              <a:buChar char=""/>
            </a:pPr>
            <a:endParaRPr lang="en-US" sz="2400" dirty="0" smtClean="0"/>
          </a:p>
          <a:p>
            <a:pPr algn="just">
              <a:spcBef>
                <a:spcPts val="0"/>
              </a:spcBef>
              <a:buNone/>
            </a:pPr>
            <a:r>
              <a:rPr lang="en-US" sz="2400" dirty="0" smtClean="0"/>
              <a:t>We can also use semaphores to solve various synchronization problems. For example, consider two concurrently running processes: P</a:t>
            </a:r>
            <a:r>
              <a:rPr lang="en-US" sz="2400" baseline="-25000" dirty="0" smtClean="0"/>
              <a:t>1</a:t>
            </a:r>
            <a:r>
              <a:rPr lang="en-US" sz="2400" dirty="0" smtClean="0"/>
              <a:t> with a statement S</a:t>
            </a:r>
            <a:r>
              <a:rPr lang="en-US" sz="2400" baseline="-25000" dirty="0" smtClean="0"/>
              <a:t>1</a:t>
            </a:r>
            <a:r>
              <a:rPr lang="en-US" sz="2400" dirty="0" smtClean="0"/>
              <a:t> and P</a:t>
            </a:r>
            <a:r>
              <a:rPr lang="en-US" sz="2400" baseline="-25000" dirty="0" smtClean="0"/>
              <a:t>2</a:t>
            </a:r>
            <a:r>
              <a:rPr lang="en-US" sz="2400" dirty="0" smtClean="0"/>
              <a:t> with a statement S</a:t>
            </a:r>
            <a:r>
              <a:rPr lang="en-US" sz="2400" baseline="-25000" dirty="0" smtClean="0"/>
              <a:t>2</a:t>
            </a:r>
            <a:r>
              <a:rPr lang="en-US" sz="2400" dirty="0" smtClean="0"/>
              <a:t>. Suppose we require that P</a:t>
            </a:r>
            <a:r>
              <a:rPr lang="en-US" sz="2400" baseline="-25000" dirty="0" smtClean="0"/>
              <a:t>2</a:t>
            </a:r>
            <a:r>
              <a:rPr lang="en-US" sz="2400" dirty="0" smtClean="0"/>
              <a:t> be executed only after S</a:t>
            </a:r>
            <a:r>
              <a:rPr lang="en-US" sz="2400" baseline="-25000" dirty="0" smtClean="0"/>
              <a:t>1</a:t>
            </a:r>
            <a:r>
              <a:rPr lang="en-US" sz="2400" dirty="0" smtClean="0"/>
              <a:t> has completed. We can implement this by letting P</a:t>
            </a:r>
            <a:r>
              <a:rPr lang="en-US" sz="2400" baseline="-25000" dirty="0" smtClean="0"/>
              <a:t>1</a:t>
            </a:r>
            <a:r>
              <a:rPr lang="en-US" sz="2400" dirty="0" smtClean="0"/>
              <a:t> and P</a:t>
            </a:r>
            <a:r>
              <a:rPr lang="en-US" sz="2400" baseline="-25000" dirty="0" smtClean="0"/>
              <a:t>2</a:t>
            </a:r>
            <a:r>
              <a:rPr lang="en-US" sz="2400" dirty="0" smtClean="0"/>
              <a:t> to share a common semaphore synch, initialized to 0, and by inserting the statements  in process P</a:t>
            </a:r>
            <a:r>
              <a:rPr lang="en-US" sz="2400" baseline="-25000" dirty="0" smtClean="0"/>
              <a:t>1</a:t>
            </a:r>
            <a:r>
              <a:rPr lang="en-US" sz="2400" dirty="0" smtClean="0"/>
              <a:t>, and the statements in process P</a:t>
            </a:r>
            <a:r>
              <a:rPr lang="en-US" sz="2400" baseline="-25000" dirty="0" smtClean="0"/>
              <a:t>2</a:t>
            </a:r>
            <a:r>
              <a:rPr lang="en-US" sz="2400" dirty="0" smtClean="0"/>
              <a:t>. </a:t>
            </a:r>
          </a:p>
          <a:p>
            <a:pPr algn="just">
              <a:spcBef>
                <a:spcPts val="0"/>
              </a:spcBef>
              <a:buNone/>
            </a:pPr>
            <a:r>
              <a:rPr lang="en-US" sz="2400" dirty="0" smtClean="0"/>
              <a:t> </a:t>
            </a:r>
          </a:p>
          <a:p>
            <a:pPr>
              <a:buNone/>
            </a:pPr>
            <a:r>
              <a:rPr lang="en-US" sz="2400" dirty="0" smtClean="0"/>
              <a:t>							</a:t>
            </a:r>
            <a:r>
              <a:rPr lang="en-US" sz="2400" b="1" dirty="0" smtClean="0"/>
              <a:t>S</a:t>
            </a:r>
            <a:r>
              <a:rPr lang="en-US" sz="2400" b="1" baseline="-25000" dirty="0" smtClean="0"/>
              <a:t>1</a:t>
            </a:r>
            <a:r>
              <a:rPr lang="en-US" sz="2400" b="1" dirty="0" smtClean="0"/>
              <a:t>; </a:t>
            </a:r>
            <a:endParaRPr lang="en-US" sz="2400" dirty="0" smtClean="0"/>
          </a:p>
          <a:p>
            <a:pPr>
              <a:buNone/>
            </a:pPr>
            <a:r>
              <a:rPr lang="en-US" sz="2400" b="1" dirty="0" smtClean="0"/>
              <a:t>							signal(synch); </a:t>
            </a:r>
          </a:p>
          <a:p>
            <a:pPr>
              <a:buNone/>
            </a:pPr>
            <a:r>
              <a:rPr lang="en-US" sz="2400" b="1" dirty="0" smtClean="0"/>
              <a:t>							wait(synch); </a:t>
            </a:r>
            <a:endParaRPr lang="en-US" sz="2400" dirty="0" smtClean="0"/>
          </a:p>
          <a:p>
            <a:pPr>
              <a:buNone/>
            </a:pPr>
            <a:r>
              <a:rPr lang="en-US" sz="2400" b="1" dirty="0" smtClean="0"/>
              <a:t>							S</a:t>
            </a:r>
            <a:r>
              <a:rPr lang="en-US" sz="2400" b="1" baseline="-25000" dirty="0" smtClean="0"/>
              <a:t>2</a:t>
            </a:r>
            <a:r>
              <a:rPr lang="en-US" sz="2400" b="1" dirty="0" smtClean="0"/>
              <a:t>; </a:t>
            </a:r>
          </a:p>
          <a:p>
            <a:pPr algn="just">
              <a:buNone/>
            </a:pPr>
            <a:r>
              <a:rPr lang="en-US" sz="2400" dirty="0" smtClean="0"/>
              <a:t>Because synch is initialized to 0, P</a:t>
            </a:r>
            <a:r>
              <a:rPr lang="en-US" sz="2400" baseline="-25000" dirty="0" smtClean="0"/>
              <a:t>2</a:t>
            </a:r>
            <a:r>
              <a:rPr lang="en-US" sz="2400" dirty="0" smtClean="0"/>
              <a:t> will execute S</a:t>
            </a:r>
            <a:r>
              <a:rPr lang="en-US" sz="2400" baseline="-25000" dirty="0" smtClean="0"/>
              <a:t>2</a:t>
            </a:r>
            <a:r>
              <a:rPr lang="en-US" sz="2400" dirty="0" smtClean="0"/>
              <a:t> only after P</a:t>
            </a:r>
            <a:r>
              <a:rPr lang="en-US" sz="2400" baseline="-25000" dirty="0" smtClean="0"/>
              <a:t>1</a:t>
            </a:r>
            <a:r>
              <a:rPr lang="en-US" sz="2400" dirty="0" smtClean="0"/>
              <a:t> has invoked signal (synch), which is after statement S</a:t>
            </a:r>
            <a:r>
              <a:rPr lang="en-US" sz="2400" baseline="-25000" dirty="0" smtClean="0"/>
              <a:t>1</a:t>
            </a:r>
            <a:r>
              <a:rPr lang="en-US" sz="2400" dirty="0" smtClean="0"/>
              <a:t> has been executed.</a:t>
            </a:r>
          </a:p>
          <a:p>
            <a:pPr>
              <a:buNone/>
            </a:pPr>
            <a:endParaRPr lang="en-US" sz="2400" dirty="0" smtClean="0"/>
          </a:p>
          <a:p>
            <a:pPr algn="just">
              <a:spcBef>
                <a:spcPts val="0"/>
              </a:spcBef>
              <a:buNone/>
            </a:pPr>
            <a:r>
              <a:rPr lang="en-US" sz="2400" dirty="0" smtClean="0"/>
              <a:t> </a:t>
            </a:r>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cap="all" dirty="0" smtClean="0"/>
              <a:t>S</a:t>
            </a:r>
            <a:r>
              <a:rPr lang="en-US" sz="2800" b="1" dirty="0" smtClean="0"/>
              <a:t>emaphores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lnSpcReduction="10000"/>
          </a:bodyPr>
          <a:lstStyle/>
          <a:p>
            <a:pPr lvl="0">
              <a:buNone/>
            </a:pPr>
            <a:r>
              <a:rPr lang="en-US" sz="2400" b="1" dirty="0" smtClean="0"/>
              <a:t>			Implementation</a:t>
            </a:r>
            <a:endParaRPr lang="en-US" sz="2400" dirty="0" smtClean="0"/>
          </a:p>
          <a:p>
            <a:pPr lvl="0" algn="just">
              <a:buFont typeface="Wingdings" pitchFamily="2" charset="2"/>
              <a:buChar char="Ø"/>
            </a:pPr>
            <a:r>
              <a:rPr lang="en-US" sz="2400" dirty="0" smtClean="0"/>
              <a:t>The main </a:t>
            </a:r>
            <a:r>
              <a:rPr lang="en-US" sz="2400" b="1" dirty="0" smtClean="0"/>
              <a:t>disadvantage</a:t>
            </a:r>
            <a:r>
              <a:rPr lang="en-US" sz="2400" dirty="0" smtClean="0"/>
              <a:t> of the semaphore definition given here is that it requires </a:t>
            </a:r>
            <a:r>
              <a:rPr lang="en-US" sz="2400" b="1" dirty="0" smtClean="0"/>
              <a:t>busy waiting</a:t>
            </a:r>
            <a:r>
              <a:rPr lang="en-US" sz="2400" dirty="0" smtClean="0"/>
              <a:t>. While a process is in its critical section, any other process that tries to enter its critical section must loop continuously in the entry code. </a:t>
            </a:r>
          </a:p>
          <a:p>
            <a:pPr lvl="0" algn="just">
              <a:buFont typeface="Wingdings" pitchFamily="2" charset="2"/>
              <a:buChar char="Ø"/>
            </a:pPr>
            <a:r>
              <a:rPr lang="en-US" sz="2400" dirty="0" smtClean="0"/>
              <a:t>This type of semaphore is also called a </a:t>
            </a:r>
            <a:r>
              <a:rPr lang="en-US" sz="2400" b="1" dirty="0" smtClean="0"/>
              <a:t>spin lock</a:t>
            </a:r>
            <a:r>
              <a:rPr lang="en-US" sz="2400" dirty="0" smtClean="0"/>
              <a:t> because the process "spins" while waiting for the lock.</a:t>
            </a:r>
          </a:p>
          <a:p>
            <a:pPr lvl="0" algn="just">
              <a:buFont typeface="Wingdings" pitchFamily="2" charset="2"/>
              <a:buChar char="Ø"/>
            </a:pPr>
            <a:r>
              <a:rPr lang="en-US" sz="2400" dirty="0" smtClean="0"/>
              <a:t>To implement semaphores under this definition, we define a semaphore as a "C' </a:t>
            </a:r>
            <a:r>
              <a:rPr lang="en-US" sz="2400" dirty="0" err="1" smtClean="0"/>
              <a:t>struct</a:t>
            </a:r>
            <a:r>
              <a:rPr lang="en-US" sz="2400" dirty="0" smtClean="0"/>
              <a:t>:</a:t>
            </a:r>
          </a:p>
          <a:p>
            <a:pPr>
              <a:buNone/>
            </a:pPr>
            <a:r>
              <a:rPr lang="en-US" sz="2400" dirty="0" smtClean="0"/>
              <a:t>				</a:t>
            </a:r>
            <a:r>
              <a:rPr lang="en-US" sz="2400" dirty="0" err="1" smtClean="0"/>
              <a:t>typedef</a:t>
            </a:r>
            <a:r>
              <a:rPr lang="en-US" sz="2400" dirty="0" smtClean="0"/>
              <a:t> </a:t>
            </a:r>
            <a:r>
              <a:rPr lang="en-US" sz="2400" dirty="0" err="1" smtClean="0"/>
              <a:t>struct</a:t>
            </a:r>
            <a:r>
              <a:rPr lang="en-US" sz="2400" dirty="0" smtClean="0"/>
              <a:t> {</a:t>
            </a:r>
          </a:p>
          <a:p>
            <a:pPr>
              <a:buNone/>
            </a:pPr>
            <a:r>
              <a:rPr lang="en-US" sz="2400" dirty="0" smtClean="0"/>
              <a:t>						</a:t>
            </a:r>
            <a:r>
              <a:rPr lang="en-US" sz="2400" dirty="0" err="1" smtClean="0"/>
              <a:t>int</a:t>
            </a:r>
            <a:r>
              <a:rPr lang="en-US" sz="2400" dirty="0" smtClean="0"/>
              <a:t> value;</a:t>
            </a:r>
          </a:p>
          <a:p>
            <a:pPr>
              <a:buNone/>
            </a:pPr>
            <a:r>
              <a:rPr lang="en-US" sz="2400" dirty="0" smtClean="0"/>
              <a:t>						</a:t>
            </a:r>
            <a:r>
              <a:rPr lang="en-US" sz="2400" dirty="0" err="1" smtClean="0"/>
              <a:t>struct</a:t>
            </a:r>
            <a:r>
              <a:rPr lang="en-US" sz="2400" dirty="0" smtClean="0"/>
              <a:t> process *list;</a:t>
            </a:r>
          </a:p>
          <a:p>
            <a:pPr>
              <a:buNone/>
            </a:pPr>
            <a:r>
              <a:rPr lang="en-US" sz="2400" dirty="0" smtClean="0"/>
              <a:t>					} semaphore;</a:t>
            </a:r>
          </a:p>
          <a:p>
            <a:pPr lvl="0" algn="just">
              <a:buFont typeface="Wingdings" pitchFamily="2" charset="2"/>
              <a:buChar char="Ø"/>
            </a:pPr>
            <a:endParaRPr lang="en-US" sz="2400" dirty="0" smtClean="0"/>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pPr lvl="1"/>
            <a:r>
              <a:rPr lang="en-US" sz="2200" b="1" dirty="0" smtClean="0"/>
              <a:t>	</a:t>
            </a:r>
            <a:r>
              <a:rPr lang="en-US" sz="2400" b="1" dirty="0" smtClean="0">
                <a:latin typeface="+mj-lt"/>
              </a:rPr>
              <a:t>Deadlocks and Starvation</a:t>
            </a: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fontScale="85000" lnSpcReduction="10000"/>
          </a:bodyPr>
          <a:lstStyle/>
          <a:p>
            <a:pPr>
              <a:buNone/>
            </a:pPr>
            <a:r>
              <a:rPr lang="en-US" sz="2400" dirty="0" smtClean="0"/>
              <a:t> </a:t>
            </a:r>
          </a:p>
          <a:p>
            <a:pPr lvl="0" algn="just">
              <a:buFont typeface="Wingdings" pitchFamily="2" charset="2"/>
              <a:buChar char="Ø"/>
            </a:pPr>
            <a:r>
              <a:rPr lang="en-US" sz="2400" dirty="0" smtClean="0"/>
              <a:t>The implementation of a semaphore with a waiting queue may result in a </a:t>
            </a:r>
            <a:r>
              <a:rPr lang="en-US" sz="2400" b="1" dirty="0" smtClean="0"/>
              <a:t>deadlock </a:t>
            </a:r>
            <a:r>
              <a:rPr lang="en-US" sz="2400" dirty="0" smtClean="0"/>
              <a:t>situation where two or more processes are waiting indefinitely for an event that can be caused only by one of the waiting processes. When such a state is reached, these processes are said to be </a:t>
            </a:r>
            <a:r>
              <a:rPr lang="en-US" sz="2400" b="1" dirty="0" smtClean="0"/>
              <a:t>deadlocked.</a:t>
            </a:r>
            <a:endParaRPr lang="en-US" sz="2400" dirty="0" smtClean="0"/>
          </a:p>
          <a:p>
            <a:pPr lvl="0" algn="just">
              <a:buFont typeface="Wingdings" pitchFamily="2" charset="2"/>
              <a:buChar char="Ø"/>
            </a:pPr>
            <a:r>
              <a:rPr lang="en-US" sz="2400" dirty="0" smtClean="0"/>
              <a:t>To illustrate this, we consider a system consisting of two processes, P</a:t>
            </a:r>
            <a:r>
              <a:rPr lang="en-US" sz="2400" baseline="-25000" dirty="0" smtClean="0"/>
              <a:t>0</a:t>
            </a:r>
            <a:r>
              <a:rPr lang="en-US" sz="2400" i="1" dirty="0" smtClean="0"/>
              <a:t> </a:t>
            </a:r>
            <a:r>
              <a:rPr lang="en-US" sz="2400" dirty="0" smtClean="0"/>
              <a:t>and P</a:t>
            </a:r>
            <a:r>
              <a:rPr lang="en-US" sz="2400" baseline="-25000" dirty="0" smtClean="0"/>
              <a:t>1</a:t>
            </a:r>
            <a:r>
              <a:rPr lang="en-US" sz="2400" dirty="0" smtClean="0"/>
              <a:t>, each accessing two semaphores, S and Q, set to the value 1:</a:t>
            </a:r>
          </a:p>
          <a:p>
            <a:pPr>
              <a:buNone/>
            </a:pPr>
            <a:r>
              <a:rPr lang="en-US" sz="2400" i="1" dirty="0" smtClean="0"/>
              <a:t>			 		    		</a:t>
            </a:r>
            <a:r>
              <a:rPr lang="en-US" sz="2400" dirty="0" smtClean="0"/>
              <a:t>P</a:t>
            </a:r>
            <a:r>
              <a:rPr lang="en-US" sz="2400" baseline="-25000" dirty="0" smtClean="0"/>
              <a:t>0</a:t>
            </a:r>
            <a:r>
              <a:rPr lang="en-US" sz="2400" dirty="0" smtClean="0"/>
              <a:t>				     P</a:t>
            </a:r>
            <a:r>
              <a:rPr lang="en-US" sz="2400" baseline="-25000" dirty="0" smtClean="0"/>
              <a:t>1</a:t>
            </a:r>
            <a:endParaRPr lang="en-US" sz="2400" dirty="0" smtClean="0"/>
          </a:p>
          <a:p>
            <a:pPr>
              <a:buNone/>
            </a:pPr>
            <a:r>
              <a:rPr lang="en-US" sz="2400" dirty="0" smtClean="0"/>
              <a:t>						wait(S);				wait(Q);</a:t>
            </a:r>
          </a:p>
          <a:p>
            <a:pPr>
              <a:buNone/>
            </a:pPr>
            <a:r>
              <a:rPr lang="en-US" sz="2400" dirty="0" smtClean="0"/>
              <a:t>						wait(Q);  			wait(S);</a:t>
            </a:r>
          </a:p>
          <a:p>
            <a:pPr>
              <a:buNone/>
            </a:pPr>
            <a:r>
              <a:rPr lang="en-US" sz="2400" dirty="0" smtClean="0"/>
              <a:t>		                             .                                .</a:t>
            </a:r>
          </a:p>
          <a:p>
            <a:pPr>
              <a:buNone/>
            </a:pPr>
            <a:r>
              <a:rPr lang="en-US" sz="2400" dirty="0" smtClean="0"/>
              <a:t>		                             .		 		          .</a:t>
            </a:r>
          </a:p>
          <a:p>
            <a:pPr>
              <a:buNone/>
            </a:pPr>
            <a:r>
              <a:rPr lang="en-US" sz="2400" dirty="0" smtClean="0"/>
              <a:t>	                               .				          .</a:t>
            </a:r>
          </a:p>
          <a:p>
            <a:pPr>
              <a:buNone/>
            </a:pPr>
            <a:r>
              <a:rPr lang="en-US" sz="2400" dirty="0" smtClean="0"/>
              <a:t>						signal(S);	              signal(Q);</a:t>
            </a:r>
          </a:p>
          <a:p>
            <a:pPr>
              <a:buNone/>
            </a:pPr>
            <a:r>
              <a:rPr lang="en-US" sz="2400" dirty="0" smtClean="0"/>
              <a:t>						signal(Q);	              signal(S);</a:t>
            </a:r>
          </a:p>
          <a:p>
            <a:pPr marL="342900" marR="0" lvl="0" indent="-342900" algn="just">
              <a:spcBef>
                <a:spcPts val="0"/>
              </a:spcBef>
              <a:spcAft>
                <a:spcPts val="0"/>
              </a:spcAft>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1" algn="l" defTabSz="457200" rtl="0">
              <a:spcBef>
                <a:spcPct val="0"/>
              </a:spcBef>
            </a:pPr>
            <a:r>
              <a:rPr lang="en-US" sz="2800" dirty="0" smtClean="0">
                <a:effectLst/>
                <a:ea typeface="Times New Roman" panose="02020603050405020304" pitchFamily="18" charset="0"/>
              </a:rPr>
              <a:t>			</a:t>
            </a:r>
            <a:r>
              <a:rPr lang="en-US" sz="2700" b="1" dirty="0" smtClean="0"/>
              <a:t>Deadlocks and Starvation</a:t>
            </a:r>
            <a:br>
              <a:rPr lang="en-US" sz="2700" b="1" dirty="0" smtClean="0"/>
            </a:b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buNone/>
            </a:pPr>
            <a:endParaRPr lang="en-US" sz="2400" dirty="0" smtClean="0"/>
          </a:p>
          <a:p>
            <a:pPr lvl="0" algn="just">
              <a:buFont typeface="Wingdings" pitchFamily="2" charset="2"/>
              <a:buChar char="Ø"/>
            </a:pPr>
            <a:r>
              <a:rPr lang="en-US" sz="2400" dirty="0" smtClean="0"/>
              <a:t>Suppose that P</a:t>
            </a:r>
            <a:r>
              <a:rPr lang="en-US" sz="2400" baseline="-25000" dirty="0" smtClean="0"/>
              <a:t>0</a:t>
            </a:r>
            <a:r>
              <a:rPr lang="en-US" sz="2400" i="1" dirty="0" smtClean="0"/>
              <a:t> </a:t>
            </a:r>
            <a:r>
              <a:rPr lang="en-US" sz="2400" dirty="0" smtClean="0"/>
              <a:t>executes wait(S) and then P</a:t>
            </a:r>
            <a:r>
              <a:rPr lang="en-US" sz="2400" baseline="-25000" dirty="0" smtClean="0"/>
              <a:t>1</a:t>
            </a:r>
            <a:r>
              <a:rPr lang="en-US" sz="2400" dirty="0" smtClean="0"/>
              <a:t> executes wait(Q). When P</a:t>
            </a:r>
            <a:r>
              <a:rPr lang="en-US" sz="2400" baseline="-25000" dirty="0" smtClean="0"/>
              <a:t>0 </a:t>
            </a:r>
            <a:r>
              <a:rPr lang="en-US" sz="2400" dirty="0" smtClean="0"/>
              <a:t>executes wait(Q), it must wait until P</a:t>
            </a:r>
            <a:r>
              <a:rPr lang="en-US" sz="2400" baseline="-25000" dirty="0" smtClean="0"/>
              <a:t>1</a:t>
            </a:r>
            <a:r>
              <a:rPr lang="en-US" sz="2400" dirty="0" smtClean="0"/>
              <a:t> executes signal(Q). Similarly, when P</a:t>
            </a:r>
            <a:r>
              <a:rPr lang="en-US" sz="2400" baseline="-25000" dirty="0" smtClean="0"/>
              <a:t>1</a:t>
            </a:r>
            <a:r>
              <a:rPr lang="en-US" sz="2400" dirty="0" smtClean="0"/>
              <a:t> executes wait(S), it must wait until P</a:t>
            </a:r>
            <a:r>
              <a:rPr lang="en-US" sz="2400" baseline="-25000" dirty="0" smtClean="0"/>
              <a:t>0</a:t>
            </a:r>
            <a:r>
              <a:rPr lang="en-US" sz="2400" i="1" dirty="0" smtClean="0"/>
              <a:t> </a:t>
            </a:r>
            <a:r>
              <a:rPr lang="en-US" sz="2400" dirty="0" smtClean="0"/>
              <a:t>executes signal(S). Since these signal() operations cannot be executed, P</a:t>
            </a:r>
            <a:r>
              <a:rPr lang="en-US" sz="2400" baseline="-25000" dirty="0" smtClean="0"/>
              <a:t>0</a:t>
            </a:r>
            <a:r>
              <a:rPr lang="en-US" sz="2400" i="1" dirty="0" smtClean="0"/>
              <a:t> </a:t>
            </a:r>
            <a:r>
              <a:rPr lang="en-US" sz="2400" dirty="0" smtClean="0"/>
              <a:t>and P</a:t>
            </a:r>
            <a:r>
              <a:rPr lang="en-US" sz="2400" baseline="-25000" dirty="0" smtClean="0"/>
              <a:t>1</a:t>
            </a:r>
            <a:r>
              <a:rPr lang="en-US" sz="2400" dirty="0" smtClean="0"/>
              <a:t> are deadlocked.</a:t>
            </a:r>
          </a:p>
          <a:p>
            <a:pPr algn="just">
              <a:buFont typeface="Wingdings" pitchFamily="2" charset="2"/>
              <a:buChar char="Ø"/>
            </a:pPr>
            <a:endParaRPr lang="en-US" sz="2400" dirty="0" smtClean="0"/>
          </a:p>
          <a:p>
            <a:pPr algn="just">
              <a:buFont typeface="Wingdings" pitchFamily="2" charset="2"/>
              <a:buChar char="Ø"/>
            </a:pPr>
            <a:r>
              <a:rPr lang="en-US" sz="2400" dirty="0" smtClean="0"/>
              <a:t>Another problem related to deadlocks is </a:t>
            </a:r>
            <a:r>
              <a:rPr lang="en-US" sz="2400" b="1" dirty="0" smtClean="0"/>
              <a:t>indefinite blocking, or starvation, </a:t>
            </a:r>
            <a:r>
              <a:rPr lang="en-US" sz="2400" dirty="0" smtClean="0"/>
              <a:t>a situation in which processes wait indefinitely within the semaphore.</a:t>
            </a: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1" algn="l" defTabSz="457200" rtl="0">
              <a:spcBef>
                <a:spcPct val="0"/>
              </a:spcBef>
            </a:pPr>
            <a:r>
              <a:rPr lang="en-US" sz="2800" dirty="0" smtClean="0">
                <a:effectLst/>
                <a:ea typeface="Times New Roman" panose="02020603050405020304" pitchFamily="18" charset="0"/>
              </a:rPr>
              <a:t>			</a:t>
            </a:r>
            <a:r>
              <a:rPr lang="en-US" sz="2400" b="1" dirty="0" smtClean="0"/>
              <a:t>Classic problems of Synchronization</a:t>
            </a:r>
            <a:r>
              <a:rPr lang="en-US" sz="2400" dirty="0" smtClean="0"/>
              <a:t/>
            </a:r>
            <a:br>
              <a:rPr lang="en-US" sz="2400" dirty="0" smtClean="0"/>
            </a:b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buNone/>
            </a:pPr>
            <a:endParaRPr lang="en-US" sz="2400" b="1" dirty="0" smtClean="0"/>
          </a:p>
          <a:p>
            <a:pPr lvl="0">
              <a:buNone/>
            </a:pPr>
            <a:r>
              <a:rPr lang="en-US" sz="2400" b="1" dirty="0" smtClean="0"/>
              <a:t>Classic problems of Synchronization</a:t>
            </a:r>
            <a:endParaRPr lang="en-US" sz="2400" dirty="0" smtClean="0"/>
          </a:p>
          <a:p>
            <a:pPr lvl="0"/>
            <a:endParaRPr lang="en-US" sz="2400" dirty="0" smtClean="0"/>
          </a:p>
          <a:p>
            <a:pPr lvl="0">
              <a:buNone/>
            </a:pPr>
            <a:r>
              <a:rPr lang="en-US" sz="2400" dirty="0" smtClean="0"/>
              <a:t>	1. Bounded-buffer problem</a:t>
            </a:r>
          </a:p>
          <a:p>
            <a:pPr lvl="0">
              <a:buNone/>
            </a:pPr>
            <a:r>
              <a:rPr lang="en-US" sz="2400" dirty="0" smtClean="0"/>
              <a:t>	</a:t>
            </a:r>
          </a:p>
          <a:p>
            <a:pPr lvl="0">
              <a:buNone/>
            </a:pPr>
            <a:r>
              <a:rPr lang="en-US" sz="2400" dirty="0" smtClean="0"/>
              <a:t>	2. The Readers-Writers Problem</a:t>
            </a:r>
          </a:p>
          <a:p>
            <a:pPr lvl="0">
              <a:buNone/>
            </a:pPr>
            <a:r>
              <a:rPr lang="en-US" sz="2400" dirty="0" smtClean="0"/>
              <a:t>	</a:t>
            </a:r>
          </a:p>
          <a:p>
            <a:pPr lvl="0">
              <a:buNone/>
            </a:pPr>
            <a:r>
              <a:rPr lang="en-US" sz="2400" dirty="0" smtClean="0"/>
              <a:t>	3. The Dining-Philosophers Problem</a:t>
            </a:r>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0"/>
            <a:r>
              <a:rPr lang="en-US" sz="2800" dirty="0" smtClean="0">
                <a:effectLst/>
                <a:ea typeface="Times New Roman" panose="02020603050405020304" pitchFamily="18" charset="0"/>
              </a:rPr>
              <a:t>		</a:t>
            </a:r>
            <a:r>
              <a:rPr lang="en-US" sz="2400" b="1" dirty="0" smtClean="0"/>
              <a:t>Classic problems of Synchronization</a:t>
            </a:r>
            <a:endParaRPr lang="en-US" sz="2400" dirty="0" smtClean="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fontScale="85000" lnSpcReduction="20000"/>
          </a:bodyPr>
          <a:lstStyle/>
          <a:p>
            <a:pPr lvl="0">
              <a:buNone/>
            </a:pPr>
            <a:endParaRPr lang="en-US" sz="2400" dirty="0" smtClean="0"/>
          </a:p>
          <a:p>
            <a:pPr lvl="0">
              <a:buNone/>
            </a:pPr>
            <a:r>
              <a:rPr lang="en-US" sz="2400" b="1" dirty="0" smtClean="0"/>
              <a:t>1. Bounded-buffer problem</a:t>
            </a:r>
          </a:p>
          <a:p>
            <a:pPr lvl="0">
              <a:buNone/>
            </a:pPr>
            <a:r>
              <a:rPr lang="en-US" sz="2400" dirty="0" smtClean="0"/>
              <a:t>The code for the producer process is shown:</a:t>
            </a:r>
          </a:p>
          <a:p>
            <a:pPr>
              <a:buNone/>
            </a:pPr>
            <a:r>
              <a:rPr lang="en-US" sz="2400" dirty="0" smtClean="0"/>
              <a:t> </a:t>
            </a:r>
          </a:p>
          <a:p>
            <a:pPr>
              <a:buNone/>
            </a:pPr>
            <a:r>
              <a:rPr lang="en-US" sz="2400" dirty="0" smtClean="0"/>
              <a:t>	do{ </a:t>
            </a:r>
          </a:p>
          <a:p>
            <a:pPr>
              <a:buNone/>
            </a:pPr>
            <a:r>
              <a:rPr lang="en-US" sz="2400" dirty="0" smtClean="0"/>
              <a:t>		// produce an item in </a:t>
            </a:r>
            <a:r>
              <a:rPr lang="en-US" sz="2400" dirty="0" err="1" smtClean="0"/>
              <a:t>nextp</a:t>
            </a:r>
            <a:r>
              <a:rPr lang="en-US" sz="2400" dirty="0" smtClean="0"/>
              <a:t> </a:t>
            </a:r>
          </a:p>
          <a:p>
            <a:pPr>
              <a:buNone/>
            </a:pPr>
            <a:r>
              <a:rPr lang="en-US" sz="2400" dirty="0" smtClean="0"/>
              <a:t>					...</a:t>
            </a:r>
          </a:p>
          <a:p>
            <a:pPr>
              <a:buNone/>
            </a:pPr>
            <a:r>
              <a:rPr lang="en-US" sz="2400" dirty="0" smtClean="0"/>
              <a:t>			wait(empty); </a:t>
            </a:r>
          </a:p>
          <a:p>
            <a:pPr>
              <a:buNone/>
            </a:pPr>
            <a:r>
              <a:rPr lang="en-US" sz="2400" dirty="0" smtClean="0"/>
              <a:t>			wait (</a:t>
            </a:r>
            <a:r>
              <a:rPr lang="en-US" sz="2400" dirty="0" err="1" smtClean="0"/>
              <a:t>mutex</a:t>
            </a:r>
            <a:r>
              <a:rPr lang="en-US" sz="2400" dirty="0" smtClean="0"/>
              <a:t>);</a:t>
            </a:r>
          </a:p>
          <a:p>
            <a:pPr>
              <a:buNone/>
            </a:pPr>
            <a:r>
              <a:rPr lang="en-US" sz="2400" dirty="0" smtClean="0"/>
              <a:t>					...</a:t>
            </a:r>
          </a:p>
          <a:p>
            <a:pPr>
              <a:buNone/>
            </a:pPr>
            <a:r>
              <a:rPr lang="en-US" sz="2400" dirty="0" smtClean="0"/>
              <a:t>		// add </a:t>
            </a:r>
            <a:r>
              <a:rPr lang="en-US" sz="2400" dirty="0" err="1" smtClean="0"/>
              <a:t>nextp</a:t>
            </a:r>
            <a:r>
              <a:rPr lang="en-US" sz="2400" dirty="0" smtClean="0"/>
              <a:t> to buffer </a:t>
            </a:r>
          </a:p>
          <a:p>
            <a:pPr>
              <a:buNone/>
            </a:pPr>
            <a:r>
              <a:rPr lang="en-US" sz="2400" dirty="0" smtClean="0"/>
              <a:t>					...</a:t>
            </a:r>
          </a:p>
          <a:p>
            <a:pPr>
              <a:buNone/>
            </a:pPr>
            <a:r>
              <a:rPr lang="en-US" sz="2400" dirty="0" smtClean="0"/>
              <a:t>		signal(</a:t>
            </a:r>
            <a:r>
              <a:rPr lang="en-US" sz="2400" dirty="0" err="1" smtClean="0"/>
              <a:t>mutex</a:t>
            </a:r>
            <a:r>
              <a:rPr lang="en-US" sz="2400" dirty="0" smtClean="0"/>
              <a:t>); </a:t>
            </a:r>
          </a:p>
          <a:p>
            <a:pPr>
              <a:buNone/>
            </a:pPr>
            <a:r>
              <a:rPr lang="en-US" sz="2400" dirty="0" smtClean="0"/>
              <a:t>		signal (full);</a:t>
            </a:r>
          </a:p>
          <a:p>
            <a:pPr>
              <a:buNone/>
            </a:pPr>
            <a:r>
              <a:rPr lang="en-US" sz="2400" dirty="0" smtClean="0"/>
              <a:t>	   }while (TRUE);</a:t>
            </a:r>
          </a:p>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1" algn="l" defTabSz="457200" rtl="0">
              <a:spcBef>
                <a:spcPct val="0"/>
              </a:spcBef>
            </a:pPr>
            <a:r>
              <a:rPr lang="en-US" sz="2800" dirty="0" smtClean="0">
                <a:effectLst/>
                <a:ea typeface="Times New Roman" panose="02020603050405020304" pitchFamily="18" charset="0"/>
              </a:rPr>
              <a:t>			</a:t>
            </a:r>
            <a:r>
              <a:rPr lang="en-US" sz="2800" b="1" dirty="0" smtClean="0"/>
              <a:t>1. Bounded-buffer problem cont..</a:t>
            </a:r>
            <a:br>
              <a:rPr lang="en-US" sz="2800" b="1" dirty="0" smtClean="0"/>
            </a:br>
            <a:endParaRPr lang="en-US" sz="27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fontScale="92500" lnSpcReduction="10000"/>
          </a:bodyPr>
          <a:lstStyle/>
          <a:p>
            <a:pPr lvl="0" algn="just">
              <a:spcBef>
                <a:spcPts val="0"/>
              </a:spcBef>
              <a:buNone/>
              <a:tabLst>
                <a:tab pos="742950" algn="l"/>
              </a:tabLst>
            </a:pPr>
            <a:endParaRPr lang="en-US" sz="2400" dirty="0" smtClean="0">
              <a:latin typeface="Times New Roman"/>
              <a:ea typeface="Times New Roman"/>
            </a:endParaRPr>
          </a:p>
          <a:p>
            <a:pPr lvl="0" algn="just">
              <a:spcBef>
                <a:spcPts val="0"/>
              </a:spcBef>
              <a:buNone/>
              <a:tabLst>
                <a:tab pos="742950" algn="l"/>
              </a:tabLst>
            </a:pPr>
            <a:r>
              <a:rPr lang="en-US" sz="2400" dirty="0" smtClean="0">
                <a:ea typeface="Times New Roman"/>
              </a:rPr>
              <a:t>The code for the consumer process is shown:</a:t>
            </a:r>
          </a:p>
          <a:p>
            <a:pPr lvl="0" algn="just">
              <a:spcBef>
                <a:spcPts val="0"/>
              </a:spcBef>
              <a:buNone/>
              <a:tabLst>
                <a:tab pos="742950" algn="l"/>
              </a:tabLst>
            </a:pPr>
            <a:endParaRPr lang="en-US" sz="2400" dirty="0" smtClean="0">
              <a:latin typeface="Times New Roman"/>
              <a:ea typeface="Times New Roman"/>
            </a:endParaRPr>
          </a:p>
          <a:p>
            <a:pPr marL="0" algn="just">
              <a:spcBef>
                <a:spcPts val="0"/>
              </a:spcBef>
              <a:buNone/>
            </a:pPr>
            <a:r>
              <a:rPr lang="en-US" sz="2400" dirty="0" smtClean="0">
                <a:latin typeface="Times New Roman"/>
                <a:ea typeface="Times New Roman"/>
              </a:rPr>
              <a:t> 				do { </a:t>
            </a:r>
          </a:p>
          <a:p>
            <a:pPr marL="1371600" indent="457200" algn="just">
              <a:spcBef>
                <a:spcPts val="0"/>
              </a:spcBef>
              <a:buNone/>
            </a:pPr>
            <a:r>
              <a:rPr lang="en-US" sz="2400" dirty="0" smtClean="0">
                <a:latin typeface="Times New Roman"/>
                <a:ea typeface="Times New Roman"/>
              </a:rPr>
              <a:t>wait (full);</a:t>
            </a:r>
          </a:p>
          <a:p>
            <a:pPr marL="1371600" indent="457200" algn="just">
              <a:spcBef>
                <a:spcPts val="0"/>
              </a:spcBef>
              <a:buNone/>
            </a:pPr>
            <a:r>
              <a:rPr lang="en-US" sz="2400" dirty="0" smtClean="0">
                <a:latin typeface="Times New Roman"/>
                <a:ea typeface="Times New Roman"/>
              </a:rPr>
              <a:t>wait(</a:t>
            </a:r>
            <a:r>
              <a:rPr lang="en-US" sz="2400" dirty="0" err="1" smtClean="0">
                <a:latin typeface="Times New Roman"/>
                <a:ea typeface="Times New Roman"/>
              </a:rPr>
              <a:t>mutex</a:t>
            </a:r>
            <a:r>
              <a:rPr lang="en-US" sz="2400" dirty="0" smtClean="0">
                <a:latin typeface="Times New Roman"/>
                <a:ea typeface="Times New Roman"/>
              </a:rPr>
              <a:t>);</a:t>
            </a:r>
          </a:p>
          <a:p>
            <a:pPr marL="914400" algn="just">
              <a:spcBef>
                <a:spcPts val="0"/>
              </a:spcBef>
              <a:buNone/>
            </a:pPr>
            <a:r>
              <a:rPr lang="en-US" sz="2400" dirty="0" smtClean="0">
                <a:latin typeface="Times New Roman"/>
                <a:ea typeface="Times New Roman"/>
              </a:rPr>
              <a:t>			... </a:t>
            </a:r>
          </a:p>
          <a:p>
            <a:pPr marL="1371600" indent="457200" algn="just">
              <a:spcBef>
                <a:spcPts val="0"/>
              </a:spcBef>
              <a:buNone/>
            </a:pPr>
            <a:r>
              <a:rPr lang="en-US" sz="2400" dirty="0" smtClean="0">
                <a:latin typeface="Times New Roman"/>
                <a:ea typeface="Times New Roman"/>
              </a:rPr>
              <a:t>//remove an item from buffer to </a:t>
            </a:r>
            <a:r>
              <a:rPr lang="en-US" sz="2400" dirty="0" err="1" smtClean="0">
                <a:latin typeface="Times New Roman"/>
                <a:ea typeface="Times New Roman"/>
              </a:rPr>
              <a:t>nextc</a:t>
            </a:r>
            <a:r>
              <a:rPr lang="en-US" sz="2400" dirty="0" smtClean="0">
                <a:latin typeface="Times New Roman"/>
                <a:ea typeface="Times New Roman"/>
              </a:rPr>
              <a:t> </a:t>
            </a:r>
          </a:p>
          <a:p>
            <a:pPr marL="1371600" indent="457200" algn="just">
              <a:spcBef>
                <a:spcPts val="0"/>
              </a:spcBef>
              <a:buNone/>
            </a:pPr>
            <a:r>
              <a:rPr lang="en-US" sz="2400" dirty="0" smtClean="0">
                <a:latin typeface="Times New Roman"/>
                <a:ea typeface="Times New Roman"/>
              </a:rPr>
              <a:t>...</a:t>
            </a:r>
          </a:p>
          <a:p>
            <a:pPr marL="1371600" indent="457200" algn="just">
              <a:spcBef>
                <a:spcPts val="0"/>
              </a:spcBef>
              <a:buNone/>
            </a:pPr>
            <a:r>
              <a:rPr lang="en-US" sz="2400" dirty="0" smtClean="0">
                <a:latin typeface="Times New Roman"/>
                <a:ea typeface="Times New Roman"/>
              </a:rPr>
              <a:t>signal(</a:t>
            </a:r>
            <a:r>
              <a:rPr lang="en-US" sz="2400" dirty="0" err="1" smtClean="0">
                <a:latin typeface="Times New Roman"/>
                <a:ea typeface="Times New Roman"/>
              </a:rPr>
              <a:t>mutex</a:t>
            </a:r>
            <a:r>
              <a:rPr lang="en-US" sz="2400" dirty="0" smtClean="0">
                <a:latin typeface="Times New Roman"/>
                <a:ea typeface="Times New Roman"/>
              </a:rPr>
              <a:t>); </a:t>
            </a:r>
          </a:p>
          <a:p>
            <a:pPr marL="1371600" indent="457200" algn="just">
              <a:spcBef>
                <a:spcPts val="0"/>
              </a:spcBef>
              <a:buNone/>
            </a:pPr>
            <a:r>
              <a:rPr lang="en-US" sz="2400" dirty="0" smtClean="0">
                <a:latin typeface="Times New Roman"/>
                <a:ea typeface="Times New Roman"/>
              </a:rPr>
              <a:t>signal(empty); </a:t>
            </a:r>
          </a:p>
          <a:p>
            <a:pPr marL="1371600" indent="457200" algn="just">
              <a:spcBef>
                <a:spcPts val="0"/>
              </a:spcBef>
              <a:buNone/>
            </a:pPr>
            <a:r>
              <a:rPr lang="en-US" sz="2400" dirty="0" smtClean="0">
                <a:latin typeface="Times New Roman"/>
                <a:ea typeface="Times New Roman"/>
              </a:rPr>
              <a:t>//consume the item in </a:t>
            </a:r>
            <a:r>
              <a:rPr lang="en-US" sz="2400" dirty="0" err="1" smtClean="0">
                <a:latin typeface="Times New Roman"/>
                <a:ea typeface="Times New Roman"/>
              </a:rPr>
              <a:t>nextc</a:t>
            </a:r>
            <a:r>
              <a:rPr lang="en-US" sz="2400" dirty="0" smtClean="0">
                <a:latin typeface="Times New Roman"/>
                <a:ea typeface="Times New Roman"/>
              </a:rPr>
              <a:t> </a:t>
            </a:r>
          </a:p>
          <a:p>
            <a:pPr marL="1828800" algn="just">
              <a:spcBef>
                <a:spcPts val="0"/>
              </a:spcBef>
              <a:buNone/>
            </a:pPr>
            <a:r>
              <a:rPr lang="en-US" sz="2400" dirty="0" smtClean="0">
                <a:latin typeface="Times New Roman"/>
                <a:ea typeface="Times New Roman"/>
              </a:rPr>
              <a:t>	...</a:t>
            </a:r>
          </a:p>
          <a:p>
            <a:pPr marL="1371600" indent="457200" algn="just">
              <a:spcBef>
                <a:spcPts val="0"/>
              </a:spcBef>
              <a:buNone/>
            </a:pPr>
            <a:r>
              <a:rPr lang="en-US" sz="2400" dirty="0" smtClean="0">
                <a:latin typeface="Times New Roman"/>
                <a:ea typeface="Times New Roman"/>
              </a:rPr>
              <a:t>}while (TRUE);</a:t>
            </a:r>
          </a:p>
          <a:p>
            <a:pPr algn="just">
              <a:spcBef>
                <a:spcPts val="0"/>
              </a:spcBef>
              <a:buNone/>
            </a:pPr>
            <a:r>
              <a:rPr lang="en-US" sz="2400" dirty="0" smtClean="0"/>
              <a:t>We can interpret this code as the producer producing full buffers for the consumer or as the consumer producing empty buffers for the producer.</a:t>
            </a: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pPr lvl="1" algn="l" defTabSz="457200" rtl="0">
              <a:spcBef>
                <a:spcPct val="0"/>
              </a:spcBef>
            </a:pPr>
            <a:r>
              <a:rPr lang="en-US" sz="2800" b="1" dirty="0" smtClean="0"/>
              <a:t>		2. The Readers-Writers Problem</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lvl="0" algn="just">
              <a:spcBef>
                <a:spcPts val="0"/>
              </a:spcBef>
              <a:buFont typeface="Symbol" panose="05050102010706020507" pitchFamily="18" charset="2"/>
              <a:buChar char=""/>
            </a:pPr>
            <a:endParaRPr lang="en-US" sz="2000" dirty="0" smtClean="0"/>
          </a:p>
          <a:p>
            <a:pPr lvl="0" algn="just">
              <a:spcBef>
                <a:spcPts val="0"/>
              </a:spcBef>
              <a:buFont typeface="Wingdings" pitchFamily="2" charset="2"/>
              <a:buChar char="Ø"/>
            </a:pPr>
            <a:r>
              <a:rPr lang="en-US" sz="2000" dirty="0" smtClean="0"/>
              <a:t>	A database is to be shared among several concurrent processes. Some of these processes may want only to read the database, whereas others may want to update (that is, to read and write) the database.</a:t>
            </a:r>
          </a:p>
          <a:p>
            <a:pPr lvl="0" algn="just">
              <a:buNone/>
            </a:pPr>
            <a:endParaRPr lang="en-US" sz="2000" b="1" dirty="0" smtClean="0"/>
          </a:p>
          <a:p>
            <a:pPr lvl="0" algn="just">
              <a:buFont typeface="Wingdings" pitchFamily="2" charset="2"/>
              <a:buChar char="Ø"/>
            </a:pPr>
            <a:r>
              <a:rPr lang="en-US" sz="2000" b="1" dirty="0" smtClean="0"/>
              <a:t>Readers</a:t>
            </a:r>
            <a:r>
              <a:rPr lang="en-US" sz="2000" dirty="0" smtClean="0"/>
              <a:t> - processes that only read the database.</a:t>
            </a:r>
          </a:p>
          <a:p>
            <a:pPr lvl="0" algn="just">
              <a:buFont typeface="Wingdings" pitchFamily="2" charset="2"/>
              <a:buChar char="Ø"/>
            </a:pPr>
            <a:endParaRPr lang="en-US" sz="2000" b="1" dirty="0" smtClean="0"/>
          </a:p>
          <a:p>
            <a:pPr lvl="0" algn="just">
              <a:buFont typeface="Wingdings" pitchFamily="2" charset="2"/>
              <a:buChar char="Ø"/>
            </a:pPr>
            <a:r>
              <a:rPr lang="en-US" sz="2000" b="1" dirty="0" smtClean="0"/>
              <a:t>Writers</a:t>
            </a:r>
            <a:r>
              <a:rPr lang="en-US" sz="2000" dirty="0" smtClean="0"/>
              <a:t> - processes performing both read and write (update).</a:t>
            </a:r>
          </a:p>
          <a:p>
            <a:pPr lvl="0" algn="just">
              <a:buFont typeface="Wingdings" pitchFamily="2" charset="2"/>
              <a:buChar char="Ø"/>
            </a:pPr>
            <a:endParaRPr lang="en-US" sz="2000" b="1" dirty="0" smtClean="0"/>
          </a:p>
          <a:p>
            <a:pPr lvl="0" algn="just">
              <a:buFont typeface="Wingdings" pitchFamily="2" charset="2"/>
              <a:buChar char="Ø"/>
            </a:pPr>
            <a:r>
              <a:rPr lang="en-US" sz="2000" b="1" dirty="0" smtClean="0"/>
              <a:t>Problem</a:t>
            </a:r>
            <a:r>
              <a:rPr lang="en-US" sz="2000" dirty="0" smtClean="0"/>
              <a:t>: If two readers access the shared data simultaneously, no problem will result. But if a writer and some other thread (either a reader or a writer) access the database simultaneously, problem arises.</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This synchronization problem is referred to as the readers-writers problem.</a:t>
            </a:r>
          </a:p>
          <a:p>
            <a:pPr lvl="0" algn="just">
              <a:spcBef>
                <a:spcPts val="0"/>
              </a:spcBef>
              <a:buNone/>
            </a:pP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a typeface="Times New Roman" panose="02020603050405020304" pitchFamily="18" charset="0"/>
              </a:rPr>
              <a:t>		</a:t>
            </a:r>
            <a:r>
              <a:rPr lang="en-US" sz="2400" dirty="0" smtClean="0">
                <a:solidFill>
                  <a:srgbClr val="000000"/>
                </a:solidFill>
              </a:rPr>
              <a:t> Multi-threaded Programming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4"/>
            <a:ext cx="9858693" cy="1460025"/>
          </a:xfrm>
        </p:spPr>
        <p:txBody>
          <a:bodyPr>
            <a:normAutofit fontScale="25000" lnSpcReduction="20000"/>
          </a:bodyPr>
          <a:lstStyle/>
          <a:p>
            <a:pPr marL="342900" lvl="1" indent="-342900" algn="just">
              <a:buNone/>
            </a:pPr>
            <a:endParaRPr lang="en-US" sz="2600" b="1" dirty="0" smtClean="0"/>
          </a:p>
          <a:p>
            <a:pPr marL="514350" lvl="1" indent="-514350" algn="just">
              <a:buNone/>
            </a:pPr>
            <a:r>
              <a:rPr lang="en-US" sz="7200" b="1" dirty="0" smtClean="0">
                <a:solidFill>
                  <a:schemeClr val="accent2"/>
                </a:solidFill>
              </a:rPr>
              <a:t>2.   </a:t>
            </a:r>
            <a:r>
              <a:rPr lang="en-US" sz="7200" b="1" dirty="0" smtClean="0"/>
              <a:t>One-to-One</a:t>
            </a:r>
          </a:p>
          <a:p>
            <a:pPr marL="514350" lvl="1" indent="-514350" algn="just">
              <a:buNone/>
            </a:pPr>
            <a:r>
              <a:rPr lang="x-none" sz="7200" smtClean="0"/>
              <a:t>Each user-level thread maps to kernel thread as shown in </a:t>
            </a:r>
            <a:r>
              <a:rPr lang="x-none" sz="7200" b="1" smtClean="0"/>
              <a:t>figure.</a:t>
            </a:r>
            <a:endParaRPr lang="en-US" sz="7200" b="1" dirty="0" smtClean="0"/>
          </a:p>
          <a:p>
            <a:pPr marL="514350" lvl="1" indent="-514350" algn="just">
              <a:buNone/>
            </a:pPr>
            <a:r>
              <a:rPr lang="x-none" sz="7200" b="1" smtClean="0"/>
              <a:t>Examples:</a:t>
            </a:r>
            <a:r>
              <a:rPr lang="x-none" sz="7200" smtClean="0"/>
              <a:t> Windows NT/XP/2000, Linux</a:t>
            </a:r>
            <a:r>
              <a:rPr lang="en-US" sz="7200" dirty="0" smtClean="0"/>
              <a:t>.</a:t>
            </a:r>
            <a:endParaRPr lang="en-US" sz="7200" b="1" dirty="0" smtClean="0"/>
          </a:p>
          <a:p>
            <a:pPr marL="514350" lvl="1" indent="-514350" algn="just">
              <a:buNone/>
            </a:pPr>
            <a:endParaRPr lang="en-US" sz="1800" b="1" dirty="0" smtClean="0"/>
          </a:p>
          <a:p>
            <a:pPr algn="just">
              <a:buNone/>
            </a:pPr>
            <a:endParaRPr lang="en-US" sz="2200" dirty="0" smtClean="0">
              <a:effectLst/>
              <a:ea typeface="Times New Roman" panose="02020603050405020304" pitchFamily="18" charset="0"/>
            </a:endParaRPr>
          </a:p>
          <a:p>
            <a:pPr algn="just">
              <a:buNone/>
            </a:pPr>
            <a:r>
              <a:rPr lang="en-US" sz="2200" dirty="0">
                <a:effectLst/>
                <a:ea typeface="Times New Roman" panose="02020603050405020304" pitchFamily="18" charset="0"/>
              </a:rPr>
              <a:t>	</a:t>
            </a:r>
          </a:p>
          <a:p>
            <a:pPr algn="just">
              <a:buNone/>
            </a:pPr>
            <a:endParaRPr lang="en-US" sz="2000" b="0" i="0" u="none" strike="noStrike" baseline="0" dirty="0">
              <a:solidFill>
                <a:srgbClr val="000000"/>
              </a:solidFill>
              <a:latin typeface="+mj-lt"/>
            </a:endParaRPr>
          </a:p>
          <a:p>
            <a:pPr algn="just">
              <a:buNone/>
            </a:pPr>
            <a:endParaRPr lang="en-US" sz="2000" dirty="0">
              <a:latin typeface="+mj-lt"/>
            </a:endParaRPr>
          </a:p>
          <a:p>
            <a:pPr algn="just">
              <a:buNone/>
            </a:pPr>
            <a:r>
              <a:rPr lang="en-US" sz="4000" b="1" i="1" dirty="0"/>
              <a:t>			</a:t>
            </a:r>
          </a:p>
          <a:p>
            <a:pPr algn="just">
              <a:buNone/>
            </a:pPr>
            <a:endParaRPr lang="en-US" sz="4000" b="1" i="1" dirty="0"/>
          </a:p>
          <a:p>
            <a:pPr algn="just">
              <a:buNone/>
            </a:pPr>
            <a:endParaRPr lang="en-US" sz="4000" b="1" i="1" dirty="0"/>
          </a:p>
          <a:p>
            <a:pPr algn="just">
              <a:buNone/>
            </a:pPr>
            <a:r>
              <a:rPr lang="en-US" sz="4000" b="1" i="1" dirty="0"/>
              <a:t>						</a:t>
            </a:r>
            <a:endParaRPr lang="en-US" sz="4000" dirty="0"/>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4098" name="Picture 357"/>
          <p:cNvPicPr>
            <a:picLocks noChangeAspect="1" noChangeArrowheads="1"/>
          </p:cNvPicPr>
          <p:nvPr/>
        </p:nvPicPr>
        <p:blipFill>
          <a:blip r:embed="rId3"/>
          <a:srcRect l="360" t="25420" r="540" b="25180"/>
          <a:stretch>
            <a:fillRect/>
          </a:stretch>
        </p:blipFill>
        <p:spPr bwMode="auto">
          <a:xfrm>
            <a:off x="2521132" y="2939143"/>
            <a:ext cx="6648994" cy="2873829"/>
          </a:xfrm>
          <a:prstGeom prst="rect">
            <a:avLst/>
          </a:prstGeom>
          <a:noFill/>
          <a:ln w="9525">
            <a:noFill/>
            <a:miter lim="800000"/>
            <a:headEnd/>
            <a:tailEnd/>
          </a:ln>
        </p:spPr>
      </p:pic>
    </p:spTree>
    <p:extLst>
      <p:ext uri="{BB962C8B-B14F-4D97-AF65-F5344CB8AC3E}">
        <p14:creationId xmlns:p14="http://schemas.microsoft.com/office/powerpoint/2010/main" xmlns="" val="3739057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dirty="0" smtClean="0">
                <a:effectLst/>
                <a:ea typeface="Times New Roman" panose="02020603050405020304" pitchFamily="18" charset="0"/>
              </a:rPr>
              <a:t>			</a:t>
            </a:r>
            <a:r>
              <a:rPr lang="en-US" sz="2800" b="1" dirty="0" smtClean="0"/>
              <a:t> 2. The Readers-Writers Problem </a:t>
            </a:r>
            <a:r>
              <a:rPr lang="en-US" sz="2400" dirty="0" smtClean="0"/>
              <a:t/>
            </a:r>
            <a:br>
              <a:rPr lang="en-US" sz="2400" dirty="0" smtClean="0"/>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718517"/>
          </a:xfrm>
        </p:spPr>
        <p:txBody>
          <a:bodyPr>
            <a:normAutofit/>
          </a:bodyPr>
          <a:lstStyle/>
          <a:p>
            <a:pPr marL="342900" marR="0" lvl="0" indent="-342900" algn="just">
              <a:spcBef>
                <a:spcPts val="0"/>
              </a:spcBef>
              <a:spcAft>
                <a:spcPts val="0"/>
              </a:spcAft>
              <a:buFont typeface="Symbol" panose="05050102010706020507" pitchFamily="18" charset="2"/>
              <a:buChar char=""/>
            </a:pPr>
            <a:endParaRPr lang="en-US" sz="2200" b="1" dirty="0" smtClean="0">
              <a:effectLst/>
              <a:ea typeface="Times New Roman" panose="02020603050405020304" pitchFamily="18" charset="0"/>
            </a:endParaRPr>
          </a:p>
          <a:p>
            <a:pPr lvl="0" algn="just">
              <a:buFont typeface="Wingdings" pitchFamily="2" charset="2"/>
              <a:buChar char="Ø"/>
            </a:pPr>
            <a:r>
              <a:rPr lang="en-US" sz="2000" dirty="0" smtClean="0"/>
              <a:t>The readers-writers problem has several variations.</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a:t>
            </a:r>
            <a:r>
              <a:rPr lang="en-US" sz="2000" b="1" dirty="0" smtClean="0"/>
              <a:t>first</a:t>
            </a:r>
            <a:r>
              <a:rPr lang="en-US" sz="2000" dirty="0" smtClean="0"/>
              <a:t> readers-writers problem, which requires that no reader must be kept waiting unless a writer has already obtained permission to use the shared object. </a:t>
            </a:r>
          </a:p>
          <a:p>
            <a:pPr lvl="0" algn="just">
              <a:buFont typeface="Wingdings" pitchFamily="2" charset="2"/>
              <a:buChar char="Ø"/>
            </a:pPr>
            <a:r>
              <a:rPr lang="en-US" sz="2000" dirty="0" smtClean="0"/>
              <a:t>The </a:t>
            </a:r>
            <a:r>
              <a:rPr lang="en-US" sz="2000" b="1" dirty="0" smtClean="0"/>
              <a:t>second</a:t>
            </a:r>
            <a:r>
              <a:rPr lang="en-US" sz="2000" dirty="0" smtClean="0"/>
              <a:t> readers-writers problem requires that, once a writer is ready, that writer performs its write as soon as possible.</a:t>
            </a:r>
          </a:p>
          <a:p>
            <a:pPr lvl="0" algn="just">
              <a:buFont typeface="Wingdings" pitchFamily="2" charset="2"/>
              <a:buChar char="Ø"/>
            </a:pPr>
            <a:r>
              <a:rPr lang="en-US" sz="2000" dirty="0" smtClean="0"/>
              <a:t>A solution to either problem may result in starvation. In the first case, writers may starve; in the second case, readers may starve.</a:t>
            </a:r>
          </a:p>
          <a:p>
            <a:pPr lvl="0" algn="just">
              <a:buFont typeface="Wingdings" pitchFamily="2" charset="2"/>
              <a:buChar char="Ø"/>
            </a:pPr>
            <a:r>
              <a:rPr lang="en-US" sz="2000" dirty="0" smtClean="0"/>
              <a:t> In the solution to the first readers-writers problem, the reader processes share the following data structures: </a:t>
            </a:r>
          </a:p>
          <a:p>
            <a:pPr algn="just">
              <a:buNone/>
            </a:pPr>
            <a:r>
              <a:rPr lang="en-US" sz="2000" dirty="0" smtClean="0"/>
              <a:t>				semaphore </a:t>
            </a:r>
            <a:r>
              <a:rPr lang="en-US" sz="2000" dirty="0" err="1" smtClean="0"/>
              <a:t>mutex</a:t>
            </a:r>
            <a:r>
              <a:rPr lang="en-US" sz="2000" dirty="0" smtClean="0"/>
              <a:t>, </a:t>
            </a:r>
            <a:r>
              <a:rPr lang="en-US" sz="2000" dirty="0" err="1" smtClean="0"/>
              <a:t>wrt</a:t>
            </a:r>
            <a:r>
              <a:rPr lang="en-US" sz="2000" dirty="0" smtClean="0"/>
              <a:t>; </a:t>
            </a:r>
          </a:p>
          <a:p>
            <a:pPr algn="just">
              <a:buNone/>
            </a:pPr>
            <a:r>
              <a:rPr lang="en-US" sz="2000" dirty="0" smtClean="0"/>
              <a:t>				</a:t>
            </a:r>
            <a:r>
              <a:rPr lang="en-US" sz="2000" dirty="0" err="1" smtClean="0"/>
              <a:t>int</a:t>
            </a:r>
            <a:r>
              <a:rPr lang="en-US" sz="2000" dirty="0" smtClean="0"/>
              <a:t> </a:t>
            </a:r>
            <a:r>
              <a:rPr lang="en-US" sz="2000" dirty="0" err="1" smtClean="0"/>
              <a:t>readcount</a:t>
            </a:r>
            <a:r>
              <a:rPr lang="en-US" sz="2000" dirty="0" smtClean="0"/>
              <a:t>;</a:t>
            </a:r>
            <a:endParaRPr lang="en-US" sz="2200" b="1"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876976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fontScale="90000"/>
          </a:bodyPr>
          <a:lstStyle/>
          <a:p>
            <a:r>
              <a:rPr lang="en-US" sz="2800" b="1" dirty="0" smtClean="0"/>
              <a:t>			 2. The Readers-Writers Problem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20" y="1139483"/>
            <a:ext cx="9858692" cy="5514535"/>
          </a:xfrm>
        </p:spPr>
        <p:txBody>
          <a:bodyPr>
            <a:normAutofit/>
          </a:bodyPr>
          <a:lstStyle/>
          <a:p>
            <a:pPr algn="just">
              <a:spcBef>
                <a:spcPts val="0"/>
              </a:spcBef>
              <a:buFont typeface="Wingdings" panose="05000000000000000000" pitchFamily="2" charset="2"/>
              <a:buChar char="ü"/>
            </a:pPr>
            <a:endParaRPr lang="en-US" sz="1800" dirty="0">
              <a:effectLst/>
              <a:latin typeface="Times New Roman" panose="02020603050405020304" pitchFamily="18" charset="0"/>
              <a:ea typeface="Times New Roman" panose="02020603050405020304" pitchFamily="18" charset="0"/>
            </a:endParaRPr>
          </a:p>
          <a:p>
            <a:pPr marL="0" lvl="0" indent="0" algn="just">
              <a:spcBef>
                <a:spcPts val="0"/>
              </a:spcBef>
              <a:buFont typeface="Wingdings" pitchFamily="2" charset="2"/>
              <a:buChar char="Ø"/>
            </a:pPr>
            <a:r>
              <a:rPr lang="en-US" sz="2000" dirty="0" smtClean="0"/>
              <a:t> The semaphores </a:t>
            </a:r>
            <a:r>
              <a:rPr lang="en-US" sz="2000" b="1" dirty="0" err="1" smtClean="0"/>
              <a:t>mutex</a:t>
            </a:r>
            <a:r>
              <a:rPr lang="en-US" sz="2000" dirty="0" smtClean="0"/>
              <a:t> and </a:t>
            </a:r>
            <a:r>
              <a:rPr lang="en-US" sz="2000" b="1" dirty="0" err="1" smtClean="0"/>
              <a:t>wrt</a:t>
            </a:r>
            <a:r>
              <a:rPr lang="en-US" sz="2000" dirty="0" smtClean="0"/>
              <a:t> are initialized to 1and </a:t>
            </a:r>
            <a:r>
              <a:rPr lang="en-US" sz="2000" b="1" dirty="0" err="1" smtClean="0"/>
              <a:t>readcount</a:t>
            </a:r>
            <a:r>
              <a:rPr lang="en-US" sz="2000" dirty="0" smtClean="0"/>
              <a:t> is initialized</a:t>
            </a:r>
          </a:p>
          <a:p>
            <a:pPr marL="0" lvl="0" indent="0" algn="just">
              <a:spcBef>
                <a:spcPts val="0"/>
              </a:spcBef>
              <a:buNone/>
            </a:pPr>
            <a:r>
              <a:rPr lang="en-US" sz="2000" dirty="0" smtClean="0"/>
              <a:t>     to 0.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semaphore </a:t>
            </a:r>
            <a:r>
              <a:rPr lang="en-US" sz="2000" dirty="0" err="1" smtClean="0"/>
              <a:t>wrt</a:t>
            </a:r>
            <a:r>
              <a:rPr lang="en-US" sz="2000" dirty="0" smtClean="0"/>
              <a:t> is common to both reader and writer processes.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a:t>
            </a:r>
            <a:r>
              <a:rPr lang="en-US" sz="2000" b="1" dirty="0" err="1" smtClean="0"/>
              <a:t>mutex</a:t>
            </a:r>
            <a:r>
              <a:rPr lang="en-US" sz="2000" dirty="0" smtClean="0"/>
              <a:t> semaphore is used to ensure </a:t>
            </a:r>
            <a:r>
              <a:rPr lang="en-US" sz="2000" b="1" dirty="0" smtClean="0"/>
              <a:t>mutual exclusion</a:t>
            </a:r>
            <a:r>
              <a:rPr lang="en-US" sz="2000" dirty="0" smtClean="0"/>
              <a:t> when the variable </a:t>
            </a:r>
            <a:r>
              <a:rPr lang="en-US" sz="2000" b="1" dirty="0" err="1" smtClean="0"/>
              <a:t>readcount</a:t>
            </a:r>
            <a:r>
              <a:rPr lang="en-US" sz="2000" dirty="0" smtClean="0"/>
              <a:t> is updated.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a:t>
            </a:r>
            <a:r>
              <a:rPr lang="en-US" sz="2000" b="1" dirty="0" err="1" smtClean="0"/>
              <a:t>readcount</a:t>
            </a:r>
            <a:r>
              <a:rPr lang="en-US" sz="2000" dirty="0" smtClean="0"/>
              <a:t> variable keeps track of how many processes are currently reading the object.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semaphore </a:t>
            </a:r>
            <a:r>
              <a:rPr lang="en-US" sz="2000" b="1" dirty="0" err="1" smtClean="0"/>
              <a:t>wrt</a:t>
            </a:r>
            <a:r>
              <a:rPr lang="en-US" sz="2000" dirty="0" smtClean="0"/>
              <a:t> functions as a mutual-exclusion semaphore for the writers.</a:t>
            </a:r>
          </a:p>
          <a:p>
            <a:pPr marL="0" marR="0" lvl="0" indent="0" algn="just">
              <a:spcBef>
                <a:spcPts val="0"/>
              </a:spcBef>
              <a:spcAft>
                <a:spcPts val="0"/>
              </a:spcAft>
              <a:buNone/>
            </a:pPr>
            <a:endParaRPr lang="en-US" sz="2000" b="0" i="0" u="none" strike="noStrike" baseline="0" dirty="0">
              <a:solidFill>
                <a:srgbClr val="000000"/>
              </a:solidFill>
            </a:endParaRPr>
          </a:p>
        </p:txBody>
      </p:sp>
      <p:pic>
        <p:nvPicPr>
          <p:cNvPr id="5"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spTree>
    <p:extLst>
      <p:ext uri="{BB962C8B-B14F-4D97-AF65-F5344CB8AC3E}">
        <p14:creationId xmlns:p14="http://schemas.microsoft.com/office/powerpoint/2010/main" xmlns="" val="1829232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4583" y="624110"/>
            <a:ext cx="10760029" cy="551547"/>
          </a:xfrm>
        </p:spPr>
        <p:txBody>
          <a:bodyPr>
            <a:normAutofit fontScale="90000"/>
          </a:bodyPr>
          <a:lstStyle/>
          <a:p>
            <a:r>
              <a:rPr lang="en-US" b="1" dirty="0" smtClean="0"/>
              <a:t>		</a:t>
            </a:r>
            <a:r>
              <a:rPr lang="en-US" sz="2700" b="1" dirty="0" smtClean="0"/>
              <a:t>2. The Readers-Writers Problem cont..</a:t>
            </a:r>
            <a:endParaRPr lang="en-US" sz="2700"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097279" y="1384663"/>
            <a:ext cx="10511835" cy="5153576"/>
          </a:xfrm>
        </p:spPr>
        <p:txBody>
          <a:bodyPr>
            <a:normAutofit/>
          </a:bodyPr>
          <a:lstStyle/>
          <a:p>
            <a:pPr lvl="0">
              <a:buNone/>
            </a:pPr>
            <a:r>
              <a:rPr lang="en-US" sz="2400" dirty="0" smtClean="0"/>
              <a:t>	</a:t>
            </a:r>
          </a:p>
          <a:p>
            <a:pPr lvl="0">
              <a:buNone/>
            </a:pPr>
            <a:r>
              <a:rPr lang="en-US" sz="2000" dirty="0" smtClean="0"/>
              <a:t>The code for a </a:t>
            </a:r>
            <a:r>
              <a:rPr lang="en-US" sz="2000" b="1" dirty="0" smtClean="0"/>
              <a:t>writer</a:t>
            </a:r>
            <a:r>
              <a:rPr lang="en-US" sz="2000" dirty="0" smtClean="0"/>
              <a:t> process is,</a:t>
            </a:r>
          </a:p>
          <a:p>
            <a:pPr>
              <a:buNone/>
            </a:pPr>
            <a:r>
              <a:rPr lang="en-US" sz="2000" dirty="0" smtClean="0"/>
              <a:t> </a:t>
            </a:r>
          </a:p>
          <a:p>
            <a:pPr>
              <a:buNone/>
            </a:pPr>
            <a:r>
              <a:rPr lang="en-US" sz="2000" dirty="0" smtClean="0"/>
              <a:t>			do {</a:t>
            </a:r>
          </a:p>
          <a:p>
            <a:pPr>
              <a:buNone/>
            </a:pPr>
            <a:r>
              <a:rPr lang="en-US" sz="2000" dirty="0" smtClean="0"/>
              <a:t>		  		wait (</a:t>
            </a:r>
            <a:r>
              <a:rPr lang="en-US" sz="2000" dirty="0" err="1" smtClean="0"/>
              <a:t>wrt</a:t>
            </a:r>
            <a:r>
              <a:rPr lang="en-US" sz="2000" dirty="0" smtClean="0"/>
              <a:t>);</a:t>
            </a:r>
          </a:p>
          <a:p>
            <a:pPr>
              <a:buNone/>
            </a:pPr>
            <a:r>
              <a:rPr lang="en-US" sz="2000" i="1" dirty="0" smtClean="0"/>
              <a:t>					 </a:t>
            </a:r>
            <a:r>
              <a:rPr lang="en-US" sz="2000" dirty="0" smtClean="0"/>
              <a:t>…..</a:t>
            </a:r>
          </a:p>
          <a:p>
            <a:pPr>
              <a:buNone/>
            </a:pPr>
            <a:r>
              <a:rPr lang="en-US" sz="2000" i="1" dirty="0" smtClean="0"/>
              <a:t>				// </a:t>
            </a:r>
            <a:r>
              <a:rPr lang="en-US" sz="2000" dirty="0" smtClean="0"/>
              <a:t>writing is performed</a:t>
            </a:r>
          </a:p>
          <a:p>
            <a:pPr>
              <a:buNone/>
            </a:pPr>
            <a:r>
              <a:rPr lang="en-US" sz="2000" dirty="0" smtClean="0"/>
              <a:t>				signal (</a:t>
            </a:r>
            <a:r>
              <a:rPr lang="en-US" sz="2000" dirty="0" err="1" smtClean="0"/>
              <a:t>wrt</a:t>
            </a:r>
            <a:r>
              <a:rPr lang="en-US" sz="2000" dirty="0" smtClean="0"/>
              <a:t>);</a:t>
            </a:r>
          </a:p>
          <a:p>
            <a:pPr>
              <a:buNone/>
            </a:pPr>
            <a:r>
              <a:rPr lang="en-US" sz="2000" dirty="0" smtClean="0"/>
              <a:t>			   } while (TRUE);</a:t>
            </a:r>
          </a:p>
          <a:p>
            <a:pPr>
              <a:buNone/>
            </a:pPr>
            <a:endParaRPr lang="en-US" sz="6000" dirty="0"/>
          </a:p>
          <a:p>
            <a:pPr algn="ctr">
              <a:buNone/>
            </a:pPr>
            <a:endParaRPr lang="en-US" sz="6000" dirty="0"/>
          </a:p>
        </p:txBody>
      </p:sp>
      <p:pic>
        <p:nvPicPr>
          <p:cNvPr id="5" name="Shape 127"/>
          <p:cNvPicPr preferRelativeResize="0"/>
          <p:nvPr/>
        </p:nvPicPr>
        <p:blipFill>
          <a:blip r:embed="rId2">
            <a:alphaModFix/>
          </a:blip>
          <a:stretch>
            <a:fillRect/>
          </a:stretch>
        </p:blipFill>
        <p:spPr>
          <a:xfrm>
            <a:off x="653143" y="604684"/>
            <a:ext cx="888273" cy="781664"/>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9897" y="624111"/>
            <a:ext cx="10694715" cy="447044"/>
          </a:xfrm>
        </p:spPr>
        <p:txBody>
          <a:bodyPr>
            <a:noAutofit/>
          </a:bodyPr>
          <a:lstStyle/>
          <a:p>
            <a:r>
              <a:rPr lang="en-US" sz="2400" b="1" dirty="0" smtClean="0"/>
              <a:t>		2. The Readers-Writers Problem cont..</a:t>
            </a:r>
            <a:endParaRPr lang="en-US" sz="2400" dirty="0"/>
          </a:p>
        </p:txBody>
      </p:sp>
      <p:sp>
        <p:nvSpPr>
          <p:cNvPr id="6" name="Content Placeholder 5"/>
          <p:cNvSpPr>
            <a:spLocks noGrp="1"/>
          </p:cNvSpPr>
          <p:nvPr>
            <p:ph idx="1"/>
          </p:nvPr>
        </p:nvSpPr>
        <p:spPr>
          <a:xfrm>
            <a:off x="836023" y="1306286"/>
            <a:ext cx="10668589" cy="5251268"/>
          </a:xfrm>
        </p:spPr>
        <p:txBody>
          <a:bodyPr>
            <a:normAutofit fontScale="92500" lnSpcReduction="20000"/>
          </a:bodyPr>
          <a:lstStyle/>
          <a:p>
            <a:pPr lvl="0">
              <a:buNone/>
            </a:pPr>
            <a:r>
              <a:rPr lang="en-US" sz="1600" dirty="0" smtClean="0"/>
              <a:t>The code for a </a:t>
            </a:r>
            <a:r>
              <a:rPr lang="en-US" sz="1600" b="1" dirty="0" smtClean="0"/>
              <a:t>reader </a:t>
            </a:r>
            <a:r>
              <a:rPr lang="en-US" sz="1600" dirty="0" smtClean="0"/>
              <a:t>process is shown,</a:t>
            </a:r>
          </a:p>
          <a:p>
            <a:pPr>
              <a:buNone/>
            </a:pPr>
            <a:r>
              <a:rPr lang="en-US" sz="1600" dirty="0" smtClean="0"/>
              <a:t>	do {</a:t>
            </a:r>
          </a:p>
          <a:p>
            <a:pPr>
              <a:buNone/>
            </a:pPr>
            <a:r>
              <a:rPr lang="en-US" sz="1600" dirty="0" smtClean="0"/>
              <a:t>   			wait (</a:t>
            </a:r>
            <a:r>
              <a:rPr lang="en-US" sz="1600" dirty="0" err="1" smtClean="0"/>
              <a:t>mutex</a:t>
            </a:r>
            <a:r>
              <a:rPr lang="en-US" sz="1600" dirty="0" smtClean="0"/>
              <a:t>);</a:t>
            </a:r>
          </a:p>
          <a:p>
            <a:pPr>
              <a:buNone/>
            </a:pPr>
            <a:r>
              <a:rPr lang="en-US" sz="1600" dirty="0" smtClean="0"/>
              <a:t>			</a:t>
            </a:r>
            <a:r>
              <a:rPr lang="en-US" sz="1600" dirty="0" err="1" smtClean="0"/>
              <a:t>readcount</a:t>
            </a:r>
            <a:r>
              <a:rPr lang="en-US" sz="1600" dirty="0" smtClean="0"/>
              <a:t>++;			</a:t>
            </a:r>
          </a:p>
          <a:p>
            <a:pPr>
              <a:buNone/>
            </a:pPr>
            <a:r>
              <a:rPr lang="en-US" sz="1600" dirty="0" smtClean="0"/>
              <a:t>			   if (</a:t>
            </a:r>
            <a:r>
              <a:rPr lang="en-US" sz="1600" dirty="0" err="1" smtClean="0"/>
              <a:t>readcount</a:t>
            </a:r>
            <a:r>
              <a:rPr lang="en-US" sz="1600" dirty="0" smtClean="0"/>
              <a:t> = = 1)</a:t>
            </a:r>
          </a:p>
          <a:p>
            <a:pPr>
              <a:buNone/>
            </a:pPr>
            <a:r>
              <a:rPr lang="en-US" sz="1600" dirty="0" smtClean="0"/>
              <a:t>				wait (</a:t>
            </a:r>
            <a:r>
              <a:rPr lang="en-US" sz="1600" dirty="0" err="1" smtClean="0"/>
              <a:t>wrt</a:t>
            </a:r>
            <a:r>
              <a:rPr lang="en-US" sz="1600" dirty="0" smtClean="0"/>
              <a:t>);</a:t>
            </a:r>
          </a:p>
          <a:p>
            <a:pPr>
              <a:buNone/>
            </a:pPr>
            <a:r>
              <a:rPr lang="en-US" sz="1600" dirty="0" smtClean="0"/>
              <a:t>			   signal(</a:t>
            </a:r>
            <a:r>
              <a:rPr lang="en-US" sz="1600" dirty="0" err="1" smtClean="0"/>
              <a:t>mutex</a:t>
            </a:r>
            <a:r>
              <a:rPr lang="en-US" sz="1600" dirty="0" smtClean="0"/>
              <a:t>);</a:t>
            </a:r>
          </a:p>
          <a:p>
            <a:pPr>
              <a:buNone/>
            </a:pPr>
            <a:r>
              <a:rPr lang="en-US" sz="1600" dirty="0" smtClean="0"/>
              <a:t>				      ……..</a:t>
            </a:r>
          </a:p>
          <a:p>
            <a:pPr>
              <a:buNone/>
            </a:pPr>
            <a:r>
              <a:rPr lang="en-US" sz="1600" dirty="0" smtClean="0"/>
              <a:t>			   //</a:t>
            </a:r>
            <a:r>
              <a:rPr lang="en-US" sz="1600" i="1" dirty="0" smtClean="0"/>
              <a:t> </a:t>
            </a:r>
            <a:r>
              <a:rPr lang="en-US" sz="1600" dirty="0" smtClean="0"/>
              <a:t>reading is performed</a:t>
            </a:r>
          </a:p>
          <a:p>
            <a:pPr>
              <a:buNone/>
            </a:pPr>
            <a:r>
              <a:rPr lang="en-US" sz="1600" dirty="0" smtClean="0"/>
              <a:t>				      ……..</a:t>
            </a:r>
          </a:p>
          <a:p>
            <a:pPr>
              <a:buNone/>
            </a:pPr>
            <a:r>
              <a:rPr lang="en-US" sz="1600" dirty="0" smtClean="0"/>
              <a:t>			   wait(</a:t>
            </a:r>
            <a:r>
              <a:rPr lang="en-US" sz="1600" dirty="0" err="1" smtClean="0"/>
              <a:t>mutex</a:t>
            </a:r>
            <a:r>
              <a:rPr lang="en-US" sz="1600" dirty="0" smtClean="0"/>
              <a:t>);</a:t>
            </a:r>
          </a:p>
          <a:p>
            <a:pPr>
              <a:buNone/>
            </a:pPr>
            <a:r>
              <a:rPr lang="en-US" sz="1600" dirty="0" smtClean="0"/>
              <a:t>			   </a:t>
            </a:r>
            <a:r>
              <a:rPr lang="en-US" sz="1600" dirty="0" err="1" smtClean="0"/>
              <a:t>readcount</a:t>
            </a:r>
            <a:r>
              <a:rPr lang="en-US" sz="1600" dirty="0" smtClean="0"/>
              <a:t>--;</a:t>
            </a:r>
          </a:p>
          <a:p>
            <a:pPr>
              <a:buNone/>
            </a:pPr>
            <a:r>
              <a:rPr lang="en-US" sz="1600" dirty="0" smtClean="0"/>
              <a:t>			   if (</a:t>
            </a:r>
            <a:r>
              <a:rPr lang="en-US" sz="1600" dirty="0" err="1" smtClean="0"/>
              <a:t>readcount</a:t>
            </a:r>
            <a:r>
              <a:rPr lang="en-US" sz="1600" dirty="0" smtClean="0"/>
              <a:t>= = 0)</a:t>
            </a:r>
          </a:p>
          <a:p>
            <a:pPr>
              <a:buNone/>
            </a:pPr>
            <a:r>
              <a:rPr lang="en-US" sz="1600" dirty="0" smtClean="0"/>
              <a:t>				signal(</a:t>
            </a:r>
            <a:r>
              <a:rPr lang="en-US" sz="1600" dirty="0" err="1" smtClean="0"/>
              <a:t>wrt</a:t>
            </a:r>
            <a:r>
              <a:rPr lang="en-US" sz="1600" dirty="0" smtClean="0"/>
              <a:t>);</a:t>
            </a:r>
          </a:p>
          <a:p>
            <a:pPr>
              <a:buNone/>
            </a:pPr>
            <a:r>
              <a:rPr lang="en-US" sz="1600" dirty="0" smtClean="0"/>
              <a:t>			      signal(</a:t>
            </a:r>
            <a:r>
              <a:rPr lang="en-US" sz="1600" dirty="0" err="1" smtClean="0"/>
              <a:t>mutex</a:t>
            </a:r>
            <a:r>
              <a:rPr lang="en-US" sz="1600" dirty="0" smtClean="0"/>
              <a:t>);</a:t>
            </a:r>
          </a:p>
          <a:p>
            <a:pPr>
              <a:buNone/>
            </a:pPr>
            <a:r>
              <a:rPr lang="en-US" sz="1600" dirty="0" smtClean="0"/>
              <a:t>			} while (TRUE);</a:t>
            </a:r>
            <a:endParaRPr lang="en-US" sz="1600" dirty="0"/>
          </a:p>
        </p:txBody>
      </p:sp>
      <p:pic>
        <p:nvPicPr>
          <p:cNvPr id="7" name="Shape 127"/>
          <p:cNvPicPr preferRelativeResize="0"/>
          <p:nvPr/>
        </p:nvPicPr>
        <p:blipFill>
          <a:blip r:embed="rId2">
            <a:alphaModFix/>
          </a:blip>
          <a:stretch>
            <a:fillRect/>
          </a:stretch>
        </p:blipFill>
        <p:spPr>
          <a:xfrm>
            <a:off x="653143" y="604684"/>
            <a:ext cx="888273" cy="781664"/>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624110"/>
            <a:ext cx="11047412" cy="538484"/>
          </a:xfrm>
        </p:spPr>
        <p:txBody>
          <a:bodyPr>
            <a:normAutofit/>
          </a:bodyPr>
          <a:lstStyle/>
          <a:p>
            <a:r>
              <a:rPr lang="en-US" sz="2400" b="1" dirty="0" smtClean="0"/>
              <a:t>			3. The Dining-Philosophers Problem</a:t>
            </a:r>
            <a:endParaRPr lang="en-US" sz="2400" b="1"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862149" y="1110343"/>
            <a:ext cx="10642463" cy="5434148"/>
          </a:xfrm>
        </p:spPr>
        <p:txBody>
          <a:bodyPr>
            <a:normAutofit lnSpcReduction="10000"/>
          </a:bodyPr>
          <a:lstStyle/>
          <a:p>
            <a:pPr lvl="0" algn="just">
              <a:buFont typeface="Wingdings" pitchFamily="2" charset="2"/>
              <a:buChar char="Ø"/>
            </a:pPr>
            <a:endParaRPr lang="en-US" sz="2000" dirty="0" smtClean="0"/>
          </a:p>
          <a:p>
            <a:pPr lvl="0" algn="just">
              <a:buFont typeface="Wingdings" pitchFamily="2" charset="2"/>
              <a:buChar char="Ø"/>
            </a:pPr>
            <a:r>
              <a:rPr lang="en-US" sz="2000" dirty="0" smtClean="0"/>
              <a:t>Consider </a:t>
            </a:r>
            <a:r>
              <a:rPr lang="en-US" sz="2000" b="1" dirty="0" smtClean="0"/>
              <a:t>five</a:t>
            </a:r>
            <a:r>
              <a:rPr lang="en-US" sz="2000" dirty="0" smtClean="0"/>
              <a:t> philosophers who spend their lives thinking and eating.</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The philosophers share a circular table surrounded by five chairs, each belonging to one philosopher.</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In the centre of the table is a bowl of rice, and the table is laid with five single chopsticks (below figure).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When a philosopher is thinking, she does not interact with her colleagues. </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When a philosopher gets hungry, she tries to pick up the two chopsticks that are closest to her (the chopsticks that are between her and her left and right neighbors). </a:t>
            </a:r>
            <a:endParaRPr lang="en-US" sz="2000" dirty="0"/>
          </a:p>
        </p:txBody>
      </p:sp>
      <p:pic>
        <p:nvPicPr>
          <p:cNvPr id="6" name="Shape 127"/>
          <p:cNvPicPr preferRelativeResize="0"/>
          <p:nvPr/>
        </p:nvPicPr>
        <p:blipFill>
          <a:blip r:embed="rId2">
            <a:alphaModFix/>
          </a:blip>
          <a:stretch>
            <a:fillRect/>
          </a:stretch>
        </p:blipFill>
        <p:spPr>
          <a:xfrm>
            <a:off x="653143" y="604684"/>
            <a:ext cx="888273" cy="781664"/>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017" y="624110"/>
            <a:ext cx="10877595" cy="616861"/>
          </a:xfrm>
        </p:spPr>
        <p:txBody>
          <a:bodyPr>
            <a:normAutofit fontScale="90000"/>
          </a:bodyPr>
          <a:lstStyle/>
          <a:p>
            <a:r>
              <a:rPr lang="en-US" b="1" dirty="0" smtClean="0"/>
              <a:t>		</a:t>
            </a:r>
            <a:r>
              <a:rPr lang="en-US" sz="2700" b="1" dirty="0" smtClean="0"/>
              <a:t>3. The Dining-Philosophers Problem</a:t>
            </a:r>
            <a:endParaRPr lang="en-US" sz="2700"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600891" y="1502229"/>
            <a:ext cx="11011989" cy="5055325"/>
          </a:xfrm>
        </p:spPr>
        <p:txBody>
          <a:bodyPr>
            <a:normAutofit/>
          </a:bodyPr>
          <a:lstStyle/>
          <a:p>
            <a:pPr lvl="0" algn="just">
              <a:buFont typeface="Wingdings" pitchFamily="2" charset="2"/>
              <a:buChar char="Ø"/>
            </a:pPr>
            <a:r>
              <a:rPr lang="en-US" sz="2000" dirty="0" smtClean="0"/>
              <a:t>When a hungry philosopher has both her chopsticks at the same time, she eats without releasing her chopsticks. When she is finished eating, she puts down both of her chopsticks and starts thinking again.</a:t>
            </a:r>
          </a:p>
          <a:p>
            <a:pPr lvl="0" algn="just">
              <a:buNone/>
            </a:pPr>
            <a:r>
              <a:rPr lang="en-US" sz="2000" dirty="0" smtClean="0"/>
              <a:t> </a:t>
            </a:r>
          </a:p>
          <a:p>
            <a:pPr algn="just">
              <a:buNone/>
            </a:pPr>
            <a:endParaRPr lang="en-US" sz="2000" dirty="0"/>
          </a:p>
          <a:p>
            <a:pPr algn="ctr">
              <a:buNone/>
            </a:pPr>
            <a:endParaRPr lang="en-US" sz="6000" dirty="0" smtClean="0"/>
          </a:p>
          <a:p>
            <a:pPr algn="ctr">
              <a:buNone/>
            </a:pPr>
            <a:endParaRPr lang="en-US" sz="6000" dirty="0" smtClean="0"/>
          </a:p>
          <a:p>
            <a:pPr algn="ctr">
              <a:buNone/>
            </a:pPr>
            <a:r>
              <a:rPr lang="en-US" sz="1600" b="1" dirty="0" smtClean="0"/>
              <a:t>figure: The situation of the dining philosophers</a:t>
            </a:r>
          </a:p>
          <a:p>
            <a:pPr>
              <a:buFont typeface="Wingdings" pitchFamily="2" charset="2"/>
              <a:buChar char="Ø"/>
            </a:pPr>
            <a:r>
              <a:rPr lang="en-US" sz="1600" b="1" dirty="0" smtClean="0"/>
              <a:t> </a:t>
            </a:r>
            <a:r>
              <a:rPr lang="en-US" sz="2000" dirty="0" smtClean="0"/>
              <a:t>One simple solution is to represent each chopstick with a semaphore</a:t>
            </a:r>
            <a:endParaRPr lang="en-US" sz="2000" dirty="0"/>
          </a:p>
        </p:txBody>
      </p:sp>
      <p:pic>
        <p:nvPicPr>
          <p:cNvPr id="5" name="Shape 127"/>
          <p:cNvPicPr preferRelativeResize="0"/>
          <p:nvPr/>
        </p:nvPicPr>
        <p:blipFill>
          <a:blip r:embed="rId2">
            <a:alphaModFix/>
          </a:blip>
          <a:stretch>
            <a:fillRect/>
          </a:stretch>
        </p:blipFill>
        <p:spPr>
          <a:xfrm>
            <a:off x="653143" y="604684"/>
            <a:ext cx="953588" cy="781664"/>
          </a:xfrm>
          <a:prstGeom prst="rect">
            <a:avLst/>
          </a:prstGeom>
          <a:noFill/>
          <a:ln>
            <a:noFill/>
          </a:ln>
        </p:spPr>
      </p:pic>
      <p:pic>
        <p:nvPicPr>
          <p:cNvPr id="3073" name="Picture 1"/>
          <p:cNvPicPr>
            <a:picLocks noChangeAspect="1" noChangeArrowheads="1"/>
          </p:cNvPicPr>
          <p:nvPr/>
        </p:nvPicPr>
        <p:blipFill>
          <a:blip r:embed="rId3"/>
          <a:srcRect l="11351" t="522" r="11351" b="522"/>
          <a:stretch>
            <a:fillRect/>
          </a:stretch>
        </p:blipFill>
        <p:spPr bwMode="auto">
          <a:xfrm>
            <a:off x="3344090" y="2677885"/>
            <a:ext cx="5316583" cy="2769325"/>
          </a:xfrm>
          <a:prstGeom prst="rect">
            <a:avLst/>
          </a:prstGeom>
          <a:noFill/>
          <a:ln w="9525">
            <a:noFill/>
            <a:miter lim="800000"/>
            <a:headEnd/>
            <a:tailEnd/>
          </a:ln>
        </p:spPr>
      </p:pic>
    </p:spTree>
    <p:extLst>
      <p:ext uri="{BB962C8B-B14F-4D97-AF65-F5344CB8AC3E}">
        <p14:creationId xmlns:p14="http://schemas.microsoft.com/office/powerpoint/2010/main" xmlns="" val="12590358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017" y="624110"/>
            <a:ext cx="10877595" cy="525421"/>
          </a:xfrm>
        </p:spPr>
        <p:txBody>
          <a:bodyPr>
            <a:normAutofit/>
          </a:bodyPr>
          <a:lstStyle/>
          <a:p>
            <a:r>
              <a:rPr lang="en-US" sz="2400" b="1" dirty="0" smtClean="0"/>
              <a:t>		3. The Dining-Philosophers Problem</a:t>
            </a:r>
            <a:endParaRPr lang="en-US" sz="2400"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600891" y="1371601"/>
            <a:ext cx="11011989" cy="5185954"/>
          </a:xfrm>
        </p:spPr>
        <p:txBody>
          <a:bodyPr>
            <a:normAutofit/>
          </a:bodyPr>
          <a:lstStyle/>
          <a:p>
            <a:pPr lvl="0" algn="just">
              <a:buNone/>
            </a:pPr>
            <a:r>
              <a:rPr lang="en-US" sz="2200" dirty="0" smtClean="0"/>
              <a:t> </a:t>
            </a:r>
          </a:p>
          <a:p>
            <a:pPr lvl="0" algn="just">
              <a:buFont typeface="Wingdings" pitchFamily="2" charset="2"/>
              <a:buChar char="Ø"/>
            </a:pPr>
            <a:r>
              <a:rPr lang="en-US" sz="2200" dirty="0" smtClean="0"/>
              <a:t>A philosopher tries to </a:t>
            </a:r>
            <a:r>
              <a:rPr lang="en-US" sz="2200" b="1" dirty="0" smtClean="0"/>
              <a:t>grab</a:t>
            </a:r>
            <a:r>
              <a:rPr lang="en-US" sz="2200" dirty="0" smtClean="0"/>
              <a:t> a chopstick by executing a wait() operation on that semaphore; she </a:t>
            </a:r>
            <a:r>
              <a:rPr lang="en-US" sz="2200" b="1" dirty="0" smtClean="0"/>
              <a:t>releases</a:t>
            </a:r>
            <a:r>
              <a:rPr lang="en-US" sz="2200" dirty="0" smtClean="0"/>
              <a:t> her chopsticks by executing the </a:t>
            </a:r>
            <a:r>
              <a:rPr lang="en-US" sz="2200" b="1" dirty="0" smtClean="0"/>
              <a:t>signal()</a:t>
            </a:r>
            <a:r>
              <a:rPr lang="en-US" sz="2200" dirty="0" smtClean="0"/>
              <a:t> operation on the appropriate semaphores. </a:t>
            </a:r>
          </a:p>
          <a:p>
            <a:pPr lvl="0" algn="just">
              <a:buFont typeface="Wingdings" pitchFamily="2" charset="2"/>
              <a:buChar char="Ø"/>
            </a:pPr>
            <a:endParaRPr lang="en-US" sz="2200" dirty="0" smtClean="0"/>
          </a:p>
          <a:p>
            <a:pPr lvl="0" algn="just">
              <a:buFont typeface="Wingdings" pitchFamily="2" charset="2"/>
              <a:buChar char="Ø"/>
            </a:pPr>
            <a:r>
              <a:rPr lang="en-US" sz="2200" dirty="0" smtClean="0"/>
              <a:t>Thus, the shared data are </a:t>
            </a:r>
          </a:p>
          <a:p>
            <a:pPr algn="just">
              <a:buNone/>
            </a:pPr>
            <a:r>
              <a:rPr lang="en-US" sz="2200" dirty="0" smtClean="0"/>
              <a:t>					semaphore chopstick[5]; </a:t>
            </a:r>
          </a:p>
          <a:p>
            <a:pPr algn="just">
              <a:buNone/>
            </a:pPr>
            <a:r>
              <a:rPr lang="en-US" sz="2200" dirty="0" smtClean="0"/>
              <a:t>	</a:t>
            </a:r>
          </a:p>
          <a:p>
            <a:pPr algn="just">
              <a:buNone/>
            </a:pPr>
            <a:r>
              <a:rPr lang="en-US" sz="2200" dirty="0" smtClean="0"/>
              <a:t>	where all the elements of chopstick are initialized to 1. </a:t>
            </a:r>
          </a:p>
        </p:txBody>
      </p:sp>
      <p:pic>
        <p:nvPicPr>
          <p:cNvPr id="5" name="Shape 127"/>
          <p:cNvPicPr preferRelativeResize="0"/>
          <p:nvPr/>
        </p:nvPicPr>
        <p:blipFill>
          <a:blip r:embed="rId2">
            <a:alphaModFix/>
          </a:blip>
          <a:stretch>
            <a:fillRect/>
          </a:stretch>
        </p:blipFill>
        <p:spPr>
          <a:xfrm>
            <a:off x="653143" y="604684"/>
            <a:ext cx="953588" cy="781664"/>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017" y="624110"/>
            <a:ext cx="10877595" cy="616861"/>
          </a:xfrm>
        </p:spPr>
        <p:txBody>
          <a:bodyPr>
            <a:normAutofit fontScale="90000"/>
          </a:bodyPr>
          <a:lstStyle/>
          <a:p>
            <a:r>
              <a:rPr lang="en-US" b="1" dirty="0" smtClean="0"/>
              <a:t>		</a:t>
            </a:r>
            <a:r>
              <a:rPr lang="en-US" sz="2700" b="1" dirty="0" smtClean="0"/>
              <a:t>3. The Dining-Philosophers Problem</a:t>
            </a:r>
            <a:endParaRPr lang="en-US" sz="2700"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600891" y="1371601"/>
            <a:ext cx="11011989" cy="5185954"/>
          </a:xfrm>
        </p:spPr>
        <p:txBody>
          <a:bodyPr>
            <a:normAutofit fontScale="92500" lnSpcReduction="10000"/>
          </a:bodyPr>
          <a:lstStyle/>
          <a:p>
            <a:pPr lvl="0" algn="just">
              <a:buFont typeface="Wingdings" pitchFamily="2" charset="2"/>
              <a:buChar char="Ø"/>
            </a:pPr>
            <a:r>
              <a:rPr lang="en-US" sz="2200" dirty="0" smtClean="0"/>
              <a:t>The structure of philosopher </a:t>
            </a:r>
            <a:r>
              <a:rPr lang="en-US" sz="2200" dirty="0" err="1" smtClean="0"/>
              <a:t>i</a:t>
            </a:r>
            <a:r>
              <a:rPr lang="en-US" sz="2200" dirty="0" smtClean="0"/>
              <a:t> is shown below,</a:t>
            </a:r>
          </a:p>
          <a:p>
            <a:pPr>
              <a:buNone/>
            </a:pPr>
            <a:r>
              <a:rPr lang="en-US" sz="2200" dirty="0" smtClean="0"/>
              <a:t>		 	do {</a:t>
            </a:r>
          </a:p>
          <a:p>
            <a:pPr>
              <a:buNone/>
            </a:pPr>
            <a:r>
              <a:rPr lang="en-US" sz="2200" dirty="0" smtClean="0"/>
              <a:t>				 wait(chopstick[</a:t>
            </a:r>
            <a:r>
              <a:rPr lang="en-US" sz="2200" dirty="0" err="1" smtClean="0"/>
              <a:t>i</a:t>
            </a:r>
            <a:r>
              <a:rPr lang="en-US" sz="2200" dirty="0" smtClean="0"/>
              <a:t>]);</a:t>
            </a:r>
          </a:p>
          <a:p>
            <a:pPr>
              <a:buNone/>
            </a:pPr>
            <a:r>
              <a:rPr lang="en-US" sz="2200" dirty="0" smtClean="0"/>
              <a:t>				 k[(</a:t>
            </a:r>
            <a:r>
              <a:rPr lang="en-US" sz="2200" dirty="0" err="1" smtClean="0"/>
              <a:t>i+l</a:t>
            </a:r>
            <a:r>
              <a:rPr lang="en-US" sz="2200" dirty="0" smtClean="0"/>
              <a:t>) % 5]);</a:t>
            </a:r>
          </a:p>
          <a:p>
            <a:pPr>
              <a:buNone/>
            </a:pPr>
            <a:r>
              <a:rPr lang="en-US" sz="2200" dirty="0" smtClean="0"/>
              <a:t>				     ……</a:t>
            </a:r>
          </a:p>
          <a:p>
            <a:pPr>
              <a:buNone/>
            </a:pPr>
            <a:r>
              <a:rPr lang="en-US" sz="2200" i="1" dirty="0" smtClean="0"/>
              <a:t>				     // </a:t>
            </a:r>
            <a:r>
              <a:rPr lang="en-US" sz="2200" dirty="0" smtClean="0"/>
              <a:t>eat</a:t>
            </a:r>
          </a:p>
          <a:p>
            <a:pPr>
              <a:buNone/>
            </a:pPr>
            <a:r>
              <a:rPr lang="en-US" sz="2200" i="1" dirty="0" smtClean="0"/>
              <a:t>				       </a:t>
            </a:r>
            <a:r>
              <a:rPr lang="en-US" sz="2200" dirty="0" smtClean="0"/>
              <a:t>........</a:t>
            </a:r>
          </a:p>
          <a:p>
            <a:pPr>
              <a:buNone/>
            </a:pPr>
            <a:r>
              <a:rPr lang="en-US" sz="2200" i="1" dirty="0" smtClean="0"/>
              <a:t>				</a:t>
            </a:r>
            <a:r>
              <a:rPr lang="en-US" sz="2200" dirty="0" smtClean="0"/>
              <a:t> signal(chopstick[</a:t>
            </a:r>
            <a:r>
              <a:rPr lang="en-US" sz="2200" dirty="0" err="1" smtClean="0"/>
              <a:t>i</a:t>
            </a:r>
            <a:r>
              <a:rPr lang="en-US" sz="2200" dirty="0" smtClean="0"/>
              <a:t>]);</a:t>
            </a:r>
          </a:p>
          <a:p>
            <a:pPr>
              <a:buNone/>
            </a:pPr>
            <a:r>
              <a:rPr lang="en-US" sz="2200" dirty="0" smtClean="0"/>
              <a:t>				 signal(chopstick[(</a:t>
            </a:r>
            <a:r>
              <a:rPr lang="en-US" sz="2200" dirty="0" err="1" smtClean="0"/>
              <a:t>i</a:t>
            </a:r>
            <a:r>
              <a:rPr lang="en-US" sz="2000" dirty="0" err="1" smtClean="0"/>
              <a:t>+l</a:t>
            </a:r>
            <a:r>
              <a:rPr lang="en-US" sz="2000" dirty="0" smtClean="0"/>
              <a:t>) % 5]);</a:t>
            </a:r>
          </a:p>
          <a:p>
            <a:pPr>
              <a:buNone/>
            </a:pPr>
            <a:r>
              <a:rPr lang="en-US" sz="2000" dirty="0" smtClean="0"/>
              <a:t>				       ………</a:t>
            </a:r>
          </a:p>
          <a:p>
            <a:pPr>
              <a:buNone/>
            </a:pPr>
            <a:r>
              <a:rPr lang="en-US" sz="2000" i="1" dirty="0" smtClean="0"/>
              <a:t>				    // </a:t>
            </a:r>
            <a:r>
              <a:rPr lang="en-US" sz="2000" dirty="0" smtClean="0"/>
              <a:t>think</a:t>
            </a:r>
          </a:p>
          <a:p>
            <a:pPr>
              <a:buNone/>
            </a:pPr>
            <a:r>
              <a:rPr lang="en-US" sz="2000" i="1" dirty="0" smtClean="0"/>
              <a:t>				        </a:t>
            </a:r>
            <a:r>
              <a:rPr lang="en-US" sz="2000" dirty="0" smtClean="0"/>
              <a:t>..........</a:t>
            </a:r>
          </a:p>
          <a:p>
            <a:pPr>
              <a:buNone/>
            </a:pPr>
            <a:r>
              <a:rPr lang="en-US" sz="2000" dirty="0" smtClean="0"/>
              <a:t>			} while (TRUE);</a:t>
            </a:r>
            <a:endParaRPr lang="en-US" sz="6000" dirty="0"/>
          </a:p>
        </p:txBody>
      </p:sp>
      <p:pic>
        <p:nvPicPr>
          <p:cNvPr id="5" name="Shape 127"/>
          <p:cNvPicPr preferRelativeResize="0"/>
          <p:nvPr/>
        </p:nvPicPr>
        <p:blipFill>
          <a:blip r:embed="rId2">
            <a:alphaModFix/>
          </a:blip>
          <a:stretch>
            <a:fillRect/>
          </a:stretch>
        </p:blipFill>
        <p:spPr>
          <a:xfrm>
            <a:off x="653143" y="604684"/>
            <a:ext cx="953588" cy="781664"/>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017" y="624110"/>
            <a:ext cx="10877595" cy="616861"/>
          </a:xfrm>
        </p:spPr>
        <p:txBody>
          <a:bodyPr>
            <a:normAutofit fontScale="90000"/>
          </a:bodyPr>
          <a:lstStyle/>
          <a:p>
            <a:r>
              <a:rPr lang="en-US" b="1" dirty="0" smtClean="0"/>
              <a:t>		</a:t>
            </a:r>
            <a:r>
              <a:rPr lang="en-US" sz="2700" b="1" dirty="0" smtClean="0"/>
              <a:t>3. The Dining-Philosophers Problem</a:t>
            </a:r>
            <a:endParaRPr lang="en-US" sz="2700"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600891" y="1502229"/>
            <a:ext cx="11011989" cy="5055325"/>
          </a:xfrm>
        </p:spPr>
        <p:txBody>
          <a:bodyPr>
            <a:normAutofit/>
          </a:bodyPr>
          <a:lstStyle/>
          <a:p>
            <a:pPr lvl="0" algn="just">
              <a:buFont typeface="Wingdings" pitchFamily="2" charset="2"/>
              <a:buChar char="Ø"/>
            </a:pPr>
            <a:r>
              <a:rPr lang="en-US" sz="2000" dirty="0" smtClean="0"/>
              <a:t>The disadvantage is it could create a deadlock. Suppose that all five philosophers become hungry simultaneously and each grabs her left chopstick. All the elements of chopstick will now be equal to 0. When each philosopher tries to grab her right chopstick, she will be delayed forever.</a:t>
            </a:r>
          </a:p>
          <a:p>
            <a:pPr lvl="0" algn="just">
              <a:buFont typeface="Wingdings" pitchFamily="2" charset="2"/>
              <a:buChar char="Ø"/>
            </a:pPr>
            <a:endParaRPr lang="en-US" sz="2000" dirty="0" smtClean="0"/>
          </a:p>
          <a:p>
            <a:pPr lvl="0" algn="just">
              <a:buNone/>
            </a:pPr>
            <a:r>
              <a:rPr lang="en-US" sz="2000" dirty="0" smtClean="0"/>
              <a:t>Several possible remedies to the deadlock problem are available.</a:t>
            </a:r>
          </a:p>
          <a:p>
            <a:pPr lvl="0" algn="just">
              <a:buFont typeface="Wingdings" pitchFamily="2" charset="2"/>
              <a:buChar char="Ø"/>
            </a:pPr>
            <a:endParaRPr lang="en-US" sz="2000" dirty="0" smtClean="0"/>
          </a:p>
          <a:p>
            <a:pPr lvl="0" algn="just">
              <a:buFont typeface="Wingdings" pitchFamily="2" charset="2"/>
              <a:buChar char="Ø"/>
            </a:pPr>
            <a:r>
              <a:rPr lang="en-US" sz="2000" dirty="0" smtClean="0"/>
              <a:t>Allow at most four philosophers to be sitting simultaneously at the table.</a:t>
            </a:r>
          </a:p>
          <a:p>
            <a:pPr lvl="0" algn="just">
              <a:buFont typeface="Wingdings" pitchFamily="2" charset="2"/>
              <a:buChar char="Ø"/>
            </a:pPr>
            <a:r>
              <a:rPr lang="en-US" sz="2000" dirty="0" smtClean="0"/>
              <a:t>Allow a philosopher to pick up her chopsticks only if both chopsticks are available (to do this, she must pick them up in a critical section).</a:t>
            </a:r>
          </a:p>
          <a:p>
            <a:pPr lvl="0" algn="just">
              <a:buFont typeface="Wingdings" pitchFamily="2" charset="2"/>
              <a:buChar char="Ø"/>
            </a:pPr>
            <a:r>
              <a:rPr lang="en-US" sz="2000" dirty="0" smtClean="0"/>
              <a:t>Use an asymmetric solution; that is, an odd philosopher picks up first her left chopstick and then her right chopstick, whereas an even philosopher picks up her right chopstick and then her left chopstick.</a:t>
            </a:r>
          </a:p>
          <a:p>
            <a:pPr>
              <a:buNone/>
            </a:pPr>
            <a:endParaRPr lang="en-US" sz="2400" dirty="0"/>
          </a:p>
          <a:p>
            <a:pPr algn="ctr">
              <a:buNone/>
            </a:pPr>
            <a:endParaRPr lang="en-US" sz="6000" dirty="0"/>
          </a:p>
        </p:txBody>
      </p:sp>
      <p:pic>
        <p:nvPicPr>
          <p:cNvPr id="5" name="Shape 127"/>
          <p:cNvPicPr preferRelativeResize="0"/>
          <p:nvPr/>
        </p:nvPicPr>
        <p:blipFill>
          <a:blip r:embed="rId2">
            <a:alphaModFix/>
          </a:blip>
          <a:stretch>
            <a:fillRect/>
          </a:stretch>
        </p:blipFill>
        <p:spPr>
          <a:xfrm>
            <a:off x="653143" y="604684"/>
            <a:ext cx="953588" cy="781664"/>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017" y="624110"/>
            <a:ext cx="10877595" cy="616861"/>
          </a:xfrm>
        </p:spPr>
        <p:txBody>
          <a:bodyPr>
            <a:normAutofit fontScale="90000"/>
          </a:bodyPr>
          <a:lstStyle/>
          <a:p>
            <a:pPr lvl="0"/>
            <a:r>
              <a:rPr lang="en-US" b="1" cap="all" dirty="0" smtClean="0"/>
              <a:t>			M</a:t>
            </a:r>
            <a:r>
              <a:rPr lang="en-US" b="1" dirty="0" smtClean="0"/>
              <a:t>onitors</a:t>
            </a:r>
            <a:r>
              <a:rPr lang="en-US" dirty="0" smtClean="0"/>
              <a:t/>
            </a:r>
            <a:br>
              <a:rPr lang="en-US" dirty="0" smtClean="0"/>
            </a:br>
            <a:endParaRPr lang="en-US"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600891" y="1240971"/>
            <a:ext cx="11011989" cy="5316583"/>
          </a:xfrm>
        </p:spPr>
        <p:txBody>
          <a:bodyPr>
            <a:normAutofit/>
          </a:bodyPr>
          <a:lstStyle/>
          <a:p>
            <a:pPr lvl="0" algn="just">
              <a:buFont typeface="Wingdings" pitchFamily="2" charset="2"/>
              <a:buChar char="Ø"/>
            </a:pPr>
            <a:r>
              <a:rPr lang="en-US" dirty="0" smtClean="0"/>
              <a:t>All processes share a semaphore variable </a:t>
            </a:r>
            <a:r>
              <a:rPr lang="en-US" dirty="0" err="1" smtClean="0"/>
              <a:t>mutex</a:t>
            </a:r>
            <a:r>
              <a:rPr lang="en-US" dirty="0" smtClean="0"/>
              <a:t>, which is initialized to 1. Each process must execute wait(</a:t>
            </a:r>
            <a:r>
              <a:rPr lang="en-US" dirty="0" err="1" smtClean="0"/>
              <a:t>mutex</a:t>
            </a:r>
            <a:r>
              <a:rPr lang="en-US" dirty="0" smtClean="0"/>
              <a:t>) before entering the critical section and signal(</a:t>
            </a:r>
            <a:r>
              <a:rPr lang="en-US" dirty="0" err="1" smtClean="0"/>
              <a:t>mutex</a:t>
            </a:r>
            <a:r>
              <a:rPr lang="en-US" dirty="0" smtClean="0"/>
              <a:t>) afterward. If this sequence is not observed, two processes may be in their critical sections simultaneously. </a:t>
            </a:r>
          </a:p>
          <a:p>
            <a:pPr lvl="0" algn="just">
              <a:buFont typeface="Wingdings" pitchFamily="2" charset="2"/>
              <a:buChar char="Ø"/>
            </a:pPr>
            <a:r>
              <a:rPr lang="en-US" dirty="0" smtClean="0"/>
              <a:t>This may result in various difficulties.</a:t>
            </a:r>
          </a:p>
          <a:p>
            <a:pPr lvl="1" algn="just">
              <a:buFont typeface="Arial" pitchFamily="34" charset="0"/>
              <a:buChar char="•"/>
            </a:pPr>
            <a:r>
              <a:rPr lang="en-US" dirty="0" smtClean="0"/>
              <a:t>Suppose that a process interchanges the order in which the wait() and signal() operations on the semaphore </a:t>
            </a:r>
            <a:r>
              <a:rPr lang="en-US" dirty="0" err="1" smtClean="0"/>
              <a:t>mutex</a:t>
            </a:r>
            <a:r>
              <a:rPr lang="en-US" dirty="0" smtClean="0"/>
              <a:t> are executed, resulting in the following execution:</a:t>
            </a:r>
          </a:p>
          <a:p>
            <a:pPr algn="just">
              <a:buNone/>
            </a:pPr>
            <a:r>
              <a:rPr lang="en-US" dirty="0" smtClean="0"/>
              <a:t>					signal(</a:t>
            </a:r>
            <a:r>
              <a:rPr lang="en-US" dirty="0" err="1" smtClean="0"/>
              <a:t>mutex</a:t>
            </a:r>
            <a:r>
              <a:rPr lang="en-US" dirty="0" smtClean="0"/>
              <a:t>);</a:t>
            </a:r>
          </a:p>
          <a:p>
            <a:pPr algn="just">
              <a:buNone/>
            </a:pPr>
            <a:r>
              <a:rPr lang="en-US" dirty="0" smtClean="0"/>
              <a:t>					     	  ……</a:t>
            </a:r>
          </a:p>
          <a:p>
            <a:pPr algn="just">
              <a:buNone/>
            </a:pPr>
            <a:r>
              <a:rPr lang="en-US" dirty="0" smtClean="0"/>
              <a:t>					 critical section</a:t>
            </a:r>
          </a:p>
          <a:p>
            <a:pPr algn="just">
              <a:buNone/>
            </a:pPr>
            <a:r>
              <a:rPr lang="en-US" dirty="0" smtClean="0"/>
              <a:t>					     	   ……</a:t>
            </a:r>
          </a:p>
          <a:p>
            <a:pPr algn="just">
              <a:buNone/>
            </a:pPr>
            <a:r>
              <a:rPr lang="en-US" dirty="0" smtClean="0"/>
              <a:t>					wait(</a:t>
            </a:r>
            <a:r>
              <a:rPr lang="en-US" dirty="0" err="1" smtClean="0"/>
              <a:t>mutex</a:t>
            </a:r>
            <a:r>
              <a:rPr lang="en-US" dirty="0" smtClean="0"/>
              <a:t>);</a:t>
            </a:r>
          </a:p>
          <a:p>
            <a:pPr lvl="0" algn="just">
              <a:buFont typeface="Wingdings" pitchFamily="2" charset="2"/>
              <a:buChar char="Ø"/>
            </a:pPr>
            <a:r>
              <a:rPr lang="en-US" dirty="0" smtClean="0"/>
              <a:t>In this situation, several processes may be executing in their critical sections simultaneously, violating the mutual-exclusion requirement. This error may be discovered only if several processes are simultaneously active in their critical sections. </a:t>
            </a:r>
          </a:p>
          <a:p>
            <a:pPr>
              <a:buNone/>
            </a:pPr>
            <a:endParaRPr lang="en-US" dirty="0" smtClean="0"/>
          </a:p>
          <a:p>
            <a:pPr>
              <a:buNone/>
            </a:pPr>
            <a:endParaRPr lang="en-US" dirty="0" smtClean="0"/>
          </a:p>
          <a:p>
            <a:pPr>
              <a:buNone/>
            </a:pPr>
            <a:endParaRPr lang="en-US" sz="2000" dirty="0"/>
          </a:p>
          <a:p>
            <a:pPr algn="ctr">
              <a:buNone/>
            </a:pPr>
            <a:endParaRPr lang="en-US" sz="6000" dirty="0"/>
          </a:p>
        </p:txBody>
      </p:sp>
      <p:pic>
        <p:nvPicPr>
          <p:cNvPr id="5" name="Shape 127"/>
          <p:cNvPicPr preferRelativeResize="0"/>
          <p:nvPr/>
        </p:nvPicPr>
        <p:blipFill>
          <a:blip r:embed="rId2">
            <a:alphaModFix/>
          </a:blip>
          <a:stretch>
            <a:fillRect/>
          </a:stretch>
        </p:blipFill>
        <p:spPr>
          <a:xfrm>
            <a:off x="496388" y="552432"/>
            <a:ext cx="1123405" cy="819167"/>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ED1E4-F49A-49ED-B603-39E9FB968B91}"/>
              </a:ext>
            </a:extLst>
          </p:cNvPr>
          <p:cNvSpPr>
            <a:spLocks noGrp="1"/>
          </p:cNvSpPr>
          <p:nvPr>
            <p:ph type="title"/>
          </p:nvPr>
        </p:nvSpPr>
        <p:spPr>
          <a:xfrm>
            <a:off x="1645920" y="624110"/>
            <a:ext cx="9858693" cy="515373"/>
          </a:xfrm>
        </p:spPr>
        <p:txBody>
          <a:bodyPr>
            <a:normAutofit/>
          </a:bodyPr>
          <a:lstStyle/>
          <a:p>
            <a:r>
              <a:rPr lang="en-US" sz="2400" dirty="0" smtClean="0">
                <a:ea typeface="Times New Roman" panose="02020603050405020304" pitchFamily="18" charset="0"/>
              </a:rPr>
              <a:t>		</a:t>
            </a:r>
            <a:r>
              <a:rPr lang="en-US" sz="2400" dirty="0" smtClean="0">
                <a:solidFill>
                  <a:srgbClr val="000000"/>
                </a:solidFill>
              </a:rPr>
              <a:t> Multi-threaded Programming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1943351"/>
          </a:xfrm>
        </p:spPr>
        <p:txBody>
          <a:bodyPr>
            <a:normAutofit fontScale="92500" lnSpcReduction="10000"/>
          </a:bodyPr>
          <a:lstStyle/>
          <a:p>
            <a:pPr marL="457200" lvl="0" indent="-457200">
              <a:buAutoNum type="arabicPeriod" startAt="3"/>
            </a:pPr>
            <a:endParaRPr lang="en-US" b="1" dirty="0" smtClean="0"/>
          </a:p>
          <a:p>
            <a:pPr marL="457200" lvl="0" indent="-457200">
              <a:buAutoNum type="arabicPeriod" startAt="3"/>
            </a:pPr>
            <a:r>
              <a:rPr lang="x-none" sz="1900" b="1" smtClean="0"/>
              <a:t>Many-to-Many Model</a:t>
            </a:r>
            <a:endParaRPr lang="en-US" sz="1900" b="1" dirty="0" smtClean="0"/>
          </a:p>
          <a:p>
            <a:pPr marL="457200" lvl="0" indent="-457200">
              <a:buNone/>
            </a:pPr>
            <a:r>
              <a:rPr lang="en-US" sz="1900" b="1" dirty="0" smtClean="0"/>
              <a:t>	Many-to-One</a:t>
            </a:r>
            <a:r>
              <a:rPr lang="en-US" sz="1900" dirty="0" smtClean="0"/>
              <a:t> model allows creating more user threads but kernel can schedule only one thread at a time. These drawbacks can be </a:t>
            </a:r>
            <a:r>
              <a:rPr lang="en-US" sz="1900" b="1" dirty="0" smtClean="0"/>
              <a:t>overcome </a:t>
            </a:r>
            <a:r>
              <a:rPr lang="en-US" sz="1900" dirty="0" smtClean="0"/>
              <a:t>by Many-to-Many model as shown in below </a:t>
            </a:r>
            <a:r>
              <a:rPr lang="en-US" sz="1900" b="1" dirty="0" smtClean="0"/>
              <a:t>figure. (Left side)</a:t>
            </a:r>
          </a:p>
          <a:p>
            <a:pPr marL="457200" indent="-457200">
              <a:buNone/>
            </a:pPr>
            <a:r>
              <a:rPr lang="en-US" sz="1900" b="1" dirty="0" smtClean="0"/>
              <a:t>	</a:t>
            </a:r>
            <a:r>
              <a:rPr lang="x-none" sz="1900" b="1" smtClean="0"/>
              <a:t>Examples:</a:t>
            </a:r>
            <a:r>
              <a:rPr lang="x-none" sz="1900" smtClean="0"/>
              <a:t> IRIX, HP-UX, Solaris OS.</a:t>
            </a:r>
            <a:endParaRPr lang="en-US" sz="1900" b="1" dirty="0" smtClean="0"/>
          </a:p>
          <a:p>
            <a:pPr marL="457200" lvl="0" indent="-457200">
              <a:buNone/>
            </a:pPr>
            <a:endParaRPr lang="en-US" dirty="0" smtClean="0"/>
          </a:p>
          <a:p>
            <a:pPr marL="342900" marR="0" lvl="0" indent="-342900" algn="just">
              <a:spcBef>
                <a:spcPts val="0"/>
              </a:spcBef>
              <a:spcAft>
                <a:spcPts val="0"/>
              </a:spcAft>
              <a:buNone/>
            </a:pPr>
            <a:endParaRPr lang="en-US" sz="2200" dirty="0" smtClean="0">
              <a:effectLst/>
              <a:ea typeface="Times New Roman" panose="02020603050405020304" pitchFamily="18" charset="0"/>
            </a:endParaRPr>
          </a:p>
        </p:txBody>
      </p:sp>
      <p:pic>
        <p:nvPicPr>
          <p:cNvPr id="4" name="Shape 127"/>
          <p:cNvPicPr preferRelativeResize="0"/>
          <p:nvPr/>
        </p:nvPicPr>
        <p:blipFill>
          <a:blip r:embed="rId2">
            <a:alphaModFix/>
          </a:blip>
          <a:stretch>
            <a:fillRect/>
          </a:stretch>
        </p:blipFill>
        <p:spPr>
          <a:xfrm>
            <a:off x="1607574" y="604684"/>
            <a:ext cx="884903" cy="781664"/>
          </a:xfrm>
          <a:prstGeom prst="rect">
            <a:avLst/>
          </a:prstGeom>
          <a:noFill/>
          <a:ln>
            <a:noFill/>
          </a:ln>
        </p:spPr>
      </p:pic>
      <p:pic>
        <p:nvPicPr>
          <p:cNvPr id="5122" name="Picture 361"/>
          <p:cNvPicPr>
            <a:picLocks noChangeAspect="1" noChangeArrowheads="1"/>
          </p:cNvPicPr>
          <p:nvPr/>
        </p:nvPicPr>
        <p:blipFill>
          <a:blip r:embed="rId3"/>
          <a:srcRect l="6703" t="838" r="6912" b="838"/>
          <a:stretch>
            <a:fillRect/>
          </a:stretch>
        </p:blipFill>
        <p:spPr bwMode="auto">
          <a:xfrm>
            <a:off x="2312126" y="3357154"/>
            <a:ext cx="3200399" cy="2769326"/>
          </a:xfrm>
          <a:prstGeom prst="rect">
            <a:avLst/>
          </a:prstGeom>
          <a:noFill/>
          <a:ln w="9525">
            <a:noFill/>
            <a:miter lim="800000"/>
            <a:headEnd/>
            <a:tailEnd/>
          </a:ln>
        </p:spPr>
      </p:pic>
      <p:pic>
        <p:nvPicPr>
          <p:cNvPr id="5123" name="Picture 2"/>
          <p:cNvPicPr>
            <a:picLocks noChangeAspect="1" noChangeArrowheads="1"/>
          </p:cNvPicPr>
          <p:nvPr/>
        </p:nvPicPr>
        <p:blipFill>
          <a:blip r:embed="rId4"/>
          <a:srcRect l="717" t="5733" r="240" b="5414"/>
          <a:stretch>
            <a:fillRect/>
          </a:stretch>
        </p:blipFill>
        <p:spPr bwMode="auto">
          <a:xfrm>
            <a:off x="6361611" y="3291840"/>
            <a:ext cx="3161211" cy="2886891"/>
          </a:xfrm>
          <a:prstGeom prst="rect">
            <a:avLst/>
          </a:prstGeom>
          <a:noFill/>
          <a:ln w="9525">
            <a:noFill/>
            <a:miter lim="800000"/>
            <a:headEnd/>
            <a:tailEnd/>
          </a:ln>
        </p:spPr>
      </p:pic>
    </p:spTree>
    <p:extLst>
      <p:ext uri="{BB962C8B-B14F-4D97-AF65-F5344CB8AC3E}">
        <p14:creationId xmlns:p14="http://schemas.microsoft.com/office/powerpoint/2010/main" xmlns="" val="2934174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017" y="624110"/>
            <a:ext cx="10877595" cy="616861"/>
          </a:xfrm>
        </p:spPr>
        <p:txBody>
          <a:bodyPr>
            <a:normAutofit fontScale="90000"/>
          </a:bodyPr>
          <a:lstStyle/>
          <a:p>
            <a:r>
              <a:rPr lang="en-US" b="1" cap="all" dirty="0" smtClean="0"/>
              <a:t>			M</a:t>
            </a:r>
            <a:r>
              <a:rPr lang="en-US" b="1" dirty="0" smtClean="0"/>
              <a:t>onitors</a:t>
            </a:r>
            <a:r>
              <a:rPr lang="en-US" dirty="0" smtClean="0"/>
              <a:t/>
            </a:r>
            <a:br>
              <a:rPr lang="en-US" dirty="0" smtClean="0"/>
            </a:br>
            <a:endParaRPr lang="en-US"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600891" y="1502229"/>
            <a:ext cx="11011989" cy="5055325"/>
          </a:xfrm>
        </p:spPr>
        <p:txBody>
          <a:bodyPr>
            <a:normAutofit/>
          </a:bodyPr>
          <a:lstStyle/>
          <a:p>
            <a:pPr lvl="1">
              <a:buFont typeface="Arial" pitchFamily="34" charset="0"/>
              <a:buChar char="•"/>
            </a:pPr>
            <a:r>
              <a:rPr lang="en-US" sz="2000" dirty="0" smtClean="0"/>
              <a:t>Suppose that a process replaces signal (</a:t>
            </a:r>
            <a:r>
              <a:rPr lang="en-US" sz="2000" dirty="0" err="1" smtClean="0"/>
              <a:t>mutex</a:t>
            </a:r>
            <a:r>
              <a:rPr lang="en-US" sz="2000" dirty="0" smtClean="0"/>
              <a:t>) with wait (</a:t>
            </a:r>
            <a:r>
              <a:rPr lang="en-US" sz="2000" dirty="0" err="1" smtClean="0"/>
              <a:t>mutex</a:t>
            </a:r>
            <a:r>
              <a:rPr lang="en-US" sz="2000" dirty="0" smtClean="0"/>
              <a:t>). That is, it executes</a:t>
            </a:r>
          </a:p>
          <a:p>
            <a:pPr>
              <a:buNone/>
            </a:pPr>
            <a:r>
              <a:rPr lang="en-US" sz="2000" dirty="0" smtClean="0"/>
              <a:t>					wait(</a:t>
            </a:r>
            <a:r>
              <a:rPr lang="en-US" sz="2000" dirty="0" err="1" smtClean="0"/>
              <a:t>mutex</a:t>
            </a:r>
            <a:r>
              <a:rPr lang="en-US" sz="2000" dirty="0" smtClean="0"/>
              <a:t>);</a:t>
            </a:r>
          </a:p>
          <a:p>
            <a:pPr>
              <a:buNone/>
            </a:pPr>
            <a:r>
              <a:rPr lang="en-US" sz="2000" dirty="0" smtClean="0"/>
              <a:t>		  			  ……</a:t>
            </a:r>
          </a:p>
          <a:p>
            <a:pPr>
              <a:buNone/>
            </a:pPr>
            <a:r>
              <a:rPr lang="en-US" sz="2000" dirty="0" smtClean="0"/>
              <a:t>	   			 critical section</a:t>
            </a:r>
          </a:p>
          <a:p>
            <a:pPr>
              <a:buNone/>
            </a:pPr>
            <a:r>
              <a:rPr lang="en-US" sz="2000" dirty="0" smtClean="0"/>
              <a:t>	      			  ……</a:t>
            </a:r>
          </a:p>
          <a:p>
            <a:pPr>
              <a:buNone/>
            </a:pPr>
            <a:r>
              <a:rPr lang="en-US" sz="2000" dirty="0" smtClean="0"/>
              <a:t>					 wait(</a:t>
            </a:r>
            <a:r>
              <a:rPr lang="en-US" sz="2000" dirty="0" err="1" smtClean="0"/>
              <a:t>mutex</a:t>
            </a:r>
            <a:r>
              <a:rPr lang="en-US" sz="2000" dirty="0" smtClean="0"/>
              <a:t>);</a:t>
            </a:r>
          </a:p>
          <a:p>
            <a:pPr>
              <a:buNone/>
            </a:pPr>
            <a:r>
              <a:rPr lang="en-US" sz="2000" dirty="0" smtClean="0"/>
              <a:t>		        In this case, a deadlock will occur.</a:t>
            </a:r>
          </a:p>
          <a:p>
            <a:pPr lvl="1">
              <a:buFont typeface="Arial" pitchFamily="34" charset="0"/>
              <a:buChar char="•"/>
            </a:pPr>
            <a:r>
              <a:rPr lang="en-US" sz="2000" dirty="0" smtClean="0"/>
              <a:t>Suppose that a process omits the wait (</a:t>
            </a:r>
            <a:r>
              <a:rPr lang="en-US" sz="2000" dirty="0" err="1" smtClean="0"/>
              <a:t>mutex</a:t>
            </a:r>
            <a:r>
              <a:rPr lang="en-US" sz="2000" dirty="0" smtClean="0"/>
              <a:t>), or the signal (</a:t>
            </a:r>
            <a:r>
              <a:rPr lang="en-US" sz="2000" dirty="0" err="1" smtClean="0"/>
              <a:t>mutex</a:t>
            </a:r>
            <a:r>
              <a:rPr lang="en-US" sz="2000" dirty="0" smtClean="0"/>
              <a:t>), or both. In this case, either mutual exclusion is violated or a deadlock will occur.</a:t>
            </a:r>
          </a:p>
          <a:p>
            <a:pPr>
              <a:buNone/>
            </a:pPr>
            <a:endParaRPr lang="en-US" sz="2000" dirty="0"/>
          </a:p>
          <a:p>
            <a:pPr algn="ctr">
              <a:buNone/>
            </a:pPr>
            <a:endParaRPr lang="en-US" sz="6000" dirty="0"/>
          </a:p>
        </p:txBody>
      </p:sp>
      <p:pic>
        <p:nvPicPr>
          <p:cNvPr id="5" name="Shape 127"/>
          <p:cNvPicPr preferRelativeResize="0"/>
          <p:nvPr/>
        </p:nvPicPr>
        <p:blipFill>
          <a:blip r:embed="rId2">
            <a:alphaModFix/>
          </a:blip>
          <a:stretch>
            <a:fillRect/>
          </a:stretch>
        </p:blipFill>
        <p:spPr>
          <a:xfrm>
            <a:off x="653143" y="604684"/>
            <a:ext cx="953588" cy="781664"/>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017" y="624110"/>
            <a:ext cx="10877595" cy="616861"/>
          </a:xfrm>
        </p:spPr>
        <p:txBody>
          <a:bodyPr>
            <a:normAutofit fontScale="90000"/>
          </a:bodyPr>
          <a:lstStyle/>
          <a:p>
            <a:r>
              <a:rPr lang="en-US" b="1" cap="all" dirty="0" smtClean="0"/>
              <a:t>			M</a:t>
            </a:r>
            <a:r>
              <a:rPr lang="en-US" b="1" dirty="0" smtClean="0"/>
              <a:t>onitors</a:t>
            </a:r>
            <a:r>
              <a:rPr lang="en-US" dirty="0" smtClean="0"/>
              <a:t/>
            </a:r>
            <a:br>
              <a:rPr lang="en-US" dirty="0" smtClean="0"/>
            </a:br>
            <a:endParaRPr lang="en-US"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600891" y="1018903"/>
            <a:ext cx="11011989" cy="5839097"/>
          </a:xfrm>
        </p:spPr>
        <p:txBody>
          <a:bodyPr>
            <a:normAutofit fontScale="47500" lnSpcReduction="20000"/>
          </a:bodyPr>
          <a:lstStyle/>
          <a:p>
            <a:pPr lvl="0">
              <a:buNone/>
            </a:pPr>
            <a:endParaRPr lang="en-US" sz="2000" dirty="0" smtClean="0"/>
          </a:p>
          <a:p>
            <a:pPr lvl="0">
              <a:buNone/>
            </a:pPr>
            <a:r>
              <a:rPr lang="en-US" sz="2500" dirty="0" smtClean="0"/>
              <a:t>			To deal with errors when semaphores are used incorrectly, one fundamental high-level synchronization construct-the </a:t>
            </a:r>
            <a:r>
              <a:rPr lang="en-US" sz="2500" b="1" dirty="0" smtClean="0"/>
              <a:t>monitor</a:t>
            </a:r>
            <a:r>
              <a:rPr lang="en-US" sz="2500" dirty="0" smtClean="0"/>
              <a:t> is used.</a:t>
            </a:r>
          </a:p>
          <a:p>
            <a:pPr>
              <a:buNone/>
            </a:pPr>
            <a:r>
              <a:rPr lang="en-US" sz="2500" dirty="0" smtClean="0"/>
              <a:t>	The syntax of a monitor is shown below,</a:t>
            </a:r>
          </a:p>
          <a:p>
            <a:pPr>
              <a:buNone/>
            </a:pPr>
            <a:r>
              <a:rPr lang="en-US" sz="2500" dirty="0" smtClean="0"/>
              <a:t>			monitor </a:t>
            </a:r>
            <a:r>
              <a:rPr lang="en-US" sz="2500" i="1" dirty="0" err="1" smtClean="0"/>
              <a:t>monitor</a:t>
            </a:r>
            <a:r>
              <a:rPr lang="en-US" sz="2500" i="1" dirty="0" smtClean="0"/>
              <a:t> name</a:t>
            </a:r>
            <a:endParaRPr lang="en-US" sz="2500" dirty="0" smtClean="0"/>
          </a:p>
          <a:p>
            <a:pPr>
              <a:buNone/>
            </a:pPr>
            <a:r>
              <a:rPr lang="en-US" sz="2500" dirty="0" smtClean="0"/>
              <a:t>		{</a:t>
            </a:r>
          </a:p>
          <a:p>
            <a:pPr>
              <a:buNone/>
            </a:pPr>
            <a:r>
              <a:rPr lang="en-US" sz="2500" i="1" dirty="0" smtClean="0"/>
              <a:t>     			// </a:t>
            </a:r>
            <a:r>
              <a:rPr lang="en-US" sz="2500" dirty="0" smtClean="0"/>
              <a:t>shared variable declarations</a:t>
            </a:r>
          </a:p>
          <a:p>
            <a:pPr>
              <a:buNone/>
            </a:pPr>
            <a:r>
              <a:rPr lang="en-US" sz="2500" dirty="0" smtClean="0"/>
              <a:t>			procedure P1 ( . . . ) {</a:t>
            </a:r>
          </a:p>
          <a:p>
            <a:pPr>
              <a:buNone/>
            </a:pPr>
            <a:r>
              <a:rPr lang="en-US" sz="2500" dirty="0" smtClean="0"/>
              <a:t>			………</a:t>
            </a:r>
          </a:p>
          <a:p>
            <a:pPr>
              <a:buNone/>
            </a:pPr>
            <a:r>
              <a:rPr lang="en-US" sz="2500" dirty="0" smtClean="0"/>
              <a:t>			}</a:t>
            </a:r>
          </a:p>
          <a:p>
            <a:pPr>
              <a:buNone/>
            </a:pPr>
            <a:r>
              <a:rPr lang="en-US" sz="2500" dirty="0" smtClean="0"/>
              <a:t>			procedure P2 ( . . . ) {</a:t>
            </a:r>
          </a:p>
          <a:p>
            <a:pPr>
              <a:buNone/>
            </a:pPr>
            <a:r>
              <a:rPr lang="en-US" sz="2500" dirty="0" smtClean="0"/>
              <a:t>			……….</a:t>
            </a:r>
          </a:p>
          <a:p>
            <a:pPr>
              <a:buNone/>
            </a:pPr>
            <a:r>
              <a:rPr lang="en-US" sz="2500" dirty="0" smtClean="0"/>
              <a:t>			}</a:t>
            </a:r>
          </a:p>
          <a:p>
            <a:pPr>
              <a:buNone/>
            </a:pPr>
            <a:r>
              <a:rPr lang="en-US" sz="2500" dirty="0" smtClean="0"/>
              <a:t>			.</a:t>
            </a:r>
          </a:p>
          <a:p>
            <a:pPr>
              <a:buNone/>
            </a:pPr>
            <a:r>
              <a:rPr lang="en-US" sz="2500" dirty="0" smtClean="0"/>
              <a:t>							.</a:t>
            </a:r>
          </a:p>
          <a:p>
            <a:pPr>
              <a:buNone/>
            </a:pPr>
            <a:r>
              <a:rPr lang="en-US" sz="2500" dirty="0" smtClean="0"/>
              <a:t>			procedure </a:t>
            </a:r>
            <a:r>
              <a:rPr lang="en-US" sz="2500" dirty="0" err="1" smtClean="0"/>
              <a:t>Pn</a:t>
            </a:r>
            <a:r>
              <a:rPr lang="en-US" sz="2500" dirty="0" smtClean="0"/>
              <a:t> ( . . . ) {</a:t>
            </a:r>
          </a:p>
          <a:p>
            <a:pPr>
              <a:buNone/>
            </a:pPr>
            <a:r>
              <a:rPr lang="en-US" sz="2500" dirty="0" smtClean="0"/>
              <a:t>			…………</a:t>
            </a:r>
          </a:p>
          <a:p>
            <a:pPr>
              <a:buNone/>
            </a:pPr>
            <a:r>
              <a:rPr lang="en-US" sz="2500" dirty="0" smtClean="0"/>
              <a:t>			}</a:t>
            </a:r>
          </a:p>
          <a:p>
            <a:pPr>
              <a:buNone/>
            </a:pPr>
            <a:r>
              <a:rPr lang="en-US" sz="2500" dirty="0" smtClean="0"/>
              <a:t>			initialization code ( . . . ) {</a:t>
            </a:r>
          </a:p>
          <a:p>
            <a:pPr>
              <a:buNone/>
            </a:pPr>
            <a:r>
              <a:rPr lang="en-US" sz="2500" dirty="0" smtClean="0"/>
              <a:t>			…………</a:t>
            </a:r>
          </a:p>
          <a:p>
            <a:pPr>
              <a:buNone/>
            </a:pPr>
            <a:r>
              <a:rPr lang="en-US" sz="2500" dirty="0" smtClean="0"/>
              <a:t>			}</a:t>
            </a:r>
          </a:p>
          <a:p>
            <a:pPr>
              <a:buNone/>
            </a:pPr>
            <a:r>
              <a:rPr lang="en-US" sz="2000" dirty="0" smtClean="0"/>
              <a:t>		}</a:t>
            </a:r>
            <a:endParaRPr lang="en-US" sz="6000" dirty="0"/>
          </a:p>
        </p:txBody>
      </p:sp>
      <p:pic>
        <p:nvPicPr>
          <p:cNvPr id="5" name="Shape 127"/>
          <p:cNvPicPr preferRelativeResize="0"/>
          <p:nvPr/>
        </p:nvPicPr>
        <p:blipFill>
          <a:blip r:embed="rId2">
            <a:alphaModFix/>
          </a:blip>
          <a:stretch>
            <a:fillRect/>
          </a:stretch>
        </p:blipFill>
        <p:spPr>
          <a:xfrm>
            <a:off x="653143" y="604684"/>
            <a:ext cx="953588" cy="781664"/>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017" y="624110"/>
            <a:ext cx="10877595" cy="616861"/>
          </a:xfrm>
        </p:spPr>
        <p:txBody>
          <a:bodyPr>
            <a:normAutofit fontScale="90000"/>
          </a:bodyPr>
          <a:lstStyle/>
          <a:p>
            <a:r>
              <a:rPr lang="en-US" b="1" cap="all" dirty="0" smtClean="0"/>
              <a:t>			M</a:t>
            </a:r>
            <a:r>
              <a:rPr lang="en-US" b="1" dirty="0" smtClean="0"/>
              <a:t>onitors</a:t>
            </a:r>
            <a:endParaRPr lang="en-US"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600891" y="1240971"/>
            <a:ext cx="11011989" cy="5316583"/>
          </a:xfrm>
        </p:spPr>
        <p:txBody>
          <a:bodyPr>
            <a:normAutofit lnSpcReduction="10000"/>
          </a:bodyPr>
          <a:lstStyle/>
          <a:p>
            <a:pPr lvl="0" algn="just">
              <a:buFont typeface="Wingdings" pitchFamily="2" charset="2"/>
              <a:buChar char="Ø"/>
            </a:pPr>
            <a:r>
              <a:rPr lang="en-US" sz="2000" dirty="0" smtClean="0"/>
              <a:t>The monitor construct ensures that only one process at a time is active within the monitor. The programmer does not need to code this synchronization constraint explicitly. </a:t>
            </a:r>
          </a:p>
          <a:p>
            <a:pPr lvl="0" algn="just">
              <a:buFont typeface="Wingdings" pitchFamily="2" charset="2"/>
              <a:buChar char="Ø"/>
            </a:pPr>
            <a:endParaRPr lang="en-US" sz="2000" dirty="0" smtClean="0"/>
          </a:p>
          <a:p>
            <a:pPr lvl="0" algn="just">
              <a:buFont typeface="Wingdings" pitchFamily="2" charset="2"/>
              <a:buChar char="Ø"/>
            </a:pPr>
            <a:endParaRPr lang="en-US" sz="2000" dirty="0" smtClean="0"/>
          </a:p>
          <a:p>
            <a:pPr lvl="0" algn="just">
              <a:buFont typeface="Wingdings" pitchFamily="2" charset="2"/>
              <a:buChar char="Ø"/>
            </a:pPr>
            <a:endParaRPr lang="en-US" sz="2000" dirty="0" smtClean="0"/>
          </a:p>
          <a:p>
            <a:pPr lvl="0" algn="just">
              <a:buFont typeface="Wingdings" pitchFamily="2" charset="2"/>
              <a:buChar char="Ø"/>
            </a:pPr>
            <a:endParaRPr lang="en-US" sz="2000" dirty="0" smtClean="0"/>
          </a:p>
          <a:p>
            <a:pPr lvl="0" algn="just">
              <a:buFont typeface="Wingdings" pitchFamily="2" charset="2"/>
              <a:buChar char="Ø"/>
            </a:pPr>
            <a:endParaRPr lang="en-US" sz="2000" dirty="0" smtClean="0"/>
          </a:p>
          <a:p>
            <a:pPr lvl="0" algn="just">
              <a:buFont typeface="Wingdings" pitchFamily="2" charset="2"/>
              <a:buChar char="Ø"/>
            </a:pPr>
            <a:endParaRPr lang="en-US" sz="2000" dirty="0" smtClean="0"/>
          </a:p>
          <a:p>
            <a:pPr algn="just">
              <a:buNone/>
            </a:pPr>
            <a:r>
              <a:rPr lang="en-US" sz="2000" b="1" dirty="0" smtClean="0"/>
              <a:t>								</a:t>
            </a:r>
            <a:r>
              <a:rPr lang="en-US" sz="1600" b="1" dirty="0" smtClean="0"/>
              <a:t>figure: Schematic view of a monitor</a:t>
            </a:r>
          </a:p>
          <a:p>
            <a:pPr lvl="0" algn="just">
              <a:buFont typeface="Wingdings" pitchFamily="2" charset="2"/>
              <a:buChar char="Ø"/>
            </a:pPr>
            <a:r>
              <a:rPr lang="en-US" sz="2000" dirty="0" smtClean="0"/>
              <a:t>The monitor construct, as defined so far is not sufficiently powerful for modeling some synchronization schemes. For this purpose, we need to define additional synchronization mechanisms. These mechanisms are provided by the </a:t>
            </a:r>
            <a:r>
              <a:rPr lang="en-US" sz="2000" b="1" dirty="0" smtClean="0"/>
              <a:t>condition </a:t>
            </a:r>
            <a:r>
              <a:rPr lang="en-US" sz="2000" dirty="0" smtClean="0"/>
              <a:t>construct. A programmer can define one or more variables of the type </a:t>
            </a:r>
            <a:r>
              <a:rPr lang="en-US" sz="2000" b="1" dirty="0" smtClean="0"/>
              <a:t>condition</a:t>
            </a:r>
            <a:endParaRPr lang="en-US" sz="2000" dirty="0" smtClean="0"/>
          </a:p>
          <a:p>
            <a:pPr algn="just">
              <a:buNone/>
            </a:pPr>
            <a:endParaRPr lang="en-US" sz="1600" dirty="0" smtClean="0"/>
          </a:p>
          <a:p>
            <a:pPr lvl="0" algn="just">
              <a:buFont typeface="Wingdings" pitchFamily="2" charset="2"/>
              <a:buChar char="Ø"/>
            </a:pPr>
            <a:endParaRPr lang="en-US" sz="2000" dirty="0" smtClean="0"/>
          </a:p>
          <a:p>
            <a:pPr lvl="0" algn="just">
              <a:buFont typeface="Wingdings" pitchFamily="2" charset="2"/>
              <a:buChar char="Ø"/>
            </a:pPr>
            <a:endParaRPr lang="en-US" sz="2000" dirty="0" smtClean="0"/>
          </a:p>
          <a:p>
            <a:pPr>
              <a:buNone/>
            </a:pPr>
            <a:endParaRPr lang="en-US" sz="2000" dirty="0"/>
          </a:p>
          <a:p>
            <a:pPr>
              <a:buNone/>
            </a:pPr>
            <a:endParaRPr lang="en-US" sz="2000" dirty="0"/>
          </a:p>
        </p:txBody>
      </p:sp>
      <p:pic>
        <p:nvPicPr>
          <p:cNvPr id="5" name="Shape 127"/>
          <p:cNvPicPr preferRelativeResize="0"/>
          <p:nvPr/>
        </p:nvPicPr>
        <p:blipFill>
          <a:blip r:embed="rId2">
            <a:alphaModFix/>
          </a:blip>
          <a:stretch>
            <a:fillRect/>
          </a:stretch>
        </p:blipFill>
        <p:spPr>
          <a:xfrm>
            <a:off x="653143" y="604684"/>
            <a:ext cx="953588" cy="781664"/>
          </a:xfrm>
          <a:prstGeom prst="rect">
            <a:avLst/>
          </a:prstGeom>
          <a:noFill/>
          <a:ln>
            <a:noFill/>
          </a:ln>
        </p:spPr>
      </p:pic>
      <p:pic>
        <p:nvPicPr>
          <p:cNvPr id="117761" name="Picture 2"/>
          <p:cNvPicPr>
            <a:picLocks noChangeAspect="1" noChangeArrowheads="1"/>
          </p:cNvPicPr>
          <p:nvPr/>
        </p:nvPicPr>
        <p:blipFill>
          <a:blip r:embed="rId3"/>
          <a:srcRect l="10979" t="533" r="11377" b="533"/>
          <a:stretch>
            <a:fillRect/>
          </a:stretch>
        </p:blipFill>
        <p:spPr bwMode="auto">
          <a:xfrm>
            <a:off x="4206240" y="1972492"/>
            <a:ext cx="3200400" cy="2677886"/>
          </a:xfrm>
          <a:prstGeom prst="rect">
            <a:avLst/>
          </a:prstGeom>
          <a:noFill/>
          <a:ln w="9525">
            <a:noFill/>
            <a:miter lim="800000"/>
            <a:headEnd/>
            <a:tailEnd/>
          </a:ln>
        </p:spPr>
      </p:pic>
    </p:spTree>
    <p:extLst>
      <p:ext uri="{BB962C8B-B14F-4D97-AF65-F5344CB8AC3E}">
        <p14:creationId xmlns:p14="http://schemas.microsoft.com/office/powerpoint/2010/main" xmlns="" val="12590358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017" y="624110"/>
            <a:ext cx="10877595" cy="61686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600891" y="1502229"/>
            <a:ext cx="11011989" cy="5055325"/>
          </a:xfrm>
        </p:spPr>
        <p:txBody>
          <a:bodyPr>
            <a:normAutofit/>
          </a:bodyPr>
          <a:lstStyle/>
          <a:p>
            <a:pPr algn="ctr">
              <a:buNone/>
            </a:pPr>
            <a:endParaRPr lang="en-US" sz="6000" dirty="0"/>
          </a:p>
          <a:p>
            <a:pPr algn="ctr">
              <a:buNone/>
            </a:pPr>
            <a:endParaRPr lang="en-US" sz="6000" dirty="0"/>
          </a:p>
        </p:txBody>
      </p:sp>
      <p:pic>
        <p:nvPicPr>
          <p:cNvPr id="5" name="Shape 127"/>
          <p:cNvPicPr preferRelativeResize="0"/>
          <p:nvPr/>
        </p:nvPicPr>
        <p:blipFill>
          <a:blip r:embed="rId2">
            <a:alphaModFix/>
          </a:blip>
          <a:stretch>
            <a:fillRect/>
          </a:stretch>
        </p:blipFill>
        <p:spPr>
          <a:xfrm>
            <a:off x="653143" y="604684"/>
            <a:ext cx="953588" cy="781664"/>
          </a:xfrm>
          <a:prstGeom prst="rect">
            <a:avLst/>
          </a:prstGeom>
          <a:noFill/>
          <a:ln>
            <a:noFill/>
          </a:ln>
        </p:spPr>
      </p:pic>
    </p:spTree>
    <p:extLst>
      <p:ext uri="{BB962C8B-B14F-4D97-AF65-F5344CB8AC3E}">
        <p14:creationId xmlns:p14="http://schemas.microsoft.com/office/powerpoint/2010/main" xmlns="" val="1259035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F686D0-EEE6-4FAC-BC40-6EE3AAA62725}"/>
              </a:ext>
            </a:extLst>
          </p:cNvPr>
          <p:cNvSpPr>
            <a:spLocks noGrp="1"/>
          </p:cNvSpPr>
          <p:nvPr>
            <p:ph idx="1"/>
          </p:nvPr>
        </p:nvSpPr>
        <p:spPr>
          <a:xfrm>
            <a:off x="1645919" y="1139483"/>
            <a:ext cx="9858693" cy="5514535"/>
          </a:xfrm>
        </p:spPr>
        <p:txBody>
          <a:bodyPr>
            <a:normAutofit/>
          </a:bodyPr>
          <a:lstStyle/>
          <a:p>
            <a:pPr algn="ctr">
              <a:buNone/>
            </a:pPr>
            <a:endParaRPr lang="en-US" sz="6000" dirty="0"/>
          </a:p>
          <a:p>
            <a:pPr algn="ctr">
              <a:buNone/>
            </a:pPr>
            <a:endParaRPr lang="en-US" sz="6000" dirty="0"/>
          </a:p>
          <a:p>
            <a:pPr algn="ctr">
              <a:buNone/>
            </a:pPr>
            <a:r>
              <a:rPr lang="en-US" sz="6000" dirty="0"/>
              <a:t>Thank you</a:t>
            </a:r>
          </a:p>
        </p:txBody>
      </p:sp>
    </p:spTree>
    <p:extLst>
      <p:ext uri="{BB962C8B-B14F-4D97-AF65-F5344CB8AC3E}">
        <p14:creationId xmlns:p14="http://schemas.microsoft.com/office/powerpoint/2010/main" xmlns="" val="12590358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A0542C6B248442825406CE89569016" ma:contentTypeVersion="2" ma:contentTypeDescription="Create a new document." ma:contentTypeScope="" ma:versionID="31a132ea54a6d6cdc4b586f584e51ff4">
  <xsd:schema xmlns:xsd="http://www.w3.org/2001/XMLSchema" xmlns:xs="http://www.w3.org/2001/XMLSchema" xmlns:p="http://schemas.microsoft.com/office/2006/metadata/properties" xmlns:ns3="9f3303c7-3efc-48b6-94dc-cbb40ccf07df" targetNamespace="http://schemas.microsoft.com/office/2006/metadata/properties" ma:root="true" ma:fieldsID="76adeac8856a53062475dde74b943820" ns3:_="">
    <xsd:import namespace="9f3303c7-3efc-48b6-94dc-cbb40ccf07d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303c7-3efc-48b6-94dc-cbb40ccf07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EBA44E-013A-4999-B27F-B9C72AF759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3303c7-3efc-48b6-94dc-cbb40ccf07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A29C2-50F4-493E-B393-DD21CEF69516}">
  <ds:schemaRefs>
    <ds:schemaRef ds:uri="http://schemas.microsoft.com/sharepoint/v3/contenttype/forms"/>
  </ds:schemaRefs>
</ds:datastoreItem>
</file>

<file path=customXml/itemProps3.xml><?xml version="1.0" encoding="utf-8"?>
<ds:datastoreItem xmlns:ds="http://schemas.openxmlformats.org/officeDocument/2006/customXml" ds:itemID="{73B1EBE6-2C58-49C0-8717-19D78A35A34C}">
  <ds:schemaRefs>
    <ds:schemaRef ds:uri="http://www.w3.org/XML/1998/namespace"/>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9f3303c7-3efc-48b6-94dc-cbb40ccf07df"/>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Cloud Computing and its Applications</Template>
  <TotalTime>6779</TotalTime>
  <Words>5230</Words>
  <Application>Microsoft Office PowerPoint</Application>
  <PresentationFormat>Custom</PresentationFormat>
  <Paragraphs>1005</Paragraphs>
  <Slides>94</Slides>
  <Notes>1</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Wisp</vt:lpstr>
      <vt:lpstr>Operating System (18CS43)</vt:lpstr>
      <vt:lpstr>  Multi-threaded Programming</vt:lpstr>
      <vt:lpstr>   Multi-threaded Programming</vt:lpstr>
      <vt:lpstr>   Multi-threaded Programming</vt:lpstr>
      <vt:lpstr>   Multi-threaded Programming</vt:lpstr>
      <vt:lpstr>   Multi-threaded Programming</vt:lpstr>
      <vt:lpstr>   Multi-threaded Programming</vt:lpstr>
      <vt:lpstr>   Multi-threaded Programming</vt:lpstr>
      <vt:lpstr>   Multi-threaded Programming</vt:lpstr>
      <vt:lpstr>   Multi-threaded Programming</vt:lpstr>
      <vt:lpstr>   Multi-threaded Programming</vt:lpstr>
      <vt:lpstr>   Multi-threaded Programming</vt:lpstr>
      <vt:lpstr>    Multi-threaded Programming    </vt:lpstr>
      <vt:lpstr>  Multi-threaded Programming      </vt:lpstr>
      <vt:lpstr>   Multi-threaded Programming </vt:lpstr>
      <vt:lpstr>   Multi-threaded Programming </vt:lpstr>
      <vt:lpstr>   Threading Issues </vt:lpstr>
      <vt:lpstr>   Threading Issues</vt:lpstr>
      <vt:lpstr>    Threading Issues  </vt:lpstr>
      <vt:lpstr>   Threading Issues</vt:lpstr>
      <vt:lpstr>   Threading Issues</vt:lpstr>
      <vt:lpstr>   Threading Issues</vt:lpstr>
      <vt:lpstr>    Threading Issues</vt:lpstr>
      <vt:lpstr>   Differences</vt:lpstr>
      <vt:lpstr>   PROCESS SHEDULING</vt:lpstr>
      <vt:lpstr>    PROCESS SHEDULING</vt:lpstr>
      <vt:lpstr>   PROCESS SHEDULING</vt:lpstr>
      <vt:lpstr>   PROCESS SHEDULING</vt:lpstr>
      <vt:lpstr>   PROCESS SHEDULING</vt:lpstr>
      <vt:lpstr>    PROCESS SHEDULING</vt:lpstr>
      <vt:lpstr>   PROCESS SHEDULING</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Scheduling Algorithms </vt:lpstr>
      <vt:lpstr>   Multiple-Processor Scheduling  </vt:lpstr>
      <vt:lpstr>   Multiple-Processor Scheduling  </vt:lpstr>
      <vt:lpstr>   Multiple-Processor Scheduling </vt:lpstr>
      <vt:lpstr>   Multiple-Processor Scheduling  </vt:lpstr>
      <vt:lpstr>    Thread Scheduling  </vt:lpstr>
      <vt:lpstr>   PROCESS SYNCHRONIZATION  </vt:lpstr>
      <vt:lpstr>   </vt:lpstr>
      <vt:lpstr>    </vt:lpstr>
      <vt:lpstr>    </vt:lpstr>
      <vt:lpstr>   Peterson’s solution  </vt:lpstr>
      <vt:lpstr>   </vt:lpstr>
      <vt:lpstr>   </vt:lpstr>
      <vt:lpstr>    </vt:lpstr>
      <vt:lpstr>   Scheduling Algorithms </vt:lpstr>
      <vt:lpstr>   Scheduling Algorithms </vt:lpstr>
      <vt:lpstr>  Semaphores </vt:lpstr>
      <vt:lpstr>   Semaphores  </vt:lpstr>
      <vt:lpstr>   Semaphores  </vt:lpstr>
      <vt:lpstr>   Semaphores </vt:lpstr>
      <vt:lpstr>   Semaphores </vt:lpstr>
      <vt:lpstr>   Semaphores </vt:lpstr>
      <vt:lpstr> Deadlocks and Starvation</vt:lpstr>
      <vt:lpstr>   Deadlocks and Starvation  </vt:lpstr>
      <vt:lpstr>   Classic problems of Synchronization  </vt:lpstr>
      <vt:lpstr>  Classic problems of Synchronization</vt:lpstr>
      <vt:lpstr>   1. Bounded-buffer problem cont.. </vt:lpstr>
      <vt:lpstr>  2. The Readers-Writers Problem</vt:lpstr>
      <vt:lpstr>    2. The Readers-Writers Problem  </vt:lpstr>
      <vt:lpstr>    2. The Readers-Writers Problem </vt:lpstr>
      <vt:lpstr>  2. The Readers-Writers Problem cont..</vt:lpstr>
      <vt:lpstr>  2. The Readers-Writers Problem cont..</vt:lpstr>
      <vt:lpstr>   3. The Dining-Philosophers Problem</vt:lpstr>
      <vt:lpstr>  3. The Dining-Philosophers Problem</vt:lpstr>
      <vt:lpstr>  3. The Dining-Philosophers Problem</vt:lpstr>
      <vt:lpstr>  3. The Dining-Philosophers Problem</vt:lpstr>
      <vt:lpstr>  3. The Dining-Philosophers Problem</vt:lpstr>
      <vt:lpstr>   Monitors </vt:lpstr>
      <vt:lpstr>   Monitors </vt:lpstr>
      <vt:lpstr>   Monitors </vt:lpstr>
      <vt:lpstr>   Monitors</vt:lpstr>
      <vt:lpstr>Slide 93</vt:lpstr>
      <vt:lpstr>Slide 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and its Applications</dc:title>
  <dc:creator>ISE DEPT</dc:creator>
  <cp:lastModifiedBy>DELL</cp:lastModifiedBy>
  <cp:revision>708</cp:revision>
  <dcterms:created xsi:type="dcterms:W3CDTF">2019-08-26T04:09:45Z</dcterms:created>
  <dcterms:modified xsi:type="dcterms:W3CDTF">2021-06-02T04:19:09Z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0x010100A4A0542C6B248442825406CE89569016</vt:lpwstr>
  </property>
</Properties>
</file>