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8"/>
  </p:notesMasterIdLst>
  <p:sldIdLst>
    <p:sldId id="348" r:id="rId2"/>
    <p:sldId id="287" r:id="rId3"/>
    <p:sldId id="257" r:id="rId4"/>
    <p:sldId id="260" r:id="rId5"/>
    <p:sldId id="340" r:id="rId6"/>
    <p:sldId id="299" r:id="rId7"/>
    <p:sldId id="288" r:id="rId8"/>
    <p:sldId id="266" r:id="rId9"/>
    <p:sldId id="343" r:id="rId10"/>
    <p:sldId id="344" r:id="rId11"/>
    <p:sldId id="345" r:id="rId12"/>
    <p:sldId id="275" r:id="rId13"/>
    <p:sldId id="346" r:id="rId14"/>
    <p:sldId id="270" r:id="rId15"/>
    <p:sldId id="271" r:id="rId16"/>
    <p:sldId id="32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90" autoAdjust="0"/>
    <p:restoredTop sz="99822" autoAdjust="0"/>
  </p:normalViewPr>
  <p:slideViewPr>
    <p:cSldViewPr>
      <p:cViewPr varScale="1">
        <p:scale>
          <a:sx n="86" d="100"/>
          <a:sy n="86" d="100"/>
        </p:scale>
        <p:origin x="298" y="8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5/22/2023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56929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kaggle.com/datasets/PromptCloudHQ/world-happiness-report-20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i="1" dirty="0">
                <a:solidFill>
                  <a:srgbClr val="FF0000"/>
                </a:solidFill>
              </a:rPr>
              <a:t>WORLD’S HAPPINESS REPORT</a:t>
            </a:r>
            <a:r>
              <a:rPr lang="en-US" sz="3400" b="1" i="1" dirty="0">
                <a:solidFill>
                  <a:srgbClr val="FF0000"/>
                </a:solidFill>
              </a:rPr>
              <a:t>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2999656" y="3426451"/>
            <a:ext cx="5325196" cy="1730459"/>
          </a:xfrm>
        </p:spPr>
        <p:txBody>
          <a:bodyPr>
            <a:noAutofit/>
          </a:bodyPr>
          <a:lstStyle/>
          <a:p>
            <a:pPr lvl="0" algn="ctr" fontAlgn="base">
              <a:spcBef>
                <a:spcPct val="0"/>
              </a:spcBef>
              <a:spcAft>
                <a:spcPct val="0"/>
              </a:spcAft>
            </a:pPr>
            <a:r>
              <a:rPr lang="en-US" sz="2400" b="1" dirty="0">
                <a:solidFill>
                  <a:srgbClr val="C00000"/>
                </a:solidFill>
                <a:latin typeface="Times New Roman" pitchFamily="18" charset="0"/>
                <a:cs typeface="Times New Roman" pitchFamily="18" charset="0"/>
              </a:rPr>
              <a:t>Candidate Name : R G Manvitha</a:t>
            </a: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1RN19IS111</a:t>
            </a:r>
          </a:p>
          <a:p>
            <a:pPr lvl="0" algn="ctr" fontAlgn="base">
              <a:spcBef>
                <a:spcPct val="0"/>
              </a:spcBef>
              <a:spcAft>
                <a:spcPct val="0"/>
              </a:spcAft>
            </a:pPr>
            <a:r>
              <a:rPr lang="en-US" sz="2400" b="1" dirty="0">
                <a:solidFill>
                  <a:srgbClr val="C00000"/>
                </a:solidFill>
                <a:latin typeface="Times New Roman" pitchFamily="18" charset="0"/>
                <a:cs typeface="Times New Roman" pitchFamily="18" charset="0"/>
              </a:rPr>
              <a:t>Candidate Name : </a:t>
            </a:r>
            <a:r>
              <a:rPr lang="en-US" sz="2400" b="1" dirty="0" err="1">
                <a:solidFill>
                  <a:srgbClr val="C00000"/>
                </a:solidFill>
                <a:latin typeface="Times New Roman" pitchFamily="18" charset="0"/>
                <a:cs typeface="Times New Roman" pitchFamily="18" charset="0"/>
              </a:rPr>
              <a:t>Rutvick</a:t>
            </a:r>
            <a:r>
              <a:rPr lang="en-US" sz="2400" b="1" dirty="0">
                <a:solidFill>
                  <a:srgbClr val="C00000"/>
                </a:solidFill>
                <a:latin typeface="Times New Roman" pitchFamily="18" charset="0"/>
                <a:cs typeface="Times New Roman" pitchFamily="18" charset="0"/>
              </a:rPr>
              <a:t> Sreedhar</a:t>
            </a: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1RN19IS124</a:t>
            </a:r>
            <a:endParaRPr lang="en-IN" sz="2400" b="1" dirty="0">
              <a:solidFill>
                <a:srgbClr val="000066"/>
              </a:solidFill>
            </a:endParaRPr>
          </a:p>
          <a:p>
            <a:pPr lvl="0" algn="ctr" fontAlgn="base">
              <a:spcBef>
                <a:spcPct val="0"/>
              </a:spcBef>
              <a:spcAft>
                <a:spcPct val="0"/>
              </a:spcAft>
            </a:pP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Guide</a:t>
            </a:r>
          </a:p>
          <a:p>
            <a:pPr lvl="0" algn="ctr" fontAlgn="base">
              <a:spcBef>
                <a:spcPct val="0"/>
              </a:spcBef>
              <a:spcAft>
                <a:spcPct val="0"/>
              </a:spcAft>
            </a:pPr>
            <a:r>
              <a:rPr lang="en-US" sz="2000" b="1" dirty="0" err="1">
                <a:solidFill>
                  <a:srgbClr val="000066"/>
                </a:solidFill>
                <a:latin typeface="Times New Roman" pitchFamily="18" charset="0"/>
                <a:cs typeface="Times New Roman" pitchFamily="18" charset="0"/>
              </a:rPr>
              <a:t>Dr.Suresh</a:t>
            </a:r>
            <a:r>
              <a:rPr lang="en-US" sz="2000" b="1" dirty="0">
                <a:solidFill>
                  <a:srgbClr val="000066"/>
                </a:solidFill>
                <a:latin typeface="Times New Roman" pitchFamily="18" charset="0"/>
                <a:cs typeface="Times New Roman" pitchFamily="18" charset="0"/>
              </a:rPr>
              <a:t> L </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HOD ,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Panel member</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 </a:t>
            </a:r>
            <a:r>
              <a:rPr lang="en-US" sz="2000" b="1" dirty="0" err="1">
                <a:solidFill>
                  <a:srgbClr val="000066"/>
                </a:solidFill>
                <a:latin typeface="Times New Roman" pitchFamily="18" charset="0"/>
                <a:cs typeface="Times New Roman" pitchFamily="18" charset="0"/>
              </a:rPr>
              <a:t>Nirmalkumar</a:t>
            </a:r>
            <a:r>
              <a:rPr lang="en-US" sz="2000" b="1" dirty="0">
                <a:solidFill>
                  <a:srgbClr val="000066"/>
                </a:solidFill>
                <a:latin typeface="Times New Roman" pitchFamily="18" charset="0"/>
                <a:cs typeface="Times New Roman" pitchFamily="18" charset="0"/>
              </a:rPr>
              <a:t> S. Benni</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Assistant Prof., Dept of ISE, RNSIT </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US" b="1" dirty="0">
                <a:solidFill>
                  <a:srgbClr val="C00000"/>
                </a:solidFill>
              </a:rPr>
              <a:t>Inflow Technologies</a:t>
            </a:r>
            <a:endParaRPr lang="en-IN" b="1" dirty="0">
              <a:solidFill>
                <a:srgbClr val="C00000"/>
              </a:solidFill>
            </a:endParaRPr>
          </a:p>
        </p:txBody>
      </p:sp>
      <p:pic>
        <p:nvPicPr>
          <p:cNvPr id="1026" name="Picture 2">
            <a:extLst>
              <a:ext uri="{FF2B5EF4-FFF2-40B4-BE49-F238E27FC236}">
                <a16:creationId xmlns:a16="http://schemas.microsoft.com/office/drawing/2014/main" id="{9F756942-85C7-4113-85BC-64B26B46DE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4426" y="4138460"/>
            <a:ext cx="1524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6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 / Coding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IN" sz="1800" b="1" dirty="0">
                <a:latin typeface="Times New Roman" pitchFamily="18" charset="0"/>
                <a:cs typeface="Times New Roman" pitchFamily="18" charset="0"/>
              </a:rPr>
              <a:t>Pseudocode : </a:t>
            </a:r>
          </a:p>
          <a:p>
            <a:pPr marL="0" indent="0">
              <a:lnSpc>
                <a:spcPct val="150000"/>
              </a:lnSpc>
              <a:buNone/>
            </a:pPr>
            <a:r>
              <a:rPr lang="en-IN" sz="1800" dirty="0">
                <a:latin typeface="Times New Roman" pitchFamily="18" charset="0"/>
                <a:cs typeface="Times New Roman" pitchFamily="18" charset="0"/>
              </a:rPr>
              <a:t>from </a:t>
            </a:r>
            <a:r>
              <a:rPr lang="en-IN" sz="1800" dirty="0" err="1">
                <a:latin typeface="Times New Roman" pitchFamily="18" charset="0"/>
                <a:cs typeface="Times New Roman" pitchFamily="18" charset="0"/>
              </a:rPr>
              <a:t>sklearn.linear_model</a:t>
            </a:r>
            <a:r>
              <a:rPr lang="en-IN" sz="1800" dirty="0">
                <a:latin typeface="Times New Roman" pitchFamily="18" charset="0"/>
                <a:cs typeface="Times New Roman" pitchFamily="18" charset="0"/>
              </a:rPr>
              <a:t> import </a:t>
            </a:r>
            <a:r>
              <a:rPr lang="en-IN" sz="1800" dirty="0" err="1">
                <a:latin typeface="Times New Roman" pitchFamily="18" charset="0"/>
                <a:cs typeface="Times New Roman" pitchFamily="18" charset="0"/>
              </a:rPr>
              <a:t>LinearRegression</a:t>
            </a:r>
            <a:endParaRPr lang="en-IN" sz="1800" dirty="0">
              <a:latin typeface="Times New Roman" pitchFamily="18" charset="0"/>
              <a:cs typeface="Times New Roman" pitchFamily="18" charset="0"/>
            </a:endParaRPr>
          </a:p>
          <a:p>
            <a:pPr marL="0" indent="0">
              <a:lnSpc>
                <a:spcPct val="150000"/>
              </a:lnSpc>
              <a:buNone/>
            </a:pPr>
            <a:r>
              <a:rPr lang="en-IN" sz="1800" dirty="0" err="1">
                <a:latin typeface="Times New Roman" pitchFamily="18" charset="0"/>
                <a:cs typeface="Times New Roman" pitchFamily="18" charset="0"/>
              </a:rPr>
              <a:t>lr</a:t>
            </a: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LinearRegression</a:t>
            </a:r>
            <a:r>
              <a:rPr lang="en-IN" sz="1800" dirty="0">
                <a:latin typeface="Times New Roman" pitchFamily="18" charset="0"/>
                <a:cs typeface="Times New Roman" pitchFamily="18" charset="0"/>
              </a:rPr>
              <a:t>()</a:t>
            </a:r>
          </a:p>
          <a:p>
            <a:pPr marL="0" indent="0">
              <a:lnSpc>
                <a:spcPct val="150000"/>
              </a:lnSpc>
              <a:buNone/>
            </a:pPr>
            <a:r>
              <a:rPr lang="en-IN" sz="1800" dirty="0" err="1">
                <a:latin typeface="Times New Roman" pitchFamily="18" charset="0"/>
                <a:cs typeface="Times New Roman" pitchFamily="18" charset="0"/>
              </a:rPr>
              <a:t>lr.fit</a:t>
            </a: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x,y</a:t>
            </a:r>
            <a:r>
              <a:rPr lang="en-IN" sz="1800" dirty="0">
                <a:latin typeface="Times New Roman" pitchFamily="18" charset="0"/>
                <a:cs typeface="Times New Roman" pitchFamily="18" charset="0"/>
              </a:rPr>
              <a:t>)</a:t>
            </a:r>
          </a:p>
          <a:p>
            <a:pPr marL="0" indent="0">
              <a:lnSpc>
                <a:spcPct val="150000"/>
              </a:lnSpc>
              <a:buNone/>
            </a:pPr>
            <a:r>
              <a:rPr lang="en-IN" sz="1800" dirty="0" err="1">
                <a:latin typeface="Times New Roman" pitchFamily="18" charset="0"/>
                <a:cs typeface="Times New Roman" pitchFamily="18" charset="0"/>
              </a:rPr>
              <a:t>y_pred</a:t>
            </a: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lr.predict</a:t>
            </a:r>
            <a:r>
              <a:rPr lang="en-IN" sz="1800" dirty="0">
                <a:latin typeface="Times New Roman" pitchFamily="18" charset="0"/>
                <a:cs typeface="Times New Roman" pitchFamily="18" charset="0"/>
              </a:rPr>
              <a:t>(x)</a:t>
            </a:r>
          </a:p>
          <a:p>
            <a:pPr marL="0" indent="0">
              <a:lnSpc>
                <a:spcPct val="150000"/>
              </a:lnSpc>
              <a:buNone/>
            </a:pPr>
            <a:r>
              <a:rPr lang="en-IN" sz="1800" dirty="0" err="1">
                <a:latin typeface="Times New Roman" pitchFamily="18" charset="0"/>
                <a:cs typeface="Times New Roman" pitchFamily="18" charset="0"/>
              </a:rPr>
              <a:t>y_pred</a:t>
            </a:r>
            <a:endParaRPr lang="en-IN" sz="1800" dirty="0">
              <a:latin typeface="Times New Roman" pitchFamily="18" charset="0"/>
              <a:cs typeface="Times New Roman" pitchFamily="18" charset="0"/>
            </a:endParaRPr>
          </a:p>
          <a:p>
            <a:pPr marL="0" indent="0">
              <a:lnSpc>
                <a:spcPct val="150000"/>
              </a:lnSpc>
              <a:buNone/>
            </a:pPr>
            <a:r>
              <a:rPr lang="en-IN" sz="1800" dirty="0">
                <a:latin typeface="Times New Roman" pitchFamily="18" charset="0"/>
                <a:cs typeface="Times New Roman" pitchFamily="18" charset="0"/>
              </a:rPr>
              <a:t>from </a:t>
            </a:r>
            <a:r>
              <a:rPr lang="en-IN" sz="1800" dirty="0" err="1">
                <a:latin typeface="Times New Roman" pitchFamily="18" charset="0"/>
                <a:cs typeface="Times New Roman" pitchFamily="18" charset="0"/>
              </a:rPr>
              <a:t>sklearn.metrics</a:t>
            </a:r>
            <a:r>
              <a:rPr lang="en-IN" sz="1800" dirty="0">
                <a:latin typeface="Times New Roman" pitchFamily="18" charset="0"/>
                <a:cs typeface="Times New Roman" pitchFamily="18" charset="0"/>
              </a:rPr>
              <a:t> import r2_score,mean_squared_error</a:t>
            </a:r>
          </a:p>
          <a:p>
            <a:pPr marL="0" indent="0">
              <a:lnSpc>
                <a:spcPct val="150000"/>
              </a:lnSpc>
              <a:buNone/>
            </a:pPr>
            <a:r>
              <a:rPr lang="en-IN" sz="1800" dirty="0">
                <a:latin typeface="Times New Roman" pitchFamily="18" charset="0"/>
                <a:cs typeface="Times New Roman" pitchFamily="18" charset="0"/>
              </a:rPr>
              <a:t>data1['</a:t>
            </a:r>
            <a:r>
              <a:rPr lang="en-IN" sz="1800" dirty="0" err="1">
                <a:latin typeface="Times New Roman" pitchFamily="18" charset="0"/>
                <a:cs typeface="Times New Roman" pitchFamily="18" charset="0"/>
              </a:rPr>
              <a:t>predicted_happiness_score</a:t>
            </a: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y_pred</a:t>
            </a:r>
            <a:endParaRPr lang="en-IN" sz="1800" dirty="0">
              <a:latin typeface="Times New Roman" pitchFamily="18" charset="0"/>
              <a:cs typeface="Times New Roman" pitchFamily="18" charset="0"/>
            </a:endParaRPr>
          </a:p>
          <a:p>
            <a:pPr marL="0" indent="0">
              <a:lnSpc>
                <a:spcPct val="150000"/>
              </a:lnSpc>
              <a:buNone/>
            </a:pPr>
            <a:r>
              <a:rPr lang="en-IN" sz="1800" dirty="0">
                <a:latin typeface="Times New Roman" pitchFamily="18" charset="0"/>
                <a:cs typeface="Times New Roman" pitchFamily="18" charset="0"/>
              </a:rPr>
              <a:t>r2_score(</a:t>
            </a:r>
            <a:r>
              <a:rPr lang="en-IN" sz="1800" dirty="0" err="1">
                <a:latin typeface="Times New Roman" pitchFamily="18" charset="0"/>
                <a:cs typeface="Times New Roman" pitchFamily="18" charset="0"/>
              </a:rPr>
              <a:t>y,y_pred</a:t>
            </a:r>
            <a:r>
              <a:rPr lang="en-IN" sz="1800" dirty="0">
                <a:latin typeface="Times New Roman" pitchFamily="18" charset="0"/>
                <a:cs typeface="Times New Roman" pitchFamily="18" charset="0"/>
              </a:rPr>
              <a:t>)</a:t>
            </a: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Tree>
    <p:extLst>
      <p:ext uri="{BB962C8B-B14F-4D97-AF65-F5344CB8AC3E}">
        <p14:creationId xmlns:p14="http://schemas.microsoft.com/office/powerpoint/2010/main" val="269238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marL="0" indent="0">
              <a:lnSpc>
                <a:spcPct val="150000"/>
              </a:lnSpc>
              <a:buNone/>
            </a:pPr>
            <a:endParaRPr lang="en-US" dirty="0"/>
          </a:p>
          <a:p>
            <a:pPr>
              <a:lnSpc>
                <a:spcPct val="150000"/>
              </a:lnSpc>
            </a:pPr>
            <a:r>
              <a:rPr lang="en-US" sz="2400" dirty="0">
                <a:latin typeface="Times New Roman" panose="02020603050405020304" pitchFamily="18" charset="0"/>
                <a:cs typeface="Times New Roman" panose="02020603050405020304" pitchFamily="18" charset="0"/>
              </a:rPr>
              <a:t>The csv file is loaded into the notebook using pandas , EDA process is done on the dataset .</a:t>
            </a:r>
          </a:p>
          <a:p>
            <a:pPr>
              <a:lnSpc>
                <a:spcPct val="150000"/>
              </a:lnSpc>
            </a:pPr>
            <a:r>
              <a:rPr lang="en-US" sz="2400" dirty="0">
                <a:latin typeface="Times New Roman" panose="02020603050405020304" pitchFamily="18" charset="0"/>
                <a:cs typeface="Times New Roman" panose="02020603050405020304" pitchFamily="18" charset="0"/>
              </a:rPr>
              <a:t>The x is the independent values such as attributes contributing to find the score and y is the dependent variable .</a:t>
            </a:r>
          </a:p>
          <a:p>
            <a:pPr>
              <a:lnSpc>
                <a:spcPct val="150000"/>
              </a:lnSpc>
            </a:pPr>
            <a:r>
              <a:rPr lang="en-US" sz="2400" dirty="0">
                <a:latin typeface="Times New Roman" panose="02020603050405020304" pitchFamily="18" charset="0"/>
                <a:cs typeface="Times New Roman" panose="02020603050405020304" pitchFamily="18" charset="0"/>
              </a:rPr>
              <a:t>Linear regression model is imported from </a:t>
            </a:r>
            <a:r>
              <a:rPr lang="en-US" sz="2400" dirty="0" err="1">
                <a:latin typeface="Times New Roman" panose="02020603050405020304" pitchFamily="18" charset="0"/>
                <a:cs typeface="Times New Roman" panose="02020603050405020304" pitchFamily="18" charset="0"/>
              </a:rPr>
              <a:t>sklearn</a:t>
            </a:r>
            <a:r>
              <a:rPr lang="en-US" sz="2400" dirty="0">
                <a:latin typeface="Times New Roman" panose="02020603050405020304" pitchFamily="18" charset="0"/>
                <a:cs typeface="Times New Roman" panose="02020603050405020304" pitchFamily="18" charset="0"/>
              </a:rPr>
              <a:t> , this model uses the formula y=</a:t>
            </a:r>
            <a:r>
              <a:rPr lang="en-US" sz="2400" dirty="0" err="1">
                <a:latin typeface="Times New Roman" panose="02020603050405020304" pitchFamily="18" charset="0"/>
                <a:cs typeface="Times New Roman" panose="02020603050405020304" pitchFamily="18" charset="0"/>
              </a:rPr>
              <a:t>mx+c</a:t>
            </a:r>
            <a:r>
              <a:rPr lang="en-US" sz="2400" dirty="0">
                <a:latin typeface="Times New Roman" panose="02020603050405020304" pitchFamily="18" charset="0"/>
                <a:cs typeface="Times New Roman" panose="02020603050405020304" pitchFamily="18" charset="0"/>
              </a:rPr>
              <a:t> in-order to train the model .  Then  y is predicted using the model.</a:t>
            </a:r>
          </a:p>
          <a:p>
            <a:pPr>
              <a:lnSpc>
                <a:spcPct val="150000"/>
              </a:lnSpc>
            </a:pPr>
            <a:r>
              <a:rPr lang="en-US" sz="2400" dirty="0">
                <a:latin typeface="Times New Roman" panose="02020603050405020304" pitchFamily="18" charset="0"/>
                <a:cs typeface="Times New Roman" panose="02020603050405020304" pitchFamily="18" charset="0"/>
              </a:rPr>
              <a:t>R2 score is calculated for accuracy and then pickle files are created.</a:t>
            </a:r>
          </a:p>
          <a:p>
            <a:pPr>
              <a:lnSpc>
                <a:spcPct val="150000"/>
              </a:lnSpc>
            </a:pPr>
            <a:r>
              <a:rPr lang="en-US" sz="2400" dirty="0">
                <a:latin typeface="Times New Roman" panose="02020603050405020304" pitchFamily="18" charset="0"/>
                <a:cs typeface="Times New Roman" panose="02020603050405020304" pitchFamily="18" charset="0"/>
              </a:rPr>
              <a:t>The pickle files are used as an input for </a:t>
            </a:r>
            <a:r>
              <a:rPr lang="en-US" sz="2400" dirty="0" err="1">
                <a:latin typeface="Times New Roman" panose="02020603050405020304" pitchFamily="18" charset="0"/>
                <a:cs typeface="Times New Roman" panose="02020603050405020304" pitchFamily="18" charset="0"/>
              </a:rPr>
              <a:t>streamlit</a:t>
            </a:r>
            <a:r>
              <a:rPr lang="en-US" sz="2400" dirty="0">
                <a:latin typeface="Times New Roman" panose="02020603050405020304" pitchFamily="18" charset="0"/>
                <a:cs typeface="Times New Roman" panose="02020603050405020304" pitchFamily="18" charset="0"/>
              </a:rPr>
              <a:t> for building the frontend.</a:t>
            </a:r>
          </a:p>
          <a:p>
            <a:pPr>
              <a:lnSpc>
                <a:spcPct val="150000"/>
              </a:lnSpc>
            </a:pPr>
            <a:r>
              <a:rPr lang="en-US" sz="2400" dirty="0">
                <a:latin typeface="Times New Roman" panose="02020603050405020304" pitchFamily="18" charset="0"/>
                <a:cs typeface="Times New Roman" panose="02020603050405020304" pitchFamily="18" charset="0"/>
              </a:rPr>
              <a:t>Deployment of the model using streamlit.io app.</a:t>
            </a: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Design details</a:t>
            </a: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Tree>
    <p:extLst>
      <p:ext uri="{BB962C8B-B14F-4D97-AF65-F5344CB8AC3E}">
        <p14:creationId xmlns:p14="http://schemas.microsoft.com/office/powerpoint/2010/main" val="410936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44724"/>
            <a:ext cx="11089232" cy="5292588"/>
          </a:xfrm>
        </p:spPr>
        <p:txBody>
          <a:bodyPr>
            <a:normAutofit/>
          </a:bodyPr>
          <a:lstStyle/>
          <a:p>
            <a:r>
              <a:rPr lang="en-US" sz="2000" dirty="0">
                <a:latin typeface="Times New Roman" panose="02020603050405020304" pitchFamily="18" charset="0"/>
                <a:cs typeface="Times New Roman" panose="02020603050405020304" pitchFamily="18" charset="0"/>
              </a:rPr>
              <a:t>There are several factors for the happiness for any person , but 6 factors are considered such as GDP per capita, Social support, Healthy life expectancy, Freedom to make life choices, Generosity, Perceptions of corruption and linear regression model is used for predicting the score with 77.9% accuracy. </a:t>
            </a:r>
          </a:p>
          <a:p>
            <a:r>
              <a:rPr lang="en-US" sz="2000" dirty="0">
                <a:latin typeface="Times New Roman" panose="02020603050405020304" pitchFamily="18" charset="0"/>
                <a:cs typeface="Times New Roman" panose="02020603050405020304" pitchFamily="18" charset="0"/>
              </a:rPr>
              <a:t>These scores helps to </a:t>
            </a:r>
            <a:r>
              <a:rPr lang="en-US" sz="2000" dirty="0" err="1">
                <a:latin typeface="Times New Roman" panose="02020603050405020304" pitchFamily="18" charset="0"/>
                <a:cs typeface="Times New Roman" panose="02020603050405020304" pitchFamily="18" charset="0"/>
              </a:rPr>
              <a:t>analyse</a:t>
            </a:r>
            <a:r>
              <a:rPr lang="en-US" sz="2000" dirty="0">
                <a:latin typeface="Times New Roman" panose="02020603050405020304" pitchFamily="18" charset="0"/>
                <a:cs typeface="Times New Roman" panose="02020603050405020304" pitchFamily="18" charset="0"/>
              </a:rPr>
              <a:t> and create objectives that promote strong communities with high levels of trust, high employment and quality of employment, enhanced mental and physical health, family life support, and accessible, high-quality education. </a:t>
            </a:r>
          </a:p>
          <a:p>
            <a:r>
              <a:rPr lang="en-US" sz="2000" dirty="0">
                <a:latin typeface="Times New Roman" panose="02020603050405020304" pitchFamily="18" charset="0"/>
                <a:cs typeface="Times New Roman" panose="02020603050405020304" pitchFamily="18" charset="0"/>
              </a:rPr>
              <a:t>An examination of these data in their broader economic and social contexts will allow for a more comprehensive evaluation of the relative value of various elements supporting happiness. </a:t>
            </a:r>
          </a:p>
          <a:p>
            <a:r>
              <a:rPr lang="en-US" sz="2000" dirty="0">
                <a:latin typeface="Times New Roman" panose="02020603050405020304" pitchFamily="18" charset="0"/>
                <a:cs typeface="Times New Roman" panose="02020603050405020304" pitchFamily="18" charset="0"/>
              </a:rPr>
              <a:t>The findings can be used to propose new approaches to creating and providing public services ranging from elder care to community services. </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r>
              <a:rPr lang="en-US" sz="2400" dirty="0">
                <a:latin typeface="Times New Roman" panose="02020603050405020304" pitchFamily="18" charset="0"/>
                <a:cs typeface="Times New Roman" panose="02020603050405020304" pitchFamily="18" charset="0"/>
              </a:rPr>
              <a:t>The app deployment could be extended for offline mobile users . </a:t>
            </a:r>
          </a:p>
          <a:p>
            <a:r>
              <a:rPr lang="en-US" sz="2400" dirty="0">
                <a:latin typeface="Times New Roman" panose="02020603050405020304" pitchFamily="18" charset="0"/>
                <a:cs typeface="Times New Roman" panose="02020603050405020304" pitchFamily="18" charset="0"/>
              </a:rPr>
              <a:t>Logistic regression or SVM models could be used for predictions </a:t>
            </a:r>
          </a:p>
          <a:p>
            <a:r>
              <a:rPr lang="en-US" sz="2400" dirty="0">
                <a:latin typeface="Times New Roman" panose="02020603050405020304" pitchFamily="18" charset="0"/>
                <a:cs typeface="Times New Roman" panose="02020603050405020304" pitchFamily="18" charset="0"/>
              </a:rPr>
              <a:t>Flask model could be implemented for deployment .</a:t>
            </a:r>
          </a:p>
          <a:p>
            <a:pPr marL="0" indent="0">
              <a:buNone/>
            </a:pPr>
            <a:endParaRPr lang="en-US" sz="1800" dirty="0"/>
          </a:p>
          <a:p>
            <a:endParaRPr lang="en-US" sz="1800" dirty="0"/>
          </a:p>
          <a:p>
            <a:pPr marL="0" indent="0">
              <a:buNone/>
            </a:pPr>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0" indent="0">
              <a:buNone/>
            </a:pPr>
            <a:r>
              <a:rPr lang="en-US" sz="2200" b="1" dirty="0">
                <a:solidFill>
                  <a:schemeClr val="tx1">
                    <a:lumMod val="75000"/>
                    <a:lumOff val="25000"/>
                  </a:schemeClr>
                </a:solidFill>
                <a:latin typeface="Times New Roman" pitchFamily="18" charset="0"/>
                <a:cs typeface="Times New Roman" pitchFamily="18" charset="0"/>
              </a:rPr>
              <a:t>[</a:t>
            </a:r>
            <a:r>
              <a:rPr lang="en-US" sz="1800" b="1" dirty="0">
                <a:solidFill>
                  <a:schemeClr val="tx1">
                    <a:lumMod val="75000"/>
                    <a:lumOff val="25000"/>
                  </a:schemeClr>
                </a:solidFill>
                <a:latin typeface="Times New Roman" pitchFamily="18" charset="0"/>
                <a:cs typeface="Times New Roman" pitchFamily="18" charset="0"/>
              </a:rPr>
              <a:t>1</a:t>
            </a:r>
            <a:r>
              <a:rPr lang="en-US" sz="2000" b="1" dirty="0">
                <a:solidFill>
                  <a:schemeClr val="tx1">
                    <a:lumMod val="75000"/>
                    <a:lumOff val="25000"/>
                  </a:schemeClr>
                </a:solidFill>
                <a:latin typeface="Times New Roman" pitchFamily="18" charset="0"/>
                <a:cs typeface="Times New Roman" pitchFamily="18" charset="0"/>
              </a:rPr>
              <a:t>]</a:t>
            </a:r>
            <a:r>
              <a:rPr lang="en-US" sz="2000" dirty="0">
                <a:latin typeface="Times New Roman" pitchFamily="18" charset="0"/>
                <a:cs typeface="Times New Roman" pitchFamily="18" charset="0"/>
              </a:rPr>
              <a:t> https://worldhappiness.report/</a:t>
            </a:r>
          </a:p>
          <a:p>
            <a:pPr marL="0" indent="0">
              <a:buNone/>
            </a:pPr>
            <a:r>
              <a:rPr lang="en-US" sz="2000" b="1" dirty="0">
                <a:latin typeface="Times New Roman" pitchFamily="18" charset="0"/>
                <a:cs typeface="Times New Roman" pitchFamily="18" charset="0"/>
              </a:rPr>
              <a:t>[2] </a:t>
            </a:r>
            <a:r>
              <a:rPr lang="en-US" sz="2000" dirty="0">
                <a:latin typeface="Times New Roman" pitchFamily="18" charset="0"/>
                <a:cs typeface="Times New Roman" pitchFamily="18" charset="0"/>
              </a:rPr>
              <a:t>https://resources.unsdsn.org/happiness-and-well-being</a:t>
            </a:r>
          </a:p>
          <a:p>
            <a:pPr marL="0" indent="0">
              <a:buNone/>
            </a:pPr>
            <a:r>
              <a:rPr lang="en-US" sz="2000" b="1" dirty="0">
                <a:latin typeface="Times New Roman" pitchFamily="18" charset="0"/>
                <a:cs typeface="Times New Roman" pitchFamily="18" charset="0"/>
              </a:rPr>
              <a:t>[3] </a:t>
            </a:r>
            <a:r>
              <a:rPr lang="en-US" sz="2000" dirty="0">
                <a:latin typeface="Times New Roman" pitchFamily="18" charset="0"/>
                <a:cs typeface="Times New Roman" pitchFamily="18" charset="0"/>
              </a:rPr>
              <a:t>https://www.drishtiias.com/daily-updates/daily-news-analysis/un-world-happiness-report-2019</a:t>
            </a:r>
          </a:p>
          <a:p>
            <a:pPr marL="0" indent="0">
              <a:buNone/>
            </a:pPr>
            <a:r>
              <a:rPr lang="en-US" sz="2000" b="1" dirty="0">
                <a:latin typeface="Times New Roman" pitchFamily="18" charset="0"/>
                <a:cs typeface="Times New Roman" pitchFamily="18" charset="0"/>
              </a:rPr>
              <a:t>[4] </a:t>
            </a:r>
            <a:r>
              <a:rPr lang="en-US" sz="2000" dirty="0">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https://www.kaggle.com/datasets/PromptCloudHQ/world-happiness-report-2019</a:t>
            </a:r>
            <a:endParaRPr lang="en-US" sz="2000" dirty="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[5] </a:t>
            </a:r>
            <a:r>
              <a:rPr lang="en-US" sz="2000" dirty="0">
                <a:latin typeface="Times New Roman" pitchFamily="18" charset="0"/>
                <a:cs typeface="Times New Roman" pitchFamily="18" charset="0"/>
              </a:rPr>
              <a:t>https://s3.amazonaws.com/happiness-report/2019/WHR19_Ch1.pdf</a:t>
            </a: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850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Testing</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dirty="0"/>
              <a:t>VII Semester, Department of ISE, RNSIT</a:t>
            </a:r>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983432" y="1340768"/>
            <a:ext cx="10297144" cy="4608512"/>
          </a:xfrm>
        </p:spPr>
        <p:txBody>
          <a:bodyPr>
            <a:normAutofit/>
          </a:bodyPr>
          <a:lstStyle/>
          <a:p>
            <a:pPr algn="just"/>
            <a:r>
              <a:rPr lang="en-US" sz="2400" dirty="0">
                <a:latin typeface="Times New Roman" panose="02020603050405020304" pitchFamily="18" charset="0"/>
                <a:cs typeface="Times New Roman" panose="02020603050405020304" pitchFamily="18" charset="0"/>
              </a:rPr>
              <a:t>The World Happiness Report is a historic survey of worldwide happiness that ranks 156 countries based on how happy their residents believe they are. </a:t>
            </a:r>
          </a:p>
          <a:p>
            <a:pPr algn="just"/>
            <a:r>
              <a:rPr lang="en-US" sz="2400" dirty="0">
                <a:latin typeface="Times New Roman" panose="02020603050405020304" pitchFamily="18" charset="0"/>
                <a:cs typeface="Times New Roman" panose="02020603050405020304" pitchFamily="18" charset="0"/>
              </a:rPr>
              <a:t>The World Happiness Report 2019 focuses on happiness and community: how happiness has developed over the last twelve years, with an emphasis on the technology, social norms, conflicts, and government policies that have fueled those changes.</a:t>
            </a:r>
            <a:r>
              <a:rPr lang="en-US" sz="2400" i="0" dirty="0">
                <a:effectLst/>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Happiness score depends on 6 factors :  GDP per capita, Social support, Healthy life expectancy, Freedom to make life choices, Generosity, Perceptions of corruption. The prediction of scores is carried out by a regression model and it gives an accuracy of 77.9%.</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914400"/>
            <a:ext cx="10945216" cy="5322912"/>
          </a:xfrm>
        </p:spPr>
        <p:txBody>
          <a:bodyPr>
            <a:normAutofit/>
          </a:bodyPr>
          <a:lstStyle/>
          <a:p>
            <a:pPr marL="0" indent="0" algn="just">
              <a:lnSpc>
                <a:spcPct val="120000"/>
              </a:lnSpc>
              <a:buNone/>
            </a:pPr>
            <a:endParaRPr lang="en-US" b="1" dirty="0">
              <a:latin typeface="Times New Roman" pitchFamily="18" charset="0"/>
              <a:cs typeface="Times New Roman" pitchFamily="18" charset="0"/>
            </a:endParaRPr>
          </a:p>
          <a:p>
            <a:pPr marL="0" indent="0" algn="just">
              <a:buNone/>
            </a:pPr>
            <a:endParaRPr lang="en-US" sz="2400" b="1"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Inflow Technologies, founded in 2005, is a niche player in the Distribution Services industry in South Asia, providing Value Added Distribution in Cyber Security, Networking, Unified Communications and Collaboration, AIDC &amp; POS, Infrastructure &amp; Application Software, Storage Management, and Electronic Security products. It is headquartered in Bangalore and has a presence in 15 cities.</a:t>
            </a:r>
          </a:p>
          <a:p>
            <a:pPr algn="just">
              <a:buFont typeface="Wingdings" pitchFamily="2" charset="2"/>
              <a:buChar char="Ø"/>
            </a:pPr>
            <a:r>
              <a:rPr lang="en-US" sz="2400" dirty="0">
                <a:latin typeface="Times New Roman" pitchFamily="18" charset="0"/>
                <a:cs typeface="Times New Roman" pitchFamily="18" charset="0"/>
              </a:rPr>
              <a:t>Inflow Technologies empowers system integrators and resellers to design, deploy, and adopt IT technologies to meet the demands of their customers. Inflow operates with a team of 390+ people and 2300+ channel partners in India and South Asia, and has agreements with 50+ global technology vendors across Networking, Cyber Security, UCC, Surveillance, AIDC, Server, Storage, and Software.</a:t>
            </a:r>
          </a:p>
          <a:p>
            <a:pPr marL="0" indent="0" algn="just">
              <a:buNone/>
            </a:pPr>
            <a:r>
              <a:rPr lang="en-US" sz="2400" dirty="0">
                <a:latin typeface="Times New Roman" pitchFamily="18" charset="0"/>
                <a:cs typeface="Times New Roman" pitchFamily="18" charset="0"/>
              </a:rPr>
              <a:t>    </a:t>
            </a:r>
          </a:p>
          <a:p>
            <a:pPr algn="just"/>
            <a:endParaRPr lang="en-US" sz="1800" dirty="0"/>
          </a:p>
          <a:p>
            <a:pPr algn="just"/>
            <a:endParaRPr lang="en-US" sz="1800" dirty="0"/>
          </a:p>
          <a:p>
            <a:pPr marL="0" indent="0" algn="just">
              <a:buNone/>
            </a:pPr>
            <a:endParaRPr lang="en-US" sz="1800" dirty="0"/>
          </a:p>
          <a:p>
            <a:pPr algn="just"/>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767544"/>
            <a:ext cx="10945216" cy="5322912"/>
          </a:xfrm>
        </p:spPr>
        <p:txBody>
          <a:bodyPr>
            <a:noAutofit/>
          </a:bodyPr>
          <a:lstStyle/>
          <a:p>
            <a:pPr algn="just">
              <a:lnSpc>
                <a:spcPct val="120000"/>
              </a:lnSpc>
              <a:buFont typeface="Wingdings" pitchFamily="2" charset="2"/>
              <a:buChar char="Ø"/>
            </a:pPr>
            <a:r>
              <a:rPr lang="en-US" sz="2400" i="0" dirty="0">
                <a:solidFill>
                  <a:srgbClr val="202124"/>
                </a:solidFill>
                <a:effectLst/>
                <a:latin typeface="Times New Roman" panose="02020603050405020304" pitchFamily="18" charset="0"/>
                <a:cs typeface="Times New Roman" panose="02020603050405020304" pitchFamily="18" charset="0"/>
              </a:rPr>
              <a:t>The World Happiness Report is a publication that contains articles and rankings of national happiness, based on respondent ratings of their own lives, which the report also correlates with various (quality of) life factors , these factors include : </a:t>
            </a:r>
            <a:r>
              <a:rPr lang="en-US" sz="2400" dirty="0">
                <a:latin typeface="Times New Roman" panose="02020603050405020304" pitchFamily="18" charset="0"/>
                <a:cs typeface="Times New Roman" panose="02020603050405020304" pitchFamily="18" charset="0"/>
              </a:rPr>
              <a:t>GDP per capita, Social support, Healthy life expectancy, Freedom to make life choices, Generosity, Perceptions of corruption . </a:t>
            </a:r>
          </a:p>
          <a:p>
            <a:pPr algn="just">
              <a:lnSpc>
                <a:spcPct val="120000"/>
              </a:lnSpc>
              <a:buFont typeface="Wingdings" pitchFamily="2" charset="2"/>
              <a:buChar char="Ø"/>
            </a:pPr>
            <a:r>
              <a:rPr lang="en-US" sz="2400" dirty="0">
                <a:latin typeface="Times New Roman" panose="02020603050405020304" pitchFamily="18" charset="0"/>
                <a:cs typeface="Times New Roman" panose="02020603050405020304" pitchFamily="18" charset="0"/>
              </a:rPr>
              <a:t>The graph plotted is mainly discussing about the materialistic and non materialistic features that contribute to the happiness score .  </a:t>
            </a:r>
          </a:p>
          <a:p>
            <a:pPr algn="just">
              <a:lnSpc>
                <a:spcPct val="120000"/>
              </a:lnSpc>
              <a:buFont typeface="Wingdings" pitchFamily="2" charset="2"/>
              <a:buChar char="Ø"/>
            </a:pPr>
            <a:r>
              <a:rPr lang="en-US" sz="2400" dirty="0">
                <a:latin typeface="Times New Roman" panose="02020603050405020304" pitchFamily="18" charset="0"/>
                <a:cs typeface="Times New Roman" panose="02020603050405020304" pitchFamily="18" charset="0"/>
              </a:rPr>
              <a:t>The regression model is used to predict the happiness score in future , using these 6 attributes and pickle file is created to deploy the model in iostream. </a:t>
            </a: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984FF6EE-9701-9018-4EBC-2827BC6AF6EE}"/>
              </a:ext>
            </a:extLst>
          </p:cNvPr>
          <p:cNvGraphicFramePr>
            <a:graphicFrameLocks noGrp="1"/>
          </p:cNvGraphicFramePr>
          <p:nvPr>
            <p:ph idx="1"/>
            <p:extLst>
              <p:ext uri="{D42A27DB-BD31-4B8C-83A1-F6EECF244321}">
                <p14:modId xmlns:p14="http://schemas.microsoft.com/office/powerpoint/2010/main" val="2050461089"/>
              </p:ext>
            </p:extLst>
          </p:nvPr>
        </p:nvGraphicFramePr>
        <p:xfrm>
          <a:off x="838200" y="1190625"/>
          <a:ext cx="10515597" cy="23926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005730534"/>
                    </a:ext>
                  </a:extLst>
                </a:gridCol>
                <a:gridCol w="3505199">
                  <a:extLst>
                    <a:ext uri="{9D8B030D-6E8A-4147-A177-3AD203B41FA5}">
                      <a16:colId xmlns:a16="http://schemas.microsoft.com/office/drawing/2014/main" val="1371180532"/>
                    </a:ext>
                  </a:extLst>
                </a:gridCol>
                <a:gridCol w="3505199">
                  <a:extLst>
                    <a:ext uri="{9D8B030D-6E8A-4147-A177-3AD203B41FA5}">
                      <a16:colId xmlns:a16="http://schemas.microsoft.com/office/drawing/2014/main" val="1790263362"/>
                    </a:ext>
                  </a:extLst>
                </a:gridCol>
              </a:tblGrid>
              <a:tr h="370840">
                <a:tc>
                  <a:txBody>
                    <a:bodyPr/>
                    <a:lstStyle/>
                    <a:p>
                      <a:r>
                        <a:rPr lang="en-IN" dirty="0"/>
                        <a:t>Model </a:t>
                      </a:r>
                    </a:p>
                  </a:txBody>
                  <a:tcPr/>
                </a:tc>
                <a:tc>
                  <a:txBody>
                    <a:bodyPr/>
                    <a:lstStyle/>
                    <a:p>
                      <a:r>
                        <a:rPr lang="en-IN" dirty="0"/>
                        <a:t>Analysts</a:t>
                      </a:r>
                    </a:p>
                  </a:txBody>
                  <a:tcPr/>
                </a:tc>
                <a:tc>
                  <a:txBody>
                    <a:bodyPr/>
                    <a:lstStyle/>
                    <a:p>
                      <a:r>
                        <a:rPr lang="en-IN" dirty="0"/>
                        <a:t>Accuracy (%)</a:t>
                      </a:r>
                    </a:p>
                  </a:txBody>
                  <a:tcPr/>
                </a:tc>
                <a:extLst>
                  <a:ext uri="{0D108BD9-81ED-4DB2-BD59-A6C34878D82A}">
                    <a16:rowId xmlns:a16="http://schemas.microsoft.com/office/drawing/2014/main" val="1862783690"/>
                  </a:ext>
                </a:extLst>
              </a:tr>
              <a:tr h="370840">
                <a:tc>
                  <a:txBody>
                    <a:bodyPr/>
                    <a:lstStyle/>
                    <a:p>
                      <a:r>
                        <a:rPr lang="en-IN" dirty="0"/>
                        <a:t>Linear regression with multiple inputs </a:t>
                      </a:r>
                    </a:p>
                  </a:txBody>
                  <a:tcPr/>
                </a:tc>
                <a:tc>
                  <a:txBody>
                    <a:bodyPr/>
                    <a:lstStyle/>
                    <a:p>
                      <a:r>
                        <a:rPr lang="en-IN" dirty="0" err="1"/>
                        <a:t>Rutvick</a:t>
                      </a:r>
                      <a:r>
                        <a:rPr lang="en-IN" dirty="0"/>
                        <a:t> and Manvitha</a:t>
                      </a:r>
                    </a:p>
                  </a:txBody>
                  <a:tcPr/>
                </a:tc>
                <a:tc>
                  <a:txBody>
                    <a:bodyPr/>
                    <a:lstStyle/>
                    <a:p>
                      <a:r>
                        <a:rPr lang="en-IN" dirty="0"/>
                        <a:t>77.9</a:t>
                      </a:r>
                    </a:p>
                  </a:txBody>
                  <a:tcPr/>
                </a:tc>
                <a:extLst>
                  <a:ext uri="{0D108BD9-81ED-4DB2-BD59-A6C34878D82A}">
                    <a16:rowId xmlns:a16="http://schemas.microsoft.com/office/drawing/2014/main" val="1838675843"/>
                  </a:ext>
                </a:extLst>
              </a:tr>
              <a:tr h="370840">
                <a:tc>
                  <a:txBody>
                    <a:bodyPr/>
                    <a:lstStyle/>
                    <a:p>
                      <a:r>
                        <a:rPr lang="en-IN" dirty="0"/>
                        <a:t>Linear regression with single inputs at a time </a:t>
                      </a:r>
                    </a:p>
                  </a:txBody>
                  <a:tcPr/>
                </a:tc>
                <a:tc>
                  <a:txBody>
                    <a:bodyPr/>
                    <a:lstStyle/>
                    <a:p>
                      <a:r>
                        <a:rPr lang="en-IN" dirty="0"/>
                        <a:t>Jacob Good </a:t>
                      </a:r>
                    </a:p>
                  </a:txBody>
                  <a:tcPr/>
                </a:tc>
                <a:tc>
                  <a:txBody>
                    <a:bodyPr/>
                    <a:lstStyle/>
                    <a:p>
                      <a:r>
                        <a:rPr lang="en-IN" dirty="0"/>
                        <a:t>74.6</a:t>
                      </a:r>
                    </a:p>
                  </a:txBody>
                  <a:tcPr/>
                </a:tc>
                <a:extLst>
                  <a:ext uri="{0D108BD9-81ED-4DB2-BD59-A6C34878D82A}">
                    <a16:rowId xmlns:a16="http://schemas.microsoft.com/office/drawing/2014/main" val="140825116"/>
                  </a:ext>
                </a:extLst>
              </a:tr>
              <a:tr h="370840">
                <a:tc>
                  <a:txBody>
                    <a:bodyPr/>
                    <a:lstStyle/>
                    <a:p>
                      <a:r>
                        <a:rPr lang="en-IN" dirty="0"/>
                        <a:t>Random Regression </a:t>
                      </a:r>
                    </a:p>
                  </a:txBody>
                  <a:tcPr/>
                </a:tc>
                <a:tc>
                  <a:txBody>
                    <a:bodyPr/>
                    <a:lstStyle/>
                    <a:p>
                      <a:r>
                        <a:rPr lang="en-IN" dirty="0"/>
                        <a:t>Kushal </a:t>
                      </a:r>
                    </a:p>
                  </a:txBody>
                  <a:tcPr/>
                </a:tc>
                <a:tc>
                  <a:txBody>
                    <a:bodyPr/>
                    <a:lstStyle/>
                    <a:p>
                      <a:r>
                        <a:rPr lang="en-IN" dirty="0"/>
                        <a:t>72</a:t>
                      </a:r>
                    </a:p>
                  </a:txBody>
                  <a:tcPr/>
                </a:tc>
                <a:extLst>
                  <a:ext uri="{0D108BD9-81ED-4DB2-BD59-A6C34878D82A}">
                    <a16:rowId xmlns:a16="http://schemas.microsoft.com/office/drawing/2014/main" val="3166356501"/>
                  </a:ext>
                </a:extLst>
              </a:tr>
              <a:tr h="370840">
                <a:tc>
                  <a:txBody>
                    <a:bodyPr/>
                    <a:lstStyle/>
                    <a:p>
                      <a:r>
                        <a:rPr lang="en-IN" dirty="0"/>
                        <a:t>Linear Regression using imputer </a:t>
                      </a:r>
                    </a:p>
                  </a:txBody>
                  <a:tcPr/>
                </a:tc>
                <a:tc>
                  <a:txBody>
                    <a:bodyPr/>
                    <a:lstStyle/>
                    <a:p>
                      <a:r>
                        <a:rPr lang="en-IN" dirty="0" err="1"/>
                        <a:t>Kinshuk</a:t>
                      </a:r>
                      <a:r>
                        <a:rPr lang="en-IN" dirty="0"/>
                        <a:t> das</a:t>
                      </a:r>
                    </a:p>
                  </a:txBody>
                  <a:tcPr/>
                </a:tc>
                <a:tc>
                  <a:txBody>
                    <a:bodyPr/>
                    <a:lstStyle/>
                    <a:p>
                      <a:r>
                        <a:rPr lang="en-IN" dirty="0"/>
                        <a:t>68</a:t>
                      </a:r>
                    </a:p>
                  </a:txBody>
                  <a:tcPr/>
                </a:tc>
                <a:extLst>
                  <a:ext uri="{0D108BD9-81ED-4DB2-BD59-A6C34878D82A}">
                    <a16:rowId xmlns:a16="http://schemas.microsoft.com/office/drawing/2014/main" val="3083667328"/>
                  </a:ext>
                </a:extLst>
              </a:tr>
            </a:tbl>
          </a:graphicData>
        </a:graphic>
      </p:graphicFrame>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dirty="0"/>
              <a:t>2022 - 2023</a:t>
            </a:r>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263352" y="806406"/>
            <a:ext cx="11353247" cy="5245188"/>
          </a:xfrm>
        </p:spPr>
        <p:txBody>
          <a:bodyPr>
            <a:noAutofit/>
          </a:bodyPr>
          <a:lstStyle/>
          <a:p>
            <a:pPr marL="0" indent="0">
              <a:lnSpc>
                <a:spcPct val="150000"/>
              </a:lnSpc>
              <a:buNone/>
            </a:pPr>
            <a:r>
              <a:rPr lang="en-US" sz="2400" b="1" dirty="0">
                <a:latin typeface="Times New Roman" pitchFamily="18" charset="0"/>
                <a:cs typeface="Times New Roman" pitchFamily="18" charset="0"/>
              </a:rPr>
              <a:t>Hardware : </a:t>
            </a:r>
          </a:p>
          <a:p>
            <a:pPr marL="0" indent="0">
              <a:lnSpc>
                <a:spcPct val="150000"/>
              </a:lnSpc>
              <a:buNone/>
            </a:pPr>
            <a:r>
              <a:rPr lang="en-US" sz="2400" dirty="0">
                <a:latin typeface="Times New Roman" pitchFamily="18" charset="0"/>
                <a:cs typeface="Times New Roman" pitchFamily="18" charset="0"/>
              </a:rPr>
              <a:t>Processor		Intel(R) Core(TM) i5-8265U CPU @ 1.60GHz   1.80 GHz</a:t>
            </a:r>
          </a:p>
          <a:p>
            <a:pPr marL="0" indent="0">
              <a:lnSpc>
                <a:spcPct val="150000"/>
              </a:lnSpc>
              <a:buNone/>
            </a:pPr>
            <a:r>
              <a:rPr lang="en-US" sz="2400" dirty="0">
                <a:latin typeface="Times New Roman" pitchFamily="18" charset="0"/>
                <a:cs typeface="Times New Roman" pitchFamily="18" charset="0"/>
              </a:rPr>
              <a:t>Installed RAM	            8.00 GB (7.89 GB usable)</a:t>
            </a:r>
          </a:p>
          <a:p>
            <a:pPr marL="0" indent="0">
              <a:lnSpc>
                <a:spcPct val="150000"/>
              </a:lnSpc>
              <a:buNone/>
            </a:pPr>
            <a:r>
              <a:rPr lang="en-US" sz="2400" dirty="0">
                <a:latin typeface="Times New Roman" pitchFamily="18" charset="0"/>
                <a:cs typeface="Times New Roman" pitchFamily="18" charset="0"/>
              </a:rPr>
              <a:t>System type		64-bit operating system, x64-based processor</a:t>
            </a:r>
          </a:p>
          <a:p>
            <a:pPr marL="0" indent="0">
              <a:lnSpc>
                <a:spcPct val="150000"/>
              </a:lnSpc>
              <a:buNone/>
            </a:pPr>
            <a:r>
              <a:rPr lang="en-IN" sz="2400" b="1" dirty="0">
                <a:latin typeface="Times New Roman" pitchFamily="18" charset="0"/>
                <a:cs typeface="Times New Roman" pitchFamily="18" charset="0"/>
              </a:rPr>
              <a:t>Software : 	</a:t>
            </a:r>
          </a:p>
          <a:p>
            <a:pPr marL="0" indent="0">
              <a:lnSpc>
                <a:spcPct val="150000"/>
              </a:lnSpc>
              <a:buNone/>
            </a:pP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Python </a:t>
            </a:r>
            <a:r>
              <a:rPr lang="en-IN" sz="2400" dirty="0" err="1">
                <a:latin typeface="Times New Roman" pitchFamily="18" charset="0"/>
                <a:cs typeface="Times New Roman" pitchFamily="18" charset="0"/>
              </a:rPr>
              <a:t>Jupyter</a:t>
            </a:r>
            <a:r>
              <a:rPr lang="en-IN" sz="2400" dirty="0">
                <a:latin typeface="Times New Roman" pitchFamily="18" charset="0"/>
                <a:cs typeface="Times New Roman" pitchFamily="18" charset="0"/>
              </a:rPr>
              <a:t> notebook </a:t>
            </a:r>
          </a:p>
          <a:p>
            <a:pPr marL="0" indent="0">
              <a:lnSpc>
                <a:spcPct val="150000"/>
              </a:lnSpc>
              <a:buNone/>
            </a:pPr>
            <a:r>
              <a:rPr lang="en-IN" sz="2400" dirty="0">
                <a:latin typeface="Times New Roman" pitchFamily="18" charset="0"/>
                <a:cs typeface="Times New Roman" pitchFamily="18" charset="0"/>
              </a:rPr>
              <a:t>		Power BI</a:t>
            </a:r>
          </a:p>
          <a:p>
            <a:pPr marL="0" indent="0">
              <a:lnSpc>
                <a:spcPct val="150000"/>
              </a:lnSpc>
              <a:buNone/>
            </a:pPr>
            <a:r>
              <a:rPr lang="en-IN" sz="2400" dirty="0">
                <a:latin typeface="Times New Roman" pitchFamily="18" charset="0"/>
                <a:cs typeface="Times New Roman" pitchFamily="18" charset="0"/>
              </a:rPr>
              <a:t>		Visual Studio </a:t>
            </a: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Design details –</a:t>
            </a: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pic>
        <p:nvPicPr>
          <p:cNvPr id="7" name="Picture 6">
            <a:extLst>
              <a:ext uri="{FF2B5EF4-FFF2-40B4-BE49-F238E27FC236}">
                <a16:creationId xmlns:a16="http://schemas.microsoft.com/office/drawing/2014/main" id="{84839F9A-AF17-03BE-BFEC-3FA592AD7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680" y="1618482"/>
            <a:ext cx="5248549" cy="39204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335878" y="992124"/>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Design details – </a:t>
            </a: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9</a:t>
            </a:fld>
            <a:endParaRPr lang="en-US" dirty="0"/>
          </a:p>
        </p:txBody>
      </p:sp>
      <p:pic>
        <p:nvPicPr>
          <p:cNvPr id="7" name="Picture 6">
            <a:extLst>
              <a:ext uri="{FF2B5EF4-FFF2-40B4-BE49-F238E27FC236}">
                <a16:creationId xmlns:a16="http://schemas.microsoft.com/office/drawing/2014/main" id="{502CA00E-77CE-2C96-3633-9EC9D1FDF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1906" y="1478878"/>
            <a:ext cx="7888187" cy="4411245"/>
          </a:xfrm>
          <a:prstGeom prst="rect">
            <a:avLst/>
          </a:prstGeom>
        </p:spPr>
      </p:pic>
    </p:spTree>
    <p:extLst>
      <p:ext uri="{BB962C8B-B14F-4D97-AF65-F5344CB8AC3E}">
        <p14:creationId xmlns:p14="http://schemas.microsoft.com/office/powerpoint/2010/main" val="2002129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3295</TotalTime>
  <Words>1207</Words>
  <Application>Microsoft Office PowerPoint</Application>
  <PresentationFormat>Widescreen</PresentationFormat>
  <Paragraphs>175</Paragraphs>
  <Slides>16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WORLD’S HAPPINESS REPORT   </vt:lpstr>
      <vt:lpstr>AGENDA</vt:lpstr>
      <vt:lpstr>ABSTRACT </vt:lpstr>
      <vt:lpstr>About the Company</vt:lpstr>
      <vt:lpstr>INTRODUCTION </vt:lpstr>
      <vt:lpstr>PowerPoint Presentation</vt:lpstr>
      <vt:lpstr>Requirements</vt:lpstr>
      <vt:lpstr>System Design </vt:lpstr>
      <vt:lpstr>Detailed Design </vt:lpstr>
      <vt:lpstr>Implementation / Coding</vt:lpstr>
      <vt:lpstr>Design </vt:lpstr>
      <vt:lpstr>CONCLUSIONS</vt:lpstr>
      <vt:lpstr>Future Enhancements</vt:lpstr>
      <vt:lpstr>PowerPoint Presentation</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1RN19IS111</cp:lastModifiedBy>
  <cp:revision>286</cp:revision>
  <dcterms:created xsi:type="dcterms:W3CDTF">2015-10-29T14:36:38Z</dcterms:created>
  <dcterms:modified xsi:type="dcterms:W3CDTF">2023-05-21T19:15:13Z</dcterms:modified>
</cp:coreProperties>
</file>