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0" r:id="rId2"/>
    <p:sldId id="271" r:id="rId3"/>
    <p:sldId id="272" r:id="rId4"/>
    <p:sldId id="273" r:id="rId5"/>
    <p:sldId id="294" r:id="rId6"/>
    <p:sldId id="279" r:id="rId7"/>
    <p:sldId id="278" r:id="rId8"/>
    <p:sldId id="280" r:id="rId9"/>
    <p:sldId id="275" r:id="rId10"/>
    <p:sldId id="295" r:id="rId11"/>
    <p:sldId id="276" r:id="rId12"/>
    <p:sldId id="281" r:id="rId13"/>
    <p:sldId id="293" r:id="rId14"/>
    <p:sldId id="282" r:id="rId15"/>
    <p:sldId id="283" r:id="rId16"/>
    <p:sldId id="284" r:id="rId17"/>
    <p:sldId id="285" r:id="rId18"/>
    <p:sldId id="286" r:id="rId19"/>
    <p:sldId id="287" r:id="rId20"/>
    <p:sldId id="288" r:id="rId21"/>
    <p:sldId id="289" r:id="rId22"/>
    <p:sldId id="290" r:id="rId23"/>
    <p:sldId id="291" r:id="rId24"/>
    <p:sldId id="292"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5644AD-18D1-4996-8748-F9D6CC784B69}"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4E4450-C052-4B8C-8517-89A06EA70C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80A96B-090E-4996-8BF8-45E90E73EC0A}" type="datetime1">
              <a:rPr lang="en-US" smtClean="0"/>
              <a:pPr/>
              <a:t>12/9/2020</a:t>
            </a:fld>
            <a:endParaRPr lang="en-US"/>
          </a:p>
        </p:txBody>
      </p:sp>
      <p:sp>
        <p:nvSpPr>
          <p:cNvPr id="19" name="Footer Placeholder 18"/>
          <p:cNvSpPr>
            <a:spLocks noGrp="1"/>
          </p:cNvSpPr>
          <p:nvPr>
            <p:ph type="ftr" sz="quarter" idx="11"/>
          </p:nvPr>
        </p:nvSpPr>
        <p:spPr/>
        <p:txBody>
          <a:bodyPr/>
          <a:lstStyle/>
          <a:p>
            <a:r>
              <a:rPr lang="en-US" smtClean="0"/>
              <a:t>VS-DEPT OF ISE</a:t>
            </a:r>
            <a:endParaRPr lang="en-US"/>
          </a:p>
        </p:txBody>
      </p:sp>
      <p:sp>
        <p:nvSpPr>
          <p:cNvPr id="27" name="Slide Number Placeholder 26"/>
          <p:cNvSpPr>
            <a:spLocks noGrp="1"/>
          </p:cNvSpPr>
          <p:nvPr>
            <p:ph type="sldNum" sz="quarter" idx="12"/>
          </p:nvPr>
        </p:nvSpPr>
        <p:spPr/>
        <p:txBody>
          <a:bodyPr/>
          <a:lstStyle/>
          <a:p>
            <a:fld id="{89C79CDE-573A-4751-8492-FDC39D89EB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65C1A2-9F1F-4BBB-9B66-AE71604ACB7B}" type="datetime1">
              <a:rPr lang="en-US" smtClean="0"/>
              <a:pPr/>
              <a:t>12/9/2020</a:t>
            </a:fld>
            <a:endParaRPr lang="en-US"/>
          </a:p>
        </p:txBody>
      </p:sp>
      <p:sp>
        <p:nvSpPr>
          <p:cNvPr id="5" name="Footer Placeholder 4"/>
          <p:cNvSpPr>
            <a:spLocks noGrp="1"/>
          </p:cNvSpPr>
          <p:nvPr>
            <p:ph type="ftr" sz="quarter" idx="11"/>
          </p:nvPr>
        </p:nvSpPr>
        <p:spPr/>
        <p:txBody>
          <a:bodyPr/>
          <a:lstStyle/>
          <a:p>
            <a:r>
              <a:rPr lang="en-US" smtClean="0"/>
              <a:t>VS-DEPT OF ISE</a:t>
            </a:r>
            <a:endParaRPr lang="en-US"/>
          </a:p>
        </p:txBody>
      </p:sp>
      <p:sp>
        <p:nvSpPr>
          <p:cNvPr id="6" name="Slide Number Placeholder 5"/>
          <p:cNvSpPr>
            <a:spLocks noGrp="1"/>
          </p:cNvSpPr>
          <p:nvPr>
            <p:ph type="sldNum" sz="quarter" idx="12"/>
          </p:nvPr>
        </p:nvSpPr>
        <p:spPr/>
        <p:txBody>
          <a:bodyPr/>
          <a:lstStyle/>
          <a:p>
            <a:fld id="{89C79CDE-573A-4751-8492-FDC39D89EB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402E0E-E36A-48D7-8549-C56A727C2925}" type="datetime1">
              <a:rPr lang="en-US" smtClean="0"/>
              <a:pPr/>
              <a:t>12/9/2020</a:t>
            </a:fld>
            <a:endParaRPr lang="en-US"/>
          </a:p>
        </p:txBody>
      </p:sp>
      <p:sp>
        <p:nvSpPr>
          <p:cNvPr id="5" name="Footer Placeholder 4"/>
          <p:cNvSpPr>
            <a:spLocks noGrp="1"/>
          </p:cNvSpPr>
          <p:nvPr>
            <p:ph type="ftr" sz="quarter" idx="11"/>
          </p:nvPr>
        </p:nvSpPr>
        <p:spPr/>
        <p:txBody>
          <a:bodyPr/>
          <a:lstStyle/>
          <a:p>
            <a:r>
              <a:rPr lang="en-US" smtClean="0"/>
              <a:t>VS-DEPT OF ISE</a:t>
            </a:r>
            <a:endParaRPr lang="en-US"/>
          </a:p>
        </p:txBody>
      </p:sp>
      <p:sp>
        <p:nvSpPr>
          <p:cNvPr id="6" name="Slide Number Placeholder 5"/>
          <p:cNvSpPr>
            <a:spLocks noGrp="1"/>
          </p:cNvSpPr>
          <p:nvPr>
            <p:ph type="sldNum" sz="quarter" idx="12"/>
          </p:nvPr>
        </p:nvSpPr>
        <p:spPr/>
        <p:txBody>
          <a:bodyPr/>
          <a:lstStyle/>
          <a:p>
            <a:fld id="{89C79CDE-573A-4751-8492-FDC39D89EB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990EC-DF13-43C2-8809-6EB286481482}" type="datetime1">
              <a:rPr lang="en-US" smtClean="0"/>
              <a:pPr/>
              <a:t>12/9/2020</a:t>
            </a:fld>
            <a:endParaRPr lang="en-US"/>
          </a:p>
        </p:txBody>
      </p:sp>
      <p:sp>
        <p:nvSpPr>
          <p:cNvPr id="5" name="Footer Placeholder 4"/>
          <p:cNvSpPr>
            <a:spLocks noGrp="1"/>
          </p:cNvSpPr>
          <p:nvPr>
            <p:ph type="ftr" sz="quarter" idx="11"/>
          </p:nvPr>
        </p:nvSpPr>
        <p:spPr/>
        <p:txBody>
          <a:bodyPr/>
          <a:lstStyle/>
          <a:p>
            <a:r>
              <a:rPr lang="en-US" smtClean="0"/>
              <a:t>VS-DEPT OF ISE</a:t>
            </a:r>
            <a:endParaRPr lang="en-US"/>
          </a:p>
        </p:txBody>
      </p:sp>
      <p:sp>
        <p:nvSpPr>
          <p:cNvPr id="6" name="Slide Number Placeholder 5"/>
          <p:cNvSpPr>
            <a:spLocks noGrp="1"/>
          </p:cNvSpPr>
          <p:nvPr>
            <p:ph type="sldNum" sz="quarter" idx="12"/>
          </p:nvPr>
        </p:nvSpPr>
        <p:spPr/>
        <p:txBody>
          <a:bodyPr/>
          <a:lstStyle/>
          <a:p>
            <a:fld id="{89C79CDE-573A-4751-8492-FDC39D89EB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1FD8D4-0EF0-4A2D-97A3-AFB2D6C3EBBB}" type="datetime1">
              <a:rPr lang="en-US" smtClean="0"/>
              <a:pPr/>
              <a:t>12/9/2020</a:t>
            </a:fld>
            <a:endParaRPr lang="en-US"/>
          </a:p>
        </p:txBody>
      </p:sp>
      <p:sp>
        <p:nvSpPr>
          <p:cNvPr id="5" name="Footer Placeholder 4"/>
          <p:cNvSpPr>
            <a:spLocks noGrp="1"/>
          </p:cNvSpPr>
          <p:nvPr>
            <p:ph type="ftr" sz="quarter" idx="11"/>
          </p:nvPr>
        </p:nvSpPr>
        <p:spPr/>
        <p:txBody>
          <a:bodyPr/>
          <a:lstStyle/>
          <a:p>
            <a:r>
              <a:rPr lang="en-US" smtClean="0"/>
              <a:t>VS-DEPT OF ISE</a:t>
            </a:r>
            <a:endParaRPr lang="en-US"/>
          </a:p>
        </p:txBody>
      </p:sp>
      <p:sp>
        <p:nvSpPr>
          <p:cNvPr id="6" name="Slide Number Placeholder 5"/>
          <p:cNvSpPr>
            <a:spLocks noGrp="1"/>
          </p:cNvSpPr>
          <p:nvPr>
            <p:ph type="sldNum" sz="quarter" idx="12"/>
          </p:nvPr>
        </p:nvSpPr>
        <p:spPr/>
        <p:txBody>
          <a:bodyPr/>
          <a:lstStyle/>
          <a:p>
            <a:fld id="{89C79CDE-573A-4751-8492-FDC39D89EB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170679-F189-4BDF-B72C-0ACEED76402A}" type="datetime1">
              <a:rPr lang="en-US" smtClean="0"/>
              <a:pPr/>
              <a:t>12/9/2020</a:t>
            </a:fld>
            <a:endParaRPr lang="en-US"/>
          </a:p>
        </p:txBody>
      </p:sp>
      <p:sp>
        <p:nvSpPr>
          <p:cNvPr id="6" name="Footer Placeholder 5"/>
          <p:cNvSpPr>
            <a:spLocks noGrp="1"/>
          </p:cNvSpPr>
          <p:nvPr>
            <p:ph type="ftr" sz="quarter" idx="11"/>
          </p:nvPr>
        </p:nvSpPr>
        <p:spPr/>
        <p:txBody>
          <a:bodyPr/>
          <a:lstStyle/>
          <a:p>
            <a:r>
              <a:rPr lang="en-US" smtClean="0"/>
              <a:t>VS-DEPT OF ISE</a:t>
            </a:r>
            <a:endParaRPr lang="en-US"/>
          </a:p>
        </p:txBody>
      </p:sp>
      <p:sp>
        <p:nvSpPr>
          <p:cNvPr id="7" name="Slide Number Placeholder 6"/>
          <p:cNvSpPr>
            <a:spLocks noGrp="1"/>
          </p:cNvSpPr>
          <p:nvPr>
            <p:ph type="sldNum" sz="quarter" idx="12"/>
          </p:nvPr>
        </p:nvSpPr>
        <p:spPr/>
        <p:txBody>
          <a:bodyPr/>
          <a:lstStyle/>
          <a:p>
            <a:fld id="{89C79CDE-573A-4751-8492-FDC39D89EB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C6656C-5ACF-4BCB-B9FB-A40C04F8A991}" type="datetime1">
              <a:rPr lang="en-US" smtClean="0"/>
              <a:pPr/>
              <a:t>12/9/2020</a:t>
            </a:fld>
            <a:endParaRPr lang="en-US"/>
          </a:p>
        </p:txBody>
      </p:sp>
      <p:sp>
        <p:nvSpPr>
          <p:cNvPr id="8" name="Footer Placeholder 7"/>
          <p:cNvSpPr>
            <a:spLocks noGrp="1"/>
          </p:cNvSpPr>
          <p:nvPr>
            <p:ph type="ftr" sz="quarter" idx="11"/>
          </p:nvPr>
        </p:nvSpPr>
        <p:spPr/>
        <p:txBody>
          <a:bodyPr/>
          <a:lstStyle/>
          <a:p>
            <a:r>
              <a:rPr lang="en-US" smtClean="0"/>
              <a:t>VS-DEPT OF ISE</a:t>
            </a:r>
            <a:endParaRPr lang="en-US"/>
          </a:p>
        </p:txBody>
      </p:sp>
      <p:sp>
        <p:nvSpPr>
          <p:cNvPr id="9" name="Slide Number Placeholder 8"/>
          <p:cNvSpPr>
            <a:spLocks noGrp="1"/>
          </p:cNvSpPr>
          <p:nvPr>
            <p:ph type="sldNum" sz="quarter" idx="12"/>
          </p:nvPr>
        </p:nvSpPr>
        <p:spPr/>
        <p:txBody>
          <a:bodyPr/>
          <a:lstStyle/>
          <a:p>
            <a:fld id="{89C79CDE-573A-4751-8492-FDC39D89EB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DFC16C-DF42-4299-9862-A4DE8E9CACAA}" type="datetime1">
              <a:rPr lang="en-US" smtClean="0"/>
              <a:pPr/>
              <a:t>12/9/2020</a:t>
            </a:fld>
            <a:endParaRPr lang="en-US"/>
          </a:p>
        </p:txBody>
      </p:sp>
      <p:sp>
        <p:nvSpPr>
          <p:cNvPr id="4" name="Footer Placeholder 3"/>
          <p:cNvSpPr>
            <a:spLocks noGrp="1"/>
          </p:cNvSpPr>
          <p:nvPr>
            <p:ph type="ftr" sz="quarter" idx="11"/>
          </p:nvPr>
        </p:nvSpPr>
        <p:spPr/>
        <p:txBody>
          <a:bodyPr/>
          <a:lstStyle/>
          <a:p>
            <a:r>
              <a:rPr lang="en-US" smtClean="0"/>
              <a:t>VS-DEPT OF ISE</a:t>
            </a:r>
            <a:endParaRPr lang="en-US"/>
          </a:p>
        </p:txBody>
      </p:sp>
      <p:sp>
        <p:nvSpPr>
          <p:cNvPr id="5" name="Slide Number Placeholder 4"/>
          <p:cNvSpPr>
            <a:spLocks noGrp="1"/>
          </p:cNvSpPr>
          <p:nvPr>
            <p:ph type="sldNum" sz="quarter" idx="12"/>
          </p:nvPr>
        </p:nvSpPr>
        <p:spPr/>
        <p:txBody>
          <a:bodyPr/>
          <a:lstStyle/>
          <a:p>
            <a:fld id="{89C79CDE-573A-4751-8492-FDC39D89EB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4871D-8E38-4349-9379-8FE3940C2105}" type="datetime1">
              <a:rPr lang="en-US" smtClean="0"/>
              <a:pPr/>
              <a:t>12/9/2020</a:t>
            </a:fld>
            <a:endParaRPr lang="en-US"/>
          </a:p>
        </p:txBody>
      </p:sp>
      <p:sp>
        <p:nvSpPr>
          <p:cNvPr id="3" name="Footer Placeholder 2"/>
          <p:cNvSpPr>
            <a:spLocks noGrp="1"/>
          </p:cNvSpPr>
          <p:nvPr>
            <p:ph type="ftr" sz="quarter" idx="11"/>
          </p:nvPr>
        </p:nvSpPr>
        <p:spPr/>
        <p:txBody>
          <a:bodyPr/>
          <a:lstStyle/>
          <a:p>
            <a:r>
              <a:rPr lang="en-US" smtClean="0"/>
              <a:t>VS-DEPT OF ISE</a:t>
            </a:r>
            <a:endParaRPr lang="en-US"/>
          </a:p>
        </p:txBody>
      </p:sp>
      <p:sp>
        <p:nvSpPr>
          <p:cNvPr id="4" name="Slide Number Placeholder 3"/>
          <p:cNvSpPr>
            <a:spLocks noGrp="1"/>
          </p:cNvSpPr>
          <p:nvPr>
            <p:ph type="sldNum" sz="quarter" idx="12"/>
          </p:nvPr>
        </p:nvSpPr>
        <p:spPr/>
        <p:txBody>
          <a:bodyPr/>
          <a:lstStyle/>
          <a:p>
            <a:fld id="{89C79CDE-573A-4751-8492-FDC39D89EB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C1872E-87FD-470C-B2BD-EA1E02339466}" type="datetime1">
              <a:rPr lang="en-US" smtClean="0"/>
              <a:pPr/>
              <a:t>12/9/2020</a:t>
            </a:fld>
            <a:endParaRPr lang="en-US"/>
          </a:p>
        </p:txBody>
      </p:sp>
      <p:sp>
        <p:nvSpPr>
          <p:cNvPr id="6" name="Footer Placeholder 5"/>
          <p:cNvSpPr>
            <a:spLocks noGrp="1"/>
          </p:cNvSpPr>
          <p:nvPr>
            <p:ph type="ftr" sz="quarter" idx="11"/>
          </p:nvPr>
        </p:nvSpPr>
        <p:spPr/>
        <p:txBody>
          <a:bodyPr/>
          <a:lstStyle/>
          <a:p>
            <a:r>
              <a:rPr lang="en-US" smtClean="0"/>
              <a:t>VS-DEPT OF ISE</a:t>
            </a:r>
            <a:endParaRPr lang="en-US"/>
          </a:p>
        </p:txBody>
      </p:sp>
      <p:sp>
        <p:nvSpPr>
          <p:cNvPr id="7" name="Slide Number Placeholder 6"/>
          <p:cNvSpPr>
            <a:spLocks noGrp="1"/>
          </p:cNvSpPr>
          <p:nvPr>
            <p:ph type="sldNum" sz="quarter" idx="12"/>
          </p:nvPr>
        </p:nvSpPr>
        <p:spPr/>
        <p:txBody>
          <a:bodyPr/>
          <a:lstStyle/>
          <a:p>
            <a:fld id="{89C79CDE-573A-4751-8492-FDC39D89EB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714670-8AA9-4CB0-89D4-49CB0AF70338}" type="datetime1">
              <a:rPr lang="en-US" smtClean="0"/>
              <a:pPr/>
              <a:t>12/9/2020</a:t>
            </a:fld>
            <a:endParaRPr lang="en-US"/>
          </a:p>
        </p:txBody>
      </p:sp>
      <p:sp>
        <p:nvSpPr>
          <p:cNvPr id="6" name="Footer Placeholder 5"/>
          <p:cNvSpPr>
            <a:spLocks noGrp="1"/>
          </p:cNvSpPr>
          <p:nvPr>
            <p:ph type="ftr" sz="quarter" idx="11"/>
          </p:nvPr>
        </p:nvSpPr>
        <p:spPr/>
        <p:txBody>
          <a:bodyPr/>
          <a:lstStyle/>
          <a:p>
            <a:r>
              <a:rPr lang="en-US" smtClean="0"/>
              <a:t>VS-DEPT OF ISE</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9C79CDE-573A-4751-8492-FDC39D89EBD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7F79755-352C-4C58-ADBC-783A843FA872}" type="datetime1">
              <a:rPr lang="en-US" smtClean="0"/>
              <a:pPr/>
              <a:t>12/9/2020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VS-DEPT OF ISE</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C79CDE-573A-4751-8492-FDC39D89EBD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Analog and Digital Electronic Lab</a:t>
            </a:r>
            <a:br>
              <a:rPr lang="en-US" dirty="0" smtClean="0"/>
            </a:br>
            <a:r>
              <a:rPr lang="en-US" dirty="0" smtClean="0"/>
              <a:t>Subject Code:18csl37</a:t>
            </a:r>
            <a:endParaRPr lang="en-US" dirty="0"/>
          </a:p>
        </p:txBody>
      </p:sp>
      <p:sp>
        <p:nvSpPr>
          <p:cNvPr id="3" name="Subtitle 2"/>
          <p:cNvSpPr>
            <a:spLocks noGrp="1"/>
          </p:cNvSpPr>
          <p:nvPr>
            <p:ph type="subTitle" idx="1"/>
          </p:nvPr>
        </p:nvSpPr>
        <p:spPr>
          <a:xfrm>
            <a:off x="533400" y="3228536"/>
            <a:ext cx="7854696" cy="2867464"/>
          </a:xfrm>
        </p:spPr>
        <p:txBody>
          <a:bodyPr>
            <a:normAutofit/>
          </a:bodyPr>
          <a:lstStyle/>
          <a:p>
            <a:pPr algn="ctr"/>
            <a:r>
              <a:rPr lang="en-US" sz="3600" b="1" dirty="0" smtClean="0"/>
              <a:t>Realize a J-K Master / Slave Flip-Flop using NAND gates and verify its truth table. and implement the same in HDL.</a:t>
            </a:r>
            <a:endParaRPr lang="en-US" dirty="0" smtClean="0"/>
          </a:p>
        </p:txBody>
      </p:sp>
      <p:sp>
        <p:nvSpPr>
          <p:cNvPr id="4" name="Footer Placeholder 3"/>
          <p:cNvSpPr>
            <a:spLocks noGrp="1"/>
          </p:cNvSpPr>
          <p:nvPr>
            <p:ph type="ftr" sz="quarter" idx="11"/>
          </p:nvPr>
        </p:nvSpPr>
        <p:spPr/>
        <p:txBody>
          <a:bodyPr/>
          <a:lstStyle/>
          <a:p>
            <a:r>
              <a:rPr lang="en-US" smtClean="0"/>
              <a:t>VS-DEPT OF ISE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a:bodyPr>
          <a:lstStyle/>
          <a:p>
            <a:pPr algn="ctr"/>
            <a:r>
              <a:rPr lang="en-US" sz="3600" b="1" dirty="0" smtClean="0"/>
              <a:t>Master-slave J K flip-flop</a:t>
            </a:r>
            <a:endParaRPr lang="en-US" sz="3600"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905000" y="1219200"/>
            <a:ext cx="5343525" cy="24669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52400" y="4038600"/>
            <a:ext cx="4029075" cy="1905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029200" y="3886200"/>
            <a:ext cx="36576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Master-slave J K flip-flop</a:t>
            </a:r>
            <a:endParaRPr lang="en-US" sz="3600"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5" name="Picture 2"/>
          <p:cNvPicPr>
            <a:picLocks noGrp="1" noChangeAspect="1" noChangeArrowheads="1"/>
          </p:cNvPicPr>
          <p:nvPr>
            <p:ph idx="1"/>
          </p:nvPr>
        </p:nvPicPr>
        <p:blipFill>
          <a:blip r:embed="rId2"/>
          <a:srcRect/>
          <a:stretch>
            <a:fillRect/>
          </a:stretch>
        </p:blipFill>
        <p:spPr bwMode="auto">
          <a:xfrm>
            <a:off x="457200" y="2196817"/>
            <a:ext cx="8229600" cy="3866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Master-slave J K flip-flop</a:t>
            </a:r>
            <a:endParaRPr lang="en-US" sz="3600" dirty="0"/>
          </a:p>
        </p:txBody>
      </p:sp>
      <p:sp>
        <p:nvSpPr>
          <p:cNvPr id="3" name="Content Placeholder 2"/>
          <p:cNvSpPr>
            <a:spLocks noGrp="1"/>
          </p:cNvSpPr>
          <p:nvPr>
            <p:ph idx="1"/>
          </p:nvPr>
        </p:nvSpPr>
        <p:spPr/>
        <p:txBody>
          <a:bodyPr/>
          <a:lstStyle/>
          <a:p>
            <a:r>
              <a:rPr lang="en-US" b="1" dirty="0" smtClean="0"/>
              <a:t>COMPONENTS REQUIRED: </a:t>
            </a:r>
            <a:r>
              <a:rPr lang="en-US" dirty="0" smtClean="0"/>
              <a:t>IC7410, IC7400, patch chords, trainer kit</a:t>
            </a:r>
          </a:p>
          <a:p>
            <a:r>
              <a:rPr lang="en-US" b="1" dirty="0" smtClean="0"/>
              <a:t>PIN DIAGRAMS</a:t>
            </a:r>
          </a:p>
          <a:p>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7" name="image42.png"/>
          <p:cNvPicPr/>
          <p:nvPr/>
        </p:nvPicPr>
        <p:blipFill>
          <a:blip r:embed="rId2" cstate="print"/>
          <a:stretch>
            <a:fillRect/>
          </a:stretch>
        </p:blipFill>
        <p:spPr>
          <a:xfrm>
            <a:off x="762000" y="3505200"/>
            <a:ext cx="2878373" cy="1567732"/>
          </a:xfrm>
          <a:prstGeom prst="rect">
            <a:avLst/>
          </a:prstGeom>
        </p:spPr>
      </p:pic>
      <p:pic>
        <p:nvPicPr>
          <p:cNvPr id="8" name="image43.png"/>
          <p:cNvPicPr/>
          <p:nvPr/>
        </p:nvPicPr>
        <p:blipFill>
          <a:blip r:embed="rId3" cstate="print"/>
          <a:stretch>
            <a:fillRect/>
          </a:stretch>
        </p:blipFill>
        <p:spPr>
          <a:xfrm>
            <a:off x="4953000" y="3276600"/>
            <a:ext cx="2807473" cy="1828800"/>
          </a:xfrm>
          <a:prstGeom prst="rect">
            <a:avLst/>
          </a:prstGeom>
        </p:spPr>
      </p:pic>
      <p:sp>
        <p:nvSpPr>
          <p:cNvPr id="9" name="Rectangle 8"/>
          <p:cNvSpPr/>
          <p:nvPr/>
        </p:nvSpPr>
        <p:spPr>
          <a:xfrm>
            <a:off x="457200" y="5410200"/>
            <a:ext cx="3886200" cy="369332"/>
          </a:xfrm>
          <a:prstGeom prst="rect">
            <a:avLst/>
          </a:prstGeom>
        </p:spPr>
        <p:txBody>
          <a:bodyPr wrap="square">
            <a:spAutoFit/>
          </a:bodyPr>
          <a:lstStyle/>
          <a:p>
            <a:r>
              <a:rPr lang="en-US" b="1" dirty="0" smtClean="0"/>
              <a:t>IC 7410 – 3 INPUT NAND GATE</a:t>
            </a:r>
            <a:endParaRPr lang="en-US" dirty="0"/>
          </a:p>
        </p:txBody>
      </p:sp>
      <p:sp>
        <p:nvSpPr>
          <p:cNvPr id="10" name="Rectangle 9"/>
          <p:cNvSpPr/>
          <p:nvPr/>
        </p:nvSpPr>
        <p:spPr>
          <a:xfrm>
            <a:off x="4572000" y="5460326"/>
            <a:ext cx="3962400" cy="369332"/>
          </a:xfrm>
          <a:prstGeom prst="rect">
            <a:avLst/>
          </a:prstGeom>
        </p:spPr>
        <p:txBody>
          <a:bodyPr wrap="square">
            <a:spAutoFit/>
          </a:bodyPr>
          <a:lstStyle/>
          <a:p>
            <a:r>
              <a:rPr lang="en-US" b="1" dirty="0" smtClean="0"/>
              <a:t>2 INPUT NAND Gate 74LS00</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J-K Flip-Flop Truth Table</a:t>
            </a:r>
            <a:endParaRPr lang="en-US" sz="3600" b="1"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5" name="Picture 2"/>
          <p:cNvPicPr>
            <a:picLocks noGrp="1" noChangeAspect="1" noChangeArrowheads="1"/>
          </p:cNvPicPr>
          <p:nvPr>
            <p:ph idx="1"/>
          </p:nvPr>
        </p:nvPicPr>
        <p:blipFill>
          <a:blip r:embed="rId2"/>
          <a:srcRect/>
          <a:stretch>
            <a:fillRect/>
          </a:stretch>
        </p:blipFill>
        <p:spPr bwMode="auto">
          <a:xfrm>
            <a:off x="1752601" y="2667001"/>
            <a:ext cx="4481512"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pPr algn="ctr"/>
            <a:r>
              <a:rPr lang="en-US" sz="3600" b="1" dirty="0" smtClean="0"/>
              <a:t>VHDL Code for Master-Slave Flip-Flop</a:t>
            </a:r>
            <a:endParaRPr lang="en-US" sz="3600" b="1"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4099" name="Picture 3"/>
          <p:cNvPicPr>
            <a:picLocks noGrp="1" noChangeAspect="1" noChangeArrowheads="1"/>
          </p:cNvPicPr>
          <p:nvPr>
            <p:ph idx="1"/>
          </p:nvPr>
        </p:nvPicPr>
        <p:blipFill>
          <a:blip r:embed="rId2">
            <a:lum bright="10000"/>
          </a:blip>
          <a:srcRect/>
          <a:stretch>
            <a:fillRect/>
          </a:stretch>
        </p:blipFill>
        <p:spPr bwMode="auto">
          <a:xfrm>
            <a:off x="2133600" y="1295401"/>
            <a:ext cx="48006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Analog and Digital Electronic Lab</a:t>
            </a:r>
            <a:br>
              <a:rPr lang="en-US" dirty="0" smtClean="0"/>
            </a:br>
            <a:r>
              <a:rPr lang="en-US" dirty="0" smtClean="0"/>
              <a:t>Subject Code:18csl37</a:t>
            </a:r>
            <a:endParaRPr lang="en-US" dirty="0"/>
          </a:p>
        </p:txBody>
      </p:sp>
      <p:sp>
        <p:nvSpPr>
          <p:cNvPr id="3" name="Subtitle 2"/>
          <p:cNvSpPr>
            <a:spLocks noGrp="1"/>
          </p:cNvSpPr>
          <p:nvPr>
            <p:ph type="subTitle" idx="1"/>
          </p:nvPr>
        </p:nvSpPr>
        <p:spPr>
          <a:xfrm>
            <a:off x="533400" y="3228536"/>
            <a:ext cx="7854696" cy="2867464"/>
          </a:xfrm>
        </p:spPr>
        <p:txBody>
          <a:bodyPr>
            <a:normAutofit/>
          </a:bodyPr>
          <a:lstStyle/>
          <a:p>
            <a:pPr lvl="0" algn="ctr"/>
            <a:r>
              <a:rPr lang="en-US" sz="3600" b="1" dirty="0" smtClean="0"/>
              <a:t>Design and implement an asynchronous counter using decade counter IC to count up from 0 to n (n&lt;=9) and demonstrate on 7-segment display (using IC- 7447).</a:t>
            </a:r>
            <a:endParaRPr lang="en-US" sz="3600" dirty="0"/>
          </a:p>
        </p:txBody>
      </p:sp>
      <p:sp>
        <p:nvSpPr>
          <p:cNvPr id="4" name="Footer Placeholder 3"/>
          <p:cNvSpPr>
            <a:spLocks noGrp="1"/>
          </p:cNvSpPr>
          <p:nvPr>
            <p:ph type="ftr" sz="quarter" idx="11"/>
          </p:nvPr>
        </p:nvSpPr>
        <p:spPr/>
        <p:txBody>
          <a:bodyPr/>
          <a:lstStyle/>
          <a:p>
            <a:r>
              <a:rPr lang="en-US" smtClean="0"/>
              <a:t>VS-DEPT OF ISE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pPr algn="ctr"/>
            <a:r>
              <a:rPr lang="en-US" sz="4000" b="1" dirty="0" smtClean="0"/>
              <a:t>THEORY</a:t>
            </a:r>
            <a:r>
              <a:rPr lang="en-US" b="1" dirty="0" smtClean="0"/>
              <a:t/>
            </a:r>
            <a:br>
              <a:rPr lang="en-US" b="1" dirty="0" smtClean="0"/>
            </a:br>
            <a:endParaRPr lang="en-US" dirty="0"/>
          </a:p>
        </p:txBody>
      </p:sp>
      <p:sp>
        <p:nvSpPr>
          <p:cNvPr id="3" name="Content Placeholder 2"/>
          <p:cNvSpPr>
            <a:spLocks noGrp="1"/>
          </p:cNvSpPr>
          <p:nvPr>
            <p:ph idx="1"/>
          </p:nvPr>
        </p:nvSpPr>
        <p:spPr>
          <a:xfrm>
            <a:off x="457200" y="762000"/>
            <a:ext cx="8229600" cy="5562600"/>
          </a:xfrm>
        </p:spPr>
        <p:txBody>
          <a:bodyPr>
            <a:normAutofit/>
          </a:bodyPr>
          <a:lstStyle/>
          <a:p>
            <a:r>
              <a:rPr lang="en-US" dirty="0" smtClean="0"/>
              <a:t>A </a:t>
            </a:r>
            <a:r>
              <a:rPr lang="en-US" b="1" dirty="0" smtClean="0"/>
              <a:t>decade counter</a:t>
            </a:r>
            <a:r>
              <a:rPr lang="en-US" dirty="0" smtClean="0"/>
              <a:t> is a binary </a:t>
            </a:r>
            <a:r>
              <a:rPr lang="en-US" b="1" dirty="0" smtClean="0"/>
              <a:t>counter</a:t>
            </a:r>
            <a:r>
              <a:rPr lang="en-US" dirty="0" smtClean="0"/>
              <a:t> that is designed to </a:t>
            </a:r>
            <a:r>
              <a:rPr lang="en-US" b="1" dirty="0" smtClean="0"/>
              <a:t>count</a:t>
            </a:r>
            <a:r>
              <a:rPr lang="en-US" dirty="0" smtClean="0"/>
              <a:t> to 1010 (decimal 10).</a:t>
            </a:r>
          </a:p>
          <a:p>
            <a:pPr algn="just"/>
            <a:r>
              <a:rPr lang="en-US" dirty="0" smtClean="0"/>
              <a:t>Asynchronous counter is a counter in which the clock signal is connected to the clock input of only first stage flip flop. The clock input of the second stage flip flop is triggered by the output of the first stage flip flop and so on. This introduces an inherent propagation delay time through a flip flop. A transition of input clock pulse and a transition of the output of a flip flop can never occur exactly at the same time. Therefore, the two flip flops are never simultaneously triggered, which results in asynchronous counter operation.</a:t>
            </a:r>
          </a:p>
          <a:p>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pPr algn="ctr"/>
            <a:r>
              <a:rPr lang="en-US" sz="3600" b="1" dirty="0" smtClean="0"/>
              <a:t>THEORY</a:t>
            </a:r>
            <a:endParaRPr lang="en-US" sz="3600" dirty="0"/>
          </a:p>
        </p:txBody>
      </p:sp>
      <p:sp>
        <p:nvSpPr>
          <p:cNvPr id="3" name="Content Placeholder 2"/>
          <p:cNvSpPr>
            <a:spLocks noGrp="1"/>
          </p:cNvSpPr>
          <p:nvPr>
            <p:ph idx="1"/>
          </p:nvPr>
        </p:nvSpPr>
        <p:spPr>
          <a:xfrm>
            <a:off x="457200" y="1295400"/>
            <a:ext cx="8229600" cy="5029200"/>
          </a:xfrm>
        </p:spPr>
        <p:txBody>
          <a:bodyPr/>
          <a:lstStyle/>
          <a:p>
            <a:r>
              <a:rPr lang="en-US" dirty="0" smtClean="0"/>
              <a:t>The 74LS90, is 4-bit ripple type Decade Counter. It consists of four master/slave flip- flops</a:t>
            </a:r>
          </a:p>
          <a:p>
            <a:endParaRPr lang="en-US" dirty="0" smtClean="0"/>
          </a:p>
          <a:p>
            <a:r>
              <a:rPr lang="en-US" dirty="0" smtClean="0"/>
              <a:t>A gated AND asynchronous Master Reset (MR1 MR2) is provided on all counters which overrides and clocks and resets (clears) all the flip-flops. A gated AND asynchronous Master Set (MS1 MS2) is provided on the LS90 which overrides the clocks and the MR inputs and sets the outputs to nine (HLLH)</a:t>
            </a:r>
          </a:p>
          <a:p>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pPr algn="ctr"/>
            <a:r>
              <a:rPr lang="en-US" sz="3600" b="1" dirty="0" smtClean="0"/>
              <a:t>Logic Diagram of Decade counter</a:t>
            </a:r>
            <a:endParaRPr lang="en-US" sz="3600"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2438400" y="1828800"/>
            <a:ext cx="47244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sz="4000" b="1" dirty="0" smtClean="0"/>
              <a:t>PROCEDURE</a:t>
            </a:r>
            <a:r>
              <a:rPr lang="en-US" b="1" dirty="0" smtClean="0"/>
              <a:t/>
            </a:r>
            <a:br>
              <a:rPr lang="en-US" b="1" dirty="0" smtClean="0"/>
            </a:br>
            <a:endParaRPr lang="en-US" dirty="0"/>
          </a:p>
        </p:txBody>
      </p:sp>
      <p:sp>
        <p:nvSpPr>
          <p:cNvPr id="3" name="Content Placeholder 2"/>
          <p:cNvSpPr>
            <a:spLocks noGrp="1"/>
          </p:cNvSpPr>
          <p:nvPr>
            <p:ph idx="1"/>
          </p:nvPr>
        </p:nvSpPr>
        <p:spPr>
          <a:xfrm>
            <a:off x="457200" y="838200"/>
            <a:ext cx="8229600" cy="5486400"/>
          </a:xfrm>
        </p:spPr>
        <p:txBody>
          <a:bodyPr/>
          <a:lstStyle/>
          <a:p>
            <a:pPr marL="274320" lvl="1" indent="-274320">
              <a:buClr>
                <a:schemeClr val="accent3"/>
              </a:buClr>
              <a:buSzPct val="95000"/>
            </a:pPr>
            <a:r>
              <a:rPr lang="en-US" dirty="0" smtClean="0"/>
              <a:t>When clock pulses are applied, the desired count sequence is observed on output pins Q3, Q2, Q1, and Q0 as illustrated in the truth table</a:t>
            </a:r>
            <a:endParaRPr lang="en-US" sz="2000" dirty="0" smtClean="0"/>
          </a:p>
          <a:p>
            <a:pPr marL="274320" lvl="1" indent="-274320">
              <a:buClr>
                <a:schemeClr val="accent3"/>
              </a:buClr>
              <a:buSzPct val="95000"/>
            </a:pPr>
            <a:r>
              <a:rPr lang="en-US" b="1" dirty="0" smtClean="0"/>
              <a:t>For connecting Mod-7 disconnect the ground terminal of MR1 &amp; MR2 and then connect into the o\p terminal of AND gate.</a:t>
            </a:r>
          </a:p>
          <a:p>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6147" name="Picture 3"/>
          <p:cNvPicPr>
            <a:picLocks noChangeAspect="1" noChangeArrowheads="1"/>
          </p:cNvPicPr>
          <p:nvPr/>
        </p:nvPicPr>
        <p:blipFill>
          <a:blip r:embed="rId2"/>
          <a:srcRect/>
          <a:stretch>
            <a:fillRect/>
          </a:stretch>
        </p:blipFill>
        <p:spPr bwMode="auto">
          <a:xfrm>
            <a:off x="3733800" y="3124200"/>
            <a:ext cx="45720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a:xfrm>
            <a:off x="457200" y="1935480"/>
            <a:ext cx="8534400" cy="4389120"/>
          </a:xfrm>
        </p:spPr>
        <p:txBody>
          <a:bodyPr/>
          <a:lstStyle/>
          <a:p>
            <a:pPr algn="just"/>
            <a:r>
              <a:rPr lang="en-US" dirty="0" smtClean="0"/>
              <a:t>A </a:t>
            </a:r>
            <a:r>
              <a:rPr lang="en-US" b="1" dirty="0" smtClean="0"/>
              <a:t>flip flop</a:t>
            </a:r>
            <a:r>
              <a:rPr lang="en-US" dirty="0" smtClean="0"/>
              <a:t> is an electronic circuit with two stable states that can be used to store binary data.</a:t>
            </a:r>
          </a:p>
          <a:p>
            <a:pPr algn="just"/>
            <a:r>
              <a:rPr lang="en-US" b="1" dirty="0" smtClean="0"/>
              <a:t>Flip</a:t>
            </a:r>
            <a:r>
              <a:rPr lang="en-US" dirty="0" smtClean="0"/>
              <a:t>-</a:t>
            </a:r>
            <a:r>
              <a:rPr lang="en-US" b="1" dirty="0" smtClean="0"/>
              <a:t>flops</a:t>
            </a:r>
            <a:r>
              <a:rPr lang="en-US" dirty="0" smtClean="0"/>
              <a:t> and latches are fundamental building blocks of digital electronics systems used in computers, communications, and many other types of systems. </a:t>
            </a:r>
          </a:p>
          <a:p>
            <a:pPr algn="just"/>
            <a:r>
              <a:rPr lang="en-US" b="1" dirty="0" smtClean="0"/>
              <a:t>Flip</a:t>
            </a:r>
            <a:r>
              <a:rPr lang="en-US" dirty="0" smtClean="0"/>
              <a:t>-</a:t>
            </a:r>
            <a:r>
              <a:rPr lang="en-US" b="1" dirty="0" smtClean="0"/>
              <a:t>flops</a:t>
            </a:r>
            <a:r>
              <a:rPr lang="en-US" dirty="0" smtClean="0"/>
              <a:t> and latches are used as </a:t>
            </a:r>
            <a:r>
              <a:rPr lang="en-US" b="1" u="sng" dirty="0" smtClean="0"/>
              <a:t>data storage elements</a:t>
            </a:r>
            <a:endParaRPr lang="en-US" b="1" u="sng" dirty="0"/>
          </a:p>
        </p:txBody>
      </p:sp>
      <p:sp>
        <p:nvSpPr>
          <p:cNvPr id="4" name="Footer Placeholder 3"/>
          <p:cNvSpPr>
            <a:spLocks noGrp="1"/>
          </p:cNvSpPr>
          <p:nvPr>
            <p:ph type="ftr" sz="quarter" idx="11"/>
          </p:nvPr>
        </p:nvSpPr>
        <p:spPr/>
        <p:txBody>
          <a:bodyPr/>
          <a:lstStyle/>
          <a:p>
            <a:r>
              <a:rPr lang="en-US" smtClean="0"/>
              <a:t>VS-DEPT OF ISE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4000" b="1" u="sng" dirty="0" smtClean="0"/>
              <a:t>Logic Diagram of MOD-7 Counter</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609600" y="1447801"/>
            <a:ext cx="7539037" cy="3948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u="sng" dirty="0" smtClean="0"/>
              <a:t>Logic Diagram of MOD-6 Counter</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461962" y="1981200"/>
            <a:ext cx="8220075" cy="39727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4000" b="1" dirty="0" smtClean="0"/>
              <a:t>BCD TO 7-SEGMENT DECODER</a:t>
            </a:r>
            <a:r>
              <a:rPr lang="en-US" b="1" dirty="0" smtClean="0"/>
              <a:t/>
            </a:r>
            <a:br>
              <a:rPr lang="en-US" b="1" dirty="0" smtClean="0"/>
            </a:br>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5" name="image67.png"/>
          <p:cNvPicPr>
            <a:picLocks noGrp="1"/>
          </p:cNvPicPr>
          <p:nvPr>
            <p:ph idx="1"/>
          </p:nvPr>
        </p:nvPicPr>
        <p:blipFill>
          <a:blip r:embed="rId2" cstate="print"/>
          <a:stretch>
            <a:fillRect/>
          </a:stretch>
        </p:blipFill>
        <p:spPr>
          <a:xfrm>
            <a:off x="2438400" y="762000"/>
            <a:ext cx="3676467" cy="3305005"/>
          </a:xfrm>
          <a:prstGeom prst="rect">
            <a:avLst/>
          </a:prstGeom>
        </p:spPr>
      </p:pic>
      <p:sp>
        <p:nvSpPr>
          <p:cNvPr id="6" name="Rectangle 5"/>
          <p:cNvSpPr/>
          <p:nvPr/>
        </p:nvSpPr>
        <p:spPr>
          <a:xfrm>
            <a:off x="762000" y="4343400"/>
            <a:ext cx="7162800" cy="1477328"/>
          </a:xfrm>
          <a:prstGeom prst="rect">
            <a:avLst/>
          </a:prstGeom>
        </p:spPr>
        <p:txBody>
          <a:bodyPr wrap="square">
            <a:spAutoFit/>
          </a:bodyPr>
          <a:lstStyle/>
          <a:p>
            <a:pPr algn="just"/>
            <a:r>
              <a:rPr lang="en-US" dirty="0" smtClean="0"/>
              <a:t>A decoder is a combinational circuit that connects the binary information from ‘n’ input lines to a maximum of 2n unique output lines. The IC7447 is a BCD to 7-segment pattern converter. The IC7447 takes the Binary Coded Decimal (BCD) as the input and outputs the relevant 7 segment code.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4000" b="1" dirty="0" smtClean="0"/>
              <a:t>CIRCUIT DIAGRAM</a:t>
            </a:r>
            <a:r>
              <a:rPr lang="en-US" sz="4000" dirty="0" smtClean="0"/>
              <a:t>:</a:t>
            </a:r>
            <a:r>
              <a:rPr lang="en-US" b="1" dirty="0" smtClean="0"/>
              <a:t/>
            </a:r>
            <a:br>
              <a:rPr lang="en-US" b="1" dirty="0" smtClean="0"/>
            </a:br>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5" name="image68.png"/>
          <p:cNvPicPr>
            <a:picLocks noGrp="1"/>
          </p:cNvPicPr>
          <p:nvPr>
            <p:ph idx="1"/>
          </p:nvPr>
        </p:nvPicPr>
        <p:blipFill>
          <a:blip r:embed="rId2" cstate="print"/>
          <a:stretch>
            <a:fillRect/>
          </a:stretch>
        </p:blipFill>
        <p:spPr>
          <a:xfrm>
            <a:off x="990600" y="1752600"/>
            <a:ext cx="6248399" cy="3886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pPr algn="ctr"/>
            <a:r>
              <a:rPr lang="en-US" sz="3600" b="1" dirty="0" smtClean="0"/>
              <a:t>TRUTH TABLE</a:t>
            </a:r>
            <a:r>
              <a:rPr lang="en-US" sz="3600" dirty="0" smtClean="0"/>
              <a:t/>
            </a:r>
            <a:br>
              <a:rPr lang="en-US" sz="3600" dirty="0" smtClean="0"/>
            </a:br>
            <a:endParaRPr lang="en-US" sz="3600"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5" name="image69.png"/>
          <p:cNvPicPr>
            <a:picLocks noGrp="1"/>
          </p:cNvPicPr>
          <p:nvPr>
            <p:ph idx="1"/>
          </p:nvPr>
        </p:nvPicPr>
        <p:blipFill>
          <a:blip r:embed="rId2" cstate="print"/>
          <a:stretch>
            <a:fillRect/>
          </a:stretch>
        </p:blipFill>
        <p:spPr>
          <a:xfrm>
            <a:off x="1371600" y="1219200"/>
            <a:ext cx="7040880" cy="420624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endParaRPr lang="en-US" sz="8000" dirty="0" smtClean="0"/>
          </a:p>
          <a:p>
            <a:pPr algn="just">
              <a:buNone/>
            </a:pPr>
            <a:r>
              <a:rPr lang="en-US" sz="8000" dirty="0" smtClean="0"/>
              <a:t>			Thank you</a:t>
            </a:r>
            <a:endParaRPr lang="en-US" sz="8000" dirty="0"/>
          </a:p>
        </p:txBody>
      </p:sp>
      <p:sp>
        <p:nvSpPr>
          <p:cNvPr id="4" name="Footer Placeholder 3"/>
          <p:cNvSpPr>
            <a:spLocks noGrp="1"/>
          </p:cNvSpPr>
          <p:nvPr>
            <p:ph type="ftr" sz="quarter" idx="11"/>
          </p:nvPr>
        </p:nvSpPr>
        <p:spPr/>
        <p:txBody>
          <a:bodyPr/>
          <a:lstStyle/>
          <a:p>
            <a:r>
              <a:rPr lang="en-US" smtClean="0"/>
              <a:t>VS-DEPT OF ISE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pPr algn="ctr"/>
            <a:r>
              <a:rPr lang="en-US" sz="3600" b="1" dirty="0" smtClean="0"/>
              <a:t>J-K Flip-Flop</a:t>
            </a:r>
            <a:endParaRPr lang="en-US" sz="3600" b="1" dirty="0"/>
          </a:p>
        </p:txBody>
      </p:sp>
      <p:sp>
        <p:nvSpPr>
          <p:cNvPr id="3" name="Content Placeholder 2"/>
          <p:cNvSpPr>
            <a:spLocks noGrp="1"/>
          </p:cNvSpPr>
          <p:nvPr>
            <p:ph idx="1"/>
          </p:nvPr>
        </p:nvSpPr>
        <p:spPr>
          <a:xfrm>
            <a:off x="457200" y="1219200"/>
            <a:ext cx="8229600" cy="5105400"/>
          </a:xfrm>
        </p:spPr>
        <p:txBody>
          <a:bodyPr/>
          <a:lstStyle/>
          <a:p>
            <a:pPr algn="just"/>
            <a:r>
              <a:rPr lang="en-US" dirty="0" smtClean="0"/>
              <a:t>The </a:t>
            </a:r>
            <a:r>
              <a:rPr lang="en-US" b="1" dirty="0" smtClean="0"/>
              <a:t>JK Flip Flop</a:t>
            </a:r>
            <a:r>
              <a:rPr lang="en-US" dirty="0" smtClean="0"/>
              <a:t> is the most widely used flip flop. It is considered to be a universal flip-flop circuit. The sequential operation of the JK Flip Flop is the same as for the RS flip-flop with the same </a:t>
            </a:r>
            <a:r>
              <a:rPr lang="en-US" b="1" dirty="0" smtClean="0"/>
              <a:t>SET</a:t>
            </a:r>
            <a:r>
              <a:rPr lang="en-US" dirty="0" smtClean="0"/>
              <a:t> and </a:t>
            </a:r>
            <a:r>
              <a:rPr lang="en-US" b="1" dirty="0" smtClean="0"/>
              <a:t>RESET</a:t>
            </a:r>
            <a:r>
              <a:rPr lang="en-US" dirty="0" smtClean="0"/>
              <a:t> input.</a:t>
            </a:r>
          </a:p>
          <a:p>
            <a:pPr algn="just"/>
            <a:r>
              <a:rPr lang="en-US" dirty="0" smtClean="0"/>
              <a:t>The JK Flip Flop name has been kept on the inventor name of the circuit known as </a:t>
            </a:r>
            <a:r>
              <a:rPr lang="en-US" b="1" dirty="0" smtClean="0"/>
              <a:t>Jack </a:t>
            </a:r>
            <a:r>
              <a:rPr lang="en-US" b="1" dirty="0" err="1" smtClean="0"/>
              <a:t>Kilby</a:t>
            </a:r>
            <a:r>
              <a:rPr lang="en-US" b="1" dirty="0" smtClean="0"/>
              <a:t>. </a:t>
            </a:r>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1026" name="Picture 2"/>
          <p:cNvPicPr>
            <a:picLocks noChangeAspect="1" noChangeArrowheads="1"/>
          </p:cNvPicPr>
          <p:nvPr/>
        </p:nvPicPr>
        <p:blipFill>
          <a:blip r:embed="rId2"/>
          <a:srcRect/>
          <a:stretch>
            <a:fillRect/>
          </a:stretch>
        </p:blipFill>
        <p:spPr bwMode="auto">
          <a:xfrm>
            <a:off x="1981200" y="4114800"/>
            <a:ext cx="5524500" cy="23812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J-K Flip-Flop</a:t>
            </a:r>
            <a:endParaRPr lang="en-US" b="1"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2057400"/>
            <a:ext cx="7315200" cy="3629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algn="ctr"/>
            <a:r>
              <a:rPr lang="en-US" sz="2800" b="1" dirty="0" smtClean="0"/>
              <a:t>J-K Flip-Flop</a:t>
            </a:r>
            <a:r>
              <a:rPr lang="en-US" sz="2800" b="1" dirty="0" smtClean="0">
                <a:sym typeface="Wingdings" pitchFamily="2" charset="2"/>
              </a:rPr>
              <a:t> </a:t>
            </a:r>
            <a:r>
              <a:rPr lang="en-US" sz="2800" b="1" dirty="0" smtClean="0"/>
              <a:t>Race Around Condition </a:t>
            </a:r>
            <a:br>
              <a:rPr lang="en-US" sz="2800" b="1" dirty="0" smtClean="0"/>
            </a:br>
            <a:endParaRPr lang="en-US" sz="2800"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1027" name="Picture 3"/>
          <p:cNvPicPr>
            <a:picLocks noChangeAspect="1" noChangeArrowheads="1"/>
          </p:cNvPicPr>
          <p:nvPr/>
        </p:nvPicPr>
        <p:blipFill>
          <a:blip r:embed="rId2"/>
          <a:srcRect/>
          <a:stretch>
            <a:fillRect/>
          </a:stretch>
        </p:blipFill>
        <p:spPr bwMode="auto">
          <a:xfrm>
            <a:off x="5334000" y="1143000"/>
            <a:ext cx="3810000" cy="2971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33400" y="4419600"/>
            <a:ext cx="3590925" cy="1895475"/>
          </a:xfrm>
          <a:prstGeom prst="rect">
            <a:avLst/>
          </a:prstGeom>
          <a:noFill/>
          <a:ln w="9525">
            <a:noFill/>
            <a:miter lim="800000"/>
            <a:headEnd/>
            <a:tailEnd/>
          </a:ln>
          <a:effectLst/>
        </p:spPr>
      </p:pic>
      <p:sp>
        <p:nvSpPr>
          <p:cNvPr id="11" name="TextBox 10"/>
          <p:cNvSpPr txBox="1"/>
          <p:nvPr/>
        </p:nvSpPr>
        <p:spPr>
          <a:xfrm>
            <a:off x="5334000" y="4800600"/>
            <a:ext cx="3124200" cy="646331"/>
          </a:xfrm>
          <a:prstGeom prst="rect">
            <a:avLst/>
          </a:prstGeom>
          <a:noFill/>
        </p:spPr>
        <p:txBody>
          <a:bodyPr wrap="square" rtlCol="0">
            <a:spAutoFit/>
          </a:bodyPr>
          <a:lstStyle/>
          <a:p>
            <a:r>
              <a:rPr lang="en-US" dirty="0" smtClean="0"/>
              <a:t>Racing is because of feedback connection</a:t>
            </a:r>
            <a:endParaRPr lang="en-US" dirty="0"/>
          </a:p>
        </p:txBody>
      </p:sp>
      <p:sp>
        <p:nvSpPr>
          <p:cNvPr id="12" name="Content Placeholder 11"/>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4"/>
          <a:srcRect/>
          <a:stretch>
            <a:fillRect/>
          </a:stretch>
        </p:blipFill>
        <p:spPr bwMode="auto">
          <a:xfrm>
            <a:off x="304800" y="1143000"/>
            <a:ext cx="4572000" cy="2895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pPr algn="ctr"/>
            <a:r>
              <a:rPr lang="en-US" sz="3600" b="1" dirty="0" smtClean="0"/>
              <a:t>J-K Flip-Flop</a:t>
            </a:r>
            <a:endParaRPr lang="en-US" sz="3600"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algn="just"/>
            <a:r>
              <a:rPr lang="en-US" b="1" dirty="0" smtClean="0">
                <a:latin typeface="+mj-lt"/>
              </a:rPr>
              <a:t>Race Around Condition </a:t>
            </a:r>
          </a:p>
          <a:p>
            <a:pPr lvl="1" algn="just"/>
            <a:r>
              <a:rPr lang="en-US" sz="2800" dirty="0" smtClean="0">
                <a:latin typeface="+mj-lt"/>
              </a:rPr>
              <a:t>In JK Flip-flop – For J-K flip-flop, if J=K=1, and if </a:t>
            </a:r>
            <a:r>
              <a:rPr lang="en-US" sz="2800" dirty="0" err="1" smtClean="0">
                <a:latin typeface="+mj-lt"/>
              </a:rPr>
              <a:t>clk</a:t>
            </a:r>
            <a:r>
              <a:rPr lang="en-US" sz="2800" dirty="0" smtClean="0">
                <a:latin typeface="+mj-lt"/>
              </a:rPr>
              <a:t>=1 for a long period of time, then Q output will racing as long as CLK is high, which makes the output of the flip-flop unstable or uncertain. This problem is called race around condition in J-K flip-flop. This problem (Race Around Condition) can be avoided by ensuring that the clock input is at logic “1” only for a very short time. This introduced the concept of Master Slave JK flip flop.</a:t>
            </a:r>
          </a:p>
          <a:p>
            <a:pPr lvl="1" algn="just"/>
            <a:r>
              <a:rPr lang="en-US" sz="2800" dirty="0" smtClean="0">
                <a:latin typeface="+mj-lt"/>
              </a:rPr>
              <a:t>Racing is uncontrolled phenomenal whereas toggling is controlled phenomenal</a:t>
            </a:r>
          </a:p>
          <a:p>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pPr algn="ctr"/>
            <a:r>
              <a:rPr lang="en-US" b="1" dirty="0" smtClean="0"/>
              <a:t/>
            </a:r>
            <a:br>
              <a:rPr lang="en-US" b="1" dirty="0" smtClean="0"/>
            </a:br>
            <a:r>
              <a:rPr lang="en-US" sz="4000" b="1" dirty="0" smtClean="0"/>
              <a:t> THEORY</a:t>
            </a:r>
            <a:endParaRPr lang="en-US" sz="4000"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algn="just"/>
            <a:r>
              <a:rPr lang="en-US" dirty="0" smtClean="0"/>
              <a:t>It does the same function as JK flip-flop with the difference that Master Slave units are pulse triggered ones rather than edge triggered ones. The Master Slave JK </a:t>
            </a:r>
            <a:r>
              <a:rPr lang="en-US" dirty="0" err="1" smtClean="0"/>
              <a:t>flipflop</a:t>
            </a:r>
            <a:r>
              <a:rPr lang="en-US" dirty="0" smtClean="0"/>
              <a:t> consists of flip-flop’s one a master and the other a slave .</a:t>
            </a:r>
          </a:p>
          <a:p>
            <a:pPr algn="just"/>
            <a:r>
              <a:rPr lang="en-US" dirty="0" smtClean="0"/>
              <a:t>the clock input is given to the master and the clock’ is given to the slave such that when the clock is high master is enabled and the slave is disabled and the output of the master is at steady state.</a:t>
            </a:r>
          </a:p>
          <a:p>
            <a:pPr algn="just"/>
            <a:r>
              <a:rPr lang="en-US" dirty="0" smtClean="0"/>
              <a:t>when the clock goes low the clock’ is high and the master is disabled while slave is enabled now the output of the master reaches the slave output there by overcoming the race around problem</a:t>
            </a:r>
          </a:p>
          <a:p>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Autofit/>
          </a:bodyPr>
          <a:lstStyle/>
          <a:p>
            <a:pPr algn="ctr"/>
            <a:r>
              <a:rPr lang="en-US" sz="3600" b="1" dirty="0" smtClean="0"/>
              <a:t>DESCRIPTION</a:t>
            </a:r>
            <a:br>
              <a:rPr lang="en-US" sz="3600" b="1" dirty="0" smtClean="0"/>
            </a:br>
            <a:endParaRPr lang="en-US" sz="3600" dirty="0"/>
          </a:p>
        </p:txBody>
      </p:sp>
      <p:sp>
        <p:nvSpPr>
          <p:cNvPr id="3" name="Content Placeholder 2"/>
          <p:cNvSpPr>
            <a:spLocks noGrp="1"/>
          </p:cNvSpPr>
          <p:nvPr>
            <p:ph idx="1"/>
          </p:nvPr>
        </p:nvSpPr>
        <p:spPr>
          <a:xfrm>
            <a:off x="457200" y="914400"/>
            <a:ext cx="8229600" cy="5410200"/>
          </a:xfrm>
        </p:spPr>
        <p:txBody>
          <a:bodyPr/>
          <a:lstStyle/>
          <a:p>
            <a:pPr algn="just"/>
            <a:r>
              <a:rPr lang="en-US" dirty="0" smtClean="0"/>
              <a:t>A JK master flip flop is positive edge triggered, where as slave is negative edge triggered. Therefore master first responds to J and K inputs and then slave. </a:t>
            </a:r>
          </a:p>
          <a:p>
            <a:pPr algn="just"/>
            <a:r>
              <a:rPr lang="en-US" dirty="0" smtClean="0"/>
              <a:t>If J=0 and K=1, master resets on arrival of positive clock edge. High output of the master drives the K input of the slave. For the trailing edge of the clock pulse the slave is forced to reset. </a:t>
            </a:r>
          </a:p>
          <a:p>
            <a:pPr algn="just"/>
            <a:r>
              <a:rPr lang="en-US" dirty="0" smtClean="0"/>
              <a:t>If both the inputs are high, it changes the state or toggles on the arrival of the positive clock edge and the slave toggles on the negative clock edge. The slave does exactly what the master does.</a:t>
            </a:r>
          </a:p>
          <a:p>
            <a:endParaRPr lang="en-US" dirty="0"/>
          </a:p>
        </p:txBody>
      </p:sp>
      <p:sp>
        <p:nvSpPr>
          <p:cNvPr id="4" name="Footer Placeholder 3"/>
          <p:cNvSpPr>
            <a:spLocks noGrp="1"/>
          </p:cNvSpPr>
          <p:nvPr>
            <p:ph type="ftr" sz="quarter" idx="11"/>
          </p:nvPr>
        </p:nvSpPr>
        <p:spPr/>
        <p:txBody>
          <a:bodyPr/>
          <a:lstStyle/>
          <a:p>
            <a:r>
              <a:rPr lang="en-US" smtClean="0"/>
              <a:t>VS-DEPT OF ISE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Master-slave J K flip-flop</a:t>
            </a:r>
            <a:endParaRPr lang="en-US" sz="3600" b="1" dirty="0"/>
          </a:p>
        </p:txBody>
      </p:sp>
      <p:sp>
        <p:nvSpPr>
          <p:cNvPr id="4" name="Footer Placeholder 3"/>
          <p:cNvSpPr>
            <a:spLocks noGrp="1"/>
          </p:cNvSpPr>
          <p:nvPr>
            <p:ph type="ftr" sz="quarter" idx="11"/>
          </p:nvPr>
        </p:nvSpPr>
        <p:spPr/>
        <p:txBody>
          <a:bodyPr/>
          <a:lstStyle/>
          <a:p>
            <a:r>
              <a:rPr lang="en-US" smtClean="0"/>
              <a:t>VS-DEPT OF ISE</a:t>
            </a:r>
            <a:endParaRPr lang="en-US"/>
          </a:p>
        </p:txBody>
      </p:sp>
      <p:pic>
        <p:nvPicPr>
          <p:cNvPr id="5" name="Picture 2"/>
          <p:cNvPicPr>
            <a:picLocks noGrp="1" noChangeAspect="1" noChangeArrowheads="1"/>
          </p:cNvPicPr>
          <p:nvPr>
            <p:ph idx="1"/>
          </p:nvPr>
        </p:nvPicPr>
        <p:blipFill>
          <a:blip r:embed="rId2"/>
          <a:srcRect/>
          <a:stretch>
            <a:fillRect/>
          </a:stretch>
        </p:blipFill>
        <p:spPr bwMode="auto">
          <a:xfrm>
            <a:off x="2057400" y="2567781"/>
            <a:ext cx="50292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358</TotalTime>
  <Words>667</Words>
  <Application>Microsoft Office PowerPoint</Application>
  <PresentationFormat>On-screen Show (4:3)</PresentationFormat>
  <Paragraphs>80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Analog and Digital Electronic Lab Subject Code:18csl37</vt:lpstr>
      <vt:lpstr>Introduction</vt:lpstr>
      <vt:lpstr>J-K Flip-Flop</vt:lpstr>
      <vt:lpstr>J-K Flip-Flop</vt:lpstr>
      <vt:lpstr>J-K Flip-Flop Race Around Condition  </vt:lpstr>
      <vt:lpstr>J-K Flip-Flop</vt:lpstr>
      <vt:lpstr>  THEORY</vt:lpstr>
      <vt:lpstr>DESCRIPTION </vt:lpstr>
      <vt:lpstr>Master-slave J K flip-flop</vt:lpstr>
      <vt:lpstr>Master-slave J K flip-flop</vt:lpstr>
      <vt:lpstr>Master-slave J K flip-flop</vt:lpstr>
      <vt:lpstr>Master-slave J K flip-flop</vt:lpstr>
      <vt:lpstr>J-K Flip-Flop Truth Table</vt:lpstr>
      <vt:lpstr>VHDL Code for Master-Slave Flip-Flop</vt:lpstr>
      <vt:lpstr>Analog and Digital Electronic Lab Subject Code:18csl37</vt:lpstr>
      <vt:lpstr>THEORY </vt:lpstr>
      <vt:lpstr>THEORY</vt:lpstr>
      <vt:lpstr>Logic Diagram of Decade counter</vt:lpstr>
      <vt:lpstr>PROCEDURE </vt:lpstr>
      <vt:lpstr>Logic Diagram of MOD-7 Counter </vt:lpstr>
      <vt:lpstr>Logic Diagram of MOD-6 Counter </vt:lpstr>
      <vt:lpstr>BCD TO 7-SEGMENT DECODER </vt:lpstr>
      <vt:lpstr>CIRCUIT DIAGRAM: </vt:lpstr>
      <vt:lpstr>TRUTH TABLE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Admin08</dc:creator>
  <cp:lastModifiedBy>Admin08</cp:lastModifiedBy>
  <cp:revision>45</cp:revision>
  <dcterms:created xsi:type="dcterms:W3CDTF">2020-09-25T07:27:34Z</dcterms:created>
  <dcterms:modified xsi:type="dcterms:W3CDTF">2020-12-09T03:37:59Z</dcterms:modified>
</cp:coreProperties>
</file>