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5" r:id="rId6"/>
    <p:sldId id="266" r:id="rId7"/>
    <p:sldId id="261" r:id="rId8"/>
    <p:sldId id="262" r:id="rId9"/>
    <p:sldId id="269" r:id="rId10"/>
    <p:sldId id="263"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19B763-413A-4696-9B1D-48668E76E18C}" type="datetimeFigureOut">
              <a:rPr lang="en-US" smtClean="0"/>
              <a:pPr/>
              <a:t>9/19/2020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085FEC3-8B96-4AA2-BDAF-DD46A02957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19B763-413A-4696-9B1D-48668E76E18C}"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19B763-413A-4696-9B1D-48668E76E18C}"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19B763-413A-4696-9B1D-48668E76E18C}"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19B763-413A-4696-9B1D-48668E76E18C}"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5FEC3-8B96-4AA2-BDAF-DD46A02957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19B763-413A-4696-9B1D-48668E76E18C}" type="datetimeFigureOut">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119B763-413A-4696-9B1D-48668E76E18C}" type="datetimeFigureOut">
              <a:rPr lang="en-US" smtClean="0"/>
              <a:pPr/>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19B763-413A-4696-9B1D-48668E76E18C}" type="datetimeFigureOut">
              <a:rPr lang="en-US" smtClean="0"/>
              <a:pPr/>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9B763-413A-4696-9B1D-48668E76E18C}" type="datetimeFigureOut">
              <a:rPr lang="en-US" smtClean="0"/>
              <a:pPr/>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19B763-413A-4696-9B1D-48668E76E18C}" type="datetimeFigureOut">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5FEC3-8B96-4AA2-BDAF-DD46A02957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19B763-413A-4696-9B1D-48668E76E18C}" type="datetimeFigureOut">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085FEC3-8B96-4AA2-BDAF-DD46A029577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119B763-413A-4696-9B1D-48668E76E18C}" type="datetimeFigureOut">
              <a:rPr lang="en-US" smtClean="0"/>
              <a:pPr/>
              <a:t>9/19/2020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085FEC3-8B96-4AA2-BDAF-DD46A029577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Analog and Digital Electronic Lab</a:t>
            </a:r>
            <a:br>
              <a:rPr lang="en-US" dirty="0" smtClean="0"/>
            </a:br>
            <a:r>
              <a:rPr lang="en-US" dirty="0" smtClean="0"/>
              <a:t>Subject Code:18csl37</a:t>
            </a:r>
            <a:endParaRPr lang="en-US" dirty="0"/>
          </a:p>
        </p:txBody>
      </p:sp>
      <p:sp>
        <p:nvSpPr>
          <p:cNvPr id="3" name="Subtitle 2"/>
          <p:cNvSpPr>
            <a:spLocks noGrp="1"/>
          </p:cNvSpPr>
          <p:nvPr>
            <p:ph type="subTitle" idx="1"/>
          </p:nvPr>
        </p:nvSpPr>
        <p:spPr>
          <a:xfrm>
            <a:off x="533400" y="3228536"/>
            <a:ext cx="7854696" cy="2867464"/>
          </a:xfrm>
        </p:spPr>
        <p:txBody>
          <a:bodyPr>
            <a:normAutofit/>
          </a:bodyPr>
          <a:lstStyle/>
          <a:p>
            <a:pPr algn="ctr"/>
            <a:endParaRPr lang="en-US" dirty="0" smtClean="0"/>
          </a:p>
          <a:p>
            <a:pPr algn="ctr"/>
            <a:endParaRPr lang="en-US" dirty="0" smtClean="0"/>
          </a:p>
          <a:p>
            <a:pPr algn="ctr"/>
            <a:r>
              <a:rPr lang="en-US" sz="3200" dirty="0" smtClean="0"/>
              <a:t>Design and Implement code converter</a:t>
            </a:r>
          </a:p>
          <a:p>
            <a:pPr marL="571500" indent="-571500" algn="ctr">
              <a:buAutoNum type="romanUcParenR"/>
            </a:pPr>
            <a:r>
              <a:rPr lang="en-US" sz="3200" dirty="0" smtClean="0"/>
              <a:t>Binary to Gray</a:t>
            </a:r>
          </a:p>
          <a:p>
            <a:pPr marL="571500" indent="-571500" algn="ctr">
              <a:buAutoNum type="romanUcParenR"/>
            </a:pPr>
            <a:r>
              <a:rPr lang="en-US" sz="3200" dirty="0" smtClean="0"/>
              <a:t>Gray to Binary code using basic gates</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b="1" dirty="0" smtClean="0"/>
              <a:t>Gray to Binary </a:t>
            </a:r>
            <a:r>
              <a:rPr lang="en-US" b="1" dirty="0" smtClean="0"/>
              <a:t>code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09600" y="1676400"/>
            <a:ext cx="77724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pPr algn="ctr"/>
            <a:r>
              <a:rPr lang="en-US" b="1" dirty="0" smtClean="0"/>
              <a:t>Gray to Binary </a:t>
            </a:r>
            <a:r>
              <a:rPr lang="en-US" b="1" dirty="0" smtClean="0"/>
              <a:t>code k-map</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362200" y="1447801"/>
            <a:ext cx="44958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4400" b="1" dirty="0" smtClean="0"/>
              <a:t>Gray to Binary </a:t>
            </a:r>
            <a:r>
              <a:rPr lang="en-US" sz="4400" b="1" dirty="0" smtClean="0"/>
              <a:t>code circuit diagram</a:t>
            </a:r>
            <a:endParaRPr lang="en-US" sz="4400"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447801"/>
            <a:ext cx="6477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800" dirty="0" smtClean="0"/>
          </a:p>
          <a:p>
            <a:pPr algn="ctr">
              <a:buNone/>
            </a:pPr>
            <a:endParaRPr lang="en-US" sz="4800" dirty="0" smtClean="0"/>
          </a:p>
          <a:p>
            <a:pPr algn="ct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realize binary to gray code</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70C0"/>
                </a:solidFill>
              </a:rPr>
              <a:t>Binary code:</a:t>
            </a:r>
            <a:r>
              <a:rPr lang="en-US" dirty="0" smtClean="0"/>
              <a:t> </a:t>
            </a:r>
            <a:r>
              <a:rPr lang="en-US" b="1" dirty="0" smtClean="0"/>
              <a:t>code</a:t>
            </a:r>
            <a:r>
              <a:rPr lang="en-US" dirty="0" smtClean="0"/>
              <a:t> used in digital computers, based on a </a:t>
            </a:r>
            <a:r>
              <a:rPr lang="en-US" b="1" dirty="0" smtClean="0"/>
              <a:t>binary</a:t>
            </a:r>
            <a:r>
              <a:rPr lang="en-US" dirty="0" smtClean="0"/>
              <a:t> number system in which there are only two possible states, off and on, usually symbolized by 0 and 1.</a:t>
            </a:r>
          </a:p>
          <a:p>
            <a:pPr algn="ctr">
              <a:buNone/>
            </a:pPr>
            <a:r>
              <a:rPr lang="en-US" b="1" dirty="0" smtClean="0"/>
              <a:t>Step need to follow while converting</a:t>
            </a:r>
          </a:p>
          <a:p>
            <a:pPr marL="514350" indent="-514350">
              <a:buNone/>
            </a:pPr>
            <a:r>
              <a:rPr lang="en-US" dirty="0" smtClean="0"/>
              <a:t>1) Recode the MSB as it is.</a:t>
            </a:r>
          </a:p>
          <a:p>
            <a:pPr marL="514350" indent="-514350">
              <a:buNone/>
            </a:pPr>
            <a:r>
              <a:rPr lang="en-US" dirty="0" smtClean="0"/>
              <a:t>2) Add the MSB to the next bit, record the sum &amp; neglect the carry.</a:t>
            </a:r>
          </a:p>
          <a:p>
            <a:pPr marL="514350" indent="-514350">
              <a:buNone/>
            </a:pPr>
            <a:r>
              <a:rPr lang="en-US" dirty="0" smtClean="0"/>
              <a:t>				second way is EX-OR operation.</a:t>
            </a:r>
          </a:p>
          <a:p>
            <a:pPr marL="514350" indent="-514350">
              <a:buNone/>
            </a:pPr>
            <a:r>
              <a:rPr lang="en-US" dirty="0" smtClean="0"/>
              <a:t>3) Repeat the process.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binary to gray code</a:t>
            </a:r>
            <a:endParaRPr lang="en-US" dirty="0"/>
          </a:p>
        </p:txBody>
      </p:sp>
      <p:sp>
        <p:nvSpPr>
          <p:cNvPr id="3" name="Content Placeholder 2"/>
          <p:cNvSpPr>
            <a:spLocks noGrp="1"/>
          </p:cNvSpPr>
          <p:nvPr>
            <p:ph idx="1"/>
          </p:nvPr>
        </p:nvSpPr>
        <p:spPr/>
        <p:txBody>
          <a:bodyPr/>
          <a:lstStyle/>
          <a:p>
            <a:pPr>
              <a:buNone/>
            </a:pPr>
            <a:r>
              <a:rPr lang="en-US" dirty="0" smtClean="0"/>
              <a:t>Example:</a:t>
            </a:r>
          </a:p>
          <a:p>
            <a:pPr>
              <a:buNone/>
            </a:pPr>
            <a:r>
              <a:rPr lang="en-US" b="1" dirty="0" smtClean="0"/>
              <a:t>sum	</a:t>
            </a:r>
            <a:r>
              <a:rPr lang="en-US" dirty="0" smtClean="0"/>
              <a:t>	1	0	1	0      </a:t>
            </a:r>
            <a:r>
              <a:rPr lang="en-US" b="1" dirty="0" smtClean="0"/>
              <a:t>(Binary code)</a:t>
            </a:r>
          </a:p>
          <a:p>
            <a:pPr>
              <a:buNone/>
            </a:pPr>
            <a:r>
              <a:rPr lang="en-US" dirty="0" smtClean="0"/>
              <a:t>				1	0	1	</a:t>
            </a:r>
          </a:p>
          <a:p>
            <a:pPr>
              <a:buNone/>
            </a:pPr>
            <a:r>
              <a:rPr lang="en-US" dirty="0" smtClean="0"/>
              <a:t>						</a:t>
            </a:r>
          </a:p>
          <a:p>
            <a:pPr>
              <a:buNone/>
            </a:pPr>
            <a:r>
              <a:rPr lang="en-US" dirty="0" smtClean="0"/>
              <a:t>		          1           1           1         1      </a:t>
            </a:r>
            <a:r>
              <a:rPr lang="en-US" b="1" dirty="0" smtClean="0"/>
              <a:t>(Gray code)</a:t>
            </a:r>
          </a:p>
          <a:p>
            <a:pPr>
              <a:buNone/>
            </a:pPr>
            <a:r>
              <a:rPr lang="en-US" b="1" dirty="0" smtClean="0"/>
              <a:t>EX-OR</a:t>
            </a:r>
          </a:p>
        </p:txBody>
      </p:sp>
      <p:cxnSp>
        <p:nvCxnSpPr>
          <p:cNvPr id="5" name="Straight Arrow Connector 4"/>
          <p:cNvCxnSpPr/>
          <p:nvPr/>
        </p:nvCxnSpPr>
        <p:spPr>
          <a:xfrm rot="5400000">
            <a:off x="2057400" y="3352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2705100" y="27813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3733800" y="28194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4686300" y="28575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b="1" dirty="0" smtClean="0"/>
              <a:t>binary to gray code</a:t>
            </a:r>
            <a:endParaRPr lang="en-US" b="1" dirty="0"/>
          </a:p>
        </p:txBody>
      </p:sp>
      <p:pic>
        <p:nvPicPr>
          <p:cNvPr id="1027" name="Picture 3"/>
          <p:cNvPicPr>
            <a:picLocks noGrp="1" noChangeAspect="1" noChangeArrowheads="1"/>
          </p:cNvPicPr>
          <p:nvPr>
            <p:ph idx="1"/>
          </p:nvPr>
        </p:nvPicPr>
        <p:blipFill>
          <a:blip r:embed="rId2"/>
          <a:srcRect/>
          <a:stretch>
            <a:fillRect/>
          </a:stretch>
        </p:blipFill>
        <p:spPr bwMode="auto">
          <a:xfrm>
            <a:off x="457200" y="1524000"/>
            <a:ext cx="8229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90600" y="914400"/>
            <a:ext cx="6858000" cy="5410200"/>
          </a:xfrm>
          <a:prstGeom prst="rect">
            <a:avLst/>
          </a:prstGeom>
          <a:noFill/>
          <a:ln w="9525">
            <a:noFill/>
            <a:miter lim="800000"/>
            <a:headEnd/>
            <a:tailEnd/>
          </a:ln>
          <a:effectLst/>
        </p:spPr>
      </p:pic>
      <p:sp>
        <p:nvSpPr>
          <p:cNvPr id="5" name="Rectangle 4"/>
          <p:cNvSpPr/>
          <p:nvPr/>
        </p:nvSpPr>
        <p:spPr>
          <a:xfrm>
            <a:off x="838200" y="152400"/>
            <a:ext cx="6705600" cy="707886"/>
          </a:xfrm>
          <a:prstGeom prst="rect">
            <a:avLst/>
          </a:prstGeom>
        </p:spPr>
        <p:txBody>
          <a:bodyPr wrap="square">
            <a:spAutoFit/>
          </a:bodyPr>
          <a:lstStyle/>
          <a:p>
            <a:pPr algn="ctr">
              <a:spcBef>
                <a:spcPct val="0"/>
              </a:spcBef>
            </a:pPr>
            <a:r>
              <a:rPr lang="en-US" sz="4000" b="1" dirty="0" smtClean="0">
                <a:solidFill>
                  <a:schemeClr val="tx2"/>
                </a:solidFill>
                <a:latin typeface="+mj-lt"/>
                <a:ea typeface="+mj-ea"/>
                <a:cs typeface="+mj-cs"/>
              </a:rPr>
              <a:t>binary to gray </a:t>
            </a:r>
            <a:r>
              <a:rPr lang="en-US" sz="4000" b="1" dirty="0" smtClean="0">
                <a:solidFill>
                  <a:schemeClr val="tx2"/>
                </a:solidFill>
                <a:latin typeface="+mj-lt"/>
                <a:ea typeface="+mj-ea"/>
                <a:cs typeface="+mj-cs"/>
              </a:rPr>
              <a:t>code k map</a:t>
            </a:r>
            <a:endParaRPr lang="en-US" sz="4000" b="1" dirty="0" smtClean="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binary to gray </a:t>
            </a:r>
            <a:r>
              <a:rPr lang="en-US" b="1" dirty="0" smtClean="0"/>
              <a:t>code </a:t>
            </a:r>
            <a:r>
              <a:rPr lang="en-US" b="1" dirty="0" smtClean="0"/>
              <a:t>circuit </a:t>
            </a:r>
            <a:r>
              <a:rPr lang="en-US" b="1" dirty="0" smtClean="0"/>
              <a:t>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87841" y="1600201"/>
            <a:ext cx="5768318"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b="1" dirty="0" smtClean="0"/>
              <a:t>Gray to Binary code</a:t>
            </a:r>
            <a:endParaRPr lang="en-US" b="1" dirty="0"/>
          </a:p>
        </p:txBody>
      </p:sp>
      <p:sp>
        <p:nvSpPr>
          <p:cNvPr id="3" name="Content Placeholder 2"/>
          <p:cNvSpPr>
            <a:spLocks noGrp="1"/>
          </p:cNvSpPr>
          <p:nvPr>
            <p:ph idx="1"/>
          </p:nvPr>
        </p:nvSpPr>
        <p:spPr>
          <a:xfrm>
            <a:off x="457200" y="1371600"/>
            <a:ext cx="8229600" cy="4953000"/>
          </a:xfrm>
        </p:spPr>
        <p:txBody>
          <a:bodyPr>
            <a:normAutofit/>
          </a:bodyPr>
          <a:lstStyle/>
          <a:p>
            <a:r>
              <a:rPr lang="en-US" b="1" dirty="0" smtClean="0">
                <a:solidFill>
                  <a:srgbClr val="00B0F0"/>
                </a:solidFill>
              </a:rPr>
              <a:t>Gray code</a:t>
            </a:r>
            <a:r>
              <a:rPr lang="en-US" dirty="0" smtClean="0"/>
              <a:t>: The reflected binary code, also known just as reflected binary or Gray code after Frank Gray, is an ordering of the binary numeral system such that two successive values differ in only one bit.</a:t>
            </a:r>
          </a:p>
          <a:p>
            <a:r>
              <a:rPr lang="en-US" dirty="0" smtClean="0"/>
              <a:t>Binary number is converted to gray code to reduce switching operations.</a:t>
            </a:r>
          </a:p>
          <a:p>
            <a:r>
              <a:rPr lang="en-US" b="1" u="sng" dirty="0" smtClean="0"/>
              <a:t>Applications:</a:t>
            </a:r>
            <a:r>
              <a:rPr lang="en-US" u="sng" dirty="0" smtClean="0"/>
              <a:t> </a:t>
            </a:r>
            <a:r>
              <a:rPr lang="en-US" dirty="0" smtClean="0"/>
              <a:t>error correction in digital</a:t>
            </a:r>
          </a:p>
          <a:p>
            <a:pPr>
              <a:buNone/>
            </a:pPr>
            <a:r>
              <a:rPr lang="en-US" dirty="0" smtClean="0"/>
              <a:t>	  Communication such as digital television</a:t>
            </a:r>
          </a:p>
          <a:p>
            <a:pPr>
              <a:buNone/>
            </a:pPr>
            <a:r>
              <a:rPr lang="en-US" dirty="0" smtClean="0"/>
              <a:t>		 &amp; Some cable TV systems &amp; reliability </a:t>
            </a:r>
          </a:p>
          <a:p>
            <a:pPr>
              <a:buNone/>
            </a:pPr>
            <a:r>
              <a:rPr lang="en-US" dirty="0" smtClean="0"/>
              <a:t>	    of the switching systems is improved.</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6934200" y="3429000"/>
            <a:ext cx="1590675"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Gray to Binary code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447800" y="2286000"/>
            <a:ext cx="6248399"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Gray to Binary code</a:t>
            </a:r>
            <a:endParaRPr lang="en-US" dirty="0"/>
          </a:p>
        </p:txBody>
      </p:sp>
      <p:sp>
        <p:nvSpPr>
          <p:cNvPr id="4" name="Content Placeholder 2"/>
          <p:cNvSpPr>
            <a:spLocks noGrp="1"/>
          </p:cNvSpPr>
          <p:nvPr>
            <p:ph idx="1"/>
          </p:nvPr>
        </p:nvSpPr>
        <p:spPr/>
        <p:txBody>
          <a:bodyPr/>
          <a:lstStyle/>
          <a:p>
            <a:pPr>
              <a:buNone/>
            </a:pPr>
            <a:r>
              <a:rPr lang="en-US" dirty="0" smtClean="0"/>
              <a:t>Example:</a:t>
            </a:r>
          </a:p>
          <a:p>
            <a:pPr>
              <a:buNone/>
            </a:pPr>
            <a:r>
              <a:rPr lang="en-US" b="1" dirty="0" smtClean="0"/>
              <a:t>sum	</a:t>
            </a:r>
            <a:r>
              <a:rPr lang="en-US" dirty="0" smtClean="0"/>
              <a:t>	1	0	1	0      </a:t>
            </a:r>
            <a:r>
              <a:rPr lang="en-US" b="1" dirty="0" smtClean="0"/>
              <a:t>(Gray </a:t>
            </a:r>
            <a:r>
              <a:rPr lang="en-US" b="1" dirty="0" smtClean="0"/>
              <a:t>code)</a:t>
            </a:r>
          </a:p>
          <a:p>
            <a:pPr>
              <a:buNone/>
            </a:pPr>
            <a:r>
              <a:rPr lang="en-US" dirty="0" smtClean="0"/>
              <a:t>			</a:t>
            </a:r>
            <a:r>
              <a:rPr lang="en-US" dirty="0" smtClean="0"/>
              <a:t>   </a:t>
            </a:r>
            <a:r>
              <a:rPr lang="en-US" dirty="0" smtClean="0"/>
              <a:t>	</a:t>
            </a:r>
            <a:r>
              <a:rPr lang="en-US" sz="2800" dirty="0" smtClean="0"/>
              <a:t> </a:t>
            </a:r>
            <a:r>
              <a:rPr lang="en-US" dirty="0" smtClean="0"/>
              <a:t>	</a:t>
            </a:r>
          </a:p>
          <a:p>
            <a:pPr>
              <a:buNone/>
            </a:pPr>
            <a:r>
              <a:rPr lang="en-US" dirty="0" smtClean="0"/>
              <a:t>						</a:t>
            </a:r>
          </a:p>
          <a:p>
            <a:pPr>
              <a:buNone/>
            </a:pPr>
            <a:r>
              <a:rPr lang="en-US" dirty="0" smtClean="0"/>
              <a:t>		          1           1           </a:t>
            </a:r>
            <a:r>
              <a:rPr lang="en-US" dirty="0" smtClean="0"/>
              <a:t>0</a:t>
            </a:r>
            <a:r>
              <a:rPr lang="en-US" dirty="0" smtClean="0"/>
              <a:t>        </a:t>
            </a:r>
            <a:r>
              <a:rPr lang="en-US" dirty="0" smtClean="0"/>
              <a:t>   0</a:t>
            </a:r>
            <a:r>
              <a:rPr lang="en-US" dirty="0" smtClean="0"/>
              <a:t>      </a:t>
            </a:r>
            <a:r>
              <a:rPr lang="en-US" b="1" dirty="0" smtClean="0"/>
              <a:t>(Binary code</a:t>
            </a:r>
            <a:r>
              <a:rPr lang="en-US" b="1" dirty="0" smtClean="0"/>
              <a:t>)</a:t>
            </a:r>
          </a:p>
          <a:p>
            <a:pPr>
              <a:buNone/>
            </a:pPr>
            <a:r>
              <a:rPr lang="en-US" sz="1200" b="1" dirty="0" smtClean="0"/>
              <a:t>EX-OR</a:t>
            </a:r>
          </a:p>
        </p:txBody>
      </p:sp>
      <p:cxnSp>
        <p:nvCxnSpPr>
          <p:cNvPr id="6" name="Straight Connector 5"/>
          <p:cNvCxnSpPr/>
          <p:nvPr/>
        </p:nvCxnSpPr>
        <p:spPr>
          <a:xfrm rot="5400000" flipH="1" flipV="1">
            <a:off x="2247900" y="3009900"/>
            <a:ext cx="1219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3200400" y="3048000"/>
            <a:ext cx="1066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4191000" y="2971800"/>
            <a:ext cx="1143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838700" y="33909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733800" y="3429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781300" y="3390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828800" y="3352800"/>
            <a:ext cx="990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TotalTime>
  <Words>142</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Analog and Digital Electronic Lab Subject Code:18csl37</vt:lpstr>
      <vt:lpstr>To realize binary to gray code</vt:lpstr>
      <vt:lpstr>binary to gray code</vt:lpstr>
      <vt:lpstr>binary to gray code</vt:lpstr>
      <vt:lpstr>Slide 5</vt:lpstr>
      <vt:lpstr>binary to gray code circuit diagram</vt:lpstr>
      <vt:lpstr>Gray to Binary code</vt:lpstr>
      <vt:lpstr>Gray to Binary code</vt:lpstr>
      <vt:lpstr>Gray to Binary code</vt:lpstr>
      <vt:lpstr>Gray to Binary code </vt:lpstr>
      <vt:lpstr>Gray to Binary code k-map</vt:lpstr>
      <vt:lpstr>Gray to Binary code circuit diagram</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and Digital Electronic Lab Subject Code:18csl37</dc:title>
  <dc:creator>Admin08</dc:creator>
  <cp:lastModifiedBy>Admin08</cp:lastModifiedBy>
  <cp:revision>28</cp:revision>
  <dcterms:created xsi:type="dcterms:W3CDTF">2020-09-18T05:56:11Z</dcterms:created>
  <dcterms:modified xsi:type="dcterms:W3CDTF">2020-09-19T07:14:58Z</dcterms:modified>
</cp:coreProperties>
</file>