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5" r:id="rId11"/>
    <p:sldId id="266" r:id="rId12"/>
    <p:sldId id="271" r:id="rId13"/>
    <p:sldId id="270" r:id="rId14"/>
    <p:sldId id="269" r:id="rId15"/>
    <p:sldId id="268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C471-B7A6-4013-B67B-35615845C684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F9EBE-C414-42B0-B84E-F3F4F783B1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F9EBE-C414-42B0-B84E-F3F4F783B1A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A854-BF61-4D49-A7AF-2F7D1C1AA435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1E05-B9D6-4D8A-B69A-58ADE2563289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E780-DA9C-4206-BD0A-22CC3D24A911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695-2360-466A-9D3C-1A707199EA0A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9478-CEA8-408D-9A18-70669BC9A594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CF5D-38CE-4AE7-9B77-9CD6A9D51E53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F71A-7101-4CD0-9766-25D094653B4F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9D80-2B31-421B-B8D8-AB9D9ADD9315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AE5E-D7CD-4D6B-8A43-37274D805022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7F70-33B0-48D8-B895-BB77FB559E5F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CC85-05E7-4682-A262-594552B3E0ED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46505D-0A80-4DE0-995D-86E21F301FB0}" type="datetime1">
              <a:rPr lang="en-US" smtClean="0"/>
              <a:pPr/>
              <a:t>9/14/2020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Dept of ISE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BAD250-C3D8-4F1C-B464-FECE2E7FDF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Analog and Digital Electronic Lab</a:t>
            </a:r>
            <a:br>
              <a:rPr lang="en-US" dirty="0" smtClean="0"/>
            </a:br>
            <a:r>
              <a:rPr lang="en-US" dirty="0" smtClean="0"/>
              <a:t>Subject Code:18csl37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67464"/>
          </a:xfrm>
        </p:spPr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3200" dirty="0" smtClean="0"/>
              <a:t>Design and Implement Half adder, Full adder, Half substractor, Full substractor using basic gates and implement the same in HDL.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Full</a:t>
            </a:r>
            <a:r>
              <a:rPr lang="en-US" spc="-2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None/>
              <a:tabLst>
                <a:tab pos="367665" algn="l"/>
                <a:tab pos="3683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full adder adds binary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accounts for values carried in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well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lang="en-US" sz="2800" spc="-16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367665" algn="l"/>
                <a:tab pos="3683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main difference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between a half-adder and a full adder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that the full-adder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lang="en-US" sz="2800" spc="-6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three inputs and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lang="en-US" sz="28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outputs.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None/>
              <a:tabLst>
                <a:tab pos="367665" algn="l"/>
                <a:tab pos="3683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one-bit full adder adds three one-bit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numbers,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often written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 and</a:t>
            </a:r>
            <a:r>
              <a:rPr lang="en-US" sz="2800" spc="-15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err="1" smtClean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lang="en-US" sz="2800" spc="-7" baseline="-20833" dirty="0" err="1" smtClean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lang="en-US" sz="2800" spc="-7" baseline="-20833" dirty="0" smtClean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sz="2800" baseline="-20833" dirty="0" smtClean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367665" algn="l"/>
                <a:tab pos="3683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 outputs,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sum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 and carry</a:t>
            </a:r>
            <a:r>
              <a:rPr lang="en-US" sz="28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).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spc="-55" dirty="0" smtClean="0">
                <a:latin typeface="Times New Roman"/>
                <a:cs typeface="Times New Roman"/>
              </a:rPr>
              <a:t>Truth</a:t>
            </a:r>
            <a:r>
              <a:rPr lang="en-US" b="1" spc="-145" dirty="0" smtClean="0">
                <a:latin typeface="Times New Roman"/>
                <a:cs typeface="Times New Roman"/>
              </a:rPr>
              <a:t> </a:t>
            </a:r>
            <a:r>
              <a:rPr lang="en-US" b="1" spc="-70" dirty="0" smtClean="0">
                <a:latin typeface="Times New Roman"/>
                <a:cs typeface="Times New Roman"/>
              </a:rPr>
              <a:t>Table for Full Adder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3330191" y="2133600"/>
            <a:ext cx="864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566279" y="2133600"/>
            <a:ext cx="1118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OUTPUTS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Grp="1"/>
          </p:cNvGraphicFramePr>
          <p:nvPr/>
        </p:nvGraphicFramePr>
        <p:xfrm>
          <a:off x="2396488" y="2569147"/>
          <a:ext cx="4461512" cy="3467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986155"/>
                <a:gridCol w="1123951"/>
                <a:gridCol w="984251"/>
                <a:gridCol w="762000"/>
              </a:tblGrid>
              <a:tr h="32886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ts val="1989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9"/>
                        </a:lnSpc>
                      </a:pPr>
                      <a:r>
                        <a:rPr sz="1800" b="1" spc="-5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1989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1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</a:tr>
              <a:tr h="4008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7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</a:tr>
              <a:tr h="4008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5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</a:tr>
              <a:tr h="328252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Solving </a:t>
            </a:r>
            <a:r>
              <a:rPr lang="en-US" b="1" dirty="0" smtClean="0">
                <a:latin typeface="Arial"/>
                <a:cs typeface="Arial"/>
              </a:rPr>
              <a:t>truth table </a:t>
            </a:r>
            <a:r>
              <a:rPr lang="en-US" b="1" spc="-5" dirty="0" smtClean="0">
                <a:latin typeface="Arial"/>
                <a:cs typeface="Arial"/>
              </a:rPr>
              <a:t>using</a:t>
            </a:r>
            <a:r>
              <a:rPr lang="en-US" b="1" spc="60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K-map for full adder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1721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355600" marR="473709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digital logic circuit in electronics that implements subtraction</a:t>
            </a:r>
            <a:r>
              <a:rPr lang="en-US" sz="2800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 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411480" algn="l"/>
                <a:tab pos="412115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many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computers and other kinds of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processors,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 are used not only</a:t>
            </a:r>
            <a:r>
              <a:rPr lang="en-US" sz="2800" spc="-2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 the arithmetic logic units, but also in other parts of the </a:t>
            </a:r>
            <a:r>
              <a:rPr lang="en-US" sz="2800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processor,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where they are used</a:t>
            </a:r>
            <a:r>
              <a:rPr lang="en-US" sz="2800" spc="-1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to  calculate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addresses,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increment and decrement operators, and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similar</a:t>
            </a:r>
            <a:r>
              <a:rPr lang="en-US" sz="2800" spc="-5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operations.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  <a:tab pos="4298315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Substractor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are classified into</a:t>
            </a:r>
            <a:r>
              <a:rPr lang="en-US" sz="2800" spc="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lang="en-US" sz="28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types:	</a:t>
            </a: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  <a:tab pos="4298315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1)half</a:t>
            </a:r>
            <a:r>
              <a:rPr lang="en-US" sz="28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Subtractor.       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2) full </a:t>
            </a:r>
            <a:r>
              <a:rPr lang="en-US" sz="2800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Let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us first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take a look at the subtraction of single</a:t>
            </a:r>
            <a:r>
              <a:rPr lang="en-US" sz="2800" spc="-6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bits.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None/>
              <a:tabLst>
                <a:tab pos="354965" algn="l"/>
              </a:tabLst>
            </a:pPr>
            <a:r>
              <a:rPr lang="en-US" sz="2800" spc="335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0-0 =</a:t>
            </a:r>
            <a:r>
              <a:rPr lang="en-US" sz="28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None/>
              <a:tabLst>
                <a:tab pos="354965" algn="l"/>
              </a:tabLst>
            </a:pPr>
            <a:r>
              <a:rPr lang="en-US" sz="2800" spc="335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0-1 = </a:t>
            </a:r>
            <a:r>
              <a:rPr lang="en-US" sz="2800" spc="-4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11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(i.e. 0-1 = 1 with borrow =</a:t>
            </a:r>
            <a:r>
              <a:rPr lang="en-US" sz="28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1)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None/>
              <a:tabLst>
                <a:tab pos="354965" algn="l"/>
              </a:tabLst>
            </a:pPr>
            <a:r>
              <a:rPr lang="en-US" sz="2800" spc="340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1-0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lang="en-US" sz="2800" spc="-9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None/>
              <a:tabLst>
                <a:tab pos="354965" algn="l"/>
              </a:tabLst>
            </a:pPr>
            <a:r>
              <a:rPr lang="en-US" sz="2800" spc="335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1-1 =</a:t>
            </a:r>
            <a:r>
              <a:rPr lang="en-US" sz="2800" spc="-1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5" dirty="0" smtClean="0">
                <a:latin typeface="Times New Roman"/>
                <a:cs typeface="Times New Roman"/>
              </a:rPr>
              <a:t>Half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half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subtracts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single binary digits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lang="en-US" sz="2800" spc="-4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/>
              <a:buChar char=""/>
              <a:tabLst>
                <a:tab pos="411480" algn="l"/>
                <a:tab pos="412115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has two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outputs,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Difference (</a:t>
            </a:r>
            <a:r>
              <a:rPr lang="en-US" sz="2800" i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)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borrow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borrow signal represents an overflow into the next digit of a multi-digit</a:t>
            </a:r>
            <a:r>
              <a:rPr lang="en-US" sz="2800" spc="-10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b="1" spc="-55" dirty="0" smtClean="0">
                <a:latin typeface="Times New Roman"/>
                <a:cs typeface="Times New Roman"/>
              </a:rPr>
              <a:t>Truth</a:t>
            </a:r>
            <a:r>
              <a:rPr lang="en-US" b="1" spc="-145" dirty="0" smtClean="0">
                <a:latin typeface="Times New Roman"/>
                <a:cs typeface="Times New Roman"/>
              </a:rPr>
              <a:t> </a:t>
            </a:r>
            <a:r>
              <a:rPr lang="en-US" b="1" spc="-70" dirty="0" smtClean="0">
                <a:latin typeface="Times New Roman"/>
                <a:cs typeface="Times New Roman"/>
              </a:rPr>
              <a:t>Table for </a:t>
            </a:r>
            <a:r>
              <a:rPr lang="en-US" b="1" spc="-5" dirty="0" smtClean="0">
                <a:latin typeface="Times New Roman"/>
                <a:cs typeface="Times New Roman"/>
              </a:rPr>
              <a:t>Half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686049" y="2882808"/>
            <a:ext cx="86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PUTS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496944" y="2882808"/>
            <a:ext cx="11061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OU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PUTS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Grp="1"/>
          </p:cNvGraphicFramePr>
          <p:nvPr/>
        </p:nvGraphicFramePr>
        <p:xfrm>
          <a:off x="2438400" y="3321895"/>
          <a:ext cx="3619502" cy="185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1"/>
                <a:gridCol w="832485"/>
                <a:gridCol w="986155"/>
                <a:gridCol w="1238251"/>
              </a:tblGrid>
              <a:tr h="327746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1964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DIFF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964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BORROW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</a:tr>
              <a:tr h="4006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</a:tr>
              <a:tr h="401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</a:tr>
              <a:tr h="327840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Solving </a:t>
            </a:r>
            <a:r>
              <a:rPr lang="en-US" b="1" dirty="0" smtClean="0"/>
              <a:t>truth table using</a:t>
            </a:r>
            <a:r>
              <a:rPr lang="en-US" b="1" spc="10" dirty="0" smtClean="0"/>
              <a:t> </a:t>
            </a:r>
            <a:r>
              <a:rPr lang="en-US" b="1" dirty="0" smtClean="0"/>
              <a:t>K-map for </a:t>
            </a:r>
            <a:r>
              <a:rPr lang="en-US" b="1" spc="-5" dirty="0" smtClean="0">
                <a:latin typeface="Times New Roman"/>
                <a:cs typeface="Times New Roman"/>
              </a:rPr>
              <a:t>Half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Subtractor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0"/>
            <a:ext cx="5638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5" dirty="0" err="1" smtClean="0">
                <a:latin typeface="Times New Roman"/>
                <a:cs typeface="Times New Roman"/>
              </a:rPr>
              <a:t>Analysing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 inputs =</a:t>
            </a:r>
            <a:r>
              <a:rPr lang="en-US" sz="2800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 outputs =</a:t>
            </a:r>
            <a:r>
              <a:rPr lang="en-US" sz="28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Inputs are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lang="en-US" sz="2800" spc="-2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Outputs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Difference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800" spc="-2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Borrow.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Difference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can be obtained using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XOR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lang="en-US" sz="2800" spc="-6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gate.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Borrow can be obtained using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z="2800" spc="-5" dirty="0" err="1" smtClean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lang="en-US" sz="2800" spc="-19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Half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Subtractor circuit diagram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4523810" cy="2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648200"/>
            <a:ext cx="3981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6019800"/>
            <a:ext cx="3943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353535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Half</a:t>
            </a:r>
            <a:r>
              <a:rPr lang="en-US" sz="2800" spc="-2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Full</a:t>
            </a:r>
            <a:r>
              <a:rPr lang="en-US" sz="2800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Half</a:t>
            </a:r>
            <a:r>
              <a:rPr lang="en-US" sz="2800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Full</a:t>
            </a:r>
            <a:r>
              <a:rPr lang="en-US" sz="2800" spc="-10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Subtractor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Half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Subtractor circuit diagram using EX-OR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8666" y="2514600"/>
            <a:ext cx="5128934" cy="275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Full</a:t>
            </a:r>
            <a:r>
              <a:rPr lang="en-US" b="1" spc="-6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Subtractor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lr>
                <a:srgbClr val="353535"/>
              </a:buClr>
              <a:buFont typeface="Arial"/>
              <a:buChar char=""/>
              <a:tabLst>
                <a:tab pos="367665" algn="l"/>
                <a:tab pos="3683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full Subtractor subtracts binary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accounts for values borrowed in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lang="en-US" sz="2800" spc="-14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 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/>
              <a:buChar char=""/>
              <a:tabLst>
                <a:tab pos="367665" algn="l"/>
                <a:tab pos="3683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main difference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between a half- Subtractor and a full- Subtractor is that the</a:t>
            </a:r>
            <a:r>
              <a:rPr lang="en-US" sz="2800" spc="-7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full-Subtractor has three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inputs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lang="en-US" sz="28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outputs.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Font typeface="Arial"/>
              <a:buChar char=""/>
              <a:tabLst>
                <a:tab pos="367665" algn="l"/>
                <a:tab pos="3683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one-bit full Subtractor subtracts three one-bit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numbers,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often written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 and</a:t>
            </a:r>
            <a:r>
              <a:rPr lang="en-US" sz="2800" spc="-16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baseline="-20833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in.</a:t>
            </a:r>
            <a:endParaRPr lang="en-US" sz="2800" baseline="-20833" dirty="0" smtClean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Font typeface="Arial"/>
              <a:buChar char=""/>
              <a:tabLst>
                <a:tab pos="367665" algn="l"/>
                <a:tab pos="3683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 outputs,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Difference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 and borrow</a:t>
            </a:r>
            <a:r>
              <a:rPr lang="en-US" sz="2800" spc="-2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).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spc="-50" dirty="0" smtClean="0">
                <a:latin typeface="Times New Roman"/>
                <a:cs typeface="Times New Roman"/>
              </a:rPr>
              <a:t>Truth</a:t>
            </a:r>
            <a:r>
              <a:rPr lang="en-US" sz="4400" b="1" spc="-130" dirty="0" smtClean="0">
                <a:latin typeface="Times New Roman"/>
                <a:cs typeface="Times New Roman"/>
              </a:rPr>
              <a:t> </a:t>
            </a:r>
            <a:r>
              <a:rPr lang="en-US" sz="4400" b="1" spc="-60" dirty="0" smtClean="0">
                <a:latin typeface="Times New Roman"/>
                <a:cs typeface="Times New Roman"/>
              </a:rPr>
              <a:t>Table </a:t>
            </a:r>
            <a:r>
              <a:rPr lang="en-US" sz="4400" b="1" dirty="0" smtClean="0">
                <a:latin typeface="Times New Roman"/>
                <a:cs typeface="Times New Roman"/>
              </a:rPr>
              <a:t>Full</a:t>
            </a:r>
            <a:r>
              <a:rPr lang="en-US" sz="4400" b="1" spc="-60" dirty="0" smtClean="0">
                <a:latin typeface="Times New Roman"/>
                <a:cs typeface="Times New Roman"/>
              </a:rPr>
              <a:t> </a:t>
            </a:r>
            <a:r>
              <a:rPr lang="en-US" sz="4400" b="1" spc="-5" dirty="0" smtClean="0">
                <a:latin typeface="Times New Roman"/>
                <a:cs typeface="Times New Roman"/>
              </a:rPr>
              <a:t>Subtractor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838703" y="2193442"/>
            <a:ext cx="864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074791" y="2193442"/>
            <a:ext cx="1118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OUTPUTS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5"/>
          <p:cNvGraphicFramePr>
            <a:graphicFrameLocks noGrp="1"/>
          </p:cNvGraphicFramePr>
          <p:nvPr/>
        </p:nvGraphicFramePr>
        <p:xfrm>
          <a:off x="1905000" y="2628989"/>
          <a:ext cx="5082541" cy="3467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/>
                <a:gridCol w="986155"/>
                <a:gridCol w="1123951"/>
                <a:gridCol w="1092200"/>
                <a:gridCol w="1275080"/>
              </a:tblGrid>
              <a:tr h="328862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ts val="1989"/>
                        </a:lnSpc>
                      </a:pPr>
                      <a:r>
                        <a:rPr lang="en-US" sz="1800" b="1" spc="-5" dirty="0" err="1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9"/>
                        </a:lnSpc>
                      </a:pPr>
                      <a:r>
                        <a:rPr sz="1800" b="1" spc="-5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lang="en-US" sz="1800" b="1" spc="-5" dirty="0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800" b="1" spc="-5" smtClean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1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</a:tr>
              <a:tr h="4008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7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/>
                </a:tc>
              </a:tr>
              <a:tr h="4008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5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  <a:tr h="401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/>
                </a:tc>
              </a:tr>
              <a:tr h="328252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08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5" dirty="0" smtClean="0">
                <a:latin typeface="Times New Roman"/>
                <a:cs typeface="Times New Roman"/>
              </a:rPr>
              <a:t>Solving </a:t>
            </a:r>
            <a:r>
              <a:rPr lang="en-US" b="1" dirty="0" smtClean="0"/>
              <a:t>truth table using</a:t>
            </a:r>
            <a:r>
              <a:rPr lang="en-US" b="1" spc="10" dirty="0" smtClean="0"/>
              <a:t> </a:t>
            </a:r>
            <a:r>
              <a:rPr lang="en-US" b="1" dirty="0" smtClean="0"/>
              <a:t>K-map for </a:t>
            </a:r>
            <a:r>
              <a:rPr lang="en-US" b="1" spc="-5" dirty="0" smtClean="0">
                <a:latin typeface="Times New Roman"/>
                <a:cs typeface="Times New Roman"/>
              </a:rPr>
              <a:t>Full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Subtractor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1047" y="2514600"/>
            <a:ext cx="5428953" cy="27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6663" y="5257800"/>
            <a:ext cx="6637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hardware description language allows a digital system to be designed debugged at a higher-level before implementation at the gate level. </a:t>
            </a:r>
          </a:p>
          <a:p>
            <a:pPr algn="just"/>
            <a:r>
              <a:rPr lang="en-US" dirty="0" smtClean="0"/>
              <a:t>The two most popular hardware description languages are VHDL and </a:t>
            </a:r>
            <a:r>
              <a:rPr lang="en-US" dirty="0" err="1" smtClean="0"/>
              <a:t>Verilog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43400"/>
          <a:ext cx="6096000" cy="164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3124200"/>
              </a:tblGrid>
              <a:tr h="403137">
                <a:tc>
                  <a:txBody>
                    <a:bodyPr/>
                    <a:lstStyle/>
                    <a:p>
                      <a:r>
                        <a:rPr lang="en-US" dirty="0" smtClean="0"/>
                        <a:t>VHDL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Verilog</a:t>
                      </a:r>
                      <a:endParaRPr lang="en-US" dirty="0"/>
                    </a:p>
                  </a:txBody>
                  <a:tcPr/>
                </a:tc>
              </a:tr>
              <a:tr h="435063">
                <a:tc>
                  <a:txBody>
                    <a:bodyPr/>
                    <a:lstStyle/>
                    <a:p>
                      <a:r>
                        <a:rPr lang="en-US" dirty="0" smtClean="0"/>
                        <a:t>ADE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C-based</a:t>
                      </a:r>
                      <a:endParaRPr lang="en-US" dirty="0"/>
                    </a:p>
                  </a:txBody>
                  <a:tcPr/>
                </a:tc>
              </a:tr>
              <a:tr h="403137">
                <a:tc>
                  <a:txBody>
                    <a:bodyPr/>
                    <a:lstStyle/>
                    <a:p>
                      <a:r>
                        <a:rPr lang="en-US" dirty="0" smtClean="0"/>
                        <a:t>More </a:t>
                      </a:r>
                      <a:r>
                        <a:rPr lang="en-US" dirty="0" err="1" smtClean="0"/>
                        <a:t>powerfull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</a:tr>
              <a:tr h="403137"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 to learn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VHDL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VHDL can describe a digital system at several different levels     -Behavioral level</a:t>
            </a:r>
          </a:p>
          <a:p>
            <a:pPr lvl="4" algn="just">
              <a:buNone/>
            </a:pPr>
            <a:r>
              <a:rPr lang="en-US" dirty="0" smtClean="0"/>
              <a:t>   -</a:t>
            </a:r>
            <a:r>
              <a:rPr lang="en-US" sz="2600" dirty="0" smtClean="0"/>
              <a:t>Dataflow level</a:t>
            </a:r>
          </a:p>
          <a:p>
            <a:pPr lvl="4" algn="just">
              <a:buNone/>
            </a:pPr>
            <a:r>
              <a:rPr lang="en-US" sz="2600" dirty="0" smtClean="0"/>
              <a:t>   -Structural level</a:t>
            </a:r>
          </a:p>
          <a:p>
            <a:pPr lvl="4" algn="just">
              <a:buNone/>
            </a:pPr>
            <a:r>
              <a:rPr lang="en-US" sz="2600" b="1" dirty="0" smtClean="0"/>
              <a:t>Behavioral level </a:t>
            </a:r>
            <a:r>
              <a:rPr lang="en-US" sz="2600" dirty="0" smtClean="0"/>
              <a:t>in terms of its function of adding two binary numbers without giving any implementation details.</a:t>
            </a:r>
          </a:p>
          <a:p>
            <a:pPr lvl="4" algn="just">
              <a:buNone/>
            </a:pPr>
            <a:r>
              <a:rPr lang="en-US" sz="2600" b="1" dirty="0" smtClean="0"/>
              <a:t>Dataflow level- </a:t>
            </a:r>
            <a:r>
              <a:rPr lang="en-US" sz="2600" dirty="0" smtClean="0"/>
              <a:t>by giving the logic equations.</a:t>
            </a:r>
          </a:p>
          <a:p>
            <a:pPr lvl="4" algn="just">
              <a:buNone/>
            </a:pPr>
            <a:r>
              <a:rPr lang="en-US" sz="2600" b="1" dirty="0" smtClean="0"/>
              <a:t>Structural level- </a:t>
            </a:r>
            <a:r>
              <a:rPr lang="en-US" sz="2600" dirty="0" smtClean="0"/>
              <a:t>by specifying the inter-connections of the gates which makeup the adder.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Xilinx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Xilinx</a:t>
            </a:r>
            <a:r>
              <a:rPr lang="en-US" dirty="0" smtClean="0"/>
              <a:t> ISE (Integrated Synthesis Environment) is a software tool produced by </a:t>
            </a:r>
            <a:r>
              <a:rPr lang="en-US" b="1" dirty="0" smtClean="0"/>
              <a:t>Xilinx</a:t>
            </a:r>
            <a:r>
              <a:rPr lang="en-US" dirty="0" smtClean="0"/>
              <a:t> for synthesis and analysis of HDL designs, enabling the developer to synthesize ("compile") their designs, perform timing analysis simulate a design's reaction to different stimuli, and configure the target device with the  programmer.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8000" dirty="0" smtClean="0"/>
          </a:p>
          <a:p>
            <a:pPr algn="just">
              <a:buNone/>
            </a:pPr>
            <a:r>
              <a:rPr lang="en-US" sz="8000" dirty="0" smtClean="0"/>
              <a:t>			Thank you</a:t>
            </a:r>
            <a:endParaRPr lang="en-US" sz="8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Font typeface="Arial"/>
              <a:buChar char="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combinational logic circuit in electronics that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implements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addition of</a:t>
            </a:r>
            <a:r>
              <a:rPr lang="en-US" sz="2800" spc="-6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numbers.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Font typeface="Arial"/>
              <a:buChar char=""/>
              <a:tabLst>
                <a:tab pos="411480" algn="l"/>
                <a:tab pos="412115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many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computers and other kinds of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processors,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adders are used not only</a:t>
            </a:r>
            <a:r>
              <a:rPr lang="en-US" sz="28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arithmetic logic units, but also in other parts of the </a:t>
            </a:r>
            <a:r>
              <a:rPr lang="en-US" sz="2800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processor,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where they are used</a:t>
            </a:r>
            <a:r>
              <a:rPr lang="en-US" sz="2800" spc="-1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to  calculate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addresses,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increment and decrement operators, and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similar</a:t>
            </a:r>
            <a:r>
              <a:rPr lang="en-US" sz="2800" spc="-4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operations.</a:t>
            </a:r>
          </a:p>
          <a:p>
            <a:pPr marL="355600" marR="5080"/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are classified into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lang="en-US" sz="2800" spc="-5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types: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568960" lvl="1" indent="-191135">
              <a:spcBef>
                <a:spcPts val="1090"/>
              </a:spcBef>
              <a:buSzPct val="94444"/>
              <a:buAutoNum type="arabicParenR"/>
              <a:tabLst>
                <a:tab pos="203835" algn="l"/>
              </a:tabLst>
            </a:pP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half</a:t>
            </a:r>
            <a:r>
              <a:rPr lang="en-US" spc="-5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adder.</a:t>
            </a:r>
            <a:endParaRPr lang="en-US" dirty="0" smtClean="0">
              <a:latin typeface="Times New Roman"/>
              <a:cs typeface="Times New Roman"/>
            </a:endParaRPr>
          </a:p>
          <a:p>
            <a:pPr marL="662940" lvl="1" indent="-248920">
              <a:spcBef>
                <a:spcPts val="994"/>
              </a:spcBef>
              <a:buSzPct val="94444"/>
              <a:buAutoNum type="arabicParenR"/>
              <a:tabLst>
                <a:tab pos="297815" algn="l"/>
              </a:tabLst>
            </a:pP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full</a:t>
            </a:r>
            <a:r>
              <a:rPr lang="en-US" spc="-8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adder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Let us first take a look at the addition of single</a:t>
            </a:r>
            <a:r>
              <a:rPr lang="en-US" sz="2800" spc="-13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bits.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  <a:buFont typeface="Wingdings" pitchFamily="2" charset="2"/>
              <a:buChar char="v"/>
            </a:pP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0+0 =</a:t>
            </a:r>
            <a:r>
              <a:rPr lang="en-US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buFont typeface="Wingdings" pitchFamily="2" charset="2"/>
              <a:buChar char="v"/>
              <a:tabLst>
                <a:tab pos="354965" algn="l"/>
              </a:tabLst>
            </a:pPr>
            <a:r>
              <a:rPr lang="en-US" sz="2800" spc="335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0+1 =</a:t>
            </a:r>
            <a:r>
              <a:rPr lang="en-US" sz="2800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v"/>
              <a:tabLst>
                <a:tab pos="354965" algn="l"/>
              </a:tabLst>
            </a:pPr>
            <a:r>
              <a:rPr lang="en-US" sz="2800" spc="335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1+0 =</a:t>
            </a:r>
            <a:r>
              <a:rPr lang="en-US" sz="2800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v"/>
              <a:tabLst>
                <a:tab pos="354965" algn="l"/>
              </a:tabLst>
            </a:pPr>
            <a:r>
              <a:rPr lang="en-US" sz="2800" spc="340" dirty="0" smtClean="0">
                <a:solidFill>
                  <a:srgbClr val="353535"/>
                </a:solidFill>
                <a:latin typeface="Arial"/>
                <a:cs typeface="Arial"/>
              </a:rPr>
              <a:t>	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1+1 =10 (i.e. 1+1=0 with carry =</a:t>
            </a:r>
            <a:r>
              <a:rPr lang="en-US" sz="2800" spc="-8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1)</a:t>
            </a:r>
            <a:endParaRPr lang="en-US" sz="28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5" dirty="0" smtClean="0">
                <a:latin typeface="Times New Roman"/>
                <a:cs typeface="Times New Roman"/>
              </a:rPr>
              <a:t>Half</a:t>
            </a:r>
            <a:r>
              <a:rPr lang="en-US" b="1" spc="-27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half adder adds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single binary digits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lang="en-US" sz="2800" spc="-4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411480" algn="l"/>
                <a:tab pos="412115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has two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outputs, sum (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 and carry</a:t>
            </a:r>
            <a:r>
              <a:rPr lang="en-US" sz="2800" spc="-4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The carry signal represents an overflow into the next digit of a multi-digit</a:t>
            </a:r>
            <a:r>
              <a:rPr lang="en-US" sz="2800" spc="-12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addition.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b="1" spc="-55" dirty="0" smtClean="0">
                <a:latin typeface="Times New Roman"/>
                <a:cs typeface="Times New Roman"/>
              </a:rPr>
              <a:t>Truth</a:t>
            </a:r>
            <a:r>
              <a:rPr lang="en-US" b="1" spc="-145" dirty="0" smtClean="0">
                <a:latin typeface="Times New Roman"/>
                <a:cs typeface="Times New Roman"/>
              </a:rPr>
              <a:t> </a:t>
            </a:r>
            <a:r>
              <a:rPr lang="en-US" b="1" spc="-70" dirty="0" smtClean="0">
                <a:latin typeface="Times New Roman"/>
                <a:cs typeface="Times New Roman"/>
              </a:rPr>
              <a:t>Table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228847" y="4025804"/>
            <a:ext cx="86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PUTS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4039742" y="4025804"/>
            <a:ext cx="11061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OU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PUTS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Grp="1"/>
          </p:cNvGraphicFramePr>
          <p:nvPr/>
        </p:nvGraphicFramePr>
        <p:xfrm>
          <a:off x="1981200" y="4464895"/>
          <a:ext cx="3522348" cy="185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1"/>
                <a:gridCol w="889635"/>
                <a:gridCol w="1050291"/>
                <a:gridCol w="1019811"/>
              </a:tblGrid>
              <a:tr h="327746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1964"/>
                        </a:lnSpc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964"/>
                        </a:lnSpc>
                      </a:pPr>
                      <a:r>
                        <a:rPr sz="1800" b="1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CARRY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1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</a:tr>
              <a:tr h="4006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</a:tr>
              <a:tr h="401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895" marB="0"/>
                </a:tc>
              </a:tr>
              <a:tr h="327840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spc="-5" dirty="0" smtClean="0">
                <a:latin typeface="Times New Roman"/>
                <a:cs typeface="Times New Roman"/>
              </a:rPr>
              <a:t>Solving </a:t>
            </a:r>
            <a:r>
              <a:rPr lang="en-US" b="1" dirty="0" smtClean="0">
                <a:latin typeface="Arial"/>
                <a:cs typeface="Arial"/>
              </a:rPr>
              <a:t>truth table </a:t>
            </a:r>
            <a:r>
              <a:rPr lang="en-US" b="1" spc="-5" dirty="0" smtClean="0">
                <a:latin typeface="Arial"/>
                <a:cs typeface="Arial"/>
              </a:rPr>
              <a:t>using</a:t>
            </a:r>
            <a:r>
              <a:rPr lang="en-US" b="1" spc="60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K-map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380" y="2187024"/>
            <a:ext cx="7095239" cy="38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5" dirty="0" smtClean="0">
                <a:latin typeface="Times New Roman"/>
                <a:cs typeface="Times New Roman"/>
              </a:rPr>
              <a:t>Analyzing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 inputs =</a:t>
            </a:r>
            <a:r>
              <a:rPr lang="en-US" sz="2800" spc="-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of outputs =</a:t>
            </a:r>
            <a:r>
              <a:rPr lang="en-US" sz="2800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Inputs are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lang="en-US" sz="2800" spc="-2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B.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Outputs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are Sum ,</a:t>
            </a:r>
            <a:r>
              <a:rPr lang="en-US" sz="2800" spc="-2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Carry.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Sum  can be obtained using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XOR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lang="en-US" sz="2800" spc="-11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gate.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353535"/>
              </a:buClr>
              <a:buNone/>
              <a:tabLst>
                <a:tab pos="354965" algn="l"/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Carry can be obtained using </a:t>
            </a:r>
            <a:r>
              <a:rPr lang="en-US" sz="28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lang="en-US" sz="2800" spc="-18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gate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Half adder </a:t>
            </a:r>
            <a:r>
              <a:rPr lang="en-US" b="1" dirty="0" smtClean="0">
                <a:latin typeface="Times New Roman"/>
                <a:cs typeface="Times New Roman"/>
              </a:rPr>
              <a:t>circuit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4616" y="1935163"/>
            <a:ext cx="663476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Half adder </a:t>
            </a:r>
            <a:r>
              <a:rPr lang="en-US" b="1" dirty="0" smtClean="0">
                <a:latin typeface="Times New Roman"/>
                <a:cs typeface="Times New Roman"/>
              </a:rPr>
              <a:t>circuit diagram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1185" y="1935163"/>
            <a:ext cx="558163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214</TotalTime>
  <Words>924</Words>
  <Application>Microsoft Office PowerPoint</Application>
  <PresentationFormat>On-screen Show (4:3)</PresentationFormat>
  <Paragraphs>267</Paragraphs>
  <Slides>27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Analog and Digital Electronic Lab Subject Code:18csl37</vt:lpstr>
      <vt:lpstr>Introduction</vt:lpstr>
      <vt:lpstr>Adder</vt:lpstr>
      <vt:lpstr>Adder</vt:lpstr>
      <vt:lpstr>Half Adder</vt:lpstr>
      <vt:lpstr>Solving truth table using K-map</vt:lpstr>
      <vt:lpstr>Analyzing results</vt:lpstr>
      <vt:lpstr>Half adder circuit diagram</vt:lpstr>
      <vt:lpstr>Half adder circuit diagram</vt:lpstr>
      <vt:lpstr>Full Adder</vt:lpstr>
      <vt:lpstr>Truth Table for Full Adder </vt:lpstr>
      <vt:lpstr>Solving truth table using K-map for full adder</vt:lpstr>
      <vt:lpstr>Subtractor</vt:lpstr>
      <vt:lpstr>Subtractor</vt:lpstr>
      <vt:lpstr>Half Subtractor</vt:lpstr>
      <vt:lpstr>Truth Table for Half Subtractor</vt:lpstr>
      <vt:lpstr>Solving truth table using K-map for Half Subtractor</vt:lpstr>
      <vt:lpstr>Analysing results</vt:lpstr>
      <vt:lpstr>Half Subtractor circuit diagram</vt:lpstr>
      <vt:lpstr>Half Subtractor circuit diagram using EX-OR</vt:lpstr>
      <vt:lpstr>Full Subtractor</vt:lpstr>
      <vt:lpstr>Truth Table Full Subtractor</vt:lpstr>
      <vt:lpstr>Solving truth table using K-map for Full Subtractor</vt:lpstr>
      <vt:lpstr>VHDL</vt:lpstr>
      <vt:lpstr>VHDL</vt:lpstr>
      <vt:lpstr>Xilinx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and Digital Electronic Lab Subject Code:18csl37</dc:title>
  <dc:creator>Admin08</dc:creator>
  <cp:lastModifiedBy>Admin08</cp:lastModifiedBy>
  <cp:revision>28</cp:revision>
  <dcterms:created xsi:type="dcterms:W3CDTF">2020-09-11T08:08:59Z</dcterms:created>
  <dcterms:modified xsi:type="dcterms:W3CDTF">2020-09-14T08:39:09Z</dcterms:modified>
</cp:coreProperties>
</file>