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Source Sans Pro"/>
      </a:defRPr>
    </a:lvl1pPr>
    <a:lvl2pPr indent="228600" latinLnBrk="0">
      <a:defRPr>
        <a:latin typeface="+mn-lt"/>
        <a:ea typeface="+mn-ea"/>
        <a:cs typeface="+mn-cs"/>
        <a:sym typeface="Source Sans Pro"/>
      </a:defRPr>
    </a:lvl2pPr>
    <a:lvl3pPr indent="457200" latinLnBrk="0">
      <a:defRPr>
        <a:latin typeface="+mn-lt"/>
        <a:ea typeface="+mn-ea"/>
        <a:cs typeface="+mn-cs"/>
        <a:sym typeface="Source Sans Pro"/>
      </a:defRPr>
    </a:lvl3pPr>
    <a:lvl4pPr indent="685800" latinLnBrk="0">
      <a:defRPr>
        <a:latin typeface="+mn-lt"/>
        <a:ea typeface="+mn-ea"/>
        <a:cs typeface="+mn-cs"/>
        <a:sym typeface="Source Sans Pro"/>
      </a:defRPr>
    </a:lvl4pPr>
    <a:lvl5pPr indent="914400" latinLnBrk="0">
      <a:defRPr>
        <a:latin typeface="+mn-lt"/>
        <a:ea typeface="+mn-ea"/>
        <a:cs typeface="+mn-cs"/>
        <a:sym typeface="Source Sans Pro"/>
      </a:defRPr>
    </a:lvl5pPr>
    <a:lvl6pPr indent="1143000" latinLnBrk="0">
      <a:defRPr>
        <a:latin typeface="+mn-lt"/>
        <a:ea typeface="+mn-ea"/>
        <a:cs typeface="+mn-cs"/>
        <a:sym typeface="Source Sans Pro"/>
      </a:defRPr>
    </a:lvl6pPr>
    <a:lvl7pPr indent="1371600" latinLnBrk="0">
      <a:defRPr>
        <a:latin typeface="+mn-lt"/>
        <a:ea typeface="+mn-ea"/>
        <a:cs typeface="+mn-cs"/>
        <a:sym typeface="Source Sans Pro"/>
      </a:defRPr>
    </a:lvl7pPr>
    <a:lvl8pPr indent="1600200" latinLnBrk="0">
      <a:defRPr>
        <a:latin typeface="+mn-lt"/>
        <a:ea typeface="+mn-ea"/>
        <a:cs typeface="+mn-cs"/>
        <a:sym typeface="Source Sans Pro"/>
      </a:defRPr>
    </a:lvl8pPr>
    <a:lvl9pPr indent="1828800" latinLnBrk="0">
      <a:defRPr>
        <a:latin typeface="+mn-lt"/>
        <a:ea typeface="+mn-ea"/>
        <a:cs typeface="+mn-cs"/>
        <a:sym typeface="Source Sans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iitdm.ac.in/" TargetMode="External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iitdm.ac.in/" TargetMode="External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/>
        </p:nvSpPr>
        <p:spPr>
          <a:xfrm>
            <a:off x="0" y="-1"/>
            <a:ext cx="12192000" cy="5150736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1524000" y="485754"/>
            <a:ext cx="9144000" cy="23876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524000" y="3148313"/>
            <a:ext cx="9144000" cy="1472881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EDEAEA"/>
                </a:solidFill>
              </a:defRPr>
            </a:lvl1pPr>
            <a:lvl2pPr algn="ctr">
              <a:defRPr sz="2800">
                <a:solidFill>
                  <a:srgbClr val="EDEAEA"/>
                </a:solidFill>
              </a:defRPr>
            </a:lvl2pPr>
            <a:lvl3pPr algn="ctr">
              <a:defRPr sz="2800">
                <a:solidFill>
                  <a:srgbClr val="EDEAEA"/>
                </a:solidFill>
              </a:defRPr>
            </a:lvl3pPr>
            <a:lvl4pPr algn="ctr">
              <a:defRPr sz="2800">
                <a:solidFill>
                  <a:srgbClr val="EDEAEA"/>
                </a:solidFill>
              </a:defRPr>
            </a:lvl4pPr>
            <a:lvl5pPr algn="ctr">
              <a:defRPr sz="2800">
                <a:solidFill>
                  <a:srgbClr val="EDEAE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402388"/>
            <a:ext cx="6667018" cy="123054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traight Connector 16"/>
          <p:cNvSpPr/>
          <p:nvPr/>
        </p:nvSpPr>
        <p:spPr>
          <a:xfrm>
            <a:off x="6736459" y="5335928"/>
            <a:ext cx="4" cy="1354242"/>
          </a:xfrm>
          <a:prstGeom prst="line">
            <a:avLst/>
          </a:prstGeom>
          <a:ln w="6350">
            <a:solidFill>
              <a:srgbClr val="214B8C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Text Placeholder 20"/>
          <p:cNvSpPr/>
          <p:nvPr>
            <p:ph type="body" sz="quarter" idx="21" hasCustomPrompt="1"/>
          </p:nvPr>
        </p:nvSpPr>
        <p:spPr>
          <a:xfrm>
            <a:off x="7048981" y="5335587"/>
            <a:ext cx="4862034" cy="1354141"/>
          </a:xfrm>
          <a:prstGeom prst="rect">
            <a:avLst/>
          </a:prstGeom>
        </p:spPr>
        <p:txBody>
          <a:bodyPr anchor="ctr"/>
          <a:lstStyle>
            <a:lvl1pPr marL="228600" indent="-228600"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Dr./Mr./Mrs. Name
Designation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8294434" y="6126481"/>
            <a:ext cx="443167" cy="459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838200" y="365125"/>
            <a:ext cx="10515600" cy="942816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0" y="1634250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839787" y="365124"/>
            <a:ext cx="10515601" cy="943200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839787" y="1555861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Text Placeholder 4"/>
          <p:cNvSpPr/>
          <p:nvPr>
            <p:ph type="body" sz="quarter" idx="21"/>
          </p:nvPr>
        </p:nvSpPr>
        <p:spPr>
          <a:xfrm>
            <a:off x="6172200" y="1555861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6108732"/>
            <a:ext cx="12192000" cy="749272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6" name="Picture 8" descr="Picture 8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47" y="6184360"/>
            <a:ext cx="3239999" cy="59801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traight Connector 12"/>
          <p:cNvSpPr/>
          <p:nvPr/>
        </p:nvSpPr>
        <p:spPr>
          <a:xfrm>
            <a:off x="3472405" y="6227178"/>
            <a:ext cx="4" cy="54401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838200" y="365125"/>
            <a:ext cx="10515600" cy="942816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/>
          <p:cNvSpPr/>
          <p:nvPr/>
        </p:nvSpPr>
        <p:spPr>
          <a:xfrm>
            <a:off x="0" y="6108732"/>
            <a:ext cx="12192000" cy="749272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7" name="Picture 8" descr="Picture 8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47" y="6184360"/>
            <a:ext cx="3239999" cy="59801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12"/>
          <p:cNvSpPr/>
          <p:nvPr/>
        </p:nvSpPr>
        <p:spPr>
          <a:xfrm>
            <a:off x="3472405" y="6227178"/>
            <a:ext cx="4" cy="54401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://www.iiitdm.ac.in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108732"/>
            <a:ext cx="12192000" cy="749272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" name="Picture 8" descr="Picture 8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47" y="6184360"/>
            <a:ext cx="3239999" cy="5980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12"/>
          <p:cNvSpPr/>
          <p:nvPr/>
        </p:nvSpPr>
        <p:spPr>
          <a:xfrm>
            <a:off x="3472405" y="6227178"/>
            <a:ext cx="4" cy="54401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831850" y="1593990"/>
            <a:ext cx="10515600" cy="285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31850" y="4473716"/>
            <a:ext cx="10515600" cy="1500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450759" y="6264593"/>
            <a:ext cx="443167" cy="459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214B8C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888888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ctrTitle"/>
          </p:nvPr>
        </p:nvSpPr>
        <p:spPr>
          <a:xfrm>
            <a:off x="1407217" y="1317496"/>
            <a:ext cx="9844693" cy="2515743"/>
          </a:xfrm>
          <a:prstGeom prst="rect">
            <a:avLst/>
          </a:prstGeom>
        </p:spPr>
        <p:txBody>
          <a:bodyPr/>
          <a:lstStyle>
            <a:lvl1pPr defTabSz="768094">
              <a:defRPr sz="5000"/>
            </a:lvl1pPr>
          </a:lstStyle>
          <a:p>
            <a:pPr/>
            <a:r>
              <a:t>Pixel-Wise Deep Reinforcement LearningApproach for Ultrasound Image Denoising</a:t>
            </a:r>
          </a:p>
        </p:txBody>
      </p:sp>
      <p:sp>
        <p:nvSpPr>
          <p:cNvPr id="99" name="Title 1"/>
          <p:cNvSpPr txBox="1"/>
          <p:nvPr/>
        </p:nvSpPr>
        <p:spPr>
          <a:xfrm>
            <a:off x="7149086" y="5070723"/>
            <a:ext cx="4913362" cy="189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2000">
                <a:solidFill>
                  <a:schemeClr val="accent5">
                    <a:satOff val="-3547"/>
                    <a:lumOff val="-10352"/>
                  </a:schemeClr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r>
              <a:t>TEAM MEMBERS :</a:t>
            </a:r>
          </a:p>
          <a:p>
            <a:pPr>
              <a:lnSpc>
                <a:spcPct val="90000"/>
              </a:lnSpc>
              <a:defRPr>
                <a:solidFill>
                  <a:schemeClr val="accent5">
                    <a:satOff val="-3547"/>
                    <a:lumOff val="-10352"/>
                  </a:schemeClr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pPr>
          </a:p>
          <a:p>
            <a:pPr>
              <a:lnSpc>
                <a:spcPct val="90000"/>
              </a:lnSpc>
              <a:defRPr>
                <a:solidFill>
                  <a:schemeClr val="accent5">
                    <a:satOff val="-3547"/>
                    <a:lumOff val="-10352"/>
                  </a:schemeClr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r>
              <a:t>K. BALA SAI MANVITHA (CS22B1030)</a:t>
            </a:r>
          </a:p>
          <a:p>
            <a:pPr>
              <a:lnSpc>
                <a:spcPct val="90000"/>
              </a:lnSpc>
              <a:defRPr>
                <a:solidFill>
                  <a:schemeClr val="accent5">
                    <a:satOff val="-3547"/>
                    <a:lumOff val="-10352"/>
                  </a:schemeClr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r>
              <a:t>M. KRISHNA TEJA (CS22B1044)</a:t>
            </a:r>
          </a:p>
          <a:p>
            <a:pPr>
              <a:lnSpc>
                <a:spcPct val="90000"/>
              </a:lnSpc>
              <a:defRPr>
                <a:solidFill>
                  <a:schemeClr val="accent5">
                    <a:satOff val="-3547"/>
                    <a:lumOff val="-10352"/>
                  </a:schemeClr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r>
              <a:t>K. PRANAY SAI (CS22B1054)</a:t>
            </a:r>
          </a:p>
          <a:p>
            <a:pPr>
              <a:lnSpc>
                <a:spcPct val="90000"/>
              </a:lnSpc>
              <a:defRPr>
                <a:solidFill>
                  <a:schemeClr val="accent5">
                    <a:satOff val="-3547"/>
                    <a:lumOff val="-10352"/>
                  </a:schemeClr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r>
              <a:t>V. SRI MANASWINI (CS22B2030)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sults"/>
          <p:cNvSpPr txBox="1"/>
          <p:nvPr>
            <p:ph type="title"/>
          </p:nvPr>
        </p:nvSpPr>
        <p:spPr>
          <a:xfrm>
            <a:off x="546245" y="324529"/>
            <a:ext cx="10515601" cy="942817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24" name="Quantitative Metrics:…"/>
          <p:cNvSpPr txBox="1"/>
          <p:nvPr/>
        </p:nvSpPr>
        <p:spPr>
          <a:xfrm>
            <a:off x="578434" y="1521132"/>
            <a:ext cx="8110847" cy="440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Quantitative Metrics:</a:t>
            </a:r>
          </a:p>
          <a:p>
            <a:pPr marL="407067" indent="-267368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Input PSNR: 24.79 dB</a:t>
            </a:r>
          </a:p>
          <a:p>
            <a:pPr marL="407067" indent="-267368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Output PSNR: 28.54 dB</a:t>
            </a:r>
          </a:p>
          <a:p>
            <a:pPr marL="407067" indent="-267368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Gain: +3.74 dB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Qualitative Observations:</a:t>
            </a:r>
          </a:p>
          <a:p>
            <a:pPr marL="407067" indent="-267368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Reduced speckle noise and sharper edges.</a:t>
            </a:r>
          </a:p>
          <a:p>
            <a:pPr marL="407067" indent="-267368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Preserved small anatomical features better than traditional or CNN methods.</a:t>
            </a:r>
          </a:p>
          <a:p>
            <a:pPr marL="407067" indent="-267368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Action Maps</a:t>
            </a:r>
            <a:r>
              <a:rPr b="0"/>
              <a:t> showed which filters were applied where, validating interpretability.</a:t>
            </a:r>
          </a:p>
        </p:txBody>
      </p:sp>
      <p:pic>
        <p:nvPicPr>
          <p:cNvPr id="125" name="WhatsApp Image 2025-05-09 at 15.01.49.jpeg" descr="WhatsApp Image 2025-05-09 at 15.01.4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9364" y="4388753"/>
            <a:ext cx="2751956" cy="90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shot 2025-05-09 at 3.52.35 PM.png" descr="Screenshot 2025-05-09 at 3.52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364" y="1521133"/>
            <a:ext cx="2751956" cy="2829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ignificance:…"/>
          <p:cNvSpPr txBox="1"/>
          <p:nvPr/>
        </p:nvSpPr>
        <p:spPr>
          <a:xfrm>
            <a:off x="975492" y="614095"/>
            <a:ext cx="8110847" cy="1567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Significance: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Even a small PSNR gain can be significant in medical imaging.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Highlights the adaptability of PixelRL over fixed pipelines.</a:t>
            </a:r>
          </a:p>
        </p:txBody>
      </p:sp>
      <p:pic>
        <p:nvPicPr>
          <p:cNvPr id="129" name="WhatsApp Image w2025-05-09 at 15.01.51.jpeg" descr="WhatsApp Image w2025-05-09 at 15.01.5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3282" y="2951976"/>
            <a:ext cx="4590313" cy="306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WhatsApp Image2 2025-05-09 at 15.01.51.jpeg" descr="WhatsApp Image2 2025-05-09 at 15.01.5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7083" y="2951976"/>
            <a:ext cx="4590314" cy="3063389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Input"/>
          <p:cNvSpPr txBox="1"/>
          <p:nvPr/>
        </p:nvSpPr>
        <p:spPr>
          <a:xfrm>
            <a:off x="3002625" y="2462370"/>
            <a:ext cx="725556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/>
            </a:lvl1pPr>
          </a:lstStyle>
          <a:p>
            <a:pPr/>
            <a:r>
              <a:t>Input</a:t>
            </a:r>
          </a:p>
        </p:txBody>
      </p:sp>
      <p:sp>
        <p:nvSpPr>
          <p:cNvPr id="132" name="output"/>
          <p:cNvSpPr txBox="1"/>
          <p:nvPr/>
        </p:nvSpPr>
        <p:spPr>
          <a:xfrm>
            <a:off x="8437074" y="2462370"/>
            <a:ext cx="880945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marks &amp; Future Work"/>
          <p:cNvSpPr txBox="1"/>
          <p:nvPr>
            <p:ph type="title"/>
          </p:nvPr>
        </p:nvSpPr>
        <p:spPr>
          <a:xfrm>
            <a:off x="417786" y="189951"/>
            <a:ext cx="10515601" cy="942817"/>
          </a:xfrm>
          <a:prstGeom prst="rect">
            <a:avLst/>
          </a:prstGeom>
        </p:spPr>
        <p:txBody>
          <a:bodyPr/>
          <a:lstStyle/>
          <a:p>
            <a:pPr/>
            <a:r>
              <a:t>Remarks &amp; Future Work</a:t>
            </a:r>
          </a:p>
        </p:txBody>
      </p:sp>
      <p:sp>
        <p:nvSpPr>
          <p:cNvPr id="135" name="Observations:…"/>
          <p:cNvSpPr txBox="1"/>
          <p:nvPr/>
        </p:nvSpPr>
        <p:spPr>
          <a:xfrm>
            <a:off x="496963" y="1280578"/>
            <a:ext cx="10357247" cy="326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Observations: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RL enables per-pixel control and interpretability.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Model is more robust to variable noise levels.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Future Work: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Add complex filters like wavelet transforms.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Try advanced RL methods like </a:t>
            </a:r>
            <a:r>
              <a:rPr b="1"/>
              <a:t>PPO</a:t>
            </a:r>
            <a:r>
              <a:t> (Proximal Policy Optimization) or </a:t>
            </a:r>
            <a:r>
              <a:rPr b="1"/>
              <a:t>SAC</a:t>
            </a:r>
            <a:r>
              <a:t> (Soft Actor-Critic) for stability and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dividual Contributions"/>
          <p:cNvSpPr txBox="1"/>
          <p:nvPr>
            <p:ph type="title"/>
          </p:nvPr>
        </p:nvSpPr>
        <p:spPr>
          <a:xfrm>
            <a:off x="499533" y="446870"/>
            <a:ext cx="10515601" cy="942817"/>
          </a:xfrm>
          <a:prstGeom prst="rect">
            <a:avLst/>
          </a:prstGeom>
        </p:spPr>
        <p:txBody>
          <a:bodyPr/>
          <a:lstStyle/>
          <a:p>
            <a:pPr/>
            <a:r>
              <a:t>Individual Contributions</a:t>
            </a:r>
          </a:p>
        </p:txBody>
      </p:sp>
      <p:sp>
        <p:nvSpPr>
          <p:cNvPr id="138" name="K. Bala Sai Manvitha (CS22B1030)…"/>
          <p:cNvSpPr txBox="1"/>
          <p:nvPr/>
        </p:nvSpPr>
        <p:spPr>
          <a:xfrm>
            <a:off x="582897" y="1829341"/>
            <a:ext cx="11026207" cy="385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K. Bala Sai Manvitha (CS22B1030)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Conducted the literature review on denoising techniques and compiled insights to guide model development.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Contributed to the policy and value network tuning, and coordinated the writing of the final report and presentation.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M. Krishna Teja (CS22B1044)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Handled dataset preparation, noise modeling, and preprocessing pipeline.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Assisted in implementing and validating the evaluation metrics (PSNR, qualitative comparisons).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K. Pranay Sai (CS22B1054)…"/>
          <p:cNvSpPr txBox="1"/>
          <p:nvPr/>
        </p:nvSpPr>
        <p:spPr>
          <a:xfrm>
            <a:off x="590730" y="1222075"/>
            <a:ext cx="11010539" cy="326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K. Pranay Sai (CS22B1054)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Implemented the neural network architecture (MyFcn) including ConvGRU and dual policy-value heads.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Led the integration and training using the A3C reinforcement learning framework.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V. Sri Manaswini (CS22B2030)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Developed the custom image environment and pixel-agent action simulation logic.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Coordinated testing, visualization of outputs, and final presentation formatting.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3" name="Developed a Pixel-Wise Deep Reinforcement Learning (PixelRL) model for ultrasound image denoising…"/>
          <p:cNvSpPr txBox="1"/>
          <p:nvPr/>
        </p:nvSpPr>
        <p:spPr>
          <a:xfrm>
            <a:off x="801018" y="1620314"/>
            <a:ext cx="10068508" cy="385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Developed a Pixel-Wise Deep Reinforcement Learning (PixelRL) model for ultrasound image denoising</a:t>
            </a: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Leveraged </a:t>
            </a:r>
            <a:r>
              <a:rPr b="1"/>
              <a:t>A3C-based actor-critic learning</a:t>
            </a:r>
            <a:r>
              <a:t> where each pixel acts as an agent with a discrete action set.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Integrated </a:t>
            </a:r>
            <a:r>
              <a:rPr b="1"/>
              <a:t>temporal memory</a:t>
            </a:r>
            <a:r>
              <a:t> (ConvGRU) to enhance learning across steps.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Achieved interpretable and adaptive denoising while maintaining image details.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11450756" y="6264590"/>
            <a:ext cx="443167" cy="4597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TextBox 1"/>
          <p:cNvSpPr txBox="1"/>
          <p:nvPr/>
        </p:nvSpPr>
        <p:spPr>
          <a:xfrm>
            <a:off x="1622323" y="2104101"/>
            <a:ext cx="8475407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000">
                <a:solidFill>
                  <a:schemeClr val="accent5">
                    <a:satOff val="-3547"/>
                    <a:lumOff val="-10352"/>
                  </a:schemeClr>
                </a:solidFill>
                <a:latin typeface="High Tower Text"/>
                <a:ea typeface="High Tower Text"/>
                <a:cs typeface="High Tower Text"/>
                <a:sym typeface="High Tower Text"/>
              </a:defRPr>
            </a:pPr>
            <a:r>
              <a:t>THANK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sz="6000">
                <a:solidFill>
                  <a:schemeClr val="accent5">
                    <a:satOff val="-3547"/>
                    <a:lumOff val="-10352"/>
                  </a:schemeClr>
                </a:solidFill>
                <a:latin typeface="High Tower Text"/>
                <a:ea typeface="High Tower Text"/>
                <a:cs typeface="High Tower Text"/>
                <a:sym typeface="High Tower Text"/>
              </a:defRPr>
            </a:pPr>
            <a:r>
              <a:t>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102" name="Develop a novel denoising model for ultrasound images that goes beyond traditional and CNN-based methods.…"/>
          <p:cNvSpPr txBox="1"/>
          <p:nvPr/>
        </p:nvSpPr>
        <p:spPr>
          <a:xfrm>
            <a:off x="707592" y="1877235"/>
            <a:ext cx="10068508" cy="385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Develop a </a:t>
            </a:r>
            <a:r>
              <a:rPr b="1"/>
              <a:t>novel denoising model</a:t>
            </a:r>
            <a:r>
              <a:t> for ultrasound images that goes beyond traditional and CNN-based methods.</a:t>
            </a: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Leverage </a:t>
            </a:r>
            <a:r>
              <a:rPr b="1"/>
              <a:t>Reinforcement Learning (RL)</a:t>
            </a:r>
            <a:r>
              <a:t> to allow adaptive, per-pixel decision-making.</a:t>
            </a: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Achieve </a:t>
            </a:r>
            <a:r>
              <a:rPr b="1"/>
              <a:t>interpretable denoising</a:t>
            </a:r>
            <a:r>
              <a:t> through transparent filtering actions.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 marL="260682" indent="-26068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Improve </a:t>
            </a:r>
            <a:r>
              <a:rPr b="1"/>
              <a:t>image quality metrics</a:t>
            </a:r>
            <a:r>
              <a:t> like PSNR while preserving fine details in anatomical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urvey / Related Work"/>
          <p:cNvSpPr txBox="1"/>
          <p:nvPr>
            <p:ph type="title"/>
          </p:nvPr>
        </p:nvSpPr>
        <p:spPr>
          <a:xfrm>
            <a:off x="639671" y="446708"/>
            <a:ext cx="10515601" cy="942817"/>
          </a:xfrm>
          <a:prstGeom prst="rect">
            <a:avLst/>
          </a:prstGeom>
        </p:spPr>
        <p:txBody>
          <a:bodyPr/>
          <a:lstStyle/>
          <a:p>
            <a:pPr/>
            <a:r>
              <a:t>Survey / Related Work</a:t>
            </a:r>
          </a:p>
        </p:txBody>
      </p:sp>
      <p:sp>
        <p:nvSpPr>
          <p:cNvPr id="105" name="1. Traditional Denoising Methods:…"/>
          <p:cNvSpPr txBox="1"/>
          <p:nvPr/>
        </p:nvSpPr>
        <p:spPr>
          <a:xfrm>
            <a:off x="746436" y="1855148"/>
            <a:ext cx="10068508" cy="3390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 u="sng"/>
            </a:pPr>
            <a:r>
              <a:t>1. Traditional Denoising Methods: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Gaussian Filter</a:t>
            </a:r>
            <a:r>
              <a:rPr b="0"/>
              <a:t>: Simple smoothing, but causes blurring.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Median Filter</a:t>
            </a:r>
            <a:r>
              <a:rPr b="0"/>
              <a:t>: Preserves edges, but ineffective under high noise.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Bilateral Filter</a:t>
            </a:r>
            <a:r>
              <a:rPr b="0"/>
              <a:t>: Better edge preservation, but static application.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 u="sng"/>
            </a:pPr>
            <a:r>
              <a:t>2. CNN-Based Denoising: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DnCNN, U-Net</a:t>
            </a:r>
            <a:r>
              <a:rPr b="0"/>
              <a:t>: Strong performance on synthetic datasets.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Limitations: Black-box nature, requires lots of data, poor generalization.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3. Pixel-Wise Reinforcement Learning:…"/>
          <p:cNvSpPr txBox="1"/>
          <p:nvPr/>
        </p:nvSpPr>
        <p:spPr>
          <a:xfrm>
            <a:off x="734759" y="745475"/>
            <a:ext cx="10068505" cy="21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 u="sng"/>
            </a:pPr>
            <a:r>
              <a:t>3. Pixel-Wise Reinforcement Learning: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Key Innovation</a:t>
            </a:r>
            <a:r>
              <a:rPr b="0"/>
              <a:t>: Treat each pixel as an RL agent.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Allows local context awareness and adaptive decision-making.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b="1" sz="2200"/>
            </a:pPr>
            <a:r>
              <a:t>Interpretable</a:t>
            </a:r>
            <a:r>
              <a:rPr b="0"/>
              <a:t>: Can track which actions were applied where.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roposed Work"/>
          <p:cNvSpPr txBox="1"/>
          <p:nvPr>
            <p:ph type="title"/>
          </p:nvPr>
        </p:nvSpPr>
        <p:spPr>
          <a:xfrm>
            <a:off x="662005" y="446870"/>
            <a:ext cx="10515601" cy="942817"/>
          </a:xfrm>
          <a:prstGeom prst="rect">
            <a:avLst/>
          </a:prstGeom>
        </p:spPr>
        <p:txBody>
          <a:bodyPr/>
          <a:lstStyle/>
          <a:p>
            <a:pPr/>
            <a:r>
              <a:t>Proposed Work</a:t>
            </a:r>
          </a:p>
        </p:txBody>
      </p:sp>
      <p:sp>
        <p:nvSpPr>
          <p:cNvPr id="110" name="1. Dataset and Noise Modeling:…"/>
          <p:cNvSpPr txBox="1"/>
          <p:nvPr/>
        </p:nvSpPr>
        <p:spPr>
          <a:xfrm>
            <a:off x="742627" y="1832355"/>
            <a:ext cx="10068508" cy="296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1. Dataset and Noise Modeling: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Used </a:t>
            </a:r>
            <a:r>
              <a:rPr b="1"/>
              <a:t>BSD68</a:t>
            </a:r>
            <a:r>
              <a:t> dataset (68 grayscale images).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Added Gaussian noise (σ = 15) to simulate realistic ultrasound noise.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2. Action Space: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9 Actions: increase/decrease intensity, apply various filters, or do nothing.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These actions mimic interpretable image operations.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3. Model Architecture – MyFcn:…"/>
          <p:cNvSpPr txBox="1"/>
          <p:nvPr/>
        </p:nvSpPr>
        <p:spPr>
          <a:xfrm>
            <a:off x="695914" y="1164720"/>
            <a:ext cx="10068508" cy="381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3. Model Architecture – MyFcn: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Fully convolutional network.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Includes dilated convolutions and a ConvGRU module for memory.</a:t>
            </a:r>
          </a:p>
          <a:p>
            <a:pPr marL="370607" indent="-230907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Two heads: </a:t>
            </a:r>
            <a:r>
              <a:rPr b="1"/>
              <a:t>Policy</a:t>
            </a:r>
            <a:r>
              <a:t> (predict actions), </a:t>
            </a:r>
            <a:r>
              <a:rPr b="1"/>
              <a:t>Value</a:t>
            </a:r>
            <a:r>
              <a:t> (estimate reward).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4. Training Approach:</a:t>
            </a:r>
          </a:p>
          <a:p>
            <a:pPr marL="363610" indent="-223910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A3C algorithm used.</a:t>
            </a:r>
          </a:p>
          <a:p>
            <a:pPr marL="307633" indent="-167933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5-step episodes with rewards based on PSNR improvement.</a:t>
            </a:r>
          </a:p>
          <a:p>
            <a:pPr marL="307633" indent="-167933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Total loss = policy loss + value loss + entropy regularization.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4294967295"/>
          </p:nvPr>
        </p:nvSpPr>
        <p:spPr>
          <a:xfrm>
            <a:off x="11620268" y="6264590"/>
            <a:ext cx="273652" cy="4597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Screenshot 2025-03-11 at 10.55.03 AM.png" descr="Screenshot 2025-03-11 at 10.55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0853" y="918719"/>
            <a:ext cx="5485264" cy="512674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16" name="Model Architecture"/>
          <p:cNvSpPr txBox="1"/>
          <p:nvPr/>
        </p:nvSpPr>
        <p:spPr>
          <a:xfrm>
            <a:off x="3872374" y="230614"/>
            <a:ext cx="378558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500"/>
            </a:lvl1pPr>
          </a:lstStyle>
          <a:p>
            <a:pPr/>
            <a:r>
              <a:t>Model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mplementation"/>
          <p:cNvSpPr txBox="1"/>
          <p:nvPr>
            <p:ph type="title"/>
          </p:nvPr>
        </p:nvSpPr>
        <p:spPr>
          <a:xfrm>
            <a:off x="499533" y="470227"/>
            <a:ext cx="10515601" cy="942817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19" name="Framework &amp; Tools:…"/>
          <p:cNvSpPr txBox="1"/>
          <p:nvPr/>
        </p:nvSpPr>
        <p:spPr>
          <a:xfrm>
            <a:off x="566209" y="1651598"/>
            <a:ext cx="8794247" cy="4112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Framework &amp; Tools: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Implemented in </a:t>
            </a:r>
            <a:r>
              <a:rPr b="1"/>
              <a:t>TensorFlow 2.x</a:t>
            </a:r>
            <a:r>
              <a:t>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Used </a:t>
            </a:r>
            <a:r>
              <a:rPr b="1"/>
              <a:t>OpenCV</a:t>
            </a:r>
            <a:r>
              <a:t> and </a:t>
            </a:r>
            <a:r>
              <a:rPr b="1"/>
              <a:t>NumPy</a:t>
            </a:r>
            <a:r>
              <a:t> for image processing.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System Modules:</a:t>
            </a:r>
          </a:p>
          <a:p>
            <a:pPr marL="530468" indent="-390769">
              <a:lnSpc>
                <a:spcPct val="90000"/>
              </a:lnSpc>
              <a:spcBef>
                <a:spcPts val="1000"/>
              </a:spcBef>
              <a:buSzPct val="100000"/>
              <a:buFont typeface="Courier"/>
              <a:buChar char="•"/>
              <a:defRPr sz="2200"/>
            </a:pPr>
            <a:r>
              <a:t>mini_batch_loader.py: Prepares image patches with augmentation.</a:t>
            </a:r>
          </a:p>
          <a:p>
            <a:pPr marL="530468" indent="-390769">
              <a:lnSpc>
                <a:spcPct val="90000"/>
              </a:lnSpc>
              <a:spcBef>
                <a:spcPts val="1000"/>
              </a:spcBef>
              <a:buSzPct val="100000"/>
              <a:buFont typeface="Courier"/>
              <a:buChar char="•"/>
              <a:defRPr sz="2200"/>
            </a:pPr>
            <a:r>
              <a:t>MyFcn.py: Model definition.</a:t>
            </a:r>
          </a:p>
          <a:p>
            <a:pPr marL="530468" indent="-390769">
              <a:lnSpc>
                <a:spcPct val="90000"/>
              </a:lnSpc>
              <a:spcBef>
                <a:spcPts val="1000"/>
              </a:spcBef>
              <a:buSzPct val="100000"/>
              <a:buFont typeface="Courier"/>
              <a:buChar char="•"/>
              <a:defRPr sz="2200"/>
            </a:pPr>
            <a:r>
              <a:t>State.py: Environment simulating pixel-wise action effects.</a:t>
            </a:r>
          </a:p>
          <a:p>
            <a:pPr marL="530468" indent="-390769">
              <a:lnSpc>
                <a:spcPct val="90000"/>
              </a:lnSpc>
              <a:spcBef>
                <a:spcPts val="1000"/>
              </a:spcBef>
              <a:buSzPct val="100000"/>
              <a:buFont typeface="Courier"/>
              <a:buChar char="•"/>
              <a:defRPr sz="2200"/>
            </a:pPr>
            <a:r>
              <a:t>pixelwise_a3.py: A3C algorithm implementation with updates.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raining Details:…"/>
          <p:cNvSpPr txBox="1"/>
          <p:nvPr/>
        </p:nvSpPr>
        <p:spPr>
          <a:xfrm>
            <a:off x="531176" y="850432"/>
            <a:ext cx="8794244" cy="2542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/>
            </a:pPr>
            <a:r>
              <a:t>Training Details: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Batch size: 64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Episodes: 50,000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Optimizer: Adam with learning rate decay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Evaluation every 3000 episodes</a:t>
            </a:r>
          </a:p>
          <a:p>
            <a:pPr marL="563032" indent="-423332">
              <a:lnSpc>
                <a:spcPct val="90000"/>
              </a:lnSpc>
              <a:spcBef>
                <a:spcPts val="1000"/>
              </a:spcBef>
              <a:buSzPct val="100000"/>
              <a:buFont typeface="Times Roman"/>
              <a:buChar char="•"/>
              <a:defRPr sz="2200"/>
            </a:pPr>
            <a:r>
              <a:t>PSNR tracked to evaluate learning 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ource Sans Pro"/>
        <a:ea typeface="Source Sans Pro"/>
        <a:cs typeface="Source Sans Pr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ource Sans Pro"/>
        <a:ea typeface="Source Sans Pro"/>
        <a:cs typeface="Source Sans Pr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