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9" r:id="rId5"/>
    <p:sldId id="281" r:id="rId6"/>
    <p:sldId id="280" r:id="rId7"/>
    <p:sldId id="261" r:id="rId8"/>
    <p:sldId id="262" r:id="rId9"/>
    <p:sldId id="263" r:id="rId10"/>
    <p:sldId id="264" r:id="rId11"/>
    <p:sldId id="265" r:id="rId12"/>
    <p:sldId id="282" r:id="rId13"/>
    <p:sldId id="274" r:id="rId14"/>
    <p:sldId id="272" r:id="rId15"/>
    <p:sldId id="275" r:id="rId16"/>
    <p:sldId id="278" r:id="rId17"/>
    <p:sldId id="283" r:id="rId18"/>
    <p:sldId id="276" r:id="rId19"/>
    <p:sldId id="277" r:id="rId20"/>
    <p:sldId id="288" r:id="rId21"/>
    <p:sldId id="269" r:id="rId22"/>
    <p:sldId id="284" r:id="rId23"/>
    <p:sldId id="286" r:id="rId24"/>
    <p:sldId id="285" r:id="rId25"/>
    <p:sldId id="287"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3" d="100"/>
          <a:sy n="43" d="100"/>
        </p:scale>
        <p:origin x="1576" y="1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40069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27606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460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16277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2378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838864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19236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69752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3259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43272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BAED3-09E6-4CFE-AA9A-E3CCDF8D6F0A}"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8764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BAED3-09E6-4CFE-AA9A-E3CCDF8D6F0A}"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27680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BAED3-09E6-4CFE-AA9A-E3CCDF8D6F0A}"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21114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BAED3-09E6-4CFE-AA9A-E3CCDF8D6F0A}"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70087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2BAED3-09E6-4CFE-AA9A-E3CCDF8D6F0A}"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26720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2BAED3-09E6-4CFE-AA9A-E3CCDF8D6F0A}"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65413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2BAED3-09E6-4CFE-AA9A-E3CCDF8D6F0A}" type="datetimeFigureOut">
              <a:rPr lang="en-US" smtClean="0"/>
              <a:t>11/28/2022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D6DDB8-80DE-4BB6-BFF9-4253CA262E67}" type="slidenum">
              <a:rPr lang="en-US" smtClean="0"/>
              <a:t>‹#›</a:t>
            </a:fld>
            <a:endParaRPr lang="en-US"/>
          </a:p>
        </p:txBody>
      </p:sp>
    </p:spTree>
    <p:extLst>
      <p:ext uri="{BB962C8B-B14F-4D97-AF65-F5344CB8AC3E}">
        <p14:creationId xmlns:p14="http://schemas.microsoft.com/office/powerpoint/2010/main" val="27533506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B0E3-EA5D-486E-924A-60CED8B2A3D4}"/>
              </a:ext>
            </a:extLst>
          </p:cNvPr>
          <p:cNvSpPr>
            <a:spLocks noGrp="1"/>
          </p:cNvSpPr>
          <p:nvPr>
            <p:ph type="ctrTitle"/>
          </p:nvPr>
        </p:nvSpPr>
        <p:spPr>
          <a:xfrm>
            <a:off x="-266700" y="2378529"/>
            <a:ext cx="9912626" cy="1572984"/>
          </a:xfrm>
        </p:spPr>
        <p:txBody>
          <a:bodyPr/>
          <a:lstStyle/>
          <a:p>
            <a:r>
              <a:rPr lang="en-US" sz="4400" dirty="0">
                <a:latin typeface="Times New Roman" panose="02020603050405020304" pitchFamily="18" charset="0"/>
                <a:cs typeface="Times New Roman" panose="02020603050405020304" pitchFamily="18" charset="0"/>
              </a:rPr>
              <a:t>ONLINE DOCTOR APPOINTMENT AND CONSULTATION SYSTEM</a:t>
            </a:r>
          </a:p>
        </p:txBody>
      </p:sp>
    </p:spTree>
    <p:extLst>
      <p:ext uri="{BB962C8B-B14F-4D97-AF65-F5344CB8AC3E}">
        <p14:creationId xmlns:p14="http://schemas.microsoft.com/office/powerpoint/2010/main" val="136178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76B1-8896-4BE6-9B2B-D50790ACCFA9}"/>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Doctor Module</a:t>
            </a:r>
          </a:p>
        </p:txBody>
      </p:sp>
      <p:sp>
        <p:nvSpPr>
          <p:cNvPr id="3" name="Content Placeholder 2">
            <a:extLst>
              <a:ext uri="{FF2B5EF4-FFF2-40B4-BE49-F238E27FC236}">
                <a16:creationId xmlns:a16="http://schemas.microsoft.com/office/drawing/2014/main" id="{5D5150B1-7CA5-4EE5-B75F-2F55AF34BCB1}"/>
              </a:ext>
            </a:extLst>
          </p:cNvPr>
          <p:cNvSpPr>
            <a:spLocks noGrp="1"/>
          </p:cNvSpPr>
          <p:nvPr>
            <p:ph idx="1"/>
          </p:nvPr>
        </p:nvSpPr>
        <p:spPr>
          <a:xfrm>
            <a:off x="677333" y="1524001"/>
            <a:ext cx="9142527" cy="4517362"/>
          </a:xfrm>
        </p:spPr>
        <p:txBody>
          <a:bodyPr/>
          <a:lstStyle/>
          <a:p>
            <a:pPr>
              <a:lnSpc>
                <a:spcPct val="150000"/>
              </a:lnSpc>
            </a:pPr>
            <a:r>
              <a:rPr lang="en-US" dirty="0"/>
              <a:t>This module allows doctors to register on the website and after account has been activated, he/she can post consultation timings, fee details etc. Doctor after discussing with the user/patient, can post the prescription of medicines. Doctor can also view the payment detail.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158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10E-B9C1-4682-91E3-5FAF1E7A3970}"/>
              </a:ext>
            </a:extLst>
          </p:cNvPr>
          <p:cNvSpPr>
            <a:spLocks noGrp="1"/>
          </p:cNvSpPr>
          <p:nvPr>
            <p:ph type="title"/>
          </p:nvPr>
        </p:nvSpPr>
        <p:spPr>
          <a:xfrm>
            <a:off x="677334" y="609600"/>
            <a:ext cx="8596668" cy="755374"/>
          </a:xfrm>
        </p:spPr>
        <p:txBody>
          <a:bodyPr/>
          <a:lstStyle/>
          <a:p>
            <a:r>
              <a:rPr lang="en-US" dirty="0"/>
              <a:t>						</a:t>
            </a:r>
            <a:r>
              <a:rPr lang="en-US" dirty="0">
                <a:latin typeface="Times New Roman" panose="02020603050405020304" pitchFamily="18" charset="0"/>
                <a:cs typeface="Times New Roman" panose="02020603050405020304" pitchFamily="18" charset="0"/>
              </a:rPr>
              <a:t>Patient Module</a:t>
            </a:r>
          </a:p>
        </p:txBody>
      </p:sp>
      <p:sp>
        <p:nvSpPr>
          <p:cNvPr id="3" name="Content Placeholder 2">
            <a:extLst>
              <a:ext uri="{FF2B5EF4-FFF2-40B4-BE49-F238E27FC236}">
                <a16:creationId xmlns:a16="http://schemas.microsoft.com/office/drawing/2014/main" id="{E87593A8-9340-49F2-9D86-6E7489CD411D}"/>
              </a:ext>
            </a:extLst>
          </p:cNvPr>
          <p:cNvSpPr>
            <a:spLocks noGrp="1"/>
          </p:cNvSpPr>
          <p:nvPr>
            <p:ph idx="1"/>
          </p:nvPr>
        </p:nvSpPr>
        <p:spPr>
          <a:xfrm>
            <a:off x="677333" y="1524001"/>
            <a:ext cx="9116023" cy="4517362"/>
          </a:xfrm>
        </p:spPr>
        <p:txBody>
          <a:bodyPr>
            <a:normAutofit/>
          </a:bodyPr>
          <a:lstStyle/>
          <a:p>
            <a:pPr algn="just">
              <a:lnSpc>
                <a:spcPct val="150000"/>
              </a:lnSpc>
            </a:pPr>
            <a:r>
              <a:rPr lang="en-US" dirty="0"/>
              <a:t>User module allows the patient to register on the website and provides search for the doctors of their choice and allows to book an appointment. This module allows patient to pay consultation fee to doctor online and transaction will be completed on spot. User can download the prescription sent by doctor and the same can be forwarded to pharmacies to get medicine to their doorstep.</a:t>
            </a:r>
          </a:p>
        </p:txBody>
      </p:sp>
    </p:spTree>
    <p:extLst>
      <p:ext uri="{BB962C8B-B14F-4D97-AF65-F5344CB8AC3E}">
        <p14:creationId xmlns:p14="http://schemas.microsoft.com/office/powerpoint/2010/main" val="131675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10E-B9C1-4682-91E3-5FAF1E7A3970}"/>
              </a:ext>
            </a:extLst>
          </p:cNvPr>
          <p:cNvSpPr>
            <a:spLocks noGrp="1"/>
          </p:cNvSpPr>
          <p:nvPr>
            <p:ph type="title"/>
          </p:nvPr>
        </p:nvSpPr>
        <p:spPr>
          <a:xfrm>
            <a:off x="677334" y="609600"/>
            <a:ext cx="8596668" cy="755374"/>
          </a:xfrm>
        </p:spPr>
        <p:txBody>
          <a:bodyPr/>
          <a:lstStyle/>
          <a:p>
            <a:r>
              <a:rPr lang="en-US" dirty="0"/>
              <a:t>						</a:t>
            </a:r>
            <a:r>
              <a:rPr lang="en-US" dirty="0">
                <a:latin typeface="Times New Roman" panose="02020603050405020304" pitchFamily="18" charset="0"/>
                <a:cs typeface="Times New Roman" panose="02020603050405020304" pitchFamily="18" charset="0"/>
              </a:rPr>
              <a:t>Pharmacy Module</a:t>
            </a:r>
          </a:p>
        </p:txBody>
      </p:sp>
      <p:sp>
        <p:nvSpPr>
          <p:cNvPr id="3" name="Content Placeholder 2">
            <a:extLst>
              <a:ext uri="{FF2B5EF4-FFF2-40B4-BE49-F238E27FC236}">
                <a16:creationId xmlns:a16="http://schemas.microsoft.com/office/drawing/2014/main" id="{E87593A8-9340-49F2-9D86-6E7489CD411D}"/>
              </a:ext>
            </a:extLst>
          </p:cNvPr>
          <p:cNvSpPr>
            <a:spLocks noGrp="1"/>
          </p:cNvSpPr>
          <p:nvPr>
            <p:ph idx="1"/>
          </p:nvPr>
        </p:nvSpPr>
        <p:spPr>
          <a:xfrm>
            <a:off x="677333" y="1524001"/>
            <a:ext cx="9116023" cy="4517362"/>
          </a:xfrm>
        </p:spPr>
        <p:txBody>
          <a:bodyPr>
            <a:normAutofit/>
          </a:bodyPr>
          <a:lstStyle/>
          <a:p>
            <a:pPr algn="just">
              <a:lnSpc>
                <a:spcPct val="150000"/>
              </a:lnSpc>
            </a:pPr>
            <a:r>
              <a:rPr lang="en-US" dirty="0"/>
              <a:t>In this module, a pharmacy registers on this website and takes order of medicines from the patient and delivers the same at the patient’s doorstep. </a:t>
            </a:r>
          </a:p>
        </p:txBody>
      </p:sp>
    </p:spTree>
    <p:extLst>
      <p:ext uri="{BB962C8B-B14F-4D97-AF65-F5344CB8AC3E}">
        <p14:creationId xmlns:p14="http://schemas.microsoft.com/office/powerpoint/2010/main" val="29493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695-3F47-4880-85E2-F7266F8F105A}"/>
              </a:ext>
            </a:extLst>
          </p:cNvPr>
          <p:cNvSpPr>
            <a:spLocks noGrp="1"/>
          </p:cNvSpPr>
          <p:nvPr>
            <p:ph type="title"/>
          </p:nvPr>
        </p:nvSpPr>
        <p:spPr>
          <a:xfrm>
            <a:off x="677334" y="609600"/>
            <a:ext cx="8596668" cy="834887"/>
          </a:xfrm>
        </p:spPr>
        <p:txBody>
          <a:bodyPr/>
          <a:lstStyle/>
          <a:p>
            <a:r>
              <a:rPr lang="en-US" dirty="0"/>
              <a:t>					Implementation</a:t>
            </a:r>
          </a:p>
        </p:txBody>
      </p:sp>
      <p:sp>
        <p:nvSpPr>
          <p:cNvPr id="3" name="Content Placeholder 2">
            <a:extLst>
              <a:ext uri="{FF2B5EF4-FFF2-40B4-BE49-F238E27FC236}">
                <a16:creationId xmlns:a16="http://schemas.microsoft.com/office/drawing/2014/main" id="{D7E934DB-D485-4F52-AC80-4C8ECE0E2F92}"/>
              </a:ext>
            </a:extLst>
          </p:cNvPr>
          <p:cNvSpPr>
            <a:spLocks noGrp="1"/>
          </p:cNvSpPr>
          <p:nvPr>
            <p:ph idx="1"/>
          </p:nvPr>
        </p:nvSpPr>
        <p:spPr>
          <a:xfrm>
            <a:off x="677334" y="1577009"/>
            <a:ext cx="9381066" cy="446435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In the front-end HTML is used. All the HTML pages will get displayed according to the code written. In the Backend NetBeans is used. NetBeans with JDK has to be installed. MYSQL has to be installed. Database setup is done through MYSQL Workbench. MYSQL workbench will get installed during the installation process of MYSQL. </a:t>
            </a:r>
            <a:r>
              <a:rPr lang="en-US" dirty="0"/>
              <a:t> </a:t>
            </a:r>
          </a:p>
        </p:txBody>
      </p:sp>
    </p:spTree>
    <p:extLst>
      <p:ext uri="{BB962C8B-B14F-4D97-AF65-F5344CB8AC3E}">
        <p14:creationId xmlns:p14="http://schemas.microsoft.com/office/powerpoint/2010/main" val="262506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18D6-5417-45A5-9050-A1CEA0F89C65}"/>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Working</a:t>
            </a:r>
          </a:p>
        </p:txBody>
      </p:sp>
      <p:sp>
        <p:nvSpPr>
          <p:cNvPr id="3" name="Content Placeholder 2">
            <a:extLst>
              <a:ext uri="{FF2B5EF4-FFF2-40B4-BE49-F238E27FC236}">
                <a16:creationId xmlns:a16="http://schemas.microsoft.com/office/drawing/2014/main" id="{DFAF2C84-0226-4298-8A01-B51A36AED02F}"/>
              </a:ext>
            </a:extLst>
          </p:cNvPr>
          <p:cNvSpPr>
            <a:spLocks noGrp="1"/>
          </p:cNvSpPr>
          <p:nvPr>
            <p:ph idx="1"/>
          </p:nvPr>
        </p:nvSpPr>
        <p:spPr>
          <a:xfrm>
            <a:off x="677333" y="1470991"/>
            <a:ext cx="9460579" cy="4570371"/>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 web link is shared to everyone. On clicking it, both the user and Admin registers and logins. The user is navigated to the home page and selects the service based on the requirement. Later, he is navigated to a page where all his details like name, mobile number, address has to be entered. Now comes the role of the admin, who manages all the complaints. He sends the worker to the prescribed location. After work completion, the worker updates it to the admin and the admin updates the work status. After, the worker collects the amount from the customer. The customer later gives the review and the business growth is based on the customer.</a:t>
            </a:r>
          </a:p>
        </p:txBody>
      </p:sp>
    </p:spTree>
    <p:extLst>
      <p:ext uri="{BB962C8B-B14F-4D97-AF65-F5344CB8AC3E}">
        <p14:creationId xmlns:p14="http://schemas.microsoft.com/office/powerpoint/2010/main" val="176279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B6DF226D-0F98-7505-0DAA-5BDD48CDB655}"/>
              </a:ext>
            </a:extLst>
          </p:cNvPr>
          <p:cNvGraphicFramePr>
            <a:graphicFrameLocks noGrp="1"/>
          </p:cNvGraphicFramePr>
          <p:nvPr>
            <p:extLst>
              <p:ext uri="{D42A27DB-BD31-4B8C-83A1-F6EECF244321}">
                <p14:modId xmlns:p14="http://schemas.microsoft.com/office/powerpoint/2010/main" val="3175553215"/>
              </p:ext>
            </p:extLst>
          </p:nvPr>
        </p:nvGraphicFramePr>
        <p:xfrm>
          <a:off x="185980" y="719666"/>
          <a:ext cx="9974022" cy="4335588"/>
        </p:xfrm>
        <a:graphic>
          <a:graphicData uri="http://schemas.openxmlformats.org/drawingml/2006/table">
            <a:tbl>
              <a:tblPr firstRow="1" bandRow="1">
                <a:tableStyleId>{5C22544A-7EE6-4342-B048-85BDC9FD1C3A}</a:tableStyleId>
              </a:tblPr>
              <a:tblGrid>
                <a:gridCol w="1662337">
                  <a:extLst>
                    <a:ext uri="{9D8B030D-6E8A-4147-A177-3AD203B41FA5}">
                      <a16:colId xmlns:a16="http://schemas.microsoft.com/office/drawing/2014/main" val="2370110168"/>
                    </a:ext>
                  </a:extLst>
                </a:gridCol>
                <a:gridCol w="1662337">
                  <a:extLst>
                    <a:ext uri="{9D8B030D-6E8A-4147-A177-3AD203B41FA5}">
                      <a16:colId xmlns:a16="http://schemas.microsoft.com/office/drawing/2014/main" val="3871335576"/>
                    </a:ext>
                  </a:extLst>
                </a:gridCol>
                <a:gridCol w="1662337">
                  <a:extLst>
                    <a:ext uri="{9D8B030D-6E8A-4147-A177-3AD203B41FA5}">
                      <a16:colId xmlns:a16="http://schemas.microsoft.com/office/drawing/2014/main" val="4234224321"/>
                    </a:ext>
                  </a:extLst>
                </a:gridCol>
                <a:gridCol w="1662337">
                  <a:extLst>
                    <a:ext uri="{9D8B030D-6E8A-4147-A177-3AD203B41FA5}">
                      <a16:colId xmlns:a16="http://schemas.microsoft.com/office/drawing/2014/main" val="849354082"/>
                    </a:ext>
                  </a:extLst>
                </a:gridCol>
                <a:gridCol w="1662337">
                  <a:extLst>
                    <a:ext uri="{9D8B030D-6E8A-4147-A177-3AD203B41FA5}">
                      <a16:colId xmlns:a16="http://schemas.microsoft.com/office/drawing/2014/main" val="4146553188"/>
                    </a:ext>
                  </a:extLst>
                </a:gridCol>
                <a:gridCol w="1662337">
                  <a:extLst>
                    <a:ext uri="{9D8B030D-6E8A-4147-A177-3AD203B41FA5}">
                      <a16:colId xmlns:a16="http://schemas.microsoft.com/office/drawing/2014/main" val="2632258355"/>
                    </a:ext>
                  </a:extLst>
                </a:gridCol>
              </a:tblGrid>
              <a:tr h="544798">
                <a:tc>
                  <a:txBody>
                    <a:bodyPr/>
                    <a:lstStyle/>
                    <a:p>
                      <a:pPr marL="67945" marR="50165">
                        <a:lnSpc>
                          <a:spcPts val="138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Step</a:t>
                      </a:r>
                      <a:r>
                        <a:rPr lang="en-US" sz="1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Test</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206500">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Step</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58445">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Expected</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40068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Actual</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01133876"/>
                  </a:ext>
                </a:extLst>
              </a:tr>
              <a:tr h="544798">
                <a:tc>
                  <a:txBody>
                    <a:bodyPr/>
                    <a:lstStyle/>
                    <a:p>
                      <a:pPr marL="67945" marR="0">
                        <a:lnSpc>
                          <a:spcPct val="107000"/>
                        </a:lnSpc>
                        <a:spcBef>
                          <a:spcPts val="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25425">
                        <a:lnSpc>
                          <a:spcPts val="135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Installing</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Eclipse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ct val="107000"/>
                        </a:lnSpc>
                        <a:spcBef>
                          <a:spcPts val="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Installing</a:t>
                      </a:r>
                      <a:r>
                        <a:rPr lang="en-US" sz="12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Eclipse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ct val="107000"/>
                        </a:lnSpc>
                        <a:spcBef>
                          <a:spcPts val="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Installed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ct val="107000"/>
                        </a:lnSpc>
                        <a:spcBef>
                          <a:spcPts val="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Installed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ct val="107000"/>
                        </a:lnSpc>
                        <a:spcBef>
                          <a:spcPts val="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8153226"/>
                  </a:ext>
                </a:extLst>
              </a:tr>
              <a:tr h="544798">
                <a:tc>
                  <a:txBody>
                    <a:bodyPr/>
                    <a:lstStyle/>
                    <a:p>
                      <a:pPr marL="6794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7716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Execution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Execution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21470004"/>
                  </a:ext>
                </a:extLst>
              </a:tr>
              <a:tr h="544798">
                <a:tc>
                  <a:txBody>
                    <a:bodyPr/>
                    <a:lstStyle/>
                    <a:p>
                      <a:pPr marL="6794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6520">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Home</a:t>
                      </a:r>
                      <a:r>
                        <a:rPr lang="en-US" sz="12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Home</a:t>
                      </a:r>
                      <a:r>
                        <a:rPr lang="en-US" sz="12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21920">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Home</a:t>
                      </a:r>
                      <a:r>
                        <a:rPr lang="en-US" sz="12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116205">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Home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97477271"/>
                  </a:ext>
                </a:extLst>
              </a:tr>
              <a:tr h="544798">
                <a:tc>
                  <a:txBody>
                    <a:bodyPr/>
                    <a:lstStyle/>
                    <a:p>
                      <a:pPr marL="6794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147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username,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7150">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63646260"/>
                  </a:ext>
                </a:extLst>
              </a:tr>
              <a:tr h="544798">
                <a:tc>
                  <a:txBody>
                    <a:bodyPr/>
                    <a:lstStyle/>
                    <a:p>
                      <a:pPr marL="67945" marR="0">
                        <a:lnSpc>
                          <a:spcPts val="137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953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Doctor</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1620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doctor details like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name, hospital name, mobile,</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email, password, address,</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state, city, timings,</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consultation</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fee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nSpc>
                          <a:spcPct val="10700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Registered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7150">
                        <a:lnSpc>
                          <a:spcPct val="10700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Registered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5448297"/>
                  </a:ext>
                </a:extLst>
              </a:tr>
              <a:tr h="544798">
                <a:tc>
                  <a:txBody>
                    <a:bodyPr/>
                    <a:lstStyle/>
                    <a:p>
                      <a:pPr marL="67945" marR="0">
                        <a:lnSpc>
                          <a:spcPts val="137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147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Doctor</a:t>
                      </a:r>
                      <a:r>
                        <a:rPr lang="en-US" sz="12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email,</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 correct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7150">
                        <a:lnSpc>
                          <a:spcPts val="138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5659972"/>
                  </a:ext>
                </a:extLst>
              </a:tr>
            </a:tbl>
          </a:graphicData>
        </a:graphic>
      </p:graphicFrame>
    </p:spTree>
    <p:extLst>
      <p:ext uri="{BB962C8B-B14F-4D97-AF65-F5344CB8AC3E}">
        <p14:creationId xmlns:p14="http://schemas.microsoft.com/office/powerpoint/2010/main" val="20864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98C4FB8-D04B-581F-23A6-F685548117A6}"/>
              </a:ext>
            </a:extLst>
          </p:cNvPr>
          <p:cNvGraphicFramePr>
            <a:graphicFrameLocks noGrp="1"/>
          </p:cNvGraphicFramePr>
          <p:nvPr>
            <p:extLst>
              <p:ext uri="{D42A27DB-BD31-4B8C-83A1-F6EECF244321}">
                <p14:modId xmlns:p14="http://schemas.microsoft.com/office/powerpoint/2010/main" val="1069409443"/>
              </p:ext>
            </p:extLst>
          </p:nvPr>
        </p:nvGraphicFramePr>
        <p:xfrm>
          <a:off x="170481" y="719665"/>
          <a:ext cx="9989521" cy="3894833"/>
        </p:xfrm>
        <a:graphic>
          <a:graphicData uri="http://schemas.openxmlformats.org/drawingml/2006/table">
            <a:tbl>
              <a:tblPr firstRow="1" bandRow="1">
                <a:tableStyleId>{5C22544A-7EE6-4342-B048-85BDC9FD1C3A}</a:tableStyleId>
              </a:tblPr>
              <a:tblGrid>
                <a:gridCol w="984143">
                  <a:extLst>
                    <a:ext uri="{9D8B030D-6E8A-4147-A177-3AD203B41FA5}">
                      <a16:colId xmlns:a16="http://schemas.microsoft.com/office/drawing/2014/main" val="2480112686"/>
                    </a:ext>
                  </a:extLst>
                </a:gridCol>
                <a:gridCol w="2376694">
                  <a:extLst>
                    <a:ext uri="{9D8B030D-6E8A-4147-A177-3AD203B41FA5}">
                      <a16:colId xmlns:a16="http://schemas.microsoft.com/office/drawing/2014/main" val="2791688121"/>
                    </a:ext>
                  </a:extLst>
                </a:gridCol>
                <a:gridCol w="1657171">
                  <a:extLst>
                    <a:ext uri="{9D8B030D-6E8A-4147-A177-3AD203B41FA5}">
                      <a16:colId xmlns:a16="http://schemas.microsoft.com/office/drawing/2014/main" val="2767675128"/>
                    </a:ext>
                  </a:extLst>
                </a:gridCol>
                <a:gridCol w="1657171">
                  <a:extLst>
                    <a:ext uri="{9D8B030D-6E8A-4147-A177-3AD203B41FA5}">
                      <a16:colId xmlns:a16="http://schemas.microsoft.com/office/drawing/2014/main" val="3062798593"/>
                    </a:ext>
                  </a:extLst>
                </a:gridCol>
                <a:gridCol w="1657171">
                  <a:extLst>
                    <a:ext uri="{9D8B030D-6E8A-4147-A177-3AD203B41FA5}">
                      <a16:colId xmlns:a16="http://schemas.microsoft.com/office/drawing/2014/main" val="2388753933"/>
                    </a:ext>
                  </a:extLst>
                </a:gridCol>
                <a:gridCol w="1657171">
                  <a:extLst>
                    <a:ext uri="{9D8B030D-6E8A-4147-A177-3AD203B41FA5}">
                      <a16:colId xmlns:a16="http://schemas.microsoft.com/office/drawing/2014/main" val="3481939809"/>
                    </a:ext>
                  </a:extLst>
                </a:gridCol>
              </a:tblGrid>
              <a:tr h="528193">
                <a:tc>
                  <a:txBody>
                    <a:bodyPr/>
                    <a:lstStyle/>
                    <a:p>
                      <a:pPr marL="67945" marR="0">
                        <a:lnSpc>
                          <a:spcPts val="137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953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Patient</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32715">
                        <a:lnSpc>
                          <a:spcPts val="138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patient details like</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name, address mobile, email,</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nSpc>
                          <a:spcPct val="10700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Registered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7150">
                        <a:lnSpc>
                          <a:spcPct val="107000"/>
                        </a:lnSpc>
                        <a:spcBef>
                          <a:spcPts val="0"/>
                        </a:spcBef>
                        <a:spcAft>
                          <a:spcPts val="0"/>
                        </a:spcAft>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Successfully</a:t>
                      </a:r>
                      <a:r>
                        <a:rPr lang="en-U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Registered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7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14920166"/>
                  </a:ext>
                </a:extLst>
              </a:tr>
              <a:tr h="528193">
                <a:tc>
                  <a:txBody>
                    <a:bodyPr/>
                    <a:lstStyle/>
                    <a:p>
                      <a:pPr marL="67945"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Patient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marR="0">
                        <a:lnSpc>
                          <a:spcPts val="128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email,</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password</a:t>
                      </a: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correct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0">
                        <a:lnSpc>
                          <a:spcPts val="128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9215" marR="0">
                        <a:lnSpc>
                          <a:spcPts val="128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355"/>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28294354"/>
                  </a:ext>
                </a:extLst>
              </a:tr>
              <a:tr h="52819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Search doctor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symptoms or medical area.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Shows the available doctors</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Shows the available doctors.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46267409"/>
                  </a:ext>
                </a:extLst>
              </a:tr>
              <a:tr h="542668">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Book Appointment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Select doctor, enter symptoms and details.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Booked successfully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Booked 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3380782"/>
                  </a:ext>
                </a:extLst>
              </a:tr>
              <a:tr h="52819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Payment Fee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card details and make payment.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Booked 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Booked successfully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42077699"/>
                  </a:ext>
                </a:extLst>
              </a:tr>
              <a:tr h="52819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Add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the comment and give the rating.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Submitted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Submitted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3428633"/>
                  </a:ext>
                </a:extLst>
              </a:tr>
              <a:tr h="52819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View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Enter the username and password.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View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View feedback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47754641"/>
                  </a:ext>
                </a:extLst>
              </a:tr>
            </a:tbl>
          </a:graphicData>
        </a:graphic>
      </p:graphicFrame>
    </p:spTree>
    <p:extLst>
      <p:ext uri="{BB962C8B-B14F-4D97-AF65-F5344CB8AC3E}">
        <p14:creationId xmlns:p14="http://schemas.microsoft.com/office/powerpoint/2010/main" val="22027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800C855-E7F2-6604-8C07-DE808F792756}"/>
              </a:ext>
            </a:extLst>
          </p:cNvPr>
          <p:cNvGraphicFramePr>
            <a:graphicFrameLocks noGrp="1"/>
          </p:cNvGraphicFramePr>
          <p:nvPr>
            <p:extLst>
              <p:ext uri="{D42A27DB-BD31-4B8C-83A1-F6EECF244321}">
                <p14:modId xmlns:p14="http://schemas.microsoft.com/office/powerpoint/2010/main" val="1436054415"/>
              </p:ext>
            </p:extLst>
          </p:nvPr>
        </p:nvGraphicFramePr>
        <p:xfrm>
          <a:off x="674176" y="1108129"/>
          <a:ext cx="8810790" cy="4577469"/>
        </p:xfrm>
        <a:graphic>
          <a:graphicData uri="http://schemas.openxmlformats.org/drawingml/2006/table">
            <a:tbl>
              <a:tblPr firstRow="1" bandRow="1">
                <a:tableStyleId>{5C22544A-7EE6-4342-B048-85BDC9FD1C3A}</a:tableStyleId>
              </a:tblPr>
              <a:tblGrid>
                <a:gridCol w="1468465">
                  <a:extLst>
                    <a:ext uri="{9D8B030D-6E8A-4147-A177-3AD203B41FA5}">
                      <a16:colId xmlns:a16="http://schemas.microsoft.com/office/drawing/2014/main" val="1899586756"/>
                    </a:ext>
                  </a:extLst>
                </a:gridCol>
                <a:gridCol w="1468465">
                  <a:extLst>
                    <a:ext uri="{9D8B030D-6E8A-4147-A177-3AD203B41FA5}">
                      <a16:colId xmlns:a16="http://schemas.microsoft.com/office/drawing/2014/main" val="1995260894"/>
                    </a:ext>
                  </a:extLst>
                </a:gridCol>
                <a:gridCol w="1468465">
                  <a:extLst>
                    <a:ext uri="{9D8B030D-6E8A-4147-A177-3AD203B41FA5}">
                      <a16:colId xmlns:a16="http://schemas.microsoft.com/office/drawing/2014/main" val="3255016829"/>
                    </a:ext>
                  </a:extLst>
                </a:gridCol>
                <a:gridCol w="1468465">
                  <a:extLst>
                    <a:ext uri="{9D8B030D-6E8A-4147-A177-3AD203B41FA5}">
                      <a16:colId xmlns:a16="http://schemas.microsoft.com/office/drawing/2014/main" val="1665353341"/>
                    </a:ext>
                  </a:extLst>
                </a:gridCol>
                <a:gridCol w="1468465">
                  <a:extLst>
                    <a:ext uri="{9D8B030D-6E8A-4147-A177-3AD203B41FA5}">
                      <a16:colId xmlns:a16="http://schemas.microsoft.com/office/drawing/2014/main" val="759279336"/>
                    </a:ext>
                  </a:extLst>
                </a:gridCol>
                <a:gridCol w="1468465">
                  <a:extLst>
                    <a:ext uri="{9D8B030D-6E8A-4147-A177-3AD203B41FA5}">
                      <a16:colId xmlns:a16="http://schemas.microsoft.com/office/drawing/2014/main" val="235559747"/>
                    </a:ext>
                  </a:extLst>
                </a:gridCol>
              </a:tblGrid>
              <a:tr h="43281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Doctor view patients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Go to Appointments.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Shows the appointments.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Shows the appointments.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78174030"/>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Add </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Prescription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Add Prescription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added</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added</a:t>
                      </a: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17641596"/>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Download prescription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Download prescription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file downloaded</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file downloaded</a:t>
                      </a: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3037618"/>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View Prescription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View Prescription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Show s prescription in browser</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Show s prescription in browser</a:t>
                      </a: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65306955"/>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Patient send Prescription to pharmacy</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Patient send Prescription to pharmacy</a:t>
                      </a: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Prescription sent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Prescription sent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68925621"/>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registration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registration</a:t>
                      </a: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Successful 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Successful 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68009427"/>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Login</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Login</a:t>
                      </a: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Login 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Login 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Success</a:t>
                      </a:r>
                    </a:p>
                  </a:txBody>
                  <a:tcPr marL="0" marR="0" marT="0" marB="0"/>
                </a:tc>
                <a:extLst>
                  <a:ext uri="{0D108BD9-81ED-4DB2-BD59-A6C34878D82A}">
                    <a16:rowId xmlns:a16="http://schemas.microsoft.com/office/drawing/2014/main" val="2042811352"/>
                  </a:ext>
                </a:extLst>
              </a:tr>
              <a:tr h="1114965">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download prescription file</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download prescription file</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file downloaded</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Prescription file downloaded</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Success</a:t>
                      </a:r>
                    </a:p>
                  </a:txBody>
                  <a:tcPr marL="0" marR="0" marT="0" marB="0"/>
                </a:tc>
                <a:extLst>
                  <a:ext uri="{0D108BD9-81ED-4DB2-BD59-A6C34878D82A}">
                    <a16:rowId xmlns:a16="http://schemas.microsoft.com/office/drawing/2014/main" val="440786107"/>
                  </a:ext>
                </a:extLst>
              </a:tr>
              <a:tr h="432813">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update dispatch status</a:t>
                      </a:r>
                    </a:p>
                  </a:txBody>
                  <a:tcPr marL="0" marR="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Pharmacy update dispatch status</a:t>
                      </a: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Dispatch 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Dispatch 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Success</a:t>
                      </a:r>
                    </a:p>
                  </a:txBody>
                  <a:tcPr marL="0" marR="0" marT="0" marB="0"/>
                </a:tc>
                <a:extLst>
                  <a:ext uri="{0D108BD9-81ED-4DB2-BD59-A6C34878D82A}">
                    <a16:rowId xmlns:a16="http://schemas.microsoft.com/office/drawing/2014/main" val="3087231021"/>
                  </a:ext>
                </a:extLst>
              </a:tr>
            </a:tbl>
          </a:graphicData>
        </a:graphic>
      </p:graphicFrame>
    </p:spTree>
    <p:extLst>
      <p:ext uri="{BB962C8B-B14F-4D97-AF65-F5344CB8AC3E}">
        <p14:creationId xmlns:p14="http://schemas.microsoft.com/office/powerpoint/2010/main" val="339619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B879-2BD4-40FE-8A9F-8092C21B2441}"/>
              </a:ext>
            </a:extLst>
          </p:cNvPr>
          <p:cNvSpPr>
            <a:spLocks noGrp="1"/>
          </p:cNvSpPr>
          <p:nvPr>
            <p:ph type="title"/>
          </p:nvPr>
        </p:nvSpPr>
        <p:spPr>
          <a:xfrm>
            <a:off x="677334" y="609600"/>
            <a:ext cx="8596668" cy="728870"/>
          </a:xfrm>
        </p:spPr>
        <p:txBody>
          <a:bodyPr/>
          <a:lstStyle/>
          <a:p>
            <a:r>
              <a:rPr lang="en-US" dirty="0"/>
              <a:t>						Feedback</a:t>
            </a:r>
          </a:p>
        </p:txBody>
      </p:sp>
      <p:sp>
        <p:nvSpPr>
          <p:cNvPr id="3" name="Content Placeholder 2">
            <a:extLst>
              <a:ext uri="{FF2B5EF4-FFF2-40B4-BE49-F238E27FC236}">
                <a16:creationId xmlns:a16="http://schemas.microsoft.com/office/drawing/2014/main" id="{F4DA2478-B3A4-43B3-9987-EB7FE06660E7}"/>
              </a:ext>
            </a:extLst>
          </p:cNvPr>
          <p:cNvSpPr>
            <a:spLocks noGrp="1"/>
          </p:cNvSpPr>
          <p:nvPr>
            <p:ph idx="1"/>
          </p:nvPr>
        </p:nvSpPr>
        <p:spPr>
          <a:xfrm>
            <a:off x="677334" y="1484243"/>
            <a:ext cx="9208788" cy="4557119"/>
          </a:xfrm>
        </p:spPr>
        <p:txBody>
          <a:bodyPr>
            <a:normAutofit/>
          </a:bodyPr>
          <a:lstStyle/>
          <a:p>
            <a:pPr marL="57150" marR="0" indent="-230505" algn="just">
              <a:lnSpc>
                <a:spcPts val="1840"/>
              </a:lnSpc>
              <a:spcBef>
                <a:spcPts val="305"/>
              </a:spcBef>
              <a:spcAft>
                <a:spcPts val="0"/>
              </a:spcAft>
              <a:tabLst>
                <a:tab pos="347345" algn="l"/>
              </a:tabLst>
            </a:pPr>
            <a:r>
              <a:rPr lang="en-US" sz="2000" dirty="0">
                <a:latin typeface="Times New Roman" panose="02020603050405020304" pitchFamily="18" charset="0"/>
                <a:cs typeface="Times New Roman" panose="02020603050405020304" pitchFamily="18" charset="0"/>
              </a:rPr>
              <a:t>The feedback received is quite good since all the features promised are implemented in the project. They suggested to change the payment mode to worker from cash to online transaction. </a:t>
            </a:r>
            <a:r>
              <a:rPr lang="en-US" sz="2000" dirty="0">
                <a:effectLst/>
                <a:latin typeface="Calibri" panose="020F0502020204030204" pitchFamily="34" charset="0"/>
                <a:ea typeface="Times" panose="02020603050405020304" pitchFamily="18" charset="0"/>
              </a:rPr>
              <a:t>The feedback we got from them is to change the format of the field names in the patient dashboard, as we mistakenly lowercased the first letter of the field name. </a:t>
            </a:r>
            <a:r>
              <a:rPr lang="en-US" sz="2000" b="0" u="none" strike="noStrike" kern="0" dirty="0">
                <a:effectLst/>
                <a:uFill>
                  <a:solidFill>
                    <a:srgbClr val="000000"/>
                  </a:solidFill>
                </a:uFill>
                <a:latin typeface="Calibri" panose="020F0502020204030204" pitchFamily="34" charset="0"/>
                <a:ea typeface="Times" panose="02020603050405020304" pitchFamily="18" charset="0"/>
              </a:rPr>
              <a:t>So, for this we have rectified the mistake and pushing the modified code in phase 2 source code.</a:t>
            </a:r>
            <a:endParaRPr lang="en-US" sz="2000" b="1" u="sng" kern="0" dirty="0">
              <a:effectLst/>
              <a:uFill>
                <a:solidFill>
                  <a:srgbClr val="000000"/>
                </a:solidFill>
              </a:uFill>
              <a:latin typeface="Times New Roman" panose="02020603050405020304" pitchFamily="18" charset="0"/>
              <a:ea typeface="Times New Roman" panose="02020603050405020304" pitchFamily="18" charset="0"/>
            </a:endParaRPr>
          </a:p>
          <a:p>
            <a:pPr marL="57150" marR="0" indent="-230505" algn="just">
              <a:lnSpc>
                <a:spcPts val="1840"/>
              </a:lnSpc>
              <a:spcBef>
                <a:spcPts val="305"/>
              </a:spcBef>
              <a:spcAft>
                <a:spcPts val="0"/>
              </a:spcAft>
              <a:tabLst>
                <a:tab pos="347345" algn="l"/>
              </a:tabLst>
            </a:pPr>
            <a:r>
              <a:rPr lang="en-US" sz="2000" b="0" u="none" strike="noStrike" kern="0" dirty="0">
                <a:effectLst/>
                <a:uFill>
                  <a:solidFill>
                    <a:srgbClr val="000000"/>
                  </a:solidFill>
                </a:uFill>
                <a:latin typeface="Calibri" panose="020F0502020204030204" pitchFamily="34" charset="0"/>
                <a:ea typeface="Times" panose="02020603050405020304" pitchFamily="18" charset="0"/>
              </a:rPr>
              <a:t>	The other suggestion they gave is to maintain a single login page for all the users instead of four different pages but what we thought is creating four different user pages would give a clear-cut idea and we can also use the images appropriately, which makes easy visual understand as well.</a:t>
            </a:r>
            <a:endParaRPr lang="en-US" sz="2000" b="1" u="sng" kern="0" dirty="0">
              <a:effectLst/>
              <a:uFill>
                <a:solidFill>
                  <a:srgbClr val="000000"/>
                </a:solidFill>
              </a:uFill>
              <a:latin typeface="Times New Roman" panose="02020603050405020304" pitchFamily="18" charset="0"/>
              <a:ea typeface="Times New Roman" panose="02020603050405020304" pitchFamily="18" charset="0"/>
            </a:endParaRPr>
          </a:p>
          <a:p>
            <a:pPr marL="57150" marR="0" indent="-230505" algn="just">
              <a:lnSpc>
                <a:spcPts val="1840"/>
              </a:lnSpc>
              <a:spcBef>
                <a:spcPts val="305"/>
              </a:spcBef>
              <a:spcAft>
                <a:spcPts val="0"/>
              </a:spcAft>
              <a:tabLst>
                <a:tab pos="347345" algn="l"/>
              </a:tabLst>
            </a:pPr>
            <a:r>
              <a:rPr lang="en-US" sz="2000" b="0" u="none" strike="noStrike" kern="0" dirty="0">
                <a:effectLst/>
                <a:uFill>
                  <a:solidFill>
                    <a:srgbClr val="000000"/>
                  </a:solidFill>
                </a:uFill>
                <a:latin typeface="Calibri" panose="020F0502020204030204" pitchFamily="34" charset="0"/>
                <a:ea typeface="Times" panose="02020603050405020304" pitchFamily="18" charset="0"/>
              </a:rPr>
              <a:t>	So, for this we are not going to make any changes. </a:t>
            </a:r>
            <a:endParaRPr lang="en-US" sz="2000" b="1" u="sng" kern="0" dirty="0">
              <a:effectLst/>
              <a:uFill>
                <a:solidFill>
                  <a:srgbClr val="000000"/>
                </a:solidFill>
              </a:uFill>
              <a:latin typeface="Times New Roman" panose="02020603050405020304" pitchFamily="18" charset="0"/>
              <a:ea typeface="Times New Roman" panose="02020603050405020304" pitchFamily="18" charset="0"/>
            </a:endParaRPr>
          </a:p>
          <a:p>
            <a:pPr marL="0" marR="537210" indent="0">
              <a:spcBef>
                <a:spcPts val="0"/>
              </a:spcBef>
              <a:spcAft>
                <a:spcPts val="0"/>
              </a:spcAft>
              <a:buNone/>
              <a:tabLst>
                <a:tab pos="301625" algn="l"/>
              </a:tabLst>
            </a:pPr>
            <a:r>
              <a:rPr lang="en-US" sz="2000" b="1" dirty="0">
                <a:effectLst/>
                <a:latin typeface="Arial" panose="020B0604020202020204" pitchFamily="34" charset="0"/>
                <a:ea typeface="Times" panose="02020603050405020304" pitchFamily="18" charset="0"/>
                <a:cs typeface="Times New Roman" panose="02020603050405020304" pitchFamily="18" charset="0"/>
              </a:rPr>
              <a:t> </a:t>
            </a:r>
            <a:endParaRPr lang="en-US" sz="2000" dirty="0">
              <a:effectLst/>
              <a:latin typeface="Times" panose="02020603050405020304" pitchFamily="18" charset="0"/>
              <a:ea typeface="Times"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1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17B3-2999-4179-B684-5D713629DDFB}"/>
              </a:ext>
            </a:extLst>
          </p:cNvPr>
          <p:cNvSpPr>
            <a:spLocks noGrp="1"/>
          </p:cNvSpPr>
          <p:nvPr>
            <p:ph type="title"/>
          </p:nvPr>
        </p:nvSpPr>
        <p:spPr>
          <a:xfrm>
            <a:off x="677334" y="609600"/>
            <a:ext cx="8596668" cy="795130"/>
          </a:xfrm>
        </p:spPr>
        <p:txBody>
          <a:bodyPr/>
          <a:lstStyle/>
          <a:p>
            <a:r>
              <a:rPr lang="en-US" dirty="0"/>
              <a:t>			Code Inspection Results</a:t>
            </a:r>
          </a:p>
        </p:txBody>
      </p:sp>
      <p:sp>
        <p:nvSpPr>
          <p:cNvPr id="3" name="Content Placeholder 2">
            <a:extLst>
              <a:ext uri="{FF2B5EF4-FFF2-40B4-BE49-F238E27FC236}">
                <a16:creationId xmlns:a16="http://schemas.microsoft.com/office/drawing/2014/main" id="{AA3C3302-9B31-42B8-BBEA-BCE32906C78A}"/>
              </a:ext>
            </a:extLst>
          </p:cNvPr>
          <p:cNvSpPr>
            <a:spLocks noGrp="1"/>
          </p:cNvSpPr>
          <p:nvPr>
            <p:ph idx="1"/>
          </p:nvPr>
        </p:nvSpPr>
        <p:spPr>
          <a:xfrm>
            <a:off x="677333" y="1497497"/>
            <a:ext cx="9155779" cy="4543866"/>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During code inspection, the opponent team verified whether all the features are included or not. They verified the correctness of the core functionalities mentioned and also verified the hardware and software requirements of the project. They also verified whether all the UML diagrams such as Use Case, Class, Sequence diagrams are correct or incorrect. After total project verification the feedback received is quite good.</a:t>
            </a:r>
            <a:r>
              <a:rPr lang="en-US" dirty="0"/>
              <a:t> </a:t>
            </a:r>
          </a:p>
          <a:p>
            <a:pPr marL="0" indent="0" algn="just">
              <a:lnSpc>
                <a:spcPct val="150000"/>
              </a:lnSpc>
              <a:buNone/>
            </a:pPr>
            <a:endParaRPr lang="en-US" dirty="0"/>
          </a:p>
        </p:txBody>
      </p:sp>
    </p:spTree>
    <p:extLst>
      <p:ext uri="{BB962C8B-B14F-4D97-AF65-F5344CB8AC3E}">
        <p14:creationId xmlns:p14="http://schemas.microsoft.com/office/powerpoint/2010/main" val="416609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AF1E-F0B0-4B4F-ACB4-8D46D2682C9F}"/>
              </a:ext>
            </a:extLst>
          </p:cNvPr>
          <p:cNvSpPr>
            <a:spLocks noGrp="1"/>
          </p:cNvSpPr>
          <p:nvPr>
            <p:ph type="title"/>
          </p:nvPr>
        </p:nvSpPr>
        <p:spPr>
          <a:xfrm>
            <a:off x="677334" y="609600"/>
            <a:ext cx="8596668" cy="490329"/>
          </a:xfrm>
        </p:spPr>
        <p:txBody>
          <a:bodyPr>
            <a:normAutofit fontScale="90000"/>
          </a:bodyPr>
          <a:lstStyle/>
          <a:p>
            <a:r>
              <a:rPr lang="en-US" dirty="0">
                <a:latin typeface="Times New Roman" panose="02020603050405020304" pitchFamily="18" charset="0"/>
                <a:cs typeface="Times New Roman" panose="02020603050405020304" pitchFamily="18" charset="0"/>
              </a:rPr>
              <a:t>		    	Team Members Contribution</a:t>
            </a:r>
          </a:p>
        </p:txBody>
      </p:sp>
      <p:graphicFrame>
        <p:nvGraphicFramePr>
          <p:cNvPr id="4" name="Table 3">
            <a:extLst>
              <a:ext uri="{FF2B5EF4-FFF2-40B4-BE49-F238E27FC236}">
                <a16:creationId xmlns:a16="http://schemas.microsoft.com/office/drawing/2014/main" id="{D37E4D35-90B6-4C02-B6C4-E249CFD074EC}"/>
              </a:ext>
            </a:extLst>
          </p:cNvPr>
          <p:cNvGraphicFramePr>
            <a:graphicFrameLocks noGrp="1"/>
          </p:cNvGraphicFramePr>
          <p:nvPr>
            <p:extLst>
              <p:ext uri="{D42A27DB-BD31-4B8C-83A1-F6EECF244321}">
                <p14:modId xmlns:p14="http://schemas.microsoft.com/office/powerpoint/2010/main" val="3431186528"/>
              </p:ext>
            </p:extLst>
          </p:nvPr>
        </p:nvGraphicFramePr>
        <p:xfrm>
          <a:off x="677334" y="1550505"/>
          <a:ext cx="8532927" cy="4651358"/>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2823884041"/>
                    </a:ext>
                  </a:extLst>
                </a:gridCol>
                <a:gridCol w="4234593">
                  <a:extLst>
                    <a:ext uri="{9D8B030D-6E8A-4147-A177-3AD203B41FA5}">
                      <a16:colId xmlns:a16="http://schemas.microsoft.com/office/drawing/2014/main" val="1248644662"/>
                    </a:ext>
                  </a:extLst>
                </a:gridCol>
              </a:tblGrid>
              <a:tr h="534115">
                <a:tc>
                  <a:txBody>
                    <a:bodyPr/>
                    <a:lstStyle/>
                    <a:p>
                      <a:r>
                        <a:rPr lang="en-US" dirty="0"/>
                        <a:t>Manvitha Chowdary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UML Diagrams, Backend</a:t>
                      </a:r>
                      <a:r>
                        <a:rPr lang="en-US"/>
                        <a:t>, Testing</a:t>
                      </a:r>
                      <a:endParaRPr lang="en-US" dirty="0"/>
                    </a:p>
                    <a:p>
                      <a:endParaRPr lang="en-US" dirty="0"/>
                    </a:p>
                  </a:txBody>
                  <a:tcPr/>
                </a:tc>
                <a:extLst>
                  <a:ext uri="{0D108BD9-81ED-4DB2-BD59-A6C34878D82A}">
                    <a16:rowId xmlns:a16="http://schemas.microsoft.com/office/drawing/2014/main" val="4084745672"/>
                  </a:ext>
                </a:extLst>
              </a:tr>
              <a:tr h="534115">
                <a:tc>
                  <a:txBody>
                    <a:bodyPr/>
                    <a:lstStyle/>
                    <a:p>
                      <a:r>
                        <a:rPr lang="en-US" dirty="0"/>
                        <a:t>Sreeja Reddy Chiligireddy</a:t>
                      </a:r>
                    </a:p>
                  </a:txBody>
                  <a:tcPr/>
                </a:tc>
                <a:tc>
                  <a:txBody>
                    <a:bodyPr/>
                    <a:lstStyle/>
                    <a:p>
                      <a:r>
                        <a:rPr lang="en-US" dirty="0"/>
                        <a:t>UI DESIGN, BACKEND</a:t>
                      </a:r>
                    </a:p>
                  </a:txBody>
                  <a:tcPr/>
                </a:tc>
                <a:extLst>
                  <a:ext uri="{0D108BD9-81ED-4DB2-BD59-A6C34878D82A}">
                    <a16:rowId xmlns:a16="http://schemas.microsoft.com/office/drawing/2014/main" val="778469447"/>
                  </a:ext>
                </a:extLst>
              </a:tr>
              <a:tr h="534115">
                <a:tc>
                  <a:txBody>
                    <a:bodyPr/>
                    <a:lstStyle/>
                    <a:p>
                      <a:r>
                        <a:rPr lang="en-US" dirty="0"/>
                        <a:t>Vaishnavi </a:t>
                      </a:r>
                      <a:r>
                        <a:rPr lang="en-US" dirty="0" err="1"/>
                        <a:t>Gawni</a:t>
                      </a:r>
                      <a:endParaRPr lang="en-US" dirty="0"/>
                    </a:p>
                  </a:txBody>
                  <a:tcPr/>
                </a:tc>
                <a:tc>
                  <a:txBody>
                    <a:bodyPr/>
                    <a:lstStyle/>
                    <a:p>
                      <a:r>
                        <a:rPr lang="en-US" dirty="0"/>
                        <a:t>UI DESIGN, SCHEDULING </a:t>
                      </a:r>
                      <a:r>
                        <a:rPr lang="en-US" dirty="0" err="1"/>
                        <a:t>MEETINGS,Ghantt</a:t>
                      </a:r>
                      <a:r>
                        <a:rPr lang="en-US" dirty="0"/>
                        <a:t> Chart</a:t>
                      </a:r>
                    </a:p>
                  </a:txBody>
                  <a:tcPr/>
                </a:tc>
                <a:extLst>
                  <a:ext uri="{0D108BD9-81ED-4DB2-BD59-A6C34878D82A}">
                    <a16:rowId xmlns:a16="http://schemas.microsoft.com/office/drawing/2014/main" val="834684699"/>
                  </a:ext>
                </a:extLst>
              </a:tr>
              <a:tr h="534115">
                <a:tc>
                  <a:txBody>
                    <a:bodyPr/>
                    <a:lstStyle/>
                    <a:p>
                      <a:r>
                        <a:rPr lang="en-US" dirty="0"/>
                        <a:t>Meghana </a:t>
                      </a:r>
                      <a:r>
                        <a:rPr lang="en-US" dirty="0" err="1"/>
                        <a:t>Pentyala</a:t>
                      </a:r>
                      <a:endParaRPr lang="en-US" dirty="0"/>
                    </a:p>
                  </a:txBody>
                  <a:tcPr/>
                </a:tc>
                <a:tc>
                  <a:txBody>
                    <a:bodyPr/>
                    <a:lstStyle/>
                    <a:p>
                      <a:r>
                        <a:rPr lang="en-US" dirty="0"/>
                        <a:t>UI DESIGN, Testing, UML Diagram</a:t>
                      </a:r>
                    </a:p>
                  </a:txBody>
                  <a:tcPr/>
                </a:tc>
                <a:extLst>
                  <a:ext uri="{0D108BD9-81ED-4DB2-BD59-A6C34878D82A}">
                    <a16:rowId xmlns:a16="http://schemas.microsoft.com/office/drawing/2014/main" val="2784172412"/>
                  </a:ext>
                </a:extLst>
              </a:tr>
              <a:tr h="534115">
                <a:tc>
                  <a:txBody>
                    <a:bodyPr/>
                    <a:lstStyle/>
                    <a:p>
                      <a:r>
                        <a:rPr lang="en-US" dirty="0" err="1"/>
                        <a:t>Vagdevi</a:t>
                      </a:r>
                      <a:r>
                        <a:rPr lang="en-US" dirty="0"/>
                        <a:t> </a:t>
                      </a:r>
                      <a:r>
                        <a:rPr lang="en-US" dirty="0" err="1"/>
                        <a:t>Gudapati</a:t>
                      </a:r>
                      <a:endParaRPr lang="en-US" dirty="0"/>
                    </a:p>
                  </a:txBody>
                  <a:tcPr/>
                </a:tc>
                <a:tc>
                  <a:txBody>
                    <a:bodyPr/>
                    <a:lstStyle/>
                    <a:p>
                      <a:r>
                        <a:rPr lang="en-US" dirty="0"/>
                        <a:t>UI DESIGN, Documentation, PPT</a:t>
                      </a:r>
                    </a:p>
                  </a:txBody>
                  <a:tcPr/>
                </a:tc>
                <a:extLst>
                  <a:ext uri="{0D108BD9-81ED-4DB2-BD59-A6C34878D82A}">
                    <a16:rowId xmlns:a16="http://schemas.microsoft.com/office/drawing/2014/main" val="1789783990"/>
                  </a:ext>
                </a:extLst>
              </a:tr>
              <a:tr h="594658">
                <a:tc>
                  <a:txBody>
                    <a:bodyPr/>
                    <a:lstStyle/>
                    <a:p>
                      <a:r>
                        <a:rPr lang="en-US" dirty="0"/>
                        <a:t>Anirudh Reddy </a:t>
                      </a:r>
                      <a:r>
                        <a:rPr lang="en-US" dirty="0" err="1"/>
                        <a:t>Gade</a:t>
                      </a:r>
                      <a:endParaRPr lang="en-US" dirty="0"/>
                    </a:p>
                  </a:txBody>
                  <a:tcPr/>
                </a:tc>
                <a:tc>
                  <a:txBody>
                    <a:bodyPr/>
                    <a:lstStyle/>
                    <a:p>
                      <a:r>
                        <a:rPr lang="en-US" dirty="0"/>
                        <a:t>UI DESIGN, ER DIAGRAMS</a:t>
                      </a:r>
                    </a:p>
                  </a:txBody>
                  <a:tcPr/>
                </a:tc>
                <a:extLst>
                  <a:ext uri="{0D108BD9-81ED-4DB2-BD59-A6C34878D82A}">
                    <a16:rowId xmlns:a16="http://schemas.microsoft.com/office/drawing/2014/main" val="691034782"/>
                  </a:ext>
                </a:extLst>
              </a:tr>
              <a:tr h="534115">
                <a:tc>
                  <a:txBody>
                    <a:bodyPr/>
                    <a:lstStyle/>
                    <a:p>
                      <a:r>
                        <a:rPr lang="en-US" dirty="0" err="1"/>
                        <a:t>Mukunda</a:t>
                      </a:r>
                      <a:r>
                        <a:rPr lang="en-US" dirty="0"/>
                        <a:t> Priya</a:t>
                      </a:r>
                    </a:p>
                  </a:txBody>
                  <a:tcPr/>
                </a:tc>
                <a:tc>
                  <a:txBody>
                    <a:bodyPr/>
                    <a:lstStyle/>
                    <a:p>
                      <a:r>
                        <a:rPr lang="en-US" dirty="0"/>
                        <a:t>Gathering </a:t>
                      </a:r>
                      <a:r>
                        <a:rPr lang="en-US" dirty="0" err="1"/>
                        <a:t>reqy</a:t>
                      </a:r>
                      <a:r>
                        <a:rPr lang="en-US" dirty="0"/>
                        <a:t>=</a:t>
                      </a:r>
                      <a:r>
                        <a:rPr lang="en-US" dirty="0" err="1"/>
                        <a:t>uired</a:t>
                      </a:r>
                      <a:r>
                        <a:rPr lang="en-US" dirty="0"/>
                        <a:t> sources, UI design</a:t>
                      </a:r>
                    </a:p>
                  </a:txBody>
                  <a:tcPr/>
                </a:tc>
                <a:extLst>
                  <a:ext uri="{0D108BD9-81ED-4DB2-BD59-A6C34878D82A}">
                    <a16:rowId xmlns:a16="http://schemas.microsoft.com/office/drawing/2014/main" val="2290958051"/>
                  </a:ext>
                </a:extLst>
              </a:tr>
              <a:tr h="534115">
                <a:tc>
                  <a:txBody>
                    <a:bodyPr/>
                    <a:lstStyle/>
                    <a:p>
                      <a:r>
                        <a:rPr lang="en-US" dirty="0"/>
                        <a:t>Sai Vamsi Krishna </a:t>
                      </a:r>
                      <a:r>
                        <a:rPr lang="en-US" dirty="0" err="1"/>
                        <a:t>Kadiyala</a:t>
                      </a:r>
                      <a:endParaRPr lang="en-US" dirty="0"/>
                    </a:p>
                  </a:txBody>
                  <a:tcPr/>
                </a:tc>
                <a:tc>
                  <a:txBody>
                    <a:bodyPr/>
                    <a:lstStyle/>
                    <a:p>
                      <a:r>
                        <a:rPr lang="en-US" dirty="0"/>
                        <a:t>Implementing UI Design, PPT</a:t>
                      </a:r>
                    </a:p>
                  </a:txBody>
                  <a:tcPr/>
                </a:tc>
                <a:extLst>
                  <a:ext uri="{0D108BD9-81ED-4DB2-BD59-A6C34878D82A}">
                    <a16:rowId xmlns:a16="http://schemas.microsoft.com/office/drawing/2014/main" val="3085834541"/>
                  </a:ext>
                </a:extLst>
              </a:tr>
            </a:tbl>
          </a:graphicData>
        </a:graphic>
      </p:graphicFrame>
      <p:graphicFrame>
        <p:nvGraphicFramePr>
          <p:cNvPr id="5" name="Table 4">
            <a:extLst>
              <a:ext uri="{FF2B5EF4-FFF2-40B4-BE49-F238E27FC236}">
                <a16:creationId xmlns:a16="http://schemas.microsoft.com/office/drawing/2014/main" id="{D4B30295-CDDB-49C8-B03B-564E94E50724}"/>
              </a:ext>
            </a:extLst>
          </p:cNvPr>
          <p:cNvGraphicFramePr>
            <a:graphicFrameLocks noGrp="1"/>
          </p:cNvGraphicFramePr>
          <p:nvPr>
            <p:extLst>
              <p:ext uri="{D42A27DB-BD31-4B8C-83A1-F6EECF244321}">
                <p14:modId xmlns:p14="http://schemas.microsoft.com/office/powerpoint/2010/main" val="2262105834"/>
              </p:ext>
            </p:extLst>
          </p:nvPr>
        </p:nvGraphicFramePr>
        <p:xfrm>
          <a:off x="677334" y="1099929"/>
          <a:ext cx="8532928" cy="450575"/>
        </p:xfrm>
        <a:graphic>
          <a:graphicData uri="http://schemas.openxmlformats.org/drawingml/2006/table">
            <a:tbl>
              <a:tblPr firstRow="1" bandRow="1">
                <a:tableStyleId>{5C22544A-7EE6-4342-B048-85BDC9FD1C3A}</a:tableStyleId>
              </a:tblPr>
              <a:tblGrid>
                <a:gridCol w="4266464">
                  <a:extLst>
                    <a:ext uri="{9D8B030D-6E8A-4147-A177-3AD203B41FA5}">
                      <a16:colId xmlns:a16="http://schemas.microsoft.com/office/drawing/2014/main" val="2879415098"/>
                    </a:ext>
                  </a:extLst>
                </a:gridCol>
                <a:gridCol w="4266464">
                  <a:extLst>
                    <a:ext uri="{9D8B030D-6E8A-4147-A177-3AD203B41FA5}">
                      <a16:colId xmlns:a16="http://schemas.microsoft.com/office/drawing/2014/main" val="2440190876"/>
                    </a:ext>
                  </a:extLst>
                </a:gridCol>
              </a:tblGrid>
              <a:tr h="450575">
                <a:tc>
                  <a:txBody>
                    <a:bodyPr/>
                    <a:lstStyle/>
                    <a:p>
                      <a:r>
                        <a:rPr lang="en-US" dirty="0"/>
                        <a:t>Member Name </a:t>
                      </a:r>
                    </a:p>
                  </a:txBody>
                  <a:tcPr/>
                </a:tc>
                <a:tc>
                  <a:txBody>
                    <a:bodyPr/>
                    <a:lstStyle/>
                    <a:p>
                      <a:endParaRPr lang="en-US" dirty="0"/>
                    </a:p>
                  </a:txBody>
                  <a:tcPr/>
                </a:tc>
                <a:extLst>
                  <a:ext uri="{0D108BD9-81ED-4DB2-BD59-A6C34878D82A}">
                    <a16:rowId xmlns:a16="http://schemas.microsoft.com/office/drawing/2014/main" val="2147679632"/>
                  </a:ext>
                </a:extLst>
              </a:tr>
            </a:tbl>
          </a:graphicData>
        </a:graphic>
      </p:graphicFrame>
    </p:spTree>
    <p:extLst>
      <p:ext uri="{BB962C8B-B14F-4D97-AF65-F5344CB8AC3E}">
        <p14:creationId xmlns:p14="http://schemas.microsoft.com/office/powerpoint/2010/main" val="47267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7CC9E464-0728-350A-BE28-0C8F9D48B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4302"/>
            <a:ext cx="9898505" cy="4766872"/>
          </a:xfrm>
          <a:prstGeom prst="rect">
            <a:avLst/>
          </a:prstGeom>
        </p:spPr>
      </p:pic>
    </p:spTree>
    <p:extLst>
      <p:ext uri="{BB962C8B-B14F-4D97-AF65-F5344CB8AC3E}">
        <p14:creationId xmlns:p14="http://schemas.microsoft.com/office/powerpoint/2010/main" val="236098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77DA-DB9F-4505-82BD-D1238BCE4C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Output Screenshots</a:t>
            </a:r>
          </a:p>
        </p:txBody>
      </p:sp>
      <p:pic>
        <p:nvPicPr>
          <p:cNvPr id="7" name="Content Placeholder 6">
            <a:extLst>
              <a:ext uri="{FF2B5EF4-FFF2-40B4-BE49-F238E27FC236}">
                <a16:creationId xmlns:a16="http://schemas.microsoft.com/office/drawing/2014/main" id="{797DC228-614C-C9EE-F761-0AF7B89C4FA9}"/>
              </a:ext>
            </a:extLst>
          </p:cNvPr>
          <p:cNvPicPr>
            <a:picLocks noGrp="1" noChangeAspect="1"/>
          </p:cNvPicPr>
          <p:nvPr>
            <p:ph idx="1"/>
          </p:nvPr>
        </p:nvPicPr>
        <p:blipFill>
          <a:blip r:embed="rId2"/>
          <a:stretch>
            <a:fillRect/>
          </a:stretch>
        </p:blipFill>
        <p:spPr>
          <a:xfrm>
            <a:off x="1649073" y="2160588"/>
            <a:ext cx="6653891" cy="3881437"/>
          </a:xfrm>
        </p:spPr>
      </p:pic>
      <p:pic>
        <p:nvPicPr>
          <p:cNvPr id="9" name="Picture 8">
            <a:extLst>
              <a:ext uri="{FF2B5EF4-FFF2-40B4-BE49-F238E27FC236}">
                <a16:creationId xmlns:a16="http://schemas.microsoft.com/office/drawing/2014/main" id="{1DEBE1EC-ED07-9180-BE5B-D09F02018966}"/>
              </a:ext>
            </a:extLst>
          </p:cNvPr>
          <p:cNvPicPr>
            <a:picLocks noChangeAspect="1"/>
          </p:cNvPicPr>
          <p:nvPr/>
        </p:nvPicPr>
        <p:blipFill>
          <a:blip r:embed="rId3"/>
          <a:stretch>
            <a:fillRect/>
          </a:stretch>
        </p:blipFill>
        <p:spPr>
          <a:xfrm>
            <a:off x="349019" y="2270502"/>
            <a:ext cx="8097558" cy="4587498"/>
          </a:xfrm>
          <a:prstGeom prst="rect">
            <a:avLst/>
          </a:prstGeom>
        </p:spPr>
      </p:pic>
      <p:pic>
        <p:nvPicPr>
          <p:cNvPr id="11" name="Picture 10">
            <a:extLst>
              <a:ext uri="{FF2B5EF4-FFF2-40B4-BE49-F238E27FC236}">
                <a16:creationId xmlns:a16="http://schemas.microsoft.com/office/drawing/2014/main" id="{E5D95AA6-07F4-F053-6974-D68C5CD2E6AD}"/>
              </a:ext>
            </a:extLst>
          </p:cNvPr>
          <p:cNvPicPr>
            <a:picLocks noChangeAspect="1"/>
          </p:cNvPicPr>
          <p:nvPr/>
        </p:nvPicPr>
        <p:blipFill>
          <a:blip r:embed="rId4"/>
          <a:stretch>
            <a:fillRect/>
          </a:stretch>
        </p:blipFill>
        <p:spPr>
          <a:xfrm>
            <a:off x="-326484" y="-2084387"/>
            <a:ext cx="12169465" cy="6858000"/>
          </a:xfrm>
          <a:prstGeom prst="rect">
            <a:avLst/>
          </a:prstGeom>
        </p:spPr>
      </p:pic>
    </p:spTree>
    <p:extLst>
      <p:ext uri="{BB962C8B-B14F-4D97-AF65-F5344CB8AC3E}">
        <p14:creationId xmlns:p14="http://schemas.microsoft.com/office/powerpoint/2010/main" val="418120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8D69-15D4-751B-98C6-31F9A0EDC1A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2E33A8B-FD28-0965-1879-FE8EFDBFED62}"/>
              </a:ext>
            </a:extLst>
          </p:cNvPr>
          <p:cNvPicPr>
            <a:picLocks noGrp="1" noChangeAspect="1"/>
          </p:cNvPicPr>
          <p:nvPr>
            <p:ph idx="1"/>
          </p:nvPr>
        </p:nvPicPr>
        <p:blipFill>
          <a:blip r:embed="rId2"/>
          <a:stretch>
            <a:fillRect/>
          </a:stretch>
        </p:blipFill>
        <p:spPr>
          <a:xfrm>
            <a:off x="677863" y="2223102"/>
            <a:ext cx="8596312" cy="3756409"/>
          </a:xfrm>
          <a:prstGeom prst="rect">
            <a:avLst/>
          </a:prstGeom>
        </p:spPr>
      </p:pic>
    </p:spTree>
    <p:extLst>
      <p:ext uri="{BB962C8B-B14F-4D97-AF65-F5344CB8AC3E}">
        <p14:creationId xmlns:p14="http://schemas.microsoft.com/office/powerpoint/2010/main" val="295416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A2F0-EE89-CAB3-8CE9-B61C541C2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67395-5494-B633-633E-25858DB6B4F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736C161-697A-A3B9-B005-433C92149F94}"/>
              </a:ext>
            </a:extLst>
          </p:cNvPr>
          <p:cNvPicPr>
            <a:picLocks noChangeAspect="1"/>
          </p:cNvPicPr>
          <p:nvPr/>
        </p:nvPicPr>
        <p:blipFill>
          <a:blip r:embed="rId2"/>
          <a:stretch>
            <a:fillRect/>
          </a:stretch>
        </p:blipFill>
        <p:spPr>
          <a:xfrm>
            <a:off x="263225" y="612630"/>
            <a:ext cx="11665550" cy="5632739"/>
          </a:xfrm>
          <a:prstGeom prst="rect">
            <a:avLst/>
          </a:prstGeom>
        </p:spPr>
      </p:pic>
    </p:spTree>
    <p:extLst>
      <p:ext uri="{BB962C8B-B14F-4D97-AF65-F5344CB8AC3E}">
        <p14:creationId xmlns:p14="http://schemas.microsoft.com/office/powerpoint/2010/main" val="1588985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AEA3-9045-C7D9-53E9-2C61710389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0D7D8-C75C-D52C-E90B-96E4DBF1704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C22770C-C565-F292-0180-8B05D48EDFE3}"/>
              </a:ext>
            </a:extLst>
          </p:cNvPr>
          <p:cNvPicPr>
            <a:picLocks noChangeAspect="1"/>
          </p:cNvPicPr>
          <p:nvPr/>
        </p:nvPicPr>
        <p:blipFill>
          <a:blip r:embed="rId2"/>
          <a:stretch>
            <a:fillRect/>
          </a:stretch>
        </p:blipFill>
        <p:spPr>
          <a:xfrm>
            <a:off x="0" y="3175"/>
            <a:ext cx="12192000" cy="6851650"/>
          </a:xfrm>
          <a:prstGeom prst="rect">
            <a:avLst/>
          </a:prstGeom>
        </p:spPr>
      </p:pic>
    </p:spTree>
    <p:extLst>
      <p:ext uri="{BB962C8B-B14F-4D97-AF65-F5344CB8AC3E}">
        <p14:creationId xmlns:p14="http://schemas.microsoft.com/office/powerpoint/2010/main" val="1341824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5988-FEB3-CB21-5945-F90813898E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6C297-71EE-015E-2179-05F1B0F0EF8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F73263-128B-7B03-551B-EEE6F8A47C22}"/>
              </a:ext>
            </a:extLst>
          </p:cNvPr>
          <p:cNvPicPr>
            <a:picLocks noChangeAspect="1"/>
          </p:cNvPicPr>
          <p:nvPr/>
        </p:nvPicPr>
        <p:blipFill>
          <a:blip r:embed="rId2"/>
          <a:stretch>
            <a:fillRect/>
          </a:stretch>
        </p:blipFill>
        <p:spPr>
          <a:xfrm>
            <a:off x="2862" y="749162"/>
            <a:ext cx="12186276" cy="5359675"/>
          </a:xfrm>
          <a:prstGeom prst="rect">
            <a:avLst/>
          </a:prstGeom>
        </p:spPr>
      </p:pic>
    </p:spTree>
    <p:extLst>
      <p:ext uri="{BB962C8B-B14F-4D97-AF65-F5344CB8AC3E}">
        <p14:creationId xmlns:p14="http://schemas.microsoft.com/office/powerpoint/2010/main" val="388779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52A580-C4FE-C3FC-2E46-59A1F6D5D4A3}"/>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89495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6E49-6900-46A5-AC03-BB70C3D60B01}"/>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09920F52-C50F-4A4E-8DF2-7980954D5C66}"/>
              </a:ext>
            </a:extLst>
          </p:cNvPr>
          <p:cNvSpPr>
            <a:spLocks noGrp="1"/>
          </p:cNvSpPr>
          <p:nvPr>
            <p:ph idx="1"/>
          </p:nvPr>
        </p:nvSpPr>
        <p:spPr>
          <a:xfrm>
            <a:off x="677334" y="1603513"/>
            <a:ext cx="9208788" cy="4437850"/>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project is successful in carrying out all the functionalities that are required. I would like to conclude that project has achieved its objective by making the common mans life easier, even though there are areas of  improvement.</a:t>
            </a:r>
          </a:p>
        </p:txBody>
      </p:sp>
    </p:spTree>
    <p:extLst>
      <p:ext uri="{BB962C8B-B14F-4D97-AF65-F5344CB8AC3E}">
        <p14:creationId xmlns:p14="http://schemas.microsoft.com/office/powerpoint/2010/main" val="249137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7CB1-5B47-4A43-BB39-CD97BD6631CA}"/>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40BB699-7932-48E0-A90C-F7CF6B748D44}"/>
              </a:ext>
            </a:extLst>
          </p:cNvPr>
          <p:cNvSpPr>
            <a:spLocks noGrp="1"/>
          </p:cNvSpPr>
          <p:nvPr>
            <p:ph idx="1"/>
          </p:nvPr>
        </p:nvSpPr>
        <p:spPr>
          <a:xfrm>
            <a:off x="677334" y="1457739"/>
            <a:ext cx="8596668" cy="4583623"/>
          </a:xfrm>
        </p:spPr>
        <p:txBody>
          <a:bodyPr/>
          <a:lstStyle/>
          <a:p>
            <a:r>
              <a:rPr lang="en-US" sz="2400" dirty="0">
                <a:latin typeface="Times New Roman" panose="02020603050405020304" pitchFamily="18" charset="0"/>
                <a:cs typeface="Times New Roman" panose="02020603050405020304" pitchFamily="18" charset="0"/>
              </a:rPr>
              <a:t>Brief Introduction</a:t>
            </a:r>
          </a:p>
          <a:p>
            <a:r>
              <a:rPr lang="en-US" sz="2400" dirty="0">
                <a:latin typeface="Times New Roman" panose="02020603050405020304" pitchFamily="18" charset="0"/>
                <a:cs typeface="Times New Roman" panose="02020603050405020304" pitchFamily="18" charset="0"/>
              </a:rPr>
              <a:t>Requirement Specification</a:t>
            </a:r>
          </a:p>
          <a:p>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Working</a:t>
            </a:r>
          </a:p>
          <a:p>
            <a:r>
              <a:rPr lang="en-US" sz="2400" dirty="0">
                <a:latin typeface="Times New Roman" panose="02020603050405020304" pitchFamily="18" charset="0"/>
                <a:cs typeface="Times New Roman" panose="02020603050405020304" pitchFamily="18" charset="0"/>
              </a:rPr>
              <a:t>Output Screenshots</a:t>
            </a:r>
          </a:p>
          <a:p>
            <a:r>
              <a:rPr lang="en-US" sz="24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4581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0C36-FF76-4C93-B282-A77151BAEC18}"/>
              </a:ext>
            </a:extLst>
          </p:cNvPr>
          <p:cNvSpPr>
            <a:spLocks noGrp="1"/>
          </p:cNvSpPr>
          <p:nvPr>
            <p:ph type="title"/>
          </p:nvPr>
        </p:nvSpPr>
        <p:spPr>
          <a:xfrm>
            <a:off x="677334" y="609600"/>
            <a:ext cx="8596668" cy="755374"/>
          </a:xfrm>
        </p:spPr>
        <p:txBody>
          <a:bodyPr/>
          <a:lstStyle/>
          <a:p>
            <a:r>
              <a:rPr lang="en-US" dirty="0"/>
              <a:t>				      </a:t>
            </a:r>
            <a:r>
              <a:rPr lang="en-US" dirty="0">
                <a:latin typeface="Times New Roman" panose="02020603050405020304" pitchFamily="18" charset="0"/>
                <a:cs typeface="Times New Roman" panose="02020603050405020304" pitchFamily="18" charset="0"/>
              </a:rPr>
              <a:t>BRIEF INTRODUCTION</a:t>
            </a:r>
          </a:p>
        </p:txBody>
      </p:sp>
      <p:sp>
        <p:nvSpPr>
          <p:cNvPr id="3" name="Content Placeholder 2">
            <a:extLst>
              <a:ext uri="{FF2B5EF4-FFF2-40B4-BE49-F238E27FC236}">
                <a16:creationId xmlns:a16="http://schemas.microsoft.com/office/drawing/2014/main" id="{012E0BC1-7517-4D8A-80E4-B39B8719B70F}"/>
              </a:ext>
            </a:extLst>
          </p:cNvPr>
          <p:cNvSpPr>
            <a:spLocks noGrp="1"/>
          </p:cNvSpPr>
          <p:nvPr>
            <p:ph idx="1"/>
          </p:nvPr>
        </p:nvSpPr>
        <p:spPr>
          <a:xfrm>
            <a:off x="613150" y="1619604"/>
            <a:ext cx="9077740" cy="453061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“Online doctor appointment and consultation system” is a website which is used by doctors, patients and pharmacy. As the name suggests, in this website patient can book the doctor’s appointment online and can have a consultation. Moreover, we can also buy the medicines from this site. These medicines can be delivered to the home.</a:t>
            </a:r>
          </a:p>
        </p:txBody>
      </p:sp>
    </p:spTree>
    <p:extLst>
      <p:ext uri="{BB962C8B-B14F-4D97-AF65-F5344CB8AC3E}">
        <p14:creationId xmlns:p14="http://schemas.microsoft.com/office/powerpoint/2010/main" val="30677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563-7020-4BE5-93CE-91FAF570E80D}"/>
              </a:ext>
            </a:extLst>
          </p:cNvPr>
          <p:cNvSpPr>
            <a:spLocks noGrp="1"/>
          </p:cNvSpPr>
          <p:nvPr>
            <p:ph type="title"/>
          </p:nvPr>
        </p:nvSpPr>
        <p:spPr>
          <a:xfrm>
            <a:off x="677334" y="609600"/>
            <a:ext cx="8596668" cy="728870"/>
          </a:xfrm>
        </p:spPr>
        <p:txBody>
          <a:bodyPr/>
          <a:lstStyle/>
          <a:p>
            <a:r>
              <a:rPr lang="en-US" dirty="0"/>
              <a:t>              </a:t>
            </a:r>
            <a:r>
              <a:rPr lang="en-US" dirty="0">
                <a:latin typeface="Times New Roman" panose="02020603050405020304" pitchFamily="18" charset="0"/>
                <a:cs typeface="Times New Roman" panose="02020603050405020304" pitchFamily="18" charset="0"/>
              </a:rPr>
              <a:t>Requirements Specification</a:t>
            </a:r>
          </a:p>
        </p:txBody>
      </p:sp>
      <p:sp>
        <p:nvSpPr>
          <p:cNvPr id="3" name="Content Placeholder 2">
            <a:extLst>
              <a:ext uri="{FF2B5EF4-FFF2-40B4-BE49-F238E27FC236}">
                <a16:creationId xmlns:a16="http://schemas.microsoft.com/office/drawing/2014/main" id="{C6E23DEB-5ECD-4727-8ABD-81098785417C}"/>
              </a:ext>
            </a:extLst>
          </p:cNvPr>
          <p:cNvSpPr>
            <a:spLocks noGrp="1"/>
          </p:cNvSpPr>
          <p:nvPr>
            <p:ph idx="1"/>
          </p:nvPr>
        </p:nvSpPr>
        <p:spPr>
          <a:xfrm>
            <a:off x="677334" y="1696279"/>
            <a:ext cx="8596668" cy="4345084"/>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Functional Requirements:</a:t>
            </a:r>
          </a:p>
          <a:p>
            <a:pPr marL="457200" indent="-457200">
              <a:lnSpc>
                <a:spcPct val="90000"/>
              </a:lnSpc>
              <a:buFont typeface="Wingdings 3" charset="2"/>
              <a:buAutoNum type="arabicPeriod"/>
            </a:pPr>
            <a:r>
              <a:rPr lang="en-US" sz="1900" dirty="0"/>
              <a:t>The system provides a user-friendly interface for the doctors and the patients that saves time by eliminating the physical consultation which involves journey and money.</a:t>
            </a:r>
          </a:p>
          <a:p>
            <a:pPr marL="457200" indent="-457200">
              <a:lnSpc>
                <a:spcPct val="90000"/>
              </a:lnSpc>
              <a:buFont typeface="Wingdings 3" charset="2"/>
              <a:buAutoNum type="arabicPeriod"/>
            </a:pPr>
            <a:r>
              <a:rPr lang="en-US" sz="1900" dirty="0"/>
              <a:t>The system shall provide feature of searching the doctor and booking an appointment online with minimum efforts for the users. </a:t>
            </a:r>
          </a:p>
          <a:p>
            <a:pPr marL="457200" indent="-457200">
              <a:lnSpc>
                <a:spcPct val="90000"/>
              </a:lnSpc>
              <a:buFont typeface="Wingdings 3" charset="2"/>
              <a:buAutoNum type="arabicPeriod"/>
            </a:pPr>
            <a:r>
              <a:rPr lang="en-US" sz="1900" dirty="0"/>
              <a:t>The system provides online payment for booking an appointment on the website.</a:t>
            </a:r>
          </a:p>
          <a:p>
            <a:pPr marL="457200" indent="-457200">
              <a:lnSpc>
                <a:spcPct val="90000"/>
              </a:lnSpc>
              <a:buFont typeface="Wingdings 3" charset="2"/>
              <a:buAutoNum type="arabicPeriod"/>
            </a:pPr>
            <a:r>
              <a:rPr lang="en-US" sz="1900" dirty="0"/>
              <a:t>The website allows the user to download medicine prescription and also forward to the pharmacies to get door delivery of the medicines.</a:t>
            </a:r>
          </a:p>
          <a:p>
            <a:pPr marL="457200" indent="-457200">
              <a:lnSpc>
                <a:spcPct val="90000"/>
              </a:lnSpc>
              <a:buFont typeface="Wingdings 3" charset="2"/>
              <a:buAutoNum type="arabicPeriod"/>
            </a:pPr>
            <a:endParaRPr lang="en-US" sz="1900" dirty="0"/>
          </a:p>
          <a:p>
            <a:pPr>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61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563-7020-4BE5-93CE-91FAF570E80D}"/>
              </a:ext>
            </a:extLst>
          </p:cNvPr>
          <p:cNvSpPr>
            <a:spLocks noGrp="1"/>
          </p:cNvSpPr>
          <p:nvPr>
            <p:ph type="title"/>
          </p:nvPr>
        </p:nvSpPr>
        <p:spPr>
          <a:xfrm>
            <a:off x="677334" y="609600"/>
            <a:ext cx="8596668" cy="728870"/>
          </a:xfrm>
        </p:spPr>
        <p:txBody>
          <a:bodyPr/>
          <a:lstStyle/>
          <a:p>
            <a:r>
              <a:rPr lang="en-US" dirty="0"/>
              <a:t>              </a:t>
            </a:r>
            <a:r>
              <a:rPr lang="en-US" dirty="0">
                <a:latin typeface="Times New Roman" panose="02020603050405020304" pitchFamily="18" charset="0"/>
                <a:cs typeface="Times New Roman" panose="02020603050405020304" pitchFamily="18" charset="0"/>
              </a:rPr>
              <a:t>Requirements Specification</a:t>
            </a:r>
          </a:p>
        </p:txBody>
      </p:sp>
      <p:sp>
        <p:nvSpPr>
          <p:cNvPr id="3" name="Content Placeholder 2">
            <a:extLst>
              <a:ext uri="{FF2B5EF4-FFF2-40B4-BE49-F238E27FC236}">
                <a16:creationId xmlns:a16="http://schemas.microsoft.com/office/drawing/2014/main" id="{C6E23DEB-5ECD-4727-8ABD-81098785417C}"/>
              </a:ext>
            </a:extLst>
          </p:cNvPr>
          <p:cNvSpPr>
            <a:spLocks noGrp="1"/>
          </p:cNvSpPr>
          <p:nvPr>
            <p:ph idx="1"/>
          </p:nvPr>
        </p:nvSpPr>
        <p:spPr>
          <a:xfrm>
            <a:off x="677334" y="1696279"/>
            <a:ext cx="8596668" cy="4345084"/>
          </a:xfrm>
        </p:spPr>
        <p:txBody>
          <a:bodyPr>
            <a:normAutofit fontScale="92500"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Non-Functional Requirements:</a:t>
            </a:r>
          </a:p>
          <a:p>
            <a:pPr marL="457200" indent="-457200">
              <a:buAutoNum type="arabicPeriod"/>
            </a:pPr>
            <a:r>
              <a:rPr lang="en-US" sz="2000" dirty="0"/>
              <a:t>The services in the project should run at a reasonable speed so that the users can browse the site faster. </a:t>
            </a:r>
          </a:p>
          <a:p>
            <a:pPr marL="457200" indent="-457200">
              <a:buAutoNum type="arabicPeriod"/>
            </a:pPr>
            <a:r>
              <a:rPr lang="en-US" sz="2000" dirty="0"/>
              <a:t>The interface design of the project should be clearer and easily understandable so that the users of the site can browse faster without any effort. </a:t>
            </a:r>
          </a:p>
          <a:p>
            <a:pPr marL="457200" indent="-457200">
              <a:buAutoNum type="arabicPeriod"/>
            </a:pPr>
            <a:r>
              <a:rPr lang="en-US" sz="2000" dirty="0"/>
              <a:t>Users should be allowed to access the site with a strong password so cracking the password should be difficult and provides security. </a:t>
            </a:r>
          </a:p>
          <a:p>
            <a:pPr marL="457200" indent="-457200">
              <a:buAutoNum type="arabicPeriod"/>
            </a:pPr>
            <a:r>
              <a:rPr lang="en-US" sz="2000" dirty="0"/>
              <a:t>The server should run 24X7 without interruption so that users can use the site at any time.</a:t>
            </a:r>
          </a:p>
          <a:p>
            <a:pPr marL="457200" indent="-457200">
              <a:buAutoNum type="arabicPeriod"/>
            </a:pPr>
            <a:r>
              <a:rPr lang="en-US" sz="2000" dirty="0"/>
              <a:t>The system should show alert messages for any invalid operations performed by users. </a:t>
            </a:r>
          </a:p>
        </p:txBody>
      </p:sp>
    </p:spTree>
    <p:extLst>
      <p:ext uri="{BB962C8B-B14F-4D97-AF65-F5344CB8AC3E}">
        <p14:creationId xmlns:p14="http://schemas.microsoft.com/office/powerpoint/2010/main" val="89881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563-7020-4BE5-93CE-91FAF570E80D}"/>
              </a:ext>
            </a:extLst>
          </p:cNvPr>
          <p:cNvSpPr>
            <a:spLocks noGrp="1"/>
          </p:cNvSpPr>
          <p:nvPr>
            <p:ph type="title"/>
          </p:nvPr>
        </p:nvSpPr>
        <p:spPr>
          <a:xfrm>
            <a:off x="677334" y="609600"/>
            <a:ext cx="8596668" cy="728870"/>
          </a:xfrm>
        </p:spPr>
        <p:txBody>
          <a:bodyPr/>
          <a:lstStyle/>
          <a:p>
            <a:r>
              <a:rPr lang="en-US" dirty="0"/>
              <a:t>              </a:t>
            </a:r>
            <a:r>
              <a:rPr lang="en-US" dirty="0">
                <a:latin typeface="Times New Roman" panose="02020603050405020304" pitchFamily="18" charset="0"/>
                <a:cs typeface="Times New Roman" panose="02020603050405020304" pitchFamily="18" charset="0"/>
              </a:rPr>
              <a:t>Requirements Specification</a:t>
            </a:r>
          </a:p>
        </p:txBody>
      </p:sp>
      <p:sp>
        <p:nvSpPr>
          <p:cNvPr id="3" name="Content Placeholder 2">
            <a:extLst>
              <a:ext uri="{FF2B5EF4-FFF2-40B4-BE49-F238E27FC236}">
                <a16:creationId xmlns:a16="http://schemas.microsoft.com/office/drawing/2014/main" id="{C6E23DEB-5ECD-4727-8ABD-81098785417C}"/>
              </a:ext>
            </a:extLst>
          </p:cNvPr>
          <p:cNvSpPr>
            <a:spLocks noGrp="1"/>
          </p:cNvSpPr>
          <p:nvPr>
            <p:ph idx="1"/>
          </p:nvPr>
        </p:nvSpPr>
        <p:spPr>
          <a:xfrm>
            <a:off x="677334" y="1696279"/>
            <a:ext cx="8596668" cy="4345084"/>
          </a:xfrm>
        </p:spPr>
        <p:txBody>
          <a:bodyPr>
            <a:normAutofit/>
          </a:bodyPr>
          <a:lstStyle/>
          <a:p>
            <a:pPr>
              <a:lnSpc>
                <a:spcPct val="150000"/>
              </a:lnSpc>
            </a:pPr>
            <a:r>
              <a:rPr lang="en-US" sz="2000" dirty="0"/>
              <a:t> Hardware requirements include an Intel i7 processor or higher and RAM 8 GB or more HD 200 GB or more </a:t>
            </a:r>
          </a:p>
          <a:p>
            <a:pPr>
              <a:lnSpc>
                <a:spcPct val="150000"/>
              </a:lnSpc>
            </a:pPr>
            <a:r>
              <a:rPr lang="en-US" sz="2000" dirty="0"/>
              <a:t> Software prerequisites are Eclipse-based IDE, Java with MySQL, Front-end HTML, CSS, and JavaScript. </a:t>
            </a:r>
          </a:p>
          <a:p>
            <a:pPr>
              <a:lnSpc>
                <a:spcPct val="150000"/>
              </a:lnSpc>
            </a:pPr>
            <a:r>
              <a:rPr lang="en-US" sz="2000" dirty="0"/>
              <a:t> Server: Tomcat by Apache e. Platform: Any web browser that is compatible, such as Firefox or Google Chrome. </a:t>
            </a:r>
          </a:p>
          <a:p>
            <a:pPr>
              <a:lnSpc>
                <a:spcPct val="150000"/>
              </a:lnSpc>
            </a:pPr>
            <a:r>
              <a:rPr lang="en-US" sz="2000" dirty="0"/>
              <a:t>Communication Interfaces are HTTP protocol which is used for internet connectivity.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49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786B-46CD-4940-BBEF-79E7E3AD4B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MODULES</a:t>
            </a:r>
          </a:p>
        </p:txBody>
      </p:sp>
      <p:sp>
        <p:nvSpPr>
          <p:cNvPr id="3" name="Content Placeholder 2">
            <a:extLst>
              <a:ext uri="{FF2B5EF4-FFF2-40B4-BE49-F238E27FC236}">
                <a16:creationId xmlns:a16="http://schemas.microsoft.com/office/drawing/2014/main" id="{042FF668-F17C-486F-9001-78A7D6F27D2E}"/>
              </a:ext>
            </a:extLst>
          </p:cNvPr>
          <p:cNvSpPr>
            <a:spLocks noGrp="1"/>
          </p:cNvSpPr>
          <p:nvPr>
            <p:ph idx="1"/>
          </p:nvPr>
        </p:nvSpPr>
        <p:spPr>
          <a:xfrm>
            <a:off x="677334" y="1749287"/>
            <a:ext cx="8596668" cy="4292075"/>
          </a:xfrm>
        </p:spPr>
        <p:txBody>
          <a:bodyPr>
            <a:normAutofit/>
          </a:bodyPr>
          <a:lstStyle/>
          <a:p>
            <a:r>
              <a:rPr lang="en-US" sz="2400" dirty="0">
                <a:latin typeface="Times New Roman" panose="02020603050405020304" pitchFamily="18" charset="0"/>
                <a:cs typeface="Times New Roman" panose="02020603050405020304" pitchFamily="18" charset="0"/>
              </a:rPr>
              <a:t>Administration Module</a:t>
            </a:r>
          </a:p>
          <a:p>
            <a:r>
              <a:rPr lang="en-US" sz="2400" dirty="0">
                <a:latin typeface="Times New Roman" panose="02020603050405020304" pitchFamily="18" charset="0"/>
                <a:cs typeface="Times New Roman" panose="02020603050405020304" pitchFamily="18" charset="0"/>
              </a:rPr>
              <a:t>Doctor Module</a:t>
            </a:r>
          </a:p>
          <a:p>
            <a:r>
              <a:rPr lang="en-US" sz="2400" dirty="0">
                <a:latin typeface="Times New Roman" panose="02020603050405020304" pitchFamily="18" charset="0"/>
                <a:cs typeface="Times New Roman" panose="02020603050405020304" pitchFamily="18" charset="0"/>
              </a:rPr>
              <a:t>Patient Module</a:t>
            </a:r>
          </a:p>
          <a:p>
            <a:r>
              <a:rPr lang="en-US" sz="2400" dirty="0">
                <a:latin typeface="Times New Roman" panose="02020603050405020304" pitchFamily="18" charset="0"/>
                <a:cs typeface="Times New Roman" panose="02020603050405020304" pitchFamily="18" charset="0"/>
              </a:rPr>
              <a:t>Pharmacy Module </a:t>
            </a:r>
          </a:p>
          <a:p>
            <a:pPr marL="0" indent="0">
              <a:buNone/>
            </a:pPr>
            <a:r>
              <a:rPr lang="en-US" sz="2000" dirty="0">
                <a:latin typeface="Times New Roman" panose="02020603050405020304" pitchFamily="18" charset="0"/>
                <a:cs typeface="Times New Roman" panose="02020603050405020304" pitchFamily="18" charset="0"/>
              </a:rPr>
              <a:t>Apart from this, in the site also consists of about, which briefly describes about the page, and also if there are any queries from the users, they can contact the admin, using contact us module.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4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D93A-F7BB-4FE9-9A14-8DA3E348BA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Administrator Module</a:t>
            </a:r>
          </a:p>
        </p:txBody>
      </p:sp>
      <p:sp>
        <p:nvSpPr>
          <p:cNvPr id="3" name="Content Placeholder 2">
            <a:extLst>
              <a:ext uri="{FF2B5EF4-FFF2-40B4-BE49-F238E27FC236}">
                <a16:creationId xmlns:a16="http://schemas.microsoft.com/office/drawing/2014/main" id="{E484F45C-0AE3-4E20-A4E6-D75E53DE7699}"/>
              </a:ext>
            </a:extLst>
          </p:cNvPr>
          <p:cNvSpPr>
            <a:spLocks noGrp="1"/>
          </p:cNvSpPr>
          <p:nvPr>
            <p:ph idx="1"/>
          </p:nvPr>
        </p:nvSpPr>
        <p:spPr>
          <a:xfrm>
            <a:off x="677333" y="1749287"/>
            <a:ext cx="9129275" cy="4292075"/>
          </a:xfrm>
        </p:spPr>
        <p:txBody>
          <a:bodyPr/>
          <a:lstStyle/>
          <a:p>
            <a:pPr algn="just">
              <a:lnSpc>
                <a:spcPct val="150000"/>
              </a:lnSpc>
            </a:pPr>
            <a:r>
              <a:rPr lang="en-US" dirty="0"/>
              <a:t>Admin is an authorized person who manages data on the website. Admin verifies the profiles of doctors and activates the accounts, which makes visibility to the users. He also receives feedbacks from users and doctors and updates the website time to time.</a:t>
            </a:r>
          </a:p>
        </p:txBody>
      </p:sp>
    </p:spTree>
    <p:extLst>
      <p:ext uri="{BB962C8B-B14F-4D97-AF65-F5344CB8AC3E}">
        <p14:creationId xmlns:p14="http://schemas.microsoft.com/office/powerpoint/2010/main" val="3643397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958</TotalTime>
  <Words>1574</Words>
  <Application>Microsoft Office PowerPoint</Application>
  <PresentationFormat>Widescreen</PresentationFormat>
  <Paragraphs>223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Times</vt:lpstr>
      <vt:lpstr>Times New Roman</vt:lpstr>
      <vt:lpstr>Trebuchet MS</vt:lpstr>
      <vt:lpstr>Wingdings 3</vt:lpstr>
      <vt:lpstr>Facet</vt:lpstr>
      <vt:lpstr>ONLINE DOCTOR APPOINTMENT AND CONSULTATION SYSTEM</vt:lpstr>
      <vt:lpstr>       Team Members Contribution</vt:lpstr>
      <vt:lpstr>         Contents</vt:lpstr>
      <vt:lpstr>          BRIEF INTRODUCTION</vt:lpstr>
      <vt:lpstr>              Requirements Specification</vt:lpstr>
      <vt:lpstr>              Requirements Specification</vt:lpstr>
      <vt:lpstr>              Requirements Specification</vt:lpstr>
      <vt:lpstr>        MODULES</vt:lpstr>
      <vt:lpstr>             Administrator Module</vt:lpstr>
      <vt:lpstr>      Doctor Module</vt:lpstr>
      <vt:lpstr>      Patient Module</vt:lpstr>
      <vt:lpstr>      Pharmacy Module</vt:lpstr>
      <vt:lpstr>     Implementation</vt:lpstr>
      <vt:lpstr>       Working</vt:lpstr>
      <vt:lpstr>PowerPoint Presentation</vt:lpstr>
      <vt:lpstr>PowerPoint Presentation</vt:lpstr>
      <vt:lpstr>PowerPoint Presentation</vt:lpstr>
      <vt:lpstr>      Feedback</vt:lpstr>
      <vt:lpstr>   Code Inspection Results</vt:lpstr>
      <vt:lpstr>PowerPoint Presentation</vt:lpstr>
      <vt:lpstr>     Output Screenshots</vt:lpstr>
      <vt:lpstr>PowerPoint Presentation</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 SERVICES</dc:title>
  <dc:creator>LaptopCheckout</dc:creator>
  <cp:lastModifiedBy>ENTYALA MEGHANA</cp:lastModifiedBy>
  <cp:revision>29</cp:revision>
  <dcterms:created xsi:type="dcterms:W3CDTF">2021-11-19T18:26:24Z</dcterms:created>
  <dcterms:modified xsi:type="dcterms:W3CDTF">2022-11-29T05:41:46Z</dcterms:modified>
</cp:coreProperties>
</file>