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78" r:id="rId5"/>
    <p:sldId id="280" r:id="rId6"/>
    <p:sldId id="281" r:id="rId7"/>
    <p:sldId id="286" r:id="rId8"/>
    <p:sldId id="284" r:id="rId9"/>
    <p:sldId id="291" r:id="rId10"/>
    <p:sldId id="287" r:id="rId11"/>
    <p:sldId id="288" r:id="rId12"/>
    <p:sldId id="289" r:id="rId13"/>
    <p:sldId id="290" r:id="rId14"/>
    <p:sldId id="292" r:id="rId15"/>
    <p:sldId id="293" r:id="rId16"/>
    <p:sldId id="294" r:id="rId17"/>
    <p:sldId id="295" r:id="rId18"/>
    <p:sldId id="296" r:id="rId19"/>
    <p:sldId id="298" r:id="rId20"/>
    <p:sldId id="297" r:id="rId21"/>
    <p:sldId id="299" r:id="rId22"/>
    <p:sldId id="300" r:id="rId23"/>
    <p:sldId id="301" r:id="rId24"/>
    <p:sldId id="302"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ection" id="{A769ECE2-9EB0-409A-B4B4-E836F42D3D7C}">
          <p14:sldIdLst>
            <p14:sldId id="278"/>
            <p14:sldId id="280"/>
            <p14:sldId id="281"/>
            <p14:sldId id="286"/>
            <p14:sldId id="284"/>
          </p14:sldIdLst>
        </p14:section>
        <p14:section name="Code" id="{9217AC8F-9E3C-4205-99A3-36F144AA1B1A}">
          <p14:sldIdLst>
            <p14:sldId id="291"/>
            <p14:sldId id="287"/>
            <p14:sldId id="288"/>
            <p14:sldId id="289"/>
            <p14:sldId id="290"/>
            <p14:sldId id="292"/>
            <p14:sldId id="293"/>
            <p14:sldId id="294"/>
            <p14:sldId id="295"/>
            <p14:sldId id="296"/>
          </p14:sldIdLst>
        </p14:section>
        <p14:section name="Output" id="{8864AEAF-828E-43FF-927B-967BF6D1BD21}">
          <p14:sldIdLst>
            <p14:sldId id="298"/>
            <p14:sldId id="297"/>
            <p14:sldId id="299"/>
          </p14:sldIdLst>
        </p14:section>
        <p14:section name="Conclusion" id="{3B9A22DF-934D-46A4-BD5C-7D94AFD69F95}">
          <p14:sldIdLst>
            <p14:sldId id="300"/>
            <p14:sldId id="301"/>
            <p14:sldId id="302"/>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vi Vrati" initials="MV" lastIdx="1" clrIdx="0">
    <p:extLst>
      <p:ext uri="{19B8F6BF-5375-455C-9EA6-DF929625EA0E}">
        <p15:presenceInfo xmlns:p15="http://schemas.microsoft.com/office/powerpoint/2012/main" userId="f9877a5eca4ac9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4" autoAdjust="0"/>
    <p:restoredTop sz="94619" autoAdjust="0"/>
  </p:normalViewPr>
  <p:slideViewPr>
    <p:cSldViewPr snapToGrid="0">
      <p:cViewPr varScale="1">
        <p:scale>
          <a:sx n="67" d="100"/>
          <a:sy n="67" d="100"/>
        </p:scale>
        <p:origin x="7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A7EFA-60E9-4521-B6E3-CC4301504A6C}" type="doc">
      <dgm:prSet loTypeId="urn:microsoft.com/office/officeart/2005/8/layout/bProcess4" loCatId="process" qsTypeId="urn:microsoft.com/office/officeart/2005/8/quickstyle/simple3" qsCatId="simple" csTypeId="urn:microsoft.com/office/officeart/2005/8/colors/colorful2" csCatId="colorful" phldr="1"/>
      <dgm:spPr/>
      <dgm:t>
        <a:bodyPr/>
        <a:lstStyle/>
        <a:p>
          <a:endParaRPr lang="en-IN"/>
        </a:p>
      </dgm:t>
    </dgm:pt>
    <dgm:pt modelId="{E3371B73-4B66-492C-A7A4-9EA4E75AF452}">
      <dgm:prSet phldrT="[Text]"/>
      <dgm:spPr/>
      <dgm:t>
        <a:bodyPr/>
        <a:lstStyle/>
        <a:p>
          <a:r>
            <a:rPr lang="en-IN" dirty="0"/>
            <a:t>Importing required modules</a:t>
          </a:r>
        </a:p>
      </dgm:t>
    </dgm:pt>
    <dgm:pt modelId="{5245727B-4EF9-4D03-8811-9AC3CB1ED14A}" type="parTrans" cxnId="{7285B5C7-CBC4-484A-8861-BB06092DDAFC}">
      <dgm:prSet/>
      <dgm:spPr/>
      <dgm:t>
        <a:bodyPr/>
        <a:lstStyle/>
        <a:p>
          <a:endParaRPr lang="en-IN"/>
        </a:p>
      </dgm:t>
    </dgm:pt>
    <dgm:pt modelId="{5D8874A0-E801-403C-8894-70AE7E973E37}" type="sibTrans" cxnId="{7285B5C7-CBC4-484A-8861-BB06092DDAFC}">
      <dgm:prSet/>
      <dgm:spPr/>
      <dgm:t>
        <a:bodyPr/>
        <a:lstStyle/>
        <a:p>
          <a:endParaRPr lang="en-IN"/>
        </a:p>
      </dgm:t>
    </dgm:pt>
    <dgm:pt modelId="{0162BA20-0561-4F91-8059-7F8778F047A9}">
      <dgm:prSet phldrT="[Text]"/>
      <dgm:spPr/>
      <dgm:t>
        <a:bodyPr/>
        <a:lstStyle/>
        <a:p>
          <a:r>
            <a:rPr lang="en-US" b="0" i="0" dirty="0"/>
            <a:t>Building a File Box to choose a particular file</a:t>
          </a:r>
          <a:endParaRPr lang="en-IN" dirty="0"/>
        </a:p>
      </dgm:t>
    </dgm:pt>
    <dgm:pt modelId="{C8616B63-4B24-40EF-8304-7AD1277F2D41}" type="parTrans" cxnId="{B98F187A-81BA-40F3-BB33-51DF6B9C6D86}">
      <dgm:prSet/>
      <dgm:spPr/>
      <dgm:t>
        <a:bodyPr/>
        <a:lstStyle/>
        <a:p>
          <a:endParaRPr lang="en-IN"/>
        </a:p>
      </dgm:t>
    </dgm:pt>
    <dgm:pt modelId="{095C77BE-F0D4-4B2C-963A-50A8D34C0657}" type="sibTrans" cxnId="{B98F187A-81BA-40F3-BB33-51DF6B9C6D86}">
      <dgm:prSet/>
      <dgm:spPr/>
      <dgm:t>
        <a:bodyPr/>
        <a:lstStyle/>
        <a:p>
          <a:endParaRPr lang="en-IN"/>
        </a:p>
      </dgm:t>
    </dgm:pt>
    <dgm:pt modelId="{03CE64BA-7CA1-4391-843C-801385C372A4}">
      <dgm:prSet phldrT="[Text]"/>
      <dgm:spPr/>
      <dgm:t>
        <a:bodyPr/>
        <a:lstStyle/>
        <a:p>
          <a:r>
            <a:rPr lang="en-IN" dirty="0"/>
            <a:t>Reading and Resizing Image</a:t>
          </a:r>
        </a:p>
      </dgm:t>
    </dgm:pt>
    <dgm:pt modelId="{5C4622E0-5A17-4F63-A3AB-3A6EF7D5891E}" type="parTrans" cxnId="{387EDCFF-F022-4EBE-A56D-64AB431AA74E}">
      <dgm:prSet/>
      <dgm:spPr/>
      <dgm:t>
        <a:bodyPr/>
        <a:lstStyle/>
        <a:p>
          <a:endParaRPr lang="en-IN"/>
        </a:p>
      </dgm:t>
    </dgm:pt>
    <dgm:pt modelId="{F99D5107-4453-4673-A6EF-10CA658406E2}" type="sibTrans" cxnId="{387EDCFF-F022-4EBE-A56D-64AB431AA74E}">
      <dgm:prSet/>
      <dgm:spPr/>
      <dgm:t>
        <a:bodyPr/>
        <a:lstStyle/>
        <a:p>
          <a:endParaRPr lang="en-IN"/>
        </a:p>
      </dgm:t>
    </dgm:pt>
    <dgm:pt modelId="{25ED2654-42C1-44A3-9FC2-D06ABB8F63D1}">
      <dgm:prSet phldrT="[Text]"/>
      <dgm:spPr/>
      <dgm:t>
        <a:bodyPr/>
        <a:lstStyle/>
        <a:p>
          <a:pPr>
            <a:buNone/>
          </a:pPr>
          <a:r>
            <a:rPr lang="en-US" dirty="0"/>
            <a:t>Transforming an image to grayscale and smoothening it</a:t>
          </a:r>
          <a:endParaRPr lang="en-IN" dirty="0"/>
        </a:p>
      </dgm:t>
    </dgm:pt>
    <dgm:pt modelId="{7D95899F-FDBD-430E-96B6-43622ED3DC48}" type="parTrans" cxnId="{886DB0EE-722D-4F75-9C3B-E17854DAD058}">
      <dgm:prSet/>
      <dgm:spPr/>
      <dgm:t>
        <a:bodyPr/>
        <a:lstStyle/>
        <a:p>
          <a:endParaRPr lang="en-IN"/>
        </a:p>
      </dgm:t>
    </dgm:pt>
    <dgm:pt modelId="{1A094C17-8C9B-41CB-A76C-D5CA2B0BBB17}" type="sibTrans" cxnId="{886DB0EE-722D-4F75-9C3B-E17854DAD058}">
      <dgm:prSet/>
      <dgm:spPr/>
      <dgm:t>
        <a:bodyPr/>
        <a:lstStyle/>
        <a:p>
          <a:endParaRPr lang="en-IN"/>
        </a:p>
      </dgm:t>
    </dgm:pt>
    <dgm:pt modelId="{34305463-A650-4234-A203-8C07DD43969E}">
      <dgm:prSet phldrT="[Text]"/>
      <dgm:spPr/>
      <dgm:t>
        <a:bodyPr/>
        <a:lstStyle/>
        <a:p>
          <a:r>
            <a:rPr lang="en-US" b="0" i="0" dirty="0"/>
            <a:t>Retrieving the edges of an image and to </a:t>
          </a:r>
          <a:r>
            <a:rPr lang="en-IN" b="0" i="0" dirty="0"/>
            <a:t>prepare a Mask Image</a:t>
          </a:r>
          <a:endParaRPr lang="en-IN" dirty="0"/>
        </a:p>
      </dgm:t>
    </dgm:pt>
    <dgm:pt modelId="{F49C4A98-054D-42AD-90BE-A3AF602952BD}" type="parTrans" cxnId="{69F8EEB7-5769-4F43-9B4A-090C2C170BC0}">
      <dgm:prSet/>
      <dgm:spPr/>
      <dgm:t>
        <a:bodyPr/>
        <a:lstStyle/>
        <a:p>
          <a:endParaRPr lang="en-IN"/>
        </a:p>
      </dgm:t>
    </dgm:pt>
    <dgm:pt modelId="{513D5E9F-2E37-4583-8B4A-5A8A4D649AF3}" type="sibTrans" cxnId="{69F8EEB7-5769-4F43-9B4A-090C2C170BC0}">
      <dgm:prSet/>
      <dgm:spPr/>
      <dgm:t>
        <a:bodyPr/>
        <a:lstStyle/>
        <a:p>
          <a:endParaRPr lang="en-IN"/>
        </a:p>
      </dgm:t>
    </dgm:pt>
    <dgm:pt modelId="{2AFEB3A4-FFA2-469D-B92C-1EFE6725ED4D}">
      <dgm:prSet phldrT="[Text]"/>
      <dgm:spPr/>
      <dgm:t>
        <a:bodyPr/>
        <a:lstStyle/>
        <a:p>
          <a:pPr>
            <a:buNone/>
          </a:pPr>
          <a:r>
            <a:rPr lang="en-IN" b="0" i="0" dirty="0"/>
            <a:t>Giving a Cartoon Effect</a:t>
          </a:r>
          <a:endParaRPr lang="en-IN" dirty="0"/>
        </a:p>
      </dgm:t>
    </dgm:pt>
    <dgm:pt modelId="{CBB5FBC3-29B6-4847-BC08-9D27CE8DE7EA}" type="parTrans" cxnId="{810BC9E0-FCA7-4771-9982-FCA0268F5175}">
      <dgm:prSet/>
      <dgm:spPr/>
      <dgm:t>
        <a:bodyPr/>
        <a:lstStyle/>
        <a:p>
          <a:endParaRPr lang="en-IN"/>
        </a:p>
      </dgm:t>
    </dgm:pt>
    <dgm:pt modelId="{B2F24869-FEE5-4A41-8ED9-4F3D87864247}" type="sibTrans" cxnId="{810BC9E0-FCA7-4771-9982-FCA0268F5175}">
      <dgm:prSet/>
      <dgm:spPr/>
      <dgm:t>
        <a:bodyPr/>
        <a:lstStyle/>
        <a:p>
          <a:endParaRPr lang="en-IN"/>
        </a:p>
      </dgm:t>
    </dgm:pt>
    <dgm:pt modelId="{16FC4C2D-5558-4FB1-9215-F45F5775BA97}">
      <dgm:prSet phldrT="[Text]"/>
      <dgm:spPr/>
      <dgm:t>
        <a:bodyPr/>
        <a:lstStyle/>
        <a:p>
          <a:r>
            <a:rPr lang="en-IN" b="0" i="0" dirty="0">
              <a:effectLst/>
              <a:latin typeface="Goudy Old Style" panose="02020502050305020303" pitchFamily="18" charset="0"/>
            </a:rPr>
            <a:t>Functionality of save button</a:t>
          </a:r>
          <a:endParaRPr lang="en-IN" dirty="0">
            <a:latin typeface="Goudy Old Style" panose="02020502050305020303" pitchFamily="18" charset="0"/>
          </a:endParaRPr>
        </a:p>
      </dgm:t>
    </dgm:pt>
    <dgm:pt modelId="{217621B4-9D34-4C7D-9E51-2DCE257D6721}" type="parTrans" cxnId="{FC404963-F36C-4B4C-9444-E6697DC7FC7D}">
      <dgm:prSet/>
      <dgm:spPr/>
      <dgm:t>
        <a:bodyPr/>
        <a:lstStyle/>
        <a:p>
          <a:endParaRPr lang="en-IN"/>
        </a:p>
      </dgm:t>
    </dgm:pt>
    <dgm:pt modelId="{F0D55DC1-57A1-4753-81FA-D4B049AFF916}" type="sibTrans" cxnId="{FC404963-F36C-4B4C-9444-E6697DC7FC7D}">
      <dgm:prSet/>
      <dgm:spPr/>
      <dgm:t>
        <a:bodyPr/>
        <a:lstStyle/>
        <a:p>
          <a:endParaRPr lang="en-IN"/>
        </a:p>
      </dgm:t>
    </dgm:pt>
    <dgm:pt modelId="{606B2023-0CA5-44AE-96D5-92D057B3CF9F}">
      <dgm:prSet phldrT="[Text]"/>
      <dgm:spPr/>
      <dgm:t>
        <a:bodyPr/>
        <a:lstStyle/>
        <a:p>
          <a:r>
            <a:rPr lang="en-IN" dirty="0"/>
            <a:t>Making the main window by Tkinter</a:t>
          </a:r>
        </a:p>
      </dgm:t>
    </dgm:pt>
    <dgm:pt modelId="{94AC799B-6DAD-4EF4-851A-F9373AD3D2F8}" type="parTrans" cxnId="{BD83D4A8-05A9-464F-B1D5-4E2CFD882E28}">
      <dgm:prSet/>
      <dgm:spPr/>
      <dgm:t>
        <a:bodyPr/>
        <a:lstStyle/>
        <a:p>
          <a:endParaRPr lang="en-IN"/>
        </a:p>
      </dgm:t>
    </dgm:pt>
    <dgm:pt modelId="{13759000-1F89-4425-9490-AF45DDE4A869}" type="sibTrans" cxnId="{BD83D4A8-05A9-464F-B1D5-4E2CFD882E28}">
      <dgm:prSet/>
      <dgm:spPr/>
      <dgm:t>
        <a:bodyPr/>
        <a:lstStyle/>
        <a:p>
          <a:endParaRPr lang="en-IN"/>
        </a:p>
      </dgm:t>
    </dgm:pt>
    <dgm:pt modelId="{8211A3B5-4BEE-490F-99B5-2CDEF75A096B}">
      <dgm:prSet phldrT="[Text]"/>
      <dgm:spPr/>
      <dgm:t>
        <a:bodyPr/>
        <a:lstStyle/>
        <a:p>
          <a:r>
            <a:rPr lang="en-US" b="0" i="0" dirty="0"/>
            <a:t>Making cartoonify and save button in the main window</a:t>
          </a:r>
          <a:endParaRPr lang="en-IN" dirty="0"/>
        </a:p>
      </dgm:t>
    </dgm:pt>
    <dgm:pt modelId="{1632E5FB-52A2-4AFD-B7C8-65E77E4ADB64}" type="parTrans" cxnId="{DDA784A6-609C-4F11-89E9-01E59A58A4EA}">
      <dgm:prSet/>
      <dgm:spPr/>
      <dgm:t>
        <a:bodyPr/>
        <a:lstStyle/>
        <a:p>
          <a:endParaRPr lang="en-IN"/>
        </a:p>
      </dgm:t>
    </dgm:pt>
    <dgm:pt modelId="{F4497E64-7EC7-49C9-94AB-0B5B9AC4E99B}" type="sibTrans" cxnId="{DDA784A6-609C-4F11-89E9-01E59A58A4EA}">
      <dgm:prSet/>
      <dgm:spPr/>
      <dgm:t>
        <a:bodyPr/>
        <a:lstStyle/>
        <a:p>
          <a:endParaRPr lang="en-IN"/>
        </a:p>
      </dgm:t>
    </dgm:pt>
    <dgm:pt modelId="{0DD56B95-9E30-4015-9FF5-946D39018B5E}" type="pres">
      <dgm:prSet presAssocID="{4B4A7EFA-60E9-4521-B6E3-CC4301504A6C}" presName="Name0" presStyleCnt="0">
        <dgm:presLayoutVars>
          <dgm:dir/>
          <dgm:resizeHandles/>
        </dgm:presLayoutVars>
      </dgm:prSet>
      <dgm:spPr/>
    </dgm:pt>
    <dgm:pt modelId="{D4C28BFF-0436-44D8-817E-70F9184AA41B}" type="pres">
      <dgm:prSet presAssocID="{E3371B73-4B66-492C-A7A4-9EA4E75AF452}" presName="compNode" presStyleCnt="0"/>
      <dgm:spPr/>
    </dgm:pt>
    <dgm:pt modelId="{DE52B94D-D3AD-441B-8FB9-0B9A49BF24DD}" type="pres">
      <dgm:prSet presAssocID="{E3371B73-4B66-492C-A7A4-9EA4E75AF452}" presName="dummyConnPt" presStyleCnt="0"/>
      <dgm:spPr/>
    </dgm:pt>
    <dgm:pt modelId="{7BFEDE20-6D4E-4B20-BDE9-61EDA1978626}" type="pres">
      <dgm:prSet presAssocID="{E3371B73-4B66-492C-A7A4-9EA4E75AF452}" presName="node" presStyleLbl="node1" presStyleIdx="0" presStyleCnt="9">
        <dgm:presLayoutVars>
          <dgm:bulletEnabled val="1"/>
        </dgm:presLayoutVars>
      </dgm:prSet>
      <dgm:spPr/>
    </dgm:pt>
    <dgm:pt modelId="{9E292900-4DDF-4B4E-BD2A-723CFF0A6647}" type="pres">
      <dgm:prSet presAssocID="{5D8874A0-E801-403C-8894-70AE7E973E37}" presName="sibTrans" presStyleLbl="bgSibTrans2D1" presStyleIdx="0" presStyleCnt="8"/>
      <dgm:spPr/>
    </dgm:pt>
    <dgm:pt modelId="{7A932BE6-40AB-4E6F-B849-1094ABEF7AA4}" type="pres">
      <dgm:prSet presAssocID="{0162BA20-0561-4F91-8059-7F8778F047A9}" presName="compNode" presStyleCnt="0"/>
      <dgm:spPr/>
    </dgm:pt>
    <dgm:pt modelId="{B4B17201-5805-4F38-B19A-1A5DCF7776A1}" type="pres">
      <dgm:prSet presAssocID="{0162BA20-0561-4F91-8059-7F8778F047A9}" presName="dummyConnPt" presStyleCnt="0"/>
      <dgm:spPr/>
    </dgm:pt>
    <dgm:pt modelId="{8CF94ECF-CC35-4DF4-8CAA-0F0CF9FAC244}" type="pres">
      <dgm:prSet presAssocID="{0162BA20-0561-4F91-8059-7F8778F047A9}" presName="node" presStyleLbl="node1" presStyleIdx="1" presStyleCnt="9">
        <dgm:presLayoutVars>
          <dgm:bulletEnabled val="1"/>
        </dgm:presLayoutVars>
      </dgm:prSet>
      <dgm:spPr/>
    </dgm:pt>
    <dgm:pt modelId="{E27994C1-580B-49A0-8405-1865E2046821}" type="pres">
      <dgm:prSet presAssocID="{095C77BE-F0D4-4B2C-963A-50A8D34C0657}" presName="sibTrans" presStyleLbl="bgSibTrans2D1" presStyleIdx="1" presStyleCnt="8"/>
      <dgm:spPr/>
    </dgm:pt>
    <dgm:pt modelId="{8B90F855-9DFD-47F6-B718-6975B65DD27A}" type="pres">
      <dgm:prSet presAssocID="{03CE64BA-7CA1-4391-843C-801385C372A4}" presName="compNode" presStyleCnt="0"/>
      <dgm:spPr/>
    </dgm:pt>
    <dgm:pt modelId="{BFCFFA98-D7BC-445A-9562-CEAFC4C368E5}" type="pres">
      <dgm:prSet presAssocID="{03CE64BA-7CA1-4391-843C-801385C372A4}" presName="dummyConnPt" presStyleCnt="0"/>
      <dgm:spPr/>
    </dgm:pt>
    <dgm:pt modelId="{D7238647-DA13-4BF4-A397-C9A67648CB3A}" type="pres">
      <dgm:prSet presAssocID="{03CE64BA-7CA1-4391-843C-801385C372A4}" presName="node" presStyleLbl="node1" presStyleIdx="2" presStyleCnt="9">
        <dgm:presLayoutVars>
          <dgm:bulletEnabled val="1"/>
        </dgm:presLayoutVars>
      </dgm:prSet>
      <dgm:spPr/>
    </dgm:pt>
    <dgm:pt modelId="{92B7CC86-8BD6-487B-B991-5C68FEF7FBF9}" type="pres">
      <dgm:prSet presAssocID="{F99D5107-4453-4673-A6EF-10CA658406E2}" presName="sibTrans" presStyleLbl="bgSibTrans2D1" presStyleIdx="2" presStyleCnt="8"/>
      <dgm:spPr/>
    </dgm:pt>
    <dgm:pt modelId="{E1EFA033-E814-4786-8104-D493CAB7F22D}" type="pres">
      <dgm:prSet presAssocID="{25ED2654-42C1-44A3-9FC2-D06ABB8F63D1}" presName="compNode" presStyleCnt="0"/>
      <dgm:spPr/>
    </dgm:pt>
    <dgm:pt modelId="{11F75080-694D-4307-915A-FAA46E5A8BF0}" type="pres">
      <dgm:prSet presAssocID="{25ED2654-42C1-44A3-9FC2-D06ABB8F63D1}" presName="dummyConnPt" presStyleCnt="0"/>
      <dgm:spPr/>
    </dgm:pt>
    <dgm:pt modelId="{9A5FFBA6-2D28-423E-9468-60D680A2688B}" type="pres">
      <dgm:prSet presAssocID="{25ED2654-42C1-44A3-9FC2-D06ABB8F63D1}" presName="node" presStyleLbl="node1" presStyleIdx="3" presStyleCnt="9">
        <dgm:presLayoutVars>
          <dgm:bulletEnabled val="1"/>
        </dgm:presLayoutVars>
      </dgm:prSet>
      <dgm:spPr/>
    </dgm:pt>
    <dgm:pt modelId="{BC5EB6BF-7C63-431F-BCC0-15570C64D696}" type="pres">
      <dgm:prSet presAssocID="{1A094C17-8C9B-41CB-A76C-D5CA2B0BBB17}" presName="sibTrans" presStyleLbl="bgSibTrans2D1" presStyleIdx="3" presStyleCnt="8"/>
      <dgm:spPr/>
    </dgm:pt>
    <dgm:pt modelId="{947D309C-AFA2-433F-AF2B-D69319B939DA}" type="pres">
      <dgm:prSet presAssocID="{34305463-A650-4234-A203-8C07DD43969E}" presName="compNode" presStyleCnt="0"/>
      <dgm:spPr/>
    </dgm:pt>
    <dgm:pt modelId="{E2C1FD57-F0DB-4E16-9A5A-E5A23C60D0DC}" type="pres">
      <dgm:prSet presAssocID="{34305463-A650-4234-A203-8C07DD43969E}" presName="dummyConnPt" presStyleCnt="0"/>
      <dgm:spPr/>
    </dgm:pt>
    <dgm:pt modelId="{541DEC9A-A8D4-4E6B-88FE-D4422F604687}" type="pres">
      <dgm:prSet presAssocID="{34305463-A650-4234-A203-8C07DD43969E}" presName="node" presStyleLbl="node1" presStyleIdx="4" presStyleCnt="9">
        <dgm:presLayoutVars>
          <dgm:bulletEnabled val="1"/>
        </dgm:presLayoutVars>
      </dgm:prSet>
      <dgm:spPr/>
    </dgm:pt>
    <dgm:pt modelId="{98ADC9FB-EEA3-49C2-B32D-166484DFA2E6}" type="pres">
      <dgm:prSet presAssocID="{513D5E9F-2E37-4583-8B4A-5A8A4D649AF3}" presName="sibTrans" presStyleLbl="bgSibTrans2D1" presStyleIdx="4" presStyleCnt="8"/>
      <dgm:spPr/>
    </dgm:pt>
    <dgm:pt modelId="{A539C125-DA98-4B94-BF56-82E9766EDA29}" type="pres">
      <dgm:prSet presAssocID="{2AFEB3A4-FFA2-469D-B92C-1EFE6725ED4D}" presName="compNode" presStyleCnt="0"/>
      <dgm:spPr/>
    </dgm:pt>
    <dgm:pt modelId="{04141DE5-09E4-4E0F-BAD7-FC94C7FF1B35}" type="pres">
      <dgm:prSet presAssocID="{2AFEB3A4-FFA2-469D-B92C-1EFE6725ED4D}" presName="dummyConnPt" presStyleCnt="0"/>
      <dgm:spPr/>
    </dgm:pt>
    <dgm:pt modelId="{FF26F946-9C28-4762-BF34-63B64C6B2AA1}" type="pres">
      <dgm:prSet presAssocID="{2AFEB3A4-FFA2-469D-B92C-1EFE6725ED4D}" presName="node" presStyleLbl="node1" presStyleIdx="5" presStyleCnt="9">
        <dgm:presLayoutVars>
          <dgm:bulletEnabled val="1"/>
        </dgm:presLayoutVars>
      </dgm:prSet>
      <dgm:spPr/>
    </dgm:pt>
    <dgm:pt modelId="{4836D191-E51A-47FB-9079-DDFEDB194B64}" type="pres">
      <dgm:prSet presAssocID="{B2F24869-FEE5-4A41-8ED9-4F3D87864247}" presName="sibTrans" presStyleLbl="bgSibTrans2D1" presStyleIdx="5" presStyleCnt="8"/>
      <dgm:spPr/>
    </dgm:pt>
    <dgm:pt modelId="{0DFAE757-EF51-488D-9041-C0DE842E93B5}" type="pres">
      <dgm:prSet presAssocID="{16FC4C2D-5558-4FB1-9215-F45F5775BA97}" presName="compNode" presStyleCnt="0"/>
      <dgm:spPr/>
    </dgm:pt>
    <dgm:pt modelId="{A5AF7DF1-7445-42E1-8990-07C1C0DC053E}" type="pres">
      <dgm:prSet presAssocID="{16FC4C2D-5558-4FB1-9215-F45F5775BA97}" presName="dummyConnPt" presStyleCnt="0"/>
      <dgm:spPr/>
    </dgm:pt>
    <dgm:pt modelId="{AAABF1FD-9494-47C9-9A38-28CBDFCDBE58}" type="pres">
      <dgm:prSet presAssocID="{16FC4C2D-5558-4FB1-9215-F45F5775BA97}" presName="node" presStyleLbl="node1" presStyleIdx="6" presStyleCnt="9">
        <dgm:presLayoutVars>
          <dgm:bulletEnabled val="1"/>
        </dgm:presLayoutVars>
      </dgm:prSet>
      <dgm:spPr/>
    </dgm:pt>
    <dgm:pt modelId="{8355464C-8B5A-4EBF-B82F-899C52804245}" type="pres">
      <dgm:prSet presAssocID="{F0D55DC1-57A1-4753-81FA-D4B049AFF916}" presName="sibTrans" presStyleLbl="bgSibTrans2D1" presStyleIdx="6" presStyleCnt="8"/>
      <dgm:spPr/>
    </dgm:pt>
    <dgm:pt modelId="{A65196EC-6087-4C1F-916D-3F12EFCA1973}" type="pres">
      <dgm:prSet presAssocID="{606B2023-0CA5-44AE-96D5-92D057B3CF9F}" presName="compNode" presStyleCnt="0"/>
      <dgm:spPr/>
    </dgm:pt>
    <dgm:pt modelId="{9B6BCA59-8F7F-4BE6-99C2-D02CEE7670B7}" type="pres">
      <dgm:prSet presAssocID="{606B2023-0CA5-44AE-96D5-92D057B3CF9F}" presName="dummyConnPt" presStyleCnt="0"/>
      <dgm:spPr/>
    </dgm:pt>
    <dgm:pt modelId="{4E208100-018B-47DC-BC34-1858FA985C50}" type="pres">
      <dgm:prSet presAssocID="{606B2023-0CA5-44AE-96D5-92D057B3CF9F}" presName="node" presStyleLbl="node1" presStyleIdx="7" presStyleCnt="9">
        <dgm:presLayoutVars>
          <dgm:bulletEnabled val="1"/>
        </dgm:presLayoutVars>
      </dgm:prSet>
      <dgm:spPr/>
    </dgm:pt>
    <dgm:pt modelId="{FFFA303D-C966-4B1E-B068-66C681765BA6}" type="pres">
      <dgm:prSet presAssocID="{13759000-1F89-4425-9490-AF45DDE4A869}" presName="sibTrans" presStyleLbl="bgSibTrans2D1" presStyleIdx="7" presStyleCnt="8"/>
      <dgm:spPr/>
    </dgm:pt>
    <dgm:pt modelId="{1F507FCA-2170-44C1-BFD4-439F8A099218}" type="pres">
      <dgm:prSet presAssocID="{8211A3B5-4BEE-490F-99B5-2CDEF75A096B}" presName="compNode" presStyleCnt="0"/>
      <dgm:spPr/>
    </dgm:pt>
    <dgm:pt modelId="{2AF517F6-F1C3-4125-9A91-C2E3E0846376}" type="pres">
      <dgm:prSet presAssocID="{8211A3B5-4BEE-490F-99B5-2CDEF75A096B}" presName="dummyConnPt" presStyleCnt="0"/>
      <dgm:spPr/>
    </dgm:pt>
    <dgm:pt modelId="{B68CD1B4-D111-4F72-B658-5B2F8C5B0604}" type="pres">
      <dgm:prSet presAssocID="{8211A3B5-4BEE-490F-99B5-2CDEF75A096B}" presName="node" presStyleLbl="node1" presStyleIdx="8" presStyleCnt="9">
        <dgm:presLayoutVars>
          <dgm:bulletEnabled val="1"/>
        </dgm:presLayoutVars>
      </dgm:prSet>
      <dgm:spPr/>
    </dgm:pt>
  </dgm:ptLst>
  <dgm:cxnLst>
    <dgm:cxn modelId="{A66C301A-E940-4303-BE38-5993F89F4208}" type="presOf" srcId="{F99D5107-4453-4673-A6EF-10CA658406E2}" destId="{92B7CC86-8BD6-487B-B991-5C68FEF7FBF9}" srcOrd="0" destOrd="0" presId="urn:microsoft.com/office/officeart/2005/8/layout/bProcess4"/>
    <dgm:cxn modelId="{D4E87922-BA04-4931-A321-D3C3CF4D886E}" type="presOf" srcId="{F0D55DC1-57A1-4753-81FA-D4B049AFF916}" destId="{8355464C-8B5A-4EBF-B82F-899C52804245}" srcOrd="0" destOrd="0" presId="urn:microsoft.com/office/officeart/2005/8/layout/bProcess4"/>
    <dgm:cxn modelId="{87E44F28-55CB-4ED8-8642-5D37096E85B9}" type="presOf" srcId="{13759000-1F89-4425-9490-AF45DDE4A869}" destId="{FFFA303D-C966-4B1E-B068-66C681765BA6}" srcOrd="0" destOrd="0" presId="urn:microsoft.com/office/officeart/2005/8/layout/bProcess4"/>
    <dgm:cxn modelId="{FD2D9D34-B7C1-4930-A85A-D4701A9F5CDB}" type="presOf" srcId="{095C77BE-F0D4-4B2C-963A-50A8D34C0657}" destId="{E27994C1-580B-49A0-8405-1865E2046821}" srcOrd="0" destOrd="0" presId="urn:microsoft.com/office/officeart/2005/8/layout/bProcess4"/>
    <dgm:cxn modelId="{6A80023B-9ADD-4EB2-9942-C3A17BD117FA}" type="presOf" srcId="{606B2023-0CA5-44AE-96D5-92D057B3CF9F}" destId="{4E208100-018B-47DC-BC34-1858FA985C50}" srcOrd="0" destOrd="0" presId="urn:microsoft.com/office/officeart/2005/8/layout/bProcess4"/>
    <dgm:cxn modelId="{2AD3CA60-619E-48FD-A573-A987924EFC59}" type="presOf" srcId="{2AFEB3A4-FFA2-469D-B92C-1EFE6725ED4D}" destId="{FF26F946-9C28-4762-BF34-63B64C6B2AA1}" srcOrd="0" destOrd="0" presId="urn:microsoft.com/office/officeart/2005/8/layout/bProcess4"/>
    <dgm:cxn modelId="{B4C04741-DCDB-4570-9108-73F95A9D700F}" type="presOf" srcId="{34305463-A650-4234-A203-8C07DD43969E}" destId="{541DEC9A-A8D4-4E6B-88FE-D4422F604687}" srcOrd="0" destOrd="0" presId="urn:microsoft.com/office/officeart/2005/8/layout/bProcess4"/>
    <dgm:cxn modelId="{FC404963-F36C-4B4C-9444-E6697DC7FC7D}" srcId="{4B4A7EFA-60E9-4521-B6E3-CC4301504A6C}" destId="{16FC4C2D-5558-4FB1-9215-F45F5775BA97}" srcOrd="6" destOrd="0" parTransId="{217621B4-9D34-4C7D-9E51-2DCE257D6721}" sibTransId="{F0D55DC1-57A1-4753-81FA-D4B049AFF916}"/>
    <dgm:cxn modelId="{295AB045-1D8C-4680-8B9D-2CB3CE8473DC}" type="presOf" srcId="{03CE64BA-7CA1-4391-843C-801385C372A4}" destId="{D7238647-DA13-4BF4-A397-C9A67648CB3A}" srcOrd="0" destOrd="0" presId="urn:microsoft.com/office/officeart/2005/8/layout/bProcess4"/>
    <dgm:cxn modelId="{FF9A346C-81F4-46F5-AFA8-F3A210ECDF0F}" type="presOf" srcId="{513D5E9F-2E37-4583-8B4A-5A8A4D649AF3}" destId="{98ADC9FB-EEA3-49C2-B32D-166484DFA2E6}" srcOrd="0" destOrd="0" presId="urn:microsoft.com/office/officeart/2005/8/layout/bProcess4"/>
    <dgm:cxn modelId="{B98F187A-81BA-40F3-BB33-51DF6B9C6D86}" srcId="{4B4A7EFA-60E9-4521-B6E3-CC4301504A6C}" destId="{0162BA20-0561-4F91-8059-7F8778F047A9}" srcOrd="1" destOrd="0" parTransId="{C8616B63-4B24-40EF-8304-7AD1277F2D41}" sibTransId="{095C77BE-F0D4-4B2C-963A-50A8D34C0657}"/>
    <dgm:cxn modelId="{7300EB7A-63C6-42E6-9E20-FE65774A1112}" type="presOf" srcId="{0162BA20-0561-4F91-8059-7F8778F047A9}" destId="{8CF94ECF-CC35-4DF4-8CAA-0F0CF9FAC244}" srcOrd="0" destOrd="0" presId="urn:microsoft.com/office/officeart/2005/8/layout/bProcess4"/>
    <dgm:cxn modelId="{A89A6E84-0427-4788-A0D3-67DA6378C897}" type="presOf" srcId="{25ED2654-42C1-44A3-9FC2-D06ABB8F63D1}" destId="{9A5FFBA6-2D28-423E-9468-60D680A2688B}" srcOrd="0" destOrd="0" presId="urn:microsoft.com/office/officeart/2005/8/layout/bProcess4"/>
    <dgm:cxn modelId="{D0855A9E-FA8B-4394-A4EA-7AC4445A70D2}" type="presOf" srcId="{8211A3B5-4BEE-490F-99B5-2CDEF75A096B}" destId="{B68CD1B4-D111-4F72-B658-5B2F8C5B0604}" srcOrd="0" destOrd="0" presId="urn:microsoft.com/office/officeart/2005/8/layout/bProcess4"/>
    <dgm:cxn modelId="{DDA784A6-609C-4F11-89E9-01E59A58A4EA}" srcId="{4B4A7EFA-60E9-4521-B6E3-CC4301504A6C}" destId="{8211A3B5-4BEE-490F-99B5-2CDEF75A096B}" srcOrd="8" destOrd="0" parTransId="{1632E5FB-52A2-4AFD-B7C8-65E77E4ADB64}" sibTransId="{F4497E64-7EC7-49C9-94AB-0B5B9AC4E99B}"/>
    <dgm:cxn modelId="{BD83D4A8-05A9-464F-B1D5-4E2CFD882E28}" srcId="{4B4A7EFA-60E9-4521-B6E3-CC4301504A6C}" destId="{606B2023-0CA5-44AE-96D5-92D057B3CF9F}" srcOrd="7" destOrd="0" parTransId="{94AC799B-6DAD-4EF4-851A-F9373AD3D2F8}" sibTransId="{13759000-1F89-4425-9490-AF45DDE4A869}"/>
    <dgm:cxn modelId="{023726AD-9161-4E2B-8EBB-11AE431C8D5D}" type="presOf" srcId="{E3371B73-4B66-492C-A7A4-9EA4E75AF452}" destId="{7BFEDE20-6D4E-4B20-BDE9-61EDA1978626}" srcOrd="0" destOrd="0" presId="urn:microsoft.com/office/officeart/2005/8/layout/bProcess4"/>
    <dgm:cxn modelId="{69F8EEB7-5769-4F43-9B4A-090C2C170BC0}" srcId="{4B4A7EFA-60E9-4521-B6E3-CC4301504A6C}" destId="{34305463-A650-4234-A203-8C07DD43969E}" srcOrd="4" destOrd="0" parTransId="{F49C4A98-054D-42AD-90BE-A3AF602952BD}" sibTransId="{513D5E9F-2E37-4583-8B4A-5A8A4D649AF3}"/>
    <dgm:cxn modelId="{C8622DBB-444B-4391-B86E-6ED0CBDF3DD0}" type="presOf" srcId="{B2F24869-FEE5-4A41-8ED9-4F3D87864247}" destId="{4836D191-E51A-47FB-9079-DDFEDB194B64}" srcOrd="0" destOrd="0" presId="urn:microsoft.com/office/officeart/2005/8/layout/bProcess4"/>
    <dgm:cxn modelId="{D0BCA0C3-0CE9-4848-B225-807377AF7921}" type="presOf" srcId="{4B4A7EFA-60E9-4521-B6E3-CC4301504A6C}" destId="{0DD56B95-9E30-4015-9FF5-946D39018B5E}" srcOrd="0" destOrd="0" presId="urn:microsoft.com/office/officeart/2005/8/layout/bProcess4"/>
    <dgm:cxn modelId="{7285B5C7-CBC4-484A-8861-BB06092DDAFC}" srcId="{4B4A7EFA-60E9-4521-B6E3-CC4301504A6C}" destId="{E3371B73-4B66-492C-A7A4-9EA4E75AF452}" srcOrd="0" destOrd="0" parTransId="{5245727B-4EF9-4D03-8811-9AC3CB1ED14A}" sibTransId="{5D8874A0-E801-403C-8894-70AE7E973E37}"/>
    <dgm:cxn modelId="{F1E155CD-5989-406F-844E-AA121A6B15BD}" type="presOf" srcId="{1A094C17-8C9B-41CB-A76C-D5CA2B0BBB17}" destId="{BC5EB6BF-7C63-431F-BCC0-15570C64D696}" srcOrd="0" destOrd="0" presId="urn:microsoft.com/office/officeart/2005/8/layout/bProcess4"/>
    <dgm:cxn modelId="{687FBDD5-D9AE-4707-AF0A-2A6D2328A1E4}" type="presOf" srcId="{16FC4C2D-5558-4FB1-9215-F45F5775BA97}" destId="{AAABF1FD-9494-47C9-9A38-28CBDFCDBE58}" srcOrd="0" destOrd="0" presId="urn:microsoft.com/office/officeart/2005/8/layout/bProcess4"/>
    <dgm:cxn modelId="{7FEF06D6-2638-45B8-B62A-18733D78C21C}" type="presOf" srcId="{5D8874A0-E801-403C-8894-70AE7E973E37}" destId="{9E292900-4DDF-4B4E-BD2A-723CFF0A6647}" srcOrd="0" destOrd="0" presId="urn:microsoft.com/office/officeart/2005/8/layout/bProcess4"/>
    <dgm:cxn modelId="{810BC9E0-FCA7-4771-9982-FCA0268F5175}" srcId="{4B4A7EFA-60E9-4521-B6E3-CC4301504A6C}" destId="{2AFEB3A4-FFA2-469D-B92C-1EFE6725ED4D}" srcOrd="5" destOrd="0" parTransId="{CBB5FBC3-29B6-4847-BC08-9D27CE8DE7EA}" sibTransId="{B2F24869-FEE5-4A41-8ED9-4F3D87864247}"/>
    <dgm:cxn modelId="{886DB0EE-722D-4F75-9C3B-E17854DAD058}" srcId="{4B4A7EFA-60E9-4521-B6E3-CC4301504A6C}" destId="{25ED2654-42C1-44A3-9FC2-D06ABB8F63D1}" srcOrd="3" destOrd="0" parTransId="{7D95899F-FDBD-430E-96B6-43622ED3DC48}" sibTransId="{1A094C17-8C9B-41CB-A76C-D5CA2B0BBB17}"/>
    <dgm:cxn modelId="{387EDCFF-F022-4EBE-A56D-64AB431AA74E}" srcId="{4B4A7EFA-60E9-4521-B6E3-CC4301504A6C}" destId="{03CE64BA-7CA1-4391-843C-801385C372A4}" srcOrd="2" destOrd="0" parTransId="{5C4622E0-5A17-4F63-A3AB-3A6EF7D5891E}" sibTransId="{F99D5107-4453-4673-A6EF-10CA658406E2}"/>
    <dgm:cxn modelId="{76AEF4D6-6CBC-42EB-BCE2-44960BD0FBEA}" type="presParOf" srcId="{0DD56B95-9E30-4015-9FF5-946D39018B5E}" destId="{D4C28BFF-0436-44D8-817E-70F9184AA41B}" srcOrd="0" destOrd="0" presId="urn:microsoft.com/office/officeart/2005/8/layout/bProcess4"/>
    <dgm:cxn modelId="{60B92629-B458-4993-912D-0EDCFDDFA098}" type="presParOf" srcId="{D4C28BFF-0436-44D8-817E-70F9184AA41B}" destId="{DE52B94D-D3AD-441B-8FB9-0B9A49BF24DD}" srcOrd="0" destOrd="0" presId="urn:microsoft.com/office/officeart/2005/8/layout/bProcess4"/>
    <dgm:cxn modelId="{99FE1F19-E3D2-49BF-B728-6627E030093E}" type="presParOf" srcId="{D4C28BFF-0436-44D8-817E-70F9184AA41B}" destId="{7BFEDE20-6D4E-4B20-BDE9-61EDA1978626}" srcOrd="1" destOrd="0" presId="urn:microsoft.com/office/officeart/2005/8/layout/bProcess4"/>
    <dgm:cxn modelId="{AE9FD5BF-3341-4C90-9FA1-88A5054839C5}" type="presParOf" srcId="{0DD56B95-9E30-4015-9FF5-946D39018B5E}" destId="{9E292900-4DDF-4B4E-BD2A-723CFF0A6647}" srcOrd="1" destOrd="0" presId="urn:microsoft.com/office/officeart/2005/8/layout/bProcess4"/>
    <dgm:cxn modelId="{B412CF5E-F856-4300-AEBF-8A7DEB87D7EE}" type="presParOf" srcId="{0DD56B95-9E30-4015-9FF5-946D39018B5E}" destId="{7A932BE6-40AB-4E6F-B849-1094ABEF7AA4}" srcOrd="2" destOrd="0" presId="urn:microsoft.com/office/officeart/2005/8/layout/bProcess4"/>
    <dgm:cxn modelId="{7114F853-4A2C-4870-9102-0D69989808AD}" type="presParOf" srcId="{7A932BE6-40AB-4E6F-B849-1094ABEF7AA4}" destId="{B4B17201-5805-4F38-B19A-1A5DCF7776A1}" srcOrd="0" destOrd="0" presId="urn:microsoft.com/office/officeart/2005/8/layout/bProcess4"/>
    <dgm:cxn modelId="{D34A80C6-A719-4EA9-9904-3C0FBA94F027}" type="presParOf" srcId="{7A932BE6-40AB-4E6F-B849-1094ABEF7AA4}" destId="{8CF94ECF-CC35-4DF4-8CAA-0F0CF9FAC244}" srcOrd="1" destOrd="0" presId="urn:microsoft.com/office/officeart/2005/8/layout/bProcess4"/>
    <dgm:cxn modelId="{1F933DE5-B0FA-4845-BE21-9995C49C7AE1}" type="presParOf" srcId="{0DD56B95-9E30-4015-9FF5-946D39018B5E}" destId="{E27994C1-580B-49A0-8405-1865E2046821}" srcOrd="3" destOrd="0" presId="urn:microsoft.com/office/officeart/2005/8/layout/bProcess4"/>
    <dgm:cxn modelId="{A6E5197F-DD3D-4018-9755-D2451556BABA}" type="presParOf" srcId="{0DD56B95-9E30-4015-9FF5-946D39018B5E}" destId="{8B90F855-9DFD-47F6-B718-6975B65DD27A}" srcOrd="4" destOrd="0" presId="urn:microsoft.com/office/officeart/2005/8/layout/bProcess4"/>
    <dgm:cxn modelId="{B3B046A8-9178-4ED4-BA16-608DF8E32BBE}" type="presParOf" srcId="{8B90F855-9DFD-47F6-B718-6975B65DD27A}" destId="{BFCFFA98-D7BC-445A-9562-CEAFC4C368E5}" srcOrd="0" destOrd="0" presId="urn:microsoft.com/office/officeart/2005/8/layout/bProcess4"/>
    <dgm:cxn modelId="{3C66FCA5-CE84-4418-A55D-DC235C319484}" type="presParOf" srcId="{8B90F855-9DFD-47F6-B718-6975B65DD27A}" destId="{D7238647-DA13-4BF4-A397-C9A67648CB3A}" srcOrd="1" destOrd="0" presId="urn:microsoft.com/office/officeart/2005/8/layout/bProcess4"/>
    <dgm:cxn modelId="{10E0227E-9BEA-4BF7-A317-54E05CB9FBC7}" type="presParOf" srcId="{0DD56B95-9E30-4015-9FF5-946D39018B5E}" destId="{92B7CC86-8BD6-487B-B991-5C68FEF7FBF9}" srcOrd="5" destOrd="0" presId="urn:microsoft.com/office/officeart/2005/8/layout/bProcess4"/>
    <dgm:cxn modelId="{BF2CFB18-0F45-40C5-B0D2-AE709D941E03}" type="presParOf" srcId="{0DD56B95-9E30-4015-9FF5-946D39018B5E}" destId="{E1EFA033-E814-4786-8104-D493CAB7F22D}" srcOrd="6" destOrd="0" presId="urn:microsoft.com/office/officeart/2005/8/layout/bProcess4"/>
    <dgm:cxn modelId="{6AC3C38E-225D-4C29-9A94-F084EEBD3B1B}" type="presParOf" srcId="{E1EFA033-E814-4786-8104-D493CAB7F22D}" destId="{11F75080-694D-4307-915A-FAA46E5A8BF0}" srcOrd="0" destOrd="0" presId="urn:microsoft.com/office/officeart/2005/8/layout/bProcess4"/>
    <dgm:cxn modelId="{18469085-7E9F-41F2-B3C2-B8BC3A9221D1}" type="presParOf" srcId="{E1EFA033-E814-4786-8104-D493CAB7F22D}" destId="{9A5FFBA6-2D28-423E-9468-60D680A2688B}" srcOrd="1" destOrd="0" presId="urn:microsoft.com/office/officeart/2005/8/layout/bProcess4"/>
    <dgm:cxn modelId="{90A5398D-2FB7-4957-8323-D88A9A6261A3}" type="presParOf" srcId="{0DD56B95-9E30-4015-9FF5-946D39018B5E}" destId="{BC5EB6BF-7C63-431F-BCC0-15570C64D696}" srcOrd="7" destOrd="0" presId="urn:microsoft.com/office/officeart/2005/8/layout/bProcess4"/>
    <dgm:cxn modelId="{9B6E94AE-11F3-4C40-980E-702263B637F0}" type="presParOf" srcId="{0DD56B95-9E30-4015-9FF5-946D39018B5E}" destId="{947D309C-AFA2-433F-AF2B-D69319B939DA}" srcOrd="8" destOrd="0" presId="urn:microsoft.com/office/officeart/2005/8/layout/bProcess4"/>
    <dgm:cxn modelId="{ECDD94B5-AEE0-4BEB-B628-DA598664EACE}" type="presParOf" srcId="{947D309C-AFA2-433F-AF2B-D69319B939DA}" destId="{E2C1FD57-F0DB-4E16-9A5A-E5A23C60D0DC}" srcOrd="0" destOrd="0" presId="urn:microsoft.com/office/officeart/2005/8/layout/bProcess4"/>
    <dgm:cxn modelId="{4E2A4C7E-5F7C-472A-841C-F1C9C70FCE5B}" type="presParOf" srcId="{947D309C-AFA2-433F-AF2B-D69319B939DA}" destId="{541DEC9A-A8D4-4E6B-88FE-D4422F604687}" srcOrd="1" destOrd="0" presId="urn:microsoft.com/office/officeart/2005/8/layout/bProcess4"/>
    <dgm:cxn modelId="{8182BD84-74A1-46CC-AA38-2CA300943E4C}" type="presParOf" srcId="{0DD56B95-9E30-4015-9FF5-946D39018B5E}" destId="{98ADC9FB-EEA3-49C2-B32D-166484DFA2E6}" srcOrd="9" destOrd="0" presId="urn:microsoft.com/office/officeart/2005/8/layout/bProcess4"/>
    <dgm:cxn modelId="{A2EF2E31-3F9C-4E90-8A32-84B4847ADA7E}" type="presParOf" srcId="{0DD56B95-9E30-4015-9FF5-946D39018B5E}" destId="{A539C125-DA98-4B94-BF56-82E9766EDA29}" srcOrd="10" destOrd="0" presId="urn:microsoft.com/office/officeart/2005/8/layout/bProcess4"/>
    <dgm:cxn modelId="{3356AFB5-FDF9-412E-AE27-BD5FDE378C40}" type="presParOf" srcId="{A539C125-DA98-4B94-BF56-82E9766EDA29}" destId="{04141DE5-09E4-4E0F-BAD7-FC94C7FF1B35}" srcOrd="0" destOrd="0" presId="urn:microsoft.com/office/officeart/2005/8/layout/bProcess4"/>
    <dgm:cxn modelId="{2C1E5DB1-A7CE-4596-A6D4-5DC68648C1DB}" type="presParOf" srcId="{A539C125-DA98-4B94-BF56-82E9766EDA29}" destId="{FF26F946-9C28-4762-BF34-63B64C6B2AA1}" srcOrd="1" destOrd="0" presId="urn:microsoft.com/office/officeart/2005/8/layout/bProcess4"/>
    <dgm:cxn modelId="{8D84951D-5DE8-43E3-8EC6-50F30C32B84D}" type="presParOf" srcId="{0DD56B95-9E30-4015-9FF5-946D39018B5E}" destId="{4836D191-E51A-47FB-9079-DDFEDB194B64}" srcOrd="11" destOrd="0" presId="urn:microsoft.com/office/officeart/2005/8/layout/bProcess4"/>
    <dgm:cxn modelId="{49FBEC06-9E3D-4CFC-8552-91B44D863EC8}" type="presParOf" srcId="{0DD56B95-9E30-4015-9FF5-946D39018B5E}" destId="{0DFAE757-EF51-488D-9041-C0DE842E93B5}" srcOrd="12" destOrd="0" presId="urn:microsoft.com/office/officeart/2005/8/layout/bProcess4"/>
    <dgm:cxn modelId="{D81A764C-569E-461A-ABF5-1B4F694B238C}" type="presParOf" srcId="{0DFAE757-EF51-488D-9041-C0DE842E93B5}" destId="{A5AF7DF1-7445-42E1-8990-07C1C0DC053E}" srcOrd="0" destOrd="0" presId="urn:microsoft.com/office/officeart/2005/8/layout/bProcess4"/>
    <dgm:cxn modelId="{92DC4305-3432-49AB-9E45-313D32FD657B}" type="presParOf" srcId="{0DFAE757-EF51-488D-9041-C0DE842E93B5}" destId="{AAABF1FD-9494-47C9-9A38-28CBDFCDBE58}" srcOrd="1" destOrd="0" presId="urn:microsoft.com/office/officeart/2005/8/layout/bProcess4"/>
    <dgm:cxn modelId="{A85A1E2A-E4B6-442E-B715-645DF6340E70}" type="presParOf" srcId="{0DD56B95-9E30-4015-9FF5-946D39018B5E}" destId="{8355464C-8B5A-4EBF-B82F-899C52804245}" srcOrd="13" destOrd="0" presId="urn:microsoft.com/office/officeart/2005/8/layout/bProcess4"/>
    <dgm:cxn modelId="{DA76216E-7B3E-47EA-96E0-A4B78427D9C9}" type="presParOf" srcId="{0DD56B95-9E30-4015-9FF5-946D39018B5E}" destId="{A65196EC-6087-4C1F-916D-3F12EFCA1973}" srcOrd="14" destOrd="0" presId="urn:microsoft.com/office/officeart/2005/8/layout/bProcess4"/>
    <dgm:cxn modelId="{D628E34B-CD06-459B-9E54-C7BFDD1EB083}" type="presParOf" srcId="{A65196EC-6087-4C1F-916D-3F12EFCA1973}" destId="{9B6BCA59-8F7F-4BE6-99C2-D02CEE7670B7}" srcOrd="0" destOrd="0" presId="urn:microsoft.com/office/officeart/2005/8/layout/bProcess4"/>
    <dgm:cxn modelId="{459A56FD-FF0A-4021-98F4-9F1A73804C52}" type="presParOf" srcId="{A65196EC-6087-4C1F-916D-3F12EFCA1973}" destId="{4E208100-018B-47DC-BC34-1858FA985C50}" srcOrd="1" destOrd="0" presId="urn:microsoft.com/office/officeart/2005/8/layout/bProcess4"/>
    <dgm:cxn modelId="{62598B2C-5CE0-45C7-A3F0-B194B2604661}" type="presParOf" srcId="{0DD56B95-9E30-4015-9FF5-946D39018B5E}" destId="{FFFA303D-C966-4B1E-B068-66C681765BA6}" srcOrd="15" destOrd="0" presId="urn:microsoft.com/office/officeart/2005/8/layout/bProcess4"/>
    <dgm:cxn modelId="{4D63CE97-D7D3-4607-97DD-BEA3097AA59A}" type="presParOf" srcId="{0DD56B95-9E30-4015-9FF5-946D39018B5E}" destId="{1F507FCA-2170-44C1-BFD4-439F8A099218}" srcOrd="16" destOrd="0" presId="urn:microsoft.com/office/officeart/2005/8/layout/bProcess4"/>
    <dgm:cxn modelId="{D472C2CB-D489-4975-8ADE-F34A27F76047}" type="presParOf" srcId="{1F507FCA-2170-44C1-BFD4-439F8A099218}" destId="{2AF517F6-F1C3-4125-9A91-C2E3E0846376}" srcOrd="0" destOrd="0" presId="urn:microsoft.com/office/officeart/2005/8/layout/bProcess4"/>
    <dgm:cxn modelId="{ED6ED56E-5F78-4877-8744-AEFA7D8F25F0}" type="presParOf" srcId="{1F507FCA-2170-44C1-BFD4-439F8A099218}" destId="{B68CD1B4-D111-4F72-B658-5B2F8C5B060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92900-4DDF-4B4E-BD2A-723CFF0A6647}">
      <dsp:nvSpPr>
        <dsp:cNvPr id="0" name=""/>
        <dsp:cNvSpPr/>
      </dsp:nvSpPr>
      <dsp:spPr>
        <a:xfrm rot="5400000">
          <a:off x="-374328" y="1303124"/>
          <a:ext cx="1654072" cy="199667"/>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BFEDE20-6D4E-4B20-BDE9-61EDA1978626}">
      <dsp:nvSpPr>
        <dsp:cNvPr id="0" name=""/>
        <dsp:cNvSpPr/>
      </dsp:nvSpPr>
      <dsp:spPr>
        <a:xfrm>
          <a:off x="4087" y="244409"/>
          <a:ext cx="2218531" cy="1331118"/>
        </a:xfrm>
        <a:prstGeom prst="roundRect">
          <a:avLst>
            <a:gd name="adj" fmla="val 10000"/>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Importing required modules</a:t>
          </a:r>
        </a:p>
      </dsp:txBody>
      <dsp:txXfrm>
        <a:off x="43074" y="283396"/>
        <a:ext cx="2140557" cy="1253144"/>
      </dsp:txXfrm>
    </dsp:sp>
    <dsp:sp modelId="{E27994C1-580B-49A0-8405-1865E2046821}">
      <dsp:nvSpPr>
        <dsp:cNvPr id="0" name=""/>
        <dsp:cNvSpPr/>
      </dsp:nvSpPr>
      <dsp:spPr>
        <a:xfrm rot="5400000">
          <a:off x="-374328" y="2967023"/>
          <a:ext cx="1654072" cy="199667"/>
        </a:xfrm>
        <a:prstGeom prst="rect">
          <a:avLst/>
        </a:prstGeom>
        <a:gradFill rotWithShape="0">
          <a:gsLst>
            <a:gs pos="0">
              <a:schemeClr val="accent2">
                <a:hueOff val="-23313"/>
                <a:satOff val="-1347"/>
                <a:lumOff val="1849"/>
                <a:alphaOff val="0"/>
                <a:tint val="60000"/>
                <a:lumMod val="110000"/>
              </a:schemeClr>
            </a:gs>
            <a:gs pos="100000">
              <a:schemeClr val="accent2">
                <a:hueOff val="-23313"/>
                <a:satOff val="-1347"/>
                <a:lumOff val="1849"/>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8CF94ECF-CC35-4DF4-8CAA-0F0CF9FAC244}">
      <dsp:nvSpPr>
        <dsp:cNvPr id="0" name=""/>
        <dsp:cNvSpPr/>
      </dsp:nvSpPr>
      <dsp:spPr>
        <a:xfrm>
          <a:off x="4087" y="1908307"/>
          <a:ext cx="2218531" cy="1331118"/>
        </a:xfrm>
        <a:prstGeom prst="roundRect">
          <a:avLst>
            <a:gd name="adj" fmla="val 10000"/>
          </a:avLst>
        </a:prstGeom>
        <a:gradFill rotWithShape="0">
          <a:gsLst>
            <a:gs pos="0">
              <a:schemeClr val="accent2">
                <a:hueOff val="-20399"/>
                <a:satOff val="-1179"/>
                <a:lumOff val="1618"/>
                <a:alphaOff val="0"/>
                <a:tint val="60000"/>
                <a:lumMod val="110000"/>
              </a:schemeClr>
            </a:gs>
            <a:gs pos="100000">
              <a:schemeClr val="accent2">
                <a:hueOff val="-20399"/>
                <a:satOff val="-1179"/>
                <a:lumOff val="1618"/>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Building a File Box to choose a particular file</a:t>
          </a:r>
          <a:endParaRPr lang="en-IN" sz="2100" kern="1200" dirty="0"/>
        </a:p>
      </dsp:txBody>
      <dsp:txXfrm>
        <a:off x="43074" y="1947294"/>
        <a:ext cx="2140557" cy="1253144"/>
      </dsp:txXfrm>
    </dsp:sp>
    <dsp:sp modelId="{92B7CC86-8BD6-487B-B991-5C68FEF7FBF9}">
      <dsp:nvSpPr>
        <dsp:cNvPr id="0" name=""/>
        <dsp:cNvSpPr/>
      </dsp:nvSpPr>
      <dsp:spPr>
        <a:xfrm>
          <a:off x="457620" y="3798972"/>
          <a:ext cx="2940820" cy="199667"/>
        </a:xfrm>
        <a:prstGeom prst="rect">
          <a:avLst/>
        </a:prstGeom>
        <a:gradFill rotWithShape="0">
          <a:gsLst>
            <a:gs pos="0">
              <a:schemeClr val="accent2">
                <a:hueOff val="-46626"/>
                <a:satOff val="-2695"/>
                <a:lumOff val="3697"/>
                <a:alphaOff val="0"/>
                <a:tint val="60000"/>
                <a:lumMod val="110000"/>
              </a:schemeClr>
            </a:gs>
            <a:gs pos="100000">
              <a:schemeClr val="accent2">
                <a:hueOff val="-46626"/>
                <a:satOff val="-2695"/>
                <a:lumOff val="3697"/>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7238647-DA13-4BF4-A397-C9A67648CB3A}">
      <dsp:nvSpPr>
        <dsp:cNvPr id="0" name=""/>
        <dsp:cNvSpPr/>
      </dsp:nvSpPr>
      <dsp:spPr>
        <a:xfrm>
          <a:off x="4087" y="3572206"/>
          <a:ext cx="2218531" cy="1331118"/>
        </a:xfrm>
        <a:prstGeom prst="roundRect">
          <a:avLst>
            <a:gd name="adj" fmla="val 10000"/>
          </a:avLst>
        </a:prstGeom>
        <a:gradFill rotWithShape="0">
          <a:gsLst>
            <a:gs pos="0">
              <a:schemeClr val="accent2">
                <a:hueOff val="-40798"/>
                <a:satOff val="-2358"/>
                <a:lumOff val="3235"/>
                <a:alphaOff val="0"/>
                <a:tint val="60000"/>
                <a:lumMod val="110000"/>
              </a:schemeClr>
            </a:gs>
            <a:gs pos="100000">
              <a:schemeClr val="accent2">
                <a:hueOff val="-40798"/>
                <a:satOff val="-2358"/>
                <a:lumOff val="3235"/>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Reading and Resizing Image</a:t>
          </a:r>
        </a:p>
      </dsp:txBody>
      <dsp:txXfrm>
        <a:off x="43074" y="3611193"/>
        <a:ext cx="2140557" cy="1253144"/>
      </dsp:txXfrm>
    </dsp:sp>
    <dsp:sp modelId="{BC5EB6BF-7C63-431F-BCC0-15570C64D696}">
      <dsp:nvSpPr>
        <dsp:cNvPr id="0" name=""/>
        <dsp:cNvSpPr/>
      </dsp:nvSpPr>
      <dsp:spPr>
        <a:xfrm rot="16200000">
          <a:off x="2576317" y="2967023"/>
          <a:ext cx="1654072" cy="199667"/>
        </a:xfrm>
        <a:prstGeom prst="rect">
          <a:avLst/>
        </a:prstGeom>
        <a:gradFill rotWithShape="0">
          <a:gsLst>
            <a:gs pos="0">
              <a:schemeClr val="accent2">
                <a:hueOff val="-69939"/>
                <a:satOff val="-4042"/>
                <a:lumOff val="5546"/>
                <a:alphaOff val="0"/>
                <a:tint val="60000"/>
                <a:lumMod val="110000"/>
              </a:schemeClr>
            </a:gs>
            <a:gs pos="100000">
              <a:schemeClr val="accent2">
                <a:hueOff val="-69939"/>
                <a:satOff val="-4042"/>
                <a:lumOff val="5546"/>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A5FFBA6-2D28-423E-9468-60D680A2688B}">
      <dsp:nvSpPr>
        <dsp:cNvPr id="0" name=""/>
        <dsp:cNvSpPr/>
      </dsp:nvSpPr>
      <dsp:spPr>
        <a:xfrm>
          <a:off x="2954734" y="3572206"/>
          <a:ext cx="2218531" cy="1331118"/>
        </a:xfrm>
        <a:prstGeom prst="roundRect">
          <a:avLst>
            <a:gd name="adj" fmla="val 10000"/>
          </a:avLst>
        </a:prstGeom>
        <a:gradFill rotWithShape="0">
          <a:gsLst>
            <a:gs pos="0">
              <a:schemeClr val="accent2">
                <a:hueOff val="-61196"/>
                <a:satOff val="-3537"/>
                <a:lumOff val="4853"/>
                <a:alphaOff val="0"/>
                <a:tint val="60000"/>
                <a:lumMod val="110000"/>
              </a:schemeClr>
            </a:gs>
            <a:gs pos="100000">
              <a:schemeClr val="accent2">
                <a:hueOff val="-61196"/>
                <a:satOff val="-3537"/>
                <a:lumOff val="4853"/>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Transforming an image to grayscale and smoothening it</a:t>
          </a:r>
          <a:endParaRPr lang="en-IN" sz="2100" kern="1200" dirty="0"/>
        </a:p>
      </dsp:txBody>
      <dsp:txXfrm>
        <a:off x="2993721" y="3611193"/>
        <a:ext cx="2140557" cy="1253144"/>
      </dsp:txXfrm>
    </dsp:sp>
    <dsp:sp modelId="{98ADC9FB-EEA3-49C2-B32D-166484DFA2E6}">
      <dsp:nvSpPr>
        <dsp:cNvPr id="0" name=""/>
        <dsp:cNvSpPr/>
      </dsp:nvSpPr>
      <dsp:spPr>
        <a:xfrm rot="16200000">
          <a:off x="2576317" y="1303124"/>
          <a:ext cx="1654072" cy="199667"/>
        </a:xfrm>
        <a:prstGeom prst="rect">
          <a:avLst/>
        </a:prstGeom>
        <a:gradFill rotWithShape="0">
          <a:gsLst>
            <a:gs pos="0">
              <a:schemeClr val="accent2">
                <a:hueOff val="-93251"/>
                <a:satOff val="-5390"/>
                <a:lumOff val="7395"/>
                <a:alphaOff val="0"/>
                <a:tint val="60000"/>
                <a:lumMod val="110000"/>
              </a:schemeClr>
            </a:gs>
            <a:gs pos="100000">
              <a:schemeClr val="accent2">
                <a:hueOff val="-93251"/>
                <a:satOff val="-5390"/>
                <a:lumOff val="7395"/>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41DEC9A-A8D4-4E6B-88FE-D4422F604687}">
      <dsp:nvSpPr>
        <dsp:cNvPr id="0" name=""/>
        <dsp:cNvSpPr/>
      </dsp:nvSpPr>
      <dsp:spPr>
        <a:xfrm>
          <a:off x="2954734" y="1908307"/>
          <a:ext cx="2218531" cy="1331118"/>
        </a:xfrm>
        <a:prstGeom prst="roundRect">
          <a:avLst>
            <a:gd name="adj" fmla="val 10000"/>
          </a:avLst>
        </a:prstGeom>
        <a:gradFill rotWithShape="0">
          <a:gsLst>
            <a:gs pos="0">
              <a:schemeClr val="accent2">
                <a:hueOff val="-81595"/>
                <a:satOff val="-4716"/>
                <a:lumOff val="6471"/>
                <a:alphaOff val="0"/>
                <a:tint val="60000"/>
                <a:lumMod val="110000"/>
              </a:schemeClr>
            </a:gs>
            <a:gs pos="100000">
              <a:schemeClr val="accent2">
                <a:hueOff val="-81595"/>
                <a:satOff val="-4716"/>
                <a:lumOff val="6471"/>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Retrieving the edges of an image and to </a:t>
          </a:r>
          <a:r>
            <a:rPr lang="en-IN" sz="2100" b="0" i="0" kern="1200" dirty="0"/>
            <a:t>prepare a Mask Image</a:t>
          </a:r>
          <a:endParaRPr lang="en-IN" sz="2100" kern="1200" dirty="0"/>
        </a:p>
      </dsp:txBody>
      <dsp:txXfrm>
        <a:off x="2993721" y="1947294"/>
        <a:ext cx="2140557" cy="1253144"/>
      </dsp:txXfrm>
    </dsp:sp>
    <dsp:sp modelId="{4836D191-E51A-47FB-9079-DDFEDB194B64}">
      <dsp:nvSpPr>
        <dsp:cNvPr id="0" name=""/>
        <dsp:cNvSpPr/>
      </dsp:nvSpPr>
      <dsp:spPr>
        <a:xfrm>
          <a:off x="3408266" y="471175"/>
          <a:ext cx="2940820" cy="199667"/>
        </a:xfrm>
        <a:prstGeom prst="rect">
          <a:avLst/>
        </a:prstGeom>
        <a:gradFill rotWithShape="0">
          <a:gsLst>
            <a:gs pos="0">
              <a:schemeClr val="accent2">
                <a:hueOff val="-116564"/>
                <a:satOff val="-6737"/>
                <a:lumOff val="9244"/>
                <a:alphaOff val="0"/>
                <a:tint val="60000"/>
                <a:lumMod val="110000"/>
              </a:schemeClr>
            </a:gs>
            <a:gs pos="100000">
              <a:schemeClr val="accent2">
                <a:hueOff val="-116564"/>
                <a:satOff val="-6737"/>
                <a:lumOff val="9244"/>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F26F946-9C28-4762-BF34-63B64C6B2AA1}">
      <dsp:nvSpPr>
        <dsp:cNvPr id="0" name=""/>
        <dsp:cNvSpPr/>
      </dsp:nvSpPr>
      <dsp:spPr>
        <a:xfrm>
          <a:off x="2954734" y="244409"/>
          <a:ext cx="2218531" cy="1331118"/>
        </a:xfrm>
        <a:prstGeom prst="roundRect">
          <a:avLst>
            <a:gd name="adj" fmla="val 10000"/>
          </a:avLst>
        </a:prstGeom>
        <a:gradFill rotWithShape="0">
          <a:gsLst>
            <a:gs pos="0">
              <a:schemeClr val="accent2">
                <a:hueOff val="-101994"/>
                <a:satOff val="-5895"/>
                <a:lumOff val="8088"/>
                <a:alphaOff val="0"/>
                <a:tint val="60000"/>
                <a:lumMod val="110000"/>
              </a:schemeClr>
            </a:gs>
            <a:gs pos="100000">
              <a:schemeClr val="accent2">
                <a:hueOff val="-101994"/>
                <a:satOff val="-5895"/>
                <a:lumOff val="8088"/>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kern="1200" dirty="0"/>
            <a:t>Giving a Cartoon Effect</a:t>
          </a:r>
          <a:endParaRPr lang="en-IN" sz="2100" kern="1200" dirty="0"/>
        </a:p>
      </dsp:txBody>
      <dsp:txXfrm>
        <a:off x="2993721" y="283396"/>
        <a:ext cx="2140557" cy="1253144"/>
      </dsp:txXfrm>
    </dsp:sp>
    <dsp:sp modelId="{8355464C-8B5A-4EBF-B82F-899C52804245}">
      <dsp:nvSpPr>
        <dsp:cNvPr id="0" name=""/>
        <dsp:cNvSpPr/>
      </dsp:nvSpPr>
      <dsp:spPr>
        <a:xfrm rot="5400000">
          <a:off x="5526964" y="1303124"/>
          <a:ext cx="1654072" cy="199667"/>
        </a:xfrm>
        <a:prstGeom prst="rect">
          <a:avLst/>
        </a:prstGeom>
        <a:gradFill rotWithShape="0">
          <a:gsLst>
            <a:gs pos="0">
              <a:schemeClr val="accent2">
                <a:hueOff val="-139877"/>
                <a:satOff val="-8085"/>
                <a:lumOff val="11092"/>
                <a:alphaOff val="0"/>
                <a:tint val="60000"/>
                <a:lumMod val="110000"/>
              </a:schemeClr>
            </a:gs>
            <a:gs pos="100000">
              <a:schemeClr val="accent2">
                <a:hueOff val="-139877"/>
                <a:satOff val="-8085"/>
                <a:lumOff val="11092"/>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AABF1FD-9494-47C9-9A38-28CBDFCDBE58}">
      <dsp:nvSpPr>
        <dsp:cNvPr id="0" name=""/>
        <dsp:cNvSpPr/>
      </dsp:nvSpPr>
      <dsp:spPr>
        <a:xfrm>
          <a:off x="5905380" y="244409"/>
          <a:ext cx="2218531" cy="1331118"/>
        </a:xfrm>
        <a:prstGeom prst="roundRect">
          <a:avLst>
            <a:gd name="adj" fmla="val 10000"/>
          </a:avLst>
        </a:prstGeom>
        <a:gradFill rotWithShape="0">
          <a:gsLst>
            <a:gs pos="0">
              <a:schemeClr val="accent2">
                <a:hueOff val="-122393"/>
                <a:satOff val="-7074"/>
                <a:lumOff val="9706"/>
                <a:alphaOff val="0"/>
                <a:tint val="60000"/>
                <a:lumMod val="110000"/>
              </a:schemeClr>
            </a:gs>
            <a:gs pos="100000">
              <a:schemeClr val="accent2">
                <a:hueOff val="-122393"/>
                <a:satOff val="-7074"/>
                <a:lumOff val="9706"/>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kern="1200" dirty="0">
              <a:effectLst/>
              <a:latin typeface="Goudy Old Style" panose="02020502050305020303" pitchFamily="18" charset="0"/>
            </a:rPr>
            <a:t>Functionality of save button</a:t>
          </a:r>
          <a:endParaRPr lang="en-IN" sz="2100" kern="1200" dirty="0">
            <a:latin typeface="Goudy Old Style" panose="02020502050305020303" pitchFamily="18" charset="0"/>
          </a:endParaRPr>
        </a:p>
      </dsp:txBody>
      <dsp:txXfrm>
        <a:off x="5944367" y="283396"/>
        <a:ext cx="2140557" cy="1253144"/>
      </dsp:txXfrm>
    </dsp:sp>
    <dsp:sp modelId="{FFFA303D-C966-4B1E-B068-66C681765BA6}">
      <dsp:nvSpPr>
        <dsp:cNvPr id="0" name=""/>
        <dsp:cNvSpPr/>
      </dsp:nvSpPr>
      <dsp:spPr>
        <a:xfrm rot="5400000">
          <a:off x="5526964" y="2967023"/>
          <a:ext cx="1654072" cy="199667"/>
        </a:xfrm>
        <a:prstGeom prst="rect">
          <a:avLst/>
        </a:prstGeom>
        <a:gradFill rotWithShape="0">
          <a:gsLst>
            <a:gs pos="0">
              <a:schemeClr val="accent2">
                <a:hueOff val="-163190"/>
                <a:satOff val="-9432"/>
                <a:lumOff val="12941"/>
                <a:alphaOff val="0"/>
                <a:tint val="60000"/>
                <a:lumMod val="110000"/>
              </a:schemeClr>
            </a:gs>
            <a:gs pos="100000">
              <a:schemeClr val="accent2">
                <a:hueOff val="-163190"/>
                <a:satOff val="-9432"/>
                <a:lumOff val="12941"/>
                <a:alphaOff val="0"/>
                <a:tint val="88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E208100-018B-47DC-BC34-1858FA985C50}">
      <dsp:nvSpPr>
        <dsp:cNvPr id="0" name=""/>
        <dsp:cNvSpPr/>
      </dsp:nvSpPr>
      <dsp:spPr>
        <a:xfrm>
          <a:off x="5905380" y="1908307"/>
          <a:ext cx="2218531" cy="1331118"/>
        </a:xfrm>
        <a:prstGeom prst="roundRect">
          <a:avLst>
            <a:gd name="adj" fmla="val 10000"/>
          </a:avLst>
        </a:prstGeom>
        <a:gradFill rotWithShape="0">
          <a:gsLst>
            <a:gs pos="0">
              <a:schemeClr val="accent2">
                <a:hueOff val="-142791"/>
                <a:satOff val="-8253"/>
                <a:lumOff val="11323"/>
                <a:alphaOff val="0"/>
                <a:tint val="60000"/>
                <a:lumMod val="110000"/>
              </a:schemeClr>
            </a:gs>
            <a:gs pos="100000">
              <a:schemeClr val="accent2">
                <a:hueOff val="-142791"/>
                <a:satOff val="-8253"/>
                <a:lumOff val="11323"/>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Making the main window by Tkinter</a:t>
          </a:r>
        </a:p>
      </dsp:txBody>
      <dsp:txXfrm>
        <a:off x="5944367" y="1947294"/>
        <a:ext cx="2140557" cy="1253144"/>
      </dsp:txXfrm>
    </dsp:sp>
    <dsp:sp modelId="{B68CD1B4-D111-4F72-B658-5B2F8C5B0604}">
      <dsp:nvSpPr>
        <dsp:cNvPr id="0" name=""/>
        <dsp:cNvSpPr/>
      </dsp:nvSpPr>
      <dsp:spPr>
        <a:xfrm>
          <a:off x="5905380" y="3572206"/>
          <a:ext cx="2218531" cy="1331118"/>
        </a:xfrm>
        <a:prstGeom prst="roundRect">
          <a:avLst>
            <a:gd name="adj" fmla="val 10000"/>
          </a:avLst>
        </a:prstGeom>
        <a:gradFill rotWithShape="0">
          <a:gsLst>
            <a:gs pos="0">
              <a:schemeClr val="accent2">
                <a:hueOff val="-163190"/>
                <a:satOff val="-9432"/>
                <a:lumOff val="12941"/>
                <a:alphaOff val="0"/>
                <a:tint val="60000"/>
                <a:lumMod val="110000"/>
              </a:schemeClr>
            </a:gs>
            <a:gs pos="100000">
              <a:schemeClr val="accent2">
                <a:hueOff val="-163190"/>
                <a:satOff val="-9432"/>
                <a:lumOff val="12941"/>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Making cartoonify and save button in the main window</a:t>
          </a:r>
          <a:endParaRPr lang="en-IN" sz="2100" kern="1200" dirty="0"/>
        </a:p>
      </dsp:txBody>
      <dsp:txXfrm>
        <a:off x="5944367" y="3611193"/>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tutorialspoint.com/" TargetMode="External"/><Relationship Id="rId1" Type="http://schemas.openxmlformats.org/officeDocument/2006/relationships/slideLayout" Target="../slideLayouts/slideLayout2.xml"/><Relationship Id="rId4" Type="http://schemas.openxmlformats.org/officeDocument/2006/relationships/hyperlink" Target="https://data-flair.trai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470008"/>
            <a:ext cx="3485073" cy="2420504"/>
          </a:xfrm>
        </p:spPr>
        <p:txBody>
          <a:bodyPr>
            <a:normAutofit/>
          </a:bodyPr>
          <a:lstStyle/>
          <a:p>
            <a:pPr algn="l"/>
            <a:r>
              <a:rPr lang="en-US" sz="4000" b="1" dirty="0"/>
              <a:t>IMAGE TO CARICATURE</a:t>
            </a:r>
            <a:br>
              <a:rPr lang="en-US" sz="4000" dirty="0"/>
            </a:br>
            <a:r>
              <a:rPr lang="en-US" sz="1800" dirty="0"/>
              <a:t>Minor Project</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2"/>
            <a:ext cx="3485072" cy="1153053"/>
          </a:xfrm>
        </p:spPr>
        <p:txBody>
          <a:bodyPr>
            <a:normAutofit lnSpcReduction="10000"/>
          </a:bodyPr>
          <a:lstStyle/>
          <a:p>
            <a:pPr algn="l"/>
            <a:r>
              <a:rPr lang="en-US" sz="2300" dirty="0"/>
              <a:t>Saloni                    190078</a:t>
            </a:r>
            <a:br>
              <a:rPr lang="en-US" sz="2300" dirty="0"/>
            </a:br>
            <a:r>
              <a:rPr lang="en-US" sz="2300" dirty="0"/>
              <a:t>Pranjal </a:t>
            </a:r>
            <a:r>
              <a:rPr lang="en-US" sz="2300" dirty="0" err="1"/>
              <a:t>Tulsiyan</a:t>
            </a:r>
            <a:r>
              <a:rPr lang="en-US" sz="2300" dirty="0"/>
              <a:t>     190119</a:t>
            </a:r>
            <a:br>
              <a:rPr lang="en-US" sz="2300" dirty="0"/>
            </a:br>
            <a:r>
              <a:rPr lang="en-US" sz="2300" dirty="0"/>
              <a:t>Manvi Vrati           190136</a:t>
            </a:r>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1F-2121-4E9A-B4B3-74352E414FBF}"/>
              </a:ext>
            </a:extLst>
          </p:cNvPr>
          <p:cNvSpPr>
            <a:spLocks noGrp="1"/>
          </p:cNvSpPr>
          <p:nvPr>
            <p:ph type="title"/>
          </p:nvPr>
        </p:nvSpPr>
        <p:spPr>
          <a:xfrm>
            <a:off x="238539" y="438151"/>
            <a:ext cx="11618844" cy="1350892"/>
          </a:xfrm>
        </p:spPr>
        <p:txBody>
          <a:bodyPr>
            <a:normAutofit fontScale="90000"/>
          </a:bodyPr>
          <a:lstStyle/>
          <a:p>
            <a:r>
              <a:rPr lang="en-IN" dirty="0"/>
              <a:t>4. </a:t>
            </a:r>
            <a:r>
              <a:rPr lang="en-US" sz="4000" b="1" dirty="0">
                <a:effectLst>
                  <a:outerShdw blurRad="38100" dist="38100" dir="2700000" algn="tl">
                    <a:srgbClr val="000000">
                      <a:alpha val="43137"/>
                    </a:srgbClr>
                  </a:outerShdw>
                </a:effectLst>
              </a:rPr>
              <a:t>Transforming an image to grayscale and smoothening it</a:t>
            </a:r>
            <a:br>
              <a:rPr lang="en-IN"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73B779D-4CCA-4DBD-9540-2E3F9E6F4A05}"/>
              </a:ext>
            </a:extLst>
          </p:cNvPr>
          <p:cNvSpPr>
            <a:spLocks noGrp="1"/>
          </p:cNvSpPr>
          <p:nvPr>
            <p:ph idx="1"/>
          </p:nvPr>
        </p:nvSpPr>
        <p:spPr>
          <a:xfrm>
            <a:off x="766141" y="3952876"/>
            <a:ext cx="11021667" cy="2905124"/>
          </a:xfrm>
        </p:spPr>
        <p:txBody>
          <a:bodyPr>
            <a:normAutofit fontScale="92500" lnSpcReduction="10000"/>
          </a:bodyPr>
          <a:lstStyle/>
          <a:p>
            <a:r>
              <a:rPr lang="en-US" dirty="0"/>
              <a:t>To convert an image to a cartoon, several transformations are done. The image is converted to a Grayscale image. Then, this Grayscale image is smoothened. After this we try to extract the edges in the image. Finally, we form a color image and mask it with edges. This creates a beautiful cartoon image with edges and lightened color of the original image. </a:t>
            </a:r>
          </a:p>
          <a:p>
            <a:r>
              <a:rPr lang="en-US" dirty="0"/>
              <a:t>Here, to convert the image in grayscale, we have used the BGR2GRAY flag. This returns the image in grayscale. To smoothen an image, we simply apply a blur effect. This is done using </a:t>
            </a:r>
            <a:r>
              <a:rPr lang="en-US" dirty="0" err="1"/>
              <a:t>medianBlur</a:t>
            </a:r>
            <a:r>
              <a:rPr lang="en-US" dirty="0"/>
              <a:t>() function. The center pixel is assigned a mean value of all the pixels. This in turn, creates a blur effect. </a:t>
            </a:r>
          </a:p>
        </p:txBody>
      </p:sp>
      <p:pic>
        <p:nvPicPr>
          <p:cNvPr id="5" name="Picture 4">
            <a:extLst>
              <a:ext uri="{FF2B5EF4-FFF2-40B4-BE49-F238E27FC236}">
                <a16:creationId xmlns:a16="http://schemas.microsoft.com/office/drawing/2014/main" id="{1D07DC49-4944-4F73-ACA4-781830A19BF4}"/>
              </a:ext>
            </a:extLst>
          </p:cNvPr>
          <p:cNvPicPr>
            <a:picLocks noChangeAspect="1"/>
          </p:cNvPicPr>
          <p:nvPr/>
        </p:nvPicPr>
        <p:blipFill>
          <a:blip r:embed="rId2"/>
          <a:stretch>
            <a:fillRect/>
          </a:stretch>
        </p:blipFill>
        <p:spPr>
          <a:xfrm>
            <a:off x="2879566" y="1384232"/>
            <a:ext cx="6432868" cy="23230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275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1F-2121-4E9A-B4B3-74352E414FBF}"/>
              </a:ext>
            </a:extLst>
          </p:cNvPr>
          <p:cNvSpPr>
            <a:spLocks noGrp="1"/>
          </p:cNvSpPr>
          <p:nvPr>
            <p:ph type="title"/>
          </p:nvPr>
        </p:nvSpPr>
        <p:spPr>
          <a:xfrm>
            <a:off x="286577" y="220577"/>
            <a:ext cx="11618844" cy="1398518"/>
          </a:xfrm>
        </p:spPr>
        <p:txBody>
          <a:bodyPr>
            <a:normAutofit/>
          </a:bodyPr>
          <a:lstStyle/>
          <a:p>
            <a:r>
              <a:rPr lang="en-IN" sz="4000" dirty="0"/>
              <a:t>5.</a:t>
            </a:r>
            <a:r>
              <a:rPr lang="en-US" sz="4000" dirty="0"/>
              <a:t>	</a:t>
            </a:r>
            <a:r>
              <a:rPr lang="en-US" sz="4000" b="1" dirty="0"/>
              <a:t> Retrieving The Edges Of An Image And To Prepare A Mask Image</a:t>
            </a:r>
            <a:endParaRPr lang="en-IN"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73B779D-4CCA-4DBD-9540-2E3F9E6F4A05}"/>
              </a:ext>
            </a:extLst>
          </p:cNvPr>
          <p:cNvSpPr>
            <a:spLocks noGrp="1"/>
          </p:cNvSpPr>
          <p:nvPr>
            <p:ph idx="1"/>
          </p:nvPr>
        </p:nvSpPr>
        <p:spPr>
          <a:xfrm>
            <a:off x="585165" y="1619095"/>
            <a:ext cx="11021667" cy="2905124"/>
          </a:xfrm>
        </p:spPr>
        <p:txBody>
          <a:bodyPr>
            <a:normAutofit/>
          </a:bodyPr>
          <a:lstStyle/>
          <a:p>
            <a:r>
              <a:rPr lang="en-US" sz="2000" dirty="0"/>
              <a:t>Caricature has 2 </a:t>
            </a:r>
            <a:r>
              <a:rPr lang="en-US" sz="2000" dirty="0" err="1"/>
              <a:t>specialities</a:t>
            </a:r>
            <a:r>
              <a:rPr lang="en-US" sz="2000" dirty="0"/>
              <a:t>: its highlighted edges and smooth </a:t>
            </a:r>
            <a:r>
              <a:rPr lang="en-US" sz="2000" dirty="0" err="1"/>
              <a:t>colours</a:t>
            </a:r>
            <a:r>
              <a:rPr lang="en-US" sz="2000" dirty="0"/>
              <a:t>. </a:t>
            </a:r>
          </a:p>
          <a:p>
            <a:r>
              <a:rPr lang="en-US" sz="2000" dirty="0"/>
              <a:t>So, we need to bring out the edges and make them bold so that they highlight even more. For this we take mean of </a:t>
            </a:r>
            <a:r>
              <a:rPr lang="en-US" sz="2000" dirty="0" err="1"/>
              <a:t>neighbourhood</a:t>
            </a:r>
            <a:r>
              <a:rPr lang="en-US" sz="2000" dirty="0"/>
              <a:t> pixel values minus the constant. </a:t>
            </a:r>
          </a:p>
          <a:p>
            <a:r>
              <a:rPr lang="en-US" sz="2000" dirty="0"/>
              <a:t>The type of threshold applied is THRESH_BINARY. </a:t>
            </a:r>
          </a:p>
          <a:p>
            <a:r>
              <a:rPr lang="en-US" sz="2000" dirty="0"/>
              <a:t>For masking the image, the bilateral filter is used that removes the noise from image. This is smoothening of an image. Similar to beautify image option we have in mobile cameras.</a:t>
            </a:r>
          </a:p>
        </p:txBody>
      </p:sp>
      <p:pic>
        <p:nvPicPr>
          <p:cNvPr id="6" name="Picture 5">
            <a:extLst>
              <a:ext uri="{FF2B5EF4-FFF2-40B4-BE49-F238E27FC236}">
                <a16:creationId xmlns:a16="http://schemas.microsoft.com/office/drawing/2014/main" id="{016AD22D-9C13-4892-9B41-AAB7994546E2}"/>
              </a:ext>
            </a:extLst>
          </p:cNvPr>
          <p:cNvPicPr>
            <a:picLocks noChangeAspect="1"/>
          </p:cNvPicPr>
          <p:nvPr/>
        </p:nvPicPr>
        <p:blipFill>
          <a:blip r:embed="rId2"/>
          <a:stretch>
            <a:fillRect/>
          </a:stretch>
        </p:blipFill>
        <p:spPr>
          <a:xfrm>
            <a:off x="2647951" y="4279589"/>
            <a:ext cx="9342968" cy="23578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1055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1F-2121-4E9A-B4B3-74352E414FBF}"/>
              </a:ext>
            </a:extLst>
          </p:cNvPr>
          <p:cNvSpPr>
            <a:spLocks noGrp="1"/>
          </p:cNvSpPr>
          <p:nvPr>
            <p:ph type="title"/>
          </p:nvPr>
        </p:nvSpPr>
        <p:spPr>
          <a:xfrm>
            <a:off x="238539" y="295276"/>
            <a:ext cx="11618844" cy="1350892"/>
          </a:xfrm>
        </p:spPr>
        <p:txBody>
          <a:bodyPr>
            <a:normAutofit/>
          </a:bodyPr>
          <a:lstStyle/>
          <a:p>
            <a:r>
              <a:rPr lang="en-IN" b="1" dirty="0"/>
              <a:t>6. </a:t>
            </a:r>
            <a:r>
              <a:rPr lang="en-US" sz="4000" b="1" dirty="0"/>
              <a:t>Giving A Cartoon Effect</a:t>
            </a:r>
            <a:endParaRPr lang="en-IN"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73B779D-4CCA-4DBD-9540-2E3F9E6F4A05}"/>
              </a:ext>
            </a:extLst>
          </p:cNvPr>
          <p:cNvSpPr>
            <a:spLocks noGrp="1"/>
          </p:cNvSpPr>
          <p:nvPr>
            <p:ph idx="1"/>
          </p:nvPr>
        </p:nvSpPr>
        <p:spPr>
          <a:xfrm>
            <a:off x="835716" y="1544125"/>
            <a:ext cx="11021667" cy="1160974"/>
          </a:xfrm>
        </p:spPr>
        <p:txBody>
          <a:bodyPr>
            <a:normAutofit/>
          </a:bodyPr>
          <a:lstStyle/>
          <a:p>
            <a:pPr marL="36900" indent="0" algn="just">
              <a:buNone/>
            </a:pPr>
            <a:r>
              <a:rPr lang="en-US" sz="2000" dirty="0"/>
              <a:t>We need to combine the beautified image and the bold retrieved edges together to obtain a caricature image. Bitwise AND operation is performed on two images and this is called Masking. Plotting the transitions together using matplotlib, we first create axes and display images in each block.</a:t>
            </a:r>
          </a:p>
        </p:txBody>
      </p:sp>
      <p:pic>
        <p:nvPicPr>
          <p:cNvPr id="6" name="Picture 5">
            <a:extLst>
              <a:ext uri="{FF2B5EF4-FFF2-40B4-BE49-F238E27FC236}">
                <a16:creationId xmlns:a16="http://schemas.microsoft.com/office/drawing/2014/main" id="{CD19110B-9045-4BF5-A1DB-10B2F532E3A1}"/>
              </a:ext>
            </a:extLst>
          </p:cNvPr>
          <p:cNvPicPr>
            <a:picLocks noChangeAspect="1"/>
          </p:cNvPicPr>
          <p:nvPr/>
        </p:nvPicPr>
        <p:blipFill>
          <a:blip r:embed="rId2"/>
          <a:stretch>
            <a:fillRect/>
          </a:stretch>
        </p:blipFill>
        <p:spPr>
          <a:xfrm>
            <a:off x="2065247" y="3045265"/>
            <a:ext cx="8061506" cy="33745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7016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1F-2121-4E9A-B4B3-74352E414FBF}"/>
              </a:ext>
            </a:extLst>
          </p:cNvPr>
          <p:cNvSpPr>
            <a:spLocks noGrp="1"/>
          </p:cNvSpPr>
          <p:nvPr>
            <p:ph type="title"/>
          </p:nvPr>
        </p:nvSpPr>
        <p:spPr>
          <a:xfrm>
            <a:off x="238539" y="438151"/>
            <a:ext cx="11618844" cy="1350892"/>
          </a:xfrm>
        </p:spPr>
        <p:txBody>
          <a:bodyPr>
            <a:normAutofit/>
          </a:bodyPr>
          <a:lstStyle/>
          <a:p>
            <a:r>
              <a:rPr lang="en-IN" sz="4000" b="1" dirty="0"/>
              <a:t>7.</a:t>
            </a:r>
            <a:r>
              <a:rPr lang="en-US" sz="4000" b="1" dirty="0"/>
              <a:t> Functionality Of Save Button</a:t>
            </a:r>
            <a:endParaRPr lang="en-IN"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73B779D-4CCA-4DBD-9540-2E3F9E6F4A05}"/>
              </a:ext>
            </a:extLst>
          </p:cNvPr>
          <p:cNvSpPr>
            <a:spLocks noGrp="1"/>
          </p:cNvSpPr>
          <p:nvPr>
            <p:ph idx="1"/>
          </p:nvPr>
        </p:nvSpPr>
        <p:spPr>
          <a:xfrm>
            <a:off x="585166" y="1619251"/>
            <a:ext cx="11021667" cy="1350892"/>
          </a:xfrm>
        </p:spPr>
        <p:txBody>
          <a:bodyPr>
            <a:normAutofit/>
          </a:bodyPr>
          <a:lstStyle/>
          <a:p>
            <a:pPr marL="36900" indent="0">
              <a:buNone/>
            </a:pPr>
            <a:r>
              <a:rPr lang="en-US" dirty="0"/>
              <a:t>To save the image we have created, we take the old image path to save image in the same folder and have predefined the name: “</a:t>
            </a:r>
            <a:r>
              <a:rPr lang="en-US" dirty="0" err="1"/>
              <a:t>cartoonified_image</a:t>
            </a:r>
            <a:r>
              <a:rPr lang="en-US" dirty="0"/>
              <a:t>”. For taking the image path using the library OS</a:t>
            </a:r>
          </a:p>
        </p:txBody>
      </p:sp>
      <p:pic>
        <p:nvPicPr>
          <p:cNvPr id="6" name="Picture 5">
            <a:extLst>
              <a:ext uri="{FF2B5EF4-FFF2-40B4-BE49-F238E27FC236}">
                <a16:creationId xmlns:a16="http://schemas.microsoft.com/office/drawing/2014/main" id="{156C6677-E53B-4779-963A-51ED5990534F}"/>
              </a:ext>
            </a:extLst>
          </p:cNvPr>
          <p:cNvPicPr>
            <a:picLocks noChangeAspect="1"/>
          </p:cNvPicPr>
          <p:nvPr/>
        </p:nvPicPr>
        <p:blipFill>
          <a:blip r:embed="rId2"/>
          <a:stretch>
            <a:fillRect/>
          </a:stretch>
        </p:blipFill>
        <p:spPr>
          <a:xfrm>
            <a:off x="1729595" y="3227318"/>
            <a:ext cx="8636732" cy="2802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12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1F-2121-4E9A-B4B3-74352E414FBF}"/>
              </a:ext>
            </a:extLst>
          </p:cNvPr>
          <p:cNvSpPr>
            <a:spLocks noGrp="1"/>
          </p:cNvSpPr>
          <p:nvPr>
            <p:ph type="title"/>
          </p:nvPr>
        </p:nvSpPr>
        <p:spPr>
          <a:xfrm>
            <a:off x="238538" y="942251"/>
            <a:ext cx="11618844" cy="1350892"/>
          </a:xfrm>
        </p:spPr>
        <p:txBody>
          <a:bodyPr>
            <a:normAutofit/>
          </a:bodyPr>
          <a:lstStyle/>
          <a:p>
            <a:r>
              <a:rPr lang="en-IN" sz="4000" b="1" dirty="0"/>
              <a:t>8.</a:t>
            </a:r>
            <a:r>
              <a:rPr lang="en-US" sz="4000" b="1" dirty="0"/>
              <a:t> Tkinter window</a:t>
            </a:r>
            <a:endParaRPr lang="en-IN"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73B779D-4CCA-4DBD-9540-2E3F9E6F4A05}"/>
              </a:ext>
            </a:extLst>
          </p:cNvPr>
          <p:cNvSpPr>
            <a:spLocks noGrp="1"/>
          </p:cNvSpPr>
          <p:nvPr>
            <p:ph idx="1"/>
          </p:nvPr>
        </p:nvSpPr>
        <p:spPr>
          <a:xfrm>
            <a:off x="1482794" y="2293143"/>
            <a:ext cx="9130333" cy="1350892"/>
          </a:xfrm>
        </p:spPr>
        <p:txBody>
          <a:bodyPr>
            <a:normAutofit/>
          </a:bodyPr>
          <a:lstStyle/>
          <a:p>
            <a:pPr marL="36900" indent="0" algn="just">
              <a:buNone/>
            </a:pPr>
            <a:r>
              <a:rPr lang="en-US" dirty="0"/>
              <a:t>Making the window using tkinter is upon the user, it can be done according to our preferences. At the end of the file we need to write </a:t>
            </a:r>
            <a:r>
              <a:rPr lang="en-US" dirty="0" err="1"/>
              <a:t>root.mainloop</a:t>
            </a:r>
            <a:r>
              <a:rPr lang="en-US" dirty="0"/>
              <a:t>() so that the tkinter window appears as soon as the main program is executed.</a:t>
            </a:r>
          </a:p>
        </p:txBody>
      </p:sp>
      <p:pic>
        <p:nvPicPr>
          <p:cNvPr id="5" name="Picture 4">
            <a:extLst>
              <a:ext uri="{FF2B5EF4-FFF2-40B4-BE49-F238E27FC236}">
                <a16:creationId xmlns:a16="http://schemas.microsoft.com/office/drawing/2014/main" id="{75D27181-5F78-4690-99A0-574F32839830}"/>
              </a:ext>
            </a:extLst>
          </p:cNvPr>
          <p:cNvPicPr>
            <a:picLocks noChangeAspect="1"/>
          </p:cNvPicPr>
          <p:nvPr/>
        </p:nvPicPr>
        <p:blipFill>
          <a:blip r:embed="rId2"/>
          <a:stretch>
            <a:fillRect/>
          </a:stretch>
        </p:blipFill>
        <p:spPr>
          <a:xfrm>
            <a:off x="1809615" y="4148135"/>
            <a:ext cx="8572768" cy="21050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480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1F-2121-4E9A-B4B3-74352E414FBF}"/>
              </a:ext>
            </a:extLst>
          </p:cNvPr>
          <p:cNvSpPr>
            <a:spLocks noGrp="1"/>
          </p:cNvSpPr>
          <p:nvPr>
            <p:ph type="title"/>
          </p:nvPr>
        </p:nvSpPr>
        <p:spPr>
          <a:xfrm>
            <a:off x="238539" y="438151"/>
            <a:ext cx="11618844" cy="1350892"/>
          </a:xfrm>
        </p:spPr>
        <p:txBody>
          <a:bodyPr>
            <a:normAutofit/>
          </a:bodyPr>
          <a:lstStyle/>
          <a:p>
            <a:r>
              <a:rPr lang="en-IN" sz="3200" b="1" dirty="0"/>
              <a:t>9.</a:t>
            </a:r>
            <a:r>
              <a:rPr lang="en-US" sz="3200" b="1" dirty="0"/>
              <a:t>	Making The Cartoonify And Save Button In The Main Window</a:t>
            </a:r>
            <a:endParaRPr lang="en-IN" sz="32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73B779D-4CCA-4DBD-9540-2E3F9E6F4A05}"/>
              </a:ext>
            </a:extLst>
          </p:cNvPr>
          <p:cNvSpPr>
            <a:spLocks noGrp="1"/>
          </p:cNvSpPr>
          <p:nvPr>
            <p:ph idx="1"/>
          </p:nvPr>
        </p:nvSpPr>
        <p:spPr>
          <a:xfrm>
            <a:off x="708342" y="1829524"/>
            <a:ext cx="10775316" cy="4123601"/>
          </a:xfrm>
        </p:spPr>
        <p:txBody>
          <a:bodyPr>
            <a:normAutofit/>
          </a:bodyPr>
          <a:lstStyle/>
          <a:p>
            <a:pPr marL="36900" indent="0">
              <a:buNone/>
            </a:pPr>
            <a:r>
              <a:rPr lang="en-IN" sz="1800" dirty="0">
                <a:effectLst/>
                <a:latin typeface="Times New Roman" panose="02020603050405020304" pitchFamily="18" charset="0"/>
                <a:ea typeface="Arial" panose="020B0604020202020204" pitchFamily="34" charset="0"/>
              </a:rPr>
              <a:t>Following are the snippets to make the save button and cartoonify button:</a:t>
            </a:r>
          </a:p>
          <a:p>
            <a:pPr marL="36900" indent="0">
              <a:buNone/>
            </a:pPr>
            <a:endParaRPr lang="en-IN" sz="1800" dirty="0">
              <a:effectLst/>
              <a:latin typeface="Times New Roman" panose="02020603050405020304" pitchFamily="18" charset="0"/>
              <a:ea typeface="Arial" panose="020B0604020202020204" pitchFamily="34" charset="0"/>
            </a:endParaRPr>
          </a:p>
          <a:p>
            <a:pPr marL="36900" indent="0">
              <a:buNone/>
            </a:pPr>
            <a:endParaRPr lang="en-IN" sz="1800" dirty="0">
              <a:effectLst/>
              <a:latin typeface="Times New Roman" panose="02020603050405020304" pitchFamily="18" charset="0"/>
              <a:ea typeface="Arial" panose="020B0604020202020204" pitchFamily="34" charset="0"/>
            </a:endParaRPr>
          </a:p>
          <a:p>
            <a:pPr marL="36900" indent="0">
              <a:buNone/>
            </a:pPr>
            <a:endParaRPr lang="en-IN" sz="1800" dirty="0">
              <a:effectLst/>
              <a:latin typeface="Times New Roman" panose="02020603050405020304" pitchFamily="18" charset="0"/>
              <a:ea typeface="Arial" panose="020B0604020202020204" pitchFamily="34" charset="0"/>
            </a:endParaRPr>
          </a:p>
          <a:p>
            <a:pPr marL="36900" indent="0">
              <a:buNone/>
            </a:pPr>
            <a:r>
              <a:rPr lang="en-IN" sz="1800" dirty="0">
                <a:effectLst/>
                <a:latin typeface="Times New Roman" panose="02020603050405020304" pitchFamily="18" charset="0"/>
                <a:ea typeface="Arial" panose="020B0604020202020204" pitchFamily="34" charset="0"/>
              </a:rPr>
              <a:t>Upload button</a:t>
            </a:r>
          </a:p>
          <a:p>
            <a:pPr marL="36900" indent="0">
              <a:buNone/>
            </a:pPr>
            <a:endParaRPr lang="en-IN" sz="1800" dirty="0">
              <a:effectLst/>
              <a:latin typeface="Times New Roman" panose="02020603050405020304" pitchFamily="18" charset="0"/>
              <a:ea typeface="Arial" panose="020B0604020202020204" pitchFamily="34" charset="0"/>
            </a:endParaRPr>
          </a:p>
          <a:p>
            <a:pPr marL="36900" indent="0">
              <a:buNone/>
            </a:pPr>
            <a:endParaRPr lang="en-IN" sz="1800" dirty="0">
              <a:effectLst/>
              <a:latin typeface="Times New Roman" panose="02020603050405020304" pitchFamily="18" charset="0"/>
              <a:ea typeface="Arial" panose="020B0604020202020204" pitchFamily="34" charset="0"/>
            </a:endParaRPr>
          </a:p>
          <a:p>
            <a:pPr marL="36900" indent="0">
              <a:buNone/>
            </a:pPr>
            <a:endParaRPr lang="en-IN" sz="1800" dirty="0">
              <a:effectLst/>
              <a:latin typeface="Times New Roman" panose="02020603050405020304" pitchFamily="18" charset="0"/>
              <a:ea typeface="Arial" panose="020B0604020202020204" pitchFamily="34" charset="0"/>
            </a:endParaRPr>
          </a:p>
          <a:p>
            <a:pPr marL="36900" indent="0">
              <a:buNone/>
            </a:pPr>
            <a:r>
              <a:rPr lang="en-IN" sz="1800" dirty="0">
                <a:effectLst/>
                <a:latin typeface="Times New Roman" panose="02020603050405020304" pitchFamily="18" charset="0"/>
                <a:ea typeface="Arial" panose="020B0604020202020204" pitchFamily="34" charset="0"/>
              </a:rPr>
              <a:t>Save button</a:t>
            </a:r>
            <a:endParaRPr lang="en-IN" sz="18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317469B2-E34D-4E0D-A59B-8E51464D04A4}"/>
              </a:ext>
            </a:extLst>
          </p:cNvPr>
          <p:cNvPicPr>
            <a:picLocks noChangeAspect="1"/>
          </p:cNvPicPr>
          <p:nvPr/>
        </p:nvPicPr>
        <p:blipFill>
          <a:blip r:embed="rId2"/>
          <a:stretch>
            <a:fillRect/>
          </a:stretch>
        </p:blipFill>
        <p:spPr>
          <a:xfrm>
            <a:off x="708342" y="2433409"/>
            <a:ext cx="10775316" cy="107346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D85FF50-2D5F-4557-9D2A-D7BFBD968C5E}"/>
              </a:ext>
            </a:extLst>
          </p:cNvPr>
          <p:cNvPicPr>
            <a:picLocks noChangeAspect="1"/>
          </p:cNvPicPr>
          <p:nvPr/>
        </p:nvPicPr>
        <p:blipFill>
          <a:blip r:embed="rId3"/>
          <a:stretch>
            <a:fillRect/>
          </a:stretch>
        </p:blipFill>
        <p:spPr>
          <a:xfrm>
            <a:off x="708341" y="4233092"/>
            <a:ext cx="10775316" cy="8375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695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52AC7F-79E8-4A6D-AC47-7F2DEEB78F86}"/>
              </a:ext>
            </a:extLst>
          </p:cNvPr>
          <p:cNvSpPr>
            <a:spLocks noGrp="1"/>
          </p:cNvSpPr>
          <p:nvPr>
            <p:ph type="title"/>
          </p:nvPr>
        </p:nvSpPr>
        <p:spPr>
          <a:xfrm>
            <a:off x="624509" y="2355574"/>
            <a:ext cx="10942982" cy="2007703"/>
          </a:xfrm>
        </p:spPr>
        <p:txBody>
          <a:bodyPr>
            <a:normAutofit fontScale="90000"/>
          </a:bodyPr>
          <a:lstStyle/>
          <a:p>
            <a:r>
              <a:rPr lang="en-IN" sz="8000" b="1" dirty="0"/>
              <a:t>OUTPUT CARICATURE</a:t>
            </a:r>
          </a:p>
        </p:txBody>
      </p:sp>
    </p:spTree>
    <p:extLst>
      <p:ext uri="{BB962C8B-B14F-4D97-AF65-F5344CB8AC3E}">
        <p14:creationId xmlns:p14="http://schemas.microsoft.com/office/powerpoint/2010/main" val="119549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0564-510D-4DF7-82BB-00697EC403C6}"/>
              </a:ext>
            </a:extLst>
          </p:cNvPr>
          <p:cNvSpPr>
            <a:spLocks noGrp="1"/>
          </p:cNvSpPr>
          <p:nvPr>
            <p:ph type="title"/>
          </p:nvPr>
        </p:nvSpPr>
        <p:spPr>
          <a:xfrm>
            <a:off x="285145" y="364620"/>
            <a:ext cx="2677648" cy="6128757"/>
          </a:xfrm>
        </p:spPr>
        <p:txBody>
          <a:bodyPr>
            <a:normAutofit/>
          </a:bodyPr>
          <a:lstStyle/>
          <a:p>
            <a:r>
              <a:rPr lang="en-IN" b="1" dirty="0"/>
              <a:t>Image in different steps:</a:t>
            </a:r>
          </a:p>
        </p:txBody>
      </p:sp>
      <p:pic>
        <p:nvPicPr>
          <p:cNvPr id="5" name="Picture 4">
            <a:extLst>
              <a:ext uri="{FF2B5EF4-FFF2-40B4-BE49-F238E27FC236}">
                <a16:creationId xmlns:a16="http://schemas.microsoft.com/office/drawing/2014/main" id="{1AAC2B6D-0A5D-4DA2-AF06-4ECD9727D498}"/>
              </a:ext>
            </a:extLst>
          </p:cNvPr>
          <p:cNvPicPr>
            <a:picLocks noChangeAspect="1"/>
          </p:cNvPicPr>
          <p:nvPr/>
        </p:nvPicPr>
        <p:blipFill rotWithShape="1">
          <a:blip r:embed="rId2"/>
          <a:srcRect l="19807" t="10197" r="57895" b="9519"/>
          <a:stretch/>
        </p:blipFill>
        <p:spPr>
          <a:xfrm>
            <a:off x="3429518" y="364620"/>
            <a:ext cx="3542782" cy="6128757"/>
          </a:xfrm>
          <a:prstGeom prst="rect">
            <a:avLst/>
          </a:prstGeom>
        </p:spPr>
      </p:pic>
      <p:pic>
        <p:nvPicPr>
          <p:cNvPr id="7" name="Picture 6">
            <a:extLst>
              <a:ext uri="{FF2B5EF4-FFF2-40B4-BE49-F238E27FC236}">
                <a16:creationId xmlns:a16="http://schemas.microsoft.com/office/drawing/2014/main" id="{B3AC8CD7-FEC1-4921-A2D8-DEE15DC80BA5}"/>
              </a:ext>
            </a:extLst>
          </p:cNvPr>
          <p:cNvPicPr>
            <a:picLocks noChangeAspect="1"/>
          </p:cNvPicPr>
          <p:nvPr/>
        </p:nvPicPr>
        <p:blipFill rotWithShape="1">
          <a:blip r:embed="rId2"/>
          <a:srcRect l="60254" t="10027" r="17041" b="9180"/>
          <a:stretch/>
        </p:blipFill>
        <p:spPr>
          <a:xfrm>
            <a:off x="7239000" y="364620"/>
            <a:ext cx="3584744" cy="6128756"/>
          </a:xfrm>
          <a:prstGeom prst="rect">
            <a:avLst/>
          </a:prstGeom>
        </p:spPr>
      </p:pic>
    </p:spTree>
    <p:extLst>
      <p:ext uri="{BB962C8B-B14F-4D97-AF65-F5344CB8AC3E}">
        <p14:creationId xmlns:p14="http://schemas.microsoft.com/office/powerpoint/2010/main" val="251603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EB5D-31AA-4C52-928C-12ECDF567612}"/>
              </a:ext>
            </a:extLst>
          </p:cNvPr>
          <p:cNvSpPr>
            <a:spLocks noGrp="1"/>
          </p:cNvSpPr>
          <p:nvPr>
            <p:ph type="title" idx="4294967295"/>
          </p:nvPr>
        </p:nvSpPr>
        <p:spPr>
          <a:xfrm>
            <a:off x="590550" y="447675"/>
            <a:ext cx="5505450" cy="969963"/>
          </a:xfrm>
        </p:spPr>
        <p:txBody>
          <a:bodyPr/>
          <a:lstStyle/>
          <a:p>
            <a:r>
              <a:rPr lang="en-IN" b="1" dirty="0"/>
              <a:t>Original Image</a:t>
            </a:r>
          </a:p>
        </p:txBody>
      </p:sp>
      <p:sp>
        <p:nvSpPr>
          <p:cNvPr id="7" name="Title 1">
            <a:extLst>
              <a:ext uri="{FF2B5EF4-FFF2-40B4-BE49-F238E27FC236}">
                <a16:creationId xmlns:a16="http://schemas.microsoft.com/office/drawing/2014/main" id="{C5044F57-099D-4D09-999F-42330DF245AA}"/>
              </a:ext>
            </a:extLst>
          </p:cNvPr>
          <p:cNvSpPr txBox="1">
            <a:spLocks/>
          </p:cNvSpPr>
          <p:nvPr/>
        </p:nvSpPr>
        <p:spPr>
          <a:xfrm>
            <a:off x="6000750" y="2266950"/>
            <a:ext cx="5505450" cy="9699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ym typeface="Wingdings" panose="05000000000000000000" pitchFamily="2" charset="2"/>
              </a:rPr>
              <a:t> </a:t>
            </a:r>
            <a:r>
              <a:rPr lang="en-IN" b="1" dirty="0"/>
              <a:t>Output Image</a:t>
            </a:r>
          </a:p>
        </p:txBody>
      </p:sp>
      <p:pic>
        <p:nvPicPr>
          <p:cNvPr id="9" name="Picture 8">
            <a:extLst>
              <a:ext uri="{FF2B5EF4-FFF2-40B4-BE49-F238E27FC236}">
                <a16:creationId xmlns:a16="http://schemas.microsoft.com/office/drawing/2014/main" id="{1D59765D-0092-4386-BAD6-B354F710194D}"/>
              </a:ext>
            </a:extLst>
          </p:cNvPr>
          <p:cNvPicPr>
            <a:picLocks noChangeAspect="1"/>
          </p:cNvPicPr>
          <p:nvPr/>
        </p:nvPicPr>
        <p:blipFill>
          <a:blip r:embed="rId2"/>
          <a:stretch>
            <a:fillRect/>
          </a:stretch>
        </p:blipFill>
        <p:spPr>
          <a:xfrm>
            <a:off x="1072515" y="1533525"/>
            <a:ext cx="4541520" cy="2838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00609EED-900E-4E48-BE85-203C90BCD66B}"/>
              </a:ext>
            </a:extLst>
          </p:cNvPr>
          <p:cNvPicPr>
            <a:picLocks noChangeAspect="1"/>
          </p:cNvPicPr>
          <p:nvPr/>
        </p:nvPicPr>
        <p:blipFill>
          <a:blip r:embed="rId3"/>
          <a:stretch>
            <a:fillRect/>
          </a:stretch>
        </p:blipFill>
        <p:spPr>
          <a:xfrm>
            <a:off x="6460067" y="3429000"/>
            <a:ext cx="5046133" cy="2838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828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C07F-C866-4E85-B69B-0EDEC03F9F1B}"/>
              </a:ext>
            </a:extLst>
          </p:cNvPr>
          <p:cNvSpPr>
            <a:spLocks noGrp="1"/>
          </p:cNvSpPr>
          <p:nvPr>
            <p:ph type="title"/>
          </p:nvPr>
        </p:nvSpPr>
        <p:spPr>
          <a:xfrm>
            <a:off x="913795" y="331305"/>
            <a:ext cx="10353762" cy="1257300"/>
          </a:xfrm>
        </p:spPr>
        <p:txBody>
          <a:bodyPr/>
          <a:lstStyle/>
          <a:p>
            <a:r>
              <a:rPr lang="en-IN" b="1" dirty="0"/>
              <a:t>CONCLUSION</a:t>
            </a:r>
          </a:p>
        </p:txBody>
      </p:sp>
      <p:sp>
        <p:nvSpPr>
          <p:cNvPr id="3" name="Content Placeholder 2">
            <a:extLst>
              <a:ext uri="{FF2B5EF4-FFF2-40B4-BE49-F238E27FC236}">
                <a16:creationId xmlns:a16="http://schemas.microsoft.com/office/drawing/2014/main" id="{CFBC95B7-16FB-43FE-A97D-01538F6DFFFA}"/>
              </a:ext>
            </a:extLst>
          </p:cNvPr>
          <p:cNvSpPr>
            <a:spLocks noGrp="1"/>
          </p:cNvSpPr>
          <p:nvPr>
            <p:ph idx="1"/>
          </p:nvPr>
        </p:nvSpPr>
        <p:spPr>
          <a:xfrm>
            <a:off x="1062882" y="1698763"/>
            <a:ext cx="10353762" cy="4171950"/>
          </a:xfrm>
        </p:spPr>
        <p:txBody>
          <a:bodyPr>
            <a:normAutofit/>
          </a:bodyPr>
          <a:lstStyle/>
          <a:p>
            <a:pPr marL="36900" indent="0" algn="just">
              <a:lnSpc>
                <a:spcPct val="115000"/>
              </a:lnSpc>
              <a:spcAft>
                <a:spcPts val="1000"/>
              </a:spcAft>
              <a:buNone/>
            </a:pPr>
            <a:r>
              <a:rPr lang="en-US" sz="2800" dirty="0">
                <a:effectLst/>
                <a:latin typeface="Aparajita" panose="02020603050405020304" pitchFamily="18" charset="0"/>
                <a:ea typeface="MS Mincho" panose="02020609040205080304" pitchFamily="49" charset="-128"/>
                <a:cs typeface="Mangal" panose="02040503050203030202" pitchFamily="18" charset="0"/>
              </a:rPr>
              <a:t>In this project with the help of OpenCV, we have transformed images (snapshots) to the finest caricature of them. Also, with the help of CV2 which is known as Computer vision, we have transformed images in such a way that every image will have its own unique features on being cartoonified as, the features used to cartoonify them are not predefined. They are retrieved from the qualities of the original image itself.</a:t>
            </a:r>
            <a:endParaRPr lang="en-IN" sz="3200" dirty="0"/>
          </a:p>
        </p:txBody>
      </p:sp>
    </p:spTree>
    <p:extLst>
      <p:ext uri="{BB962C8B-B14F-4D97-AF65-F5344CB8AC3E}">
        <p14:creationId xmlns:p14="http://schemas.microsoft.com/office/powerpoint/2010/main" val="126727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C07F-C866-4E85-B69B-0EDEC03F9F1B}"/>
              </a:ext>
            </a:extLst>
          </p:cNvPr>
          <p:cNvSpPr>
            <a:spLocks noGrp="1"/>
          </p:cNvSpPr>
          <p:nvPr>
            <p:ph type="title"/>
          </p:nvPr>
        </p:nvSpPr>
        <p:spPr>
          <a:xfrm>
            <a:off x="913795" y="331305"/>
            <a:ext cx="10353762" cy="1257300"/>
          </a:xfrm>
        </p:spPr>
        <p:txBody>
          <a:bodyPr/>
          <a:lstStyle/>
          <a:p>
            <a:r>
              <a:rPr lang="en-IN" b="1" dirty="0"/>
              <a:t>ABSTRACT</a:t>
            </a:r>
          </a:p>
        </p:txBody>
      </p:sp>
      <p:sp>
        <p:nvSpPr>
          <p:cNvPr id="3" name="Content Placeholder 2">
            <a:extLst>
              <a:ext uri="{FF2B5EF4-FFF2-40B4-BE49-F238E27FC236}">
                <a16:creationId xmlns:a16="http://schemas.microsoft.com/office/drawing/2014/main" id="{CFBC95B7-16FB-43FE-A97D-01538F6DFFFA}"/>
              </a:ext>
            </a:extLst>
          </p:cNvPr>
          <p:cNvSpPr>
            <a:spLocks noGrp="1"/>
          </p:cNvSpPr>
          <p:nvPr>
            <p:ph idx="1"/>
          </p:nvPr>
        </p:nvSpPr>
        <p:spPr>
          <a:xfrm>
            <a:off x="1062882" y="1698763"/>
            <a:ext cx="10353762" cy="4171950"/>
          </a:xfrm>
        </p:spPr>
        <p:txBody>
          <a:bodyPr>
            <a:normAutofit fontScale="92500" lnSpcReduction="20000"/>
          </a:bodyPr>
          <a:lstStyle/>
          <a:p>
            <a:pPr algn="just">
              <a:lnSpc>
                <a:spcPct val="115000"/>
              </a:lnSpc>
              <a:spcAft>
                <a:spcPts val="1000"/>
              </a:spcAft>
            </a:pPr>
            <a:r>
              <a:rPr lang="en-US" sz="2800" dirty="0">
                <a:effectLst/>
                <a:latin typeface="Aparajita" panose="02020603050405020304" pitchFamily="18" charset="0"/>
                <a:ea typeface="MS Mincho" panose="02020609040205080304" pitchFamily="49" charset="-128"/>
                <a:cs typeface="Mangal" panose="02040503050203030202" pitchFamily="18" charset="0"/>
              </a:rPr>
              <a:t>Caricature is a comical representation of one’s image which emphasis on picturing the facial features boldly. </a:t>
            </a:r>
          </a:p>
          <a:p>
            <a:pPr algn="just">
              <a:lnSpc>
                <a:spcPct val="115000"/>
              </a:lnSpc>
              <a:spcAft>
                <a:spcPts val="1000"/>
              </a:spcAft>
            </a:pPr>
            <a:r>
              <a:rPr lang="en-US" sz="2800" dirty="0">
                <a:effectLst/>
                <a:latin typeface="Aparajita" panose="02020603050405020304" pitchFamily="18" charset="0"/>
                <a:ea typeface="MS Mincho" panose="02020609040205080304" pitchFamily="49" charset="-128"/>
                <a:cs typeface="Mangal" panose="02040503050203030202" pitchFamily="18" charset="0"/>
              </a:rPr>
              <a:t>In this minor project, we aim to transform images into cartoon. </a:t>
            </a:r>
          </a:p>
          <a:p>
            <a:pPr algn="just">
              <a:lnSpc>
                <a:spcPct val="115000"/>
              </a:lnSpc>
              <a:spcAft>
                <a:spcPts val="1000"/>
              </a:spcAft>
            </a:pPr>
            <a:r>
              <a:rPr lang="en-US" sz="2800" dirty="0">
                <a:effectLst/>
                <a:latin typeface="Aparajita" panose="02020603050405020304" pitchFamily="18" charset="0"/>
                <a:ea typeface="MS Mincho" panose="02020609040205080304" pitchFamily="49" charset="-128"/>
                <a:cs typeface="Mangal" panose="02040503050203030202" pitchFamily="18" charset="0"/>
              </a:rPr>
              <a:t>We will be using Python language on PyCharm. Conversion will be done by first uploading the image in the interface made by using Tkinter and then just by clicking on the Cartoonify Button. </a:t>
            </a:r>
          </a:p>
          <a:p>
            <a:pPr algn="just">
              <a:lnSpc>
                <a:spcPct val="115000"/>
              </a:lnSpc>
              <a:spcAft>
                <a:spcPts val="1000"/>
              </a:spcAft>
            </a:pPr>
            <a:r>
              <a:rPr lang="en-US" sz="2800" dirty="0">
                <a:effectLst/>
                <a:latin typeface="Aparajita" panose="02020603050405020304" pitchFamily="18" charset="0"/>
                <a:ea typeface="MS Mincho" panose="02020609040205080304" pitchFamily="49" charset="-128"/>
                <a:cs typeface="Mangal" panose="02040503050203030202" pitchFamily="18" charset="0"/>
              </a:rPr>
              <a:t>Hence, we get the caricature of the image ready to be saved in our devices. We will be using various libraries like OpenCV, Numpy, matplotlib, etc. We will put our knowledge of Machine Learning together to create this innovative program. </a:t>
            </a:r>
            <a:endParaRPr lang="en-IN" sz="3200" dirty="0"/>
          </a:p>
        </p:txBody>
      </p:sp>
    </p:spTree>
    <p:extLst>
      <p:ext uri="{BB962C8B-B14F-4D97-AF65-F5344CB8AC3E}">
        <p14:creationId xmlns:p14="http://schemas.microsoft.com/office/powerpoint/2010/main" val="125914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C07F-C866-4E85-B69B-0EDEC03F9F1B}"/>
              </a:ext>
            </a:extLst>
          </p:cNvPr>
          <p:cNvSpPr>
            <a:spLocks noGrp="1"/>
          </p:cNvSpPr>
          <p:nvPr>
            <p:ph type="title"/>
          </p:nvPr>
        </p:nvSpPr>
        <p:spPr>
          <a:xfrm>
            <a:off x="913795" y="331305"/>
            <a:ext cx="10353762" cy="1257300"/>
          </a:xfrm>
        </p:spPr>
        <p:txBody>
          <a:bodyPr/>
          <a:lstStyle/>
          <a:p>
            <a:r>
              <a:rPr lang="en-IN" b="1" dirty="0"/>
              <a:t>LIMITATIONS</a:t>
            </a:r>
          </a:p>
        </p:txBody>
      </p:sp>
      <p:sp>
        <p:nvSpPr>
          <p:cNvPr id="3" name="Content Placeholder 2">
            <a:extLst>
              <a:ext uri="{FF2B5EF4-FFF2-40B4-BE49-F238E27FC236}">
                <a16:creationId xmlns:a16="http://schemas.microsoft.com/office/drawing/2014/main" id="{CFBC95B7-16FB-43FE-A97D-01538F6DFFFA}"/>
              </a:ext>
            </a:extLst>
          </p:cNvPr>
          <p:cNvSpPr>
            <a:spLocks noGrp="1"/>
          </p:cNvSpPr>
          <p:nvPr>
            <p:ph idx="1"/>
          </p:nvPr>
        </p:nvSpPr>
        <p:spPr>
          <a:xfrm>
            <a:off x="1062882" y="1698763"/>
            <a:ext cx="10353762" cy="4171950"/>
          </a:xfrm>
        </p:spPr>
        <p:txBody>
          <a:bodyPr>
            <a:normAutofit fontScale="85000" lnSpcReduction="10000"/>
          </a:bodyPr>
          <a:lstStyle/>
          <a:p>
            <a:pPr marL="36900" indent="0" algn="just">
              <a:lnSpc>
                <a:spcPct val="115000"/>
              </a:lnSpc>
              <a:spcAft>
                <a:spcPts val="1000"/>
              </a:spcAft>
              <a:buNone/>
            </a:pPr>
            <a:r>
              <a:rPr lang="en-US" sz="3200" dirty="0"/>
              <a:t>In this project, we can see that dimensions are fixed, i.e., when we take an image of any size [dimension wise] we get the caricature image in the dimensions that we have already given in the project. The dimensions are static so, some times we get an image that is slightly compressed. Also, image quality decreases a bit after the task is performed. Moreover, caricature image can only be clearly identified, if the original image quality is high, otherwise sometimes the difference may not be visible to bare eyes. This process is a general one and will not give the best result for different types of images.</a:t>
            </a:r>
            <a:endParaRPr lang="en-IN" sz="3200" dirty="0"/>
          </a:p>
        </p:txBody>
      </p:sp>
    </p:spTree>
    <p:extLst>
      <p:ext uri="{BB962C8B-B14F-4D97-AF65-F5344CB8AC3E}">
        <p14:creationId xmlns:p14="http://schemas.microsoft.com/office/powerpoint/2010/main" val="196661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C07F-C866-4E85-B69B-0EDEC03F9F1B}"/>
              </a:ext>
            </a:extLst>
          </p:cNvPr>
          <p:cNvSpPr>
            <a:spLocks noGrp="1"/>
          </p:cNvSpPr>
          <p:nvPr>
            <p:ph type="title"/>
          </p:nvPr>
        </p:nvSpPr>
        <p:spPr>
          <a:xfrm>
            <a:off x="913795" y="331305"/>
            <a:ext cx="10353762" cy="1257300"/>
          </a:xfrm>
        </p:spPr>
        <p:txBody>
          <a:bodyPr/>
          <a:lstStyle/>
          <a:p>
            <a:r>
              <a:rPr lang="en-IN" b="1" dirty="0"/>
              <a:t>SCOPE FOR FUTURE WORK</a:t>
            </a:r>
          </a:p>
        </p:txBody>
      </p:sp>
      <p:sp>
        <p:nvSpPr>
          <p:cNvPr id="3" name="Content Placeholder 2">
            <a:extLst>
              <a:ext uri="{FF2B5EF4-FFF2-40B4-BE49-F238E27FC236}">
                <a16:creationId xmlns:a16="http://schemas.microsoft.com/office/drawing/2014/main" id="{CFBC95B7-16FB-43FE-A97D-01538F6DFFFA}"/>
              </a:ext>
            </a:extLst>
          </p:cNvPr>
          <p:cNvSpPr>
            <a:spLocks noGrp="1"/>
          </p:cNvSpPr>
          <p:nvPr>
            <p:ph idx="1"/>
          </p:nvPr>
        </p:nvSpPr>
        <p:spPr>
          <a:xfrm>
            <a:off x="1062882" y="1698763"/>
            <a:ext cx="10353762" cy="3549512"/>
          </a:xfrm>
        </p:spPr>
        <p:txBody>
          <a:bodyPr>
            <a:normAutofit fontScale="92500"/>
          </a:bodyPr>
          <a:lstStyle/>
          <a:p>
            <a:pPr marL="36900" indent="0" algn="just">
              <a:lnSpc>
                <a:spcPct val="115000"/>
              </a:lnSpc>
              <a:spcAft>
                <a:spcPts val="1000"/>
              </a:spcAft>
              <a:buNone/>
            </a:pPr>
            <a:r>
              <a:rPr lang="en-US" sz="3200" dirty="0"/>
              <a:t>We can find a proper way to save images by user defined names. We can work on the point that caricature can be obtained from any size of image, considering all dimensions possible. The library cv2 can be explored and the quality of produced image can be improved. If the program is further converted into application, we can link this to SQLite or other databases to store all information.</a:t>
            </a:r>
            <a:endParaRPr lang="en-IN" sz="3200" dirty="0"/>
          </a:p>
        </p:txBody>
      </p:sp>
    </p:spTree>
    <p:extLst>
      <p:ext uri="{BB962C8B-B14F-4D97-AF65-F5344CB8AC3E}">
        <p14:creationId xmlns:p14="http://schemas.microsoft.com/office/powerpoint/2010/main" val="346005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3385-6D90-4912-A19F-74C94DDFBB8E}"/>
              </a:ext>
            </a:extLst>
          </p:cNvPr>
          <p:cNvSpPr>
            <a:spLocks noGrp="1"/>
          </p:cNvSpPr>
          <p:nvPr>
            <p:ph type="title"/>
          </p:nvPr>
        </p:nvSpPr>
        <p:spPr>
          <a:xfrm>
            <a:off x="913795" y="438151"/>
            <a:ext cx="10353762" cy="1257300"/>
          </a:xfrm>
        </p:spPr>
        <p:txBody>
          <a:bodyPr>
            <a:normAutofit/>
          </a:bodyPr>
          <a:lstStyle/>
          <a:p>
            <a:r>
              <a:rPr lang="en-IN" sz="6000" b="1" dirty="0"/>
              <a:t>REFERENCES</a:t>
            </a:r>
          </a:p>
        </p:txBody>
      </p:sp>
      <p:sp>
        <p:nvSpPr>
          <p:cNvPr id="3" name="Content Placeholder 2">
            <a:extLst>
              <a:ext uri="{FF2B5EF4-FFF2-40B4-BE49-F238E27FC236}">
                <a16:creationId xmlns:a16="http://schemas.microsoft.com/office/drawing/2014/main" id="{D302609B-43DC-4926-ACCF-BC0654FF1B3D}"/>
              </a:ext>
            </a:extLst>
          </p:cNvPr>
          <p:cNvSpPr>
            <a:spLocks noGrp="1"/>
          </p:cNvSpPr>
          <p:nvPr>
            <p:ph idx="1"/>
          </p:nvPr>
        </p:nvSpPr>
        <p:spPr/>
        <p:txBody>
          <a:bodyPr/>
          <a:lstStyle/>
          <a:p>
            <a:r>
              <a:rPr lang="en-IN" dirty="0">
                <a:solidFill>
                  <a:schemeClr val="tx1"/>
                </a:solidFill>
                <a:hlinkClick r:id="rId2">
                  <a:extLst>
                    <a:ext uri="{A12FA001-AC4F-418D-AE19-62706E023703}">
                      <ahyp:hlinkClr xmlns:ahyp="http://schemas.microsoft.com/office/drawing/2018/hyperlinkcolor" val="tx"/>
                    </a:ext>
                  </a:extLst>
                </a:hlinkClick>
              </a:rPr>
              <a:t>https://www.tutorialspoint.com/</a:t>
            </a:r>
            <a:endParaRPr lang="en-IN" dirty="0">
              <a:solidFill>
                <a:schemeClr val="tx1"/>
              </a:solidFill>
            </a:endParaRPr>
          </a:p>
          <a:p>
            <a:r>
              <a:rPr lang="en-IN" dirty="0">
                <a:solidFill>
                  <a:schemeClr val="tx1"/>
                </a:solidFill>
                <a:hlinkClick r:id="rId3">
                  <a:extLst>
                    <a:ext uri="{A12FA001-AC4F-418D-AE19-62706E023703}">
                      <ahyp:hlinkClr xmlns:ahyp="http://schemas.microsoft.com/office/drawing/2018/hyperlinkcolor" val="tx"/>
                    </a:ext>
                  </a:extLst>
                </a:hlinkClick>
              </a:rPr>
              <a:t>https://www.geeksforgeeks.org/</a:t>
            </a:r>
            <a:endParaRPr lang="en-IN" dirty="0">
              <a:solidFill>
                <a:schemeClr val="tx1"/>
              </a:solidFill>
            </a:endParaRPr>
          </a:p>
          <a:p>
            <a:r>
              <a:rPr lang="en-IN" dirty="0">
                <a:solidFill>
                  <a:schemeClr val="tx1"/>
                </a:solidFill>
                <a:hlinkClick r:id="rId4">
                  <a:extLst>
                    <a:ext uri="{A12FA001-AC4F-418D-AE19-62706E023703}">
                      <ahyp:hlinkClr xmlns:ahyp="http://schemas.microsoft.com/office/drawing/2018/hyperlinkcolor" val="tx"/>
                    </a:ext>
                  </a:extLst>
                </a:hlinkClick>
              </a:rPr>
              <a:t>https://data-flair.training/</a:t>
            </a:r>
            <a:endParaRPr lang="en-IN" dirty="0">
              <a:solidFill>
                <a:schemeClr val="tx1"/>
              </a:solidFill>
            </a:endParaRPr>
          </a:p>
          <a:p>
            <a:pPr marL="36900" indent="0">
              <a:buNone/>
            </a:pPr>
            <a:endParaRPr lang="en-IN" dirty="0"/>
          </a:p>
        </p:txBody>
      </p:sp>
    </p:spTree>
    <p:extLst>
      <p:ext uri="{BB962C8B-B14F-4D97-AF65-F5344CB8AC3E}">
        <p14:creationId xmlns:p14="http://schemas.microsoft.com/office/powerpoint/2010/main" val="4890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B490-FBDB-4AE0-9378-DB37129F1636}"/>
              </a:ext>
            </a:extLst>
          </p:cNvPr>
          <p:cNvSpPr>
            <a:spLocks noGrp="1"/>
          </p:cNvSpPr>
          <p:nvPr>
            <p:ph type="title"/>
          </p:nvPr>
        </p:nvSpPr>
        <p:spPr>
          <a:xfrm>
            <a:off x="913795" y="361950"/>
            <a:ext cx="10353762" cy="1257300"/>
          </a:xfrm>
        </p:spPr>
        <p:txBody>
          <a:bodyPr/>
          <a:lstStyle/>
          <a:p>
            <a:r>
              <a:rPr lang="en-IN" b="1" dirty="0"/>
              <a:t>Contribution to Society</a:t>
            </a:r>
          </a:p>
        </p:txBody>
      </p:sp>
      <p:sp>
        <p:nvSpPr>
          <p:cNvPr id="3" name="Content Placeholder 2">
            <a:extLst>
              <a:ext uri="{FF2B5EF4-FFF2-40B4-BE49-F238E27FC236}">
                <a16:creationId xmlns:a16="http://schemas.microsoft.com/office/drawing/2014/main" id="{1EDF5DA3-8B5F-47E9-B9B0-9A951153DE98}"/>
              </a:ext>
            </a:extLst>
          </p:cNvPr>
          <p:cNvSpPr>
            <a:spLocks noGrp="1"/>
          </p:cNvSpPr>
          <p:nvPr>
            <p:ph idx="1"/>
          </p:nvPr>
        </p:nvSpPr>
        <p:spPr>
          <a:xfrm>
            <a:off x="913795" y="1619250"/>
            <a:ext cx="10353762" cy="4991100"/>
          </a:xfrm>
        </p:spPr>
        <p:txBody>
          <a:bodyPr>
            <a:normAutofit fontScale="92500"/>
          </a:bodyPr>
          <a:lstStyle/>
          <a:p>
            <a:r>
              <a:rPr lang="en-US" sz="2400" dirty="0">
                <a:effectLst/>
                <a:latin typeface="Aparajita" panose="02020603050405020304" pitchFamily="18" charset="0"/>
                <a:ea typeface="MS Mincho" panose="02020609040205080304" pitchFamily="49" charset="-128"/>
                <a:cs typeface="Mangal" panose="02040503050203030202" pitchFamily="18" charset="0"/>
              </a:rPr>
              <a:t>This application can be useful for people who are interested in comic and webtoon writing to create realistic characters. </a:t>
            </a:r>
          </a:p>
          <a:p>
            <a:r>
              <a:rPr lang="en-US" sz="2400" dirty="0">
                <a:effectLst/>
                <a:latin typeface="Aparajita" panose="02020603050405020304" pitchFamily="18" charset="0"/>
                <a:ea typeface="MS Mincho" panose="02020609040205080304" pitchFamily="49" charset="-128"/>
                <a:cs typeface="Mangal" panose="02040503050203030202" pitchFamily="18" charset="0"/>
              </a:rPr>
              <a:t>This can also be used by programmers/ hackers or other people who put their Bitmoji’s as their profile pictures as they don’t wish to reveal their faces for privacy purposes but they wish their DP to be unique. </a:t>
            </a:r>
          </a:p>
          <a:p>
            <a:r>
              <a:rPr lang="en-US" sz="2400" dirty="0">
                <a:effectLst/>
                <a:latin typeface="Aparajita" panose="02020603050405020304" pitchFamily="18" charset="0"/>
                <a:ea typeface="MS Mincho" panose="02020609040205080304" pitchFamily="49" charset="-128"/>
                <a:cs typeface="Mangal" panose="02040503050203030202" pitchFamily="18" charset="0"/>
              </a:rPr>
              <a:t>Graphic designers also use caricatures to escape their boring routine. It turns a simple hobby to lifestyle. </a:t>
            </a:r>
          </a:p>
          <a:p>
            <a:r>
              <a:rPr lang="en-US" sz="2400" dirty="0">
                <a:effectLst/>
                <a:latin typeface="Aparajita" panose="02020603050405020304" pitchFamily="18" charset="0"/>
                <a:ea typeface="MS Mincho" panose="02020609040205080304" pitchFamily="49" charset="-128"/>
                <a:cs typeface="Mangal" panose="02040503050203030202" pitchFamily="18" charset="0"/>
              </a:rPr>
              <a:t>Now a days caricatures are in trend. We can see several Snapchat and Facebook filters using similar techniques as well. People try using these techniques to see how different their friends or other famous people look like, once gone through the effect. </a:t>
            </a:r>
          </a:p>
          <a:p>
            <a:r>
              <a:rPr lang="en-US" sz="2400" dirty="0">
                <a:effectLst/>
                <a:latin typeface="Aparajita" panose="02020603050405020304" pitchFamily="18" charset="0"/>
                <a:ea typeface="MS Mincho" panose="02020609040205080304" pitchFamily="49" charset="-128"/>
                <a:cs typeface="Mangal" panose="02040503050203030202" pitchFamily="18" charset="0"/>
              </a:rPr>
              <a:t>Not only it is a great source of pleasure and entertainment for several people but also an interesting way to reach a milestone in learning technology for some. So, this application can be put to a good use!</a:t>
            </a:r>
            <a:endParaRPr lang="en-IN" sz="2400" dirty="0">
              <a:effectLst/>
              <a:latin typeface="Calibri" panose="020F0502020204030204" pitchFamily="34" charset="0"/>
              <a:ea typeface="MS Mincho" panose="02020609040205080304" pitchFamily="49" charset="-128"/>
              <a:cs typeface="Mangal" panose="02040503050203030202" pitchFamily="18" charset="0"/>
            </a:endParaRPr>
          </a:p>
          <a:p>
            <a:endParaRPr lang="en-IN" dirty="0"/>
          </a:p>
        </p:txBody>
      </p:sp>
    </p:spTree>
    <p:extLst>
      <p:ext uri="{BB962C8B-B14F-4D97-AF65-F5344CB8AC3E}">
        <p14:creationId xmlns:p14="http://schemas.microsoft.com/office/powerpoint/2010/main" val="60364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9C81889-9616-4D61-AB04-245CF29DFF47}"/>
              </a:ext>
            </a:extLst>
          </p:cNvPr>
          <p:cNvGraphicFramePr/>
          <p:nvPr>
            <p:extLst>
              <p:ext uri="{D42A27DB-BD31-4B8C-83A1-F6EECF244321}">
                <p14:modId xmlns:p14="http://schemas.microsoft.com/office/powerpoint/2010/main" val="1509369111"/>
              </p:ext>
            </p:extLst>
          </p:nvPr>
        </p:nvGraphicFramePr>
        <p:xfrm>
          <a:off x="2032000" y="1367367"/>
          <a:ext cx="8128000" cy="5147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5CC5FF85-A140-490C-A1E9-1432CAACD016}"/>
              </a:ext>
            </a:extLst>
          </p:cNvPr>
          <p:cNvSpPr>
            <a:spLocks noGrp="1"/>
          </p:cNvSpPr>
          <p:nvPr>
            <p:ph type="title"/>
          </p:nvPr>
        </p:nvSpPr>
        <p:spPr>
          <a:xfrm>
            <a:off x="919119" y="342899"/>
            <a:ext cx="10353762" cy="1257300"/>
          </a:xfrm>
        </p:spPr>
        <p:txBody>
          <a:bodyPr/>
          <a:lstStyle/>
          <a:p>
            <a:r>
              <a:rPr lang="en-IN" b="1" dirty="0"/>
              <a:t>PLANNING [FLOW CHART]</a:t>
            </a:r>
            <a:endParaRPr lang="en-IN" dirty="0"/>
          </a:p>
        </p:txBody>
      </p:sp>
    </p:spTree>
    <p:extLst>
      <p:ext uri="{BB962C8B-B14F-4D97-AF65-F5344CB8AC3E}">
        <p14:creationId xmlns:p14="http://schemas.microsoft.com/office/powerpoint/2010/main" val="76457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073B-B190-4B16-8022-E3296C1971B4}"/>
              </a:ext>
            </a:extLst>
          </p:cNvPr>
          <p:cNvSpPr>
            <a:spLocks noGrp="1"/>
          </p:cNvSpPr>
          <p:nvPr>
            <p:ph type="title"/>
          </p:nvPr>
        </p:nvSpPr>
        <p:spPr>
          <a:xfrm>
            <a:off x="919118" y="285749"/>
            <a:ext cx="10353762" cy="1257300"/>
          </a:xfrm>
        </p:spPr>
        <p:txBody>
          <a:bodyPr/>
          <a:lstStyle/>
          <a:p>
            <a:r>
              <a:rPr lang="en-IN" b="1" dirty="0"/>
              <a:t>Project Timeline: Gantt Chart</a:t>
            </a:r>
          </a:p>
        </p:txBody>
      </p:sp>
      <p:pic>
        <p:nvPicPr>
          <p:cNvPr id="9" name="Picture 8">
            <a:extLst>
              <a:ext uri="{FF2B5EF4-FFF2-40B4-BE49-F238E27FC236}">
                <a16:creationId xmlns:a16="http://schemas.microsoft.com/office/drawing/2014/main" id="{F1940484-EAA3-4296-8ECE-3EFCC09709C8}"/>
              </a:ext>
            </a:extLst>
          </p:cNvPr>
          <p:cNvPicPr>
            <a:picLocks noChangeAspect="1"/>
          </p:cNvPicPr>
          <p:nvPr/>
        </p:nvPicPr>
        <p:blipFill>
          <a:blip r:embed="rId2"/>
          <a:stretch>
            <a:fillRect/>
          </a:stretch>
        </p:blipFill>
        <p:spPr>
          <a:xfrm>
            <a:off x="1639051" y="1619251"/>
            <a:ext cx="8913897" cy="495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529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52AC7F-79E8-4A6D-AC47-7F2DEEB78F86}"/>
              </a:ext>
            </a:extLst>
          </p:cNvPr>
          <p:cNvSpPr>
            <a:spLocks noGrp="1"/>
          </p:cNvSpPr>
          <p:nvPr>
            <p:ph type="title"/>
          </p:nvPr>
        </p:nvSpPr>
        <p:spPr>
          <a:xfrm>
            <a:off x="624509" y="2355574"/>
            <a:ext cx="10942982" cy="2007703"/>
          </a:xfrm>
        </p:spPr>
        <p:txBody>
          <a:bodyPr>
            <a:normAutofit/>
          </a:bodyPr>
          <a:lstStyle/>
          <a:p>
            <a:r>
              <a:rPr lang="en-IN" sz="8000" b="1" dirty="0"/>
              <a:t>CODE  IMPLEMENTED</a:t>
            </a:r>
          </a:p>
        </p:txBody>
      </p:sp>
    </p:spTree>
    <p:extLst>
      <p:ext uri="{BB962C8B-B14F-4D97-AF65-F5344CB8AC3E}">
        <p14:creationId xmlns:p14="http://schemas.microsoft.com/office/powerpoint/2010/main" val="260723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9A67-B153-4C0B-ADBE-7A942852C8C3}"/>
              </a:ext>
            </a:extLst>
          </p:cNvPr>
          <p:cNvSpPr>
            <a:spLocks noGrp="1"/>
          </p:cNvSpPr>
          <p:nvPr>
            <p:ph type="title"/>
          </p:nvPr>
        </p:nvSpPr>
        <p:spPr>
          <a:xfrm>
            <a:off x="913795" y="4903153"/>
            <a:ext cx="10355326" cy="543472"/>
          </a:xfrm>
        </p:spPr>
        <p:txBody>
          <a:bodyPr>
            <a:normAutofit/>
          </a:bodyPr>
          <a:lstStyle/>
          <a:p>
            <a:r>
              <a:rPr lang="en-IN" b="1" dirty="0"/>
              <a:t>1. Importing Required Modules</a:t>
            </a:r>
          </a:p>
        </p:txBody>
      </p:sp>
      <p:sp>
        <p:nvSpPr>
          <p:cNvPr id="10" name="Picture Placeholder 9">
            <a:extLst>
              <a:ext uri="{FF2B5EF4-FFF2-40B4-BE49-F238E27FC236}">
                <a16:creationId xmlns:a16="http://schemas.microsoft.com/office/drawing/2014/main" id="{B163448C-29C5-473F-B7A3-295F7B396243}"/>
              </a:ext>
            </a:extLst>
          </p:cNvPr>
          <p:cNvSpPr>
            <a:spLocks noGrp="1"/>
          </p:cNvSpPr>
          <p:nvPr>
            <p:ph type="pic" idx="1"/>
          </p:nvPr>
        </p:nvSpPr>
        <p:spPr/>
      </p:sp>
      <p:sp>
        <p:nvSpPr>
          <p:cNvPr id="11" name="Text Placeholder 10">
            <a:extLst>
              <a:ext uri="{FF2B5EF4-FFF2-40B4-BE49-F238E27FC236}">
                <a16:creationId xmlns:a16="http://schemas.microsoft.com/office/drawing/2014/main" id="{4A1DAA51-D6F0-49CB-B720-BF360CD0259A}"/>
              </a:ext>
            </a:extLst>
          </p:cNvPr>
          <p:cNvSpPr>
            <a:spLocks noGrp="1"/>
          </p:cNvSpPr>
          <p:nvPr>
            <p:ph type="body" sz="half" idx="2"/>
          </p:nvPr>
        </p:nvSpPr>
        <p:spPr>
          <a:xfrm>
            <a:off x="913795" y="5512787"/>
            <a:ext cx="10353762" cy="543472"/>
          </a:xfrm>
        </p:spPr>
        <p:txBody>
          <a:bodyPr/>
          <a:lstStyle/>
          <a:p>
            <a:r>
              <a:rPr lang="en-IN" dirty="0"/>
              <a:t>The modules present in the above figure are used in our application.</a:t>
            </a:r>
          </a:p>
        </p:txBody>
      </p:sp>
      <p:sp>
        <p:nvSpPr>
          <p:cNvPr id="4" name="Rectangle 2">
            <a:extLst>
              <a:ext uri="{FF2B5EF4-FFF2-40B4-BE49-F238E27FC236}">
                <a16:creationId xmlns:a16="http://schemas.microsoft.com/office/drawing/2014/main" id="{CEA70B89-358A-436C-AF0C-4F7CC897CE2A}"/>
              </a:ext>
            </a:extLst>
          </p:cNvPr>
          <p:cNvSpPr>
            <a:spLocks noChangeArrowheads="1"/>
          </p:cNvSpPr>
          <p:nvPr/>
        </p:nvSpPr>
        <p:spPr bwMode="auto">
          <a:xfrm>
            <a:off x="4850969" y="3584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4">
            <a:extLst>
              <a:ext uri="{FF2B5EF4-FFF2-40B4-BE49-F238E27FC236}">
                <a16:creationId xmlns:a16="http://schemas.microsoft.com/office/drawing/2014/main" id="{19C072DF-58F6-4DB0-8F31-5C21D6D6E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868" y="444992"/>
            <a:ext cx="10520559" cy="4120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6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7ACD-2C28-4F5B-80FB-123A67F42BF9}"/>
              </a:ext>
            </a:extLst>
          </p:cNvPr>
          <p:cNvSpPr>
            <a:spLocks noGrp="1"/>
          </p:cNvSpPr>
          <p:nvPr>
            <p:ph type="title"/>
          </p:nvPr>
        </p:nvSpPr>
        <p:spPr>
          <a:xfrm>
            <a:off x="735167" y="365261"/>
            <a:ext cx="10711017" cy="1257300"/>
          </a:xfrm>
        </p:spPr>
        <p:txBody>
          <a:bodyPr>
            <a:normAutofit fontScale="90000"/>
          </a:bodyPr>
          <a:lstStyle/>
          <a:p>
            <a:r>
              <a:rPr lang="en-IN" b="1" dirty="0"/>
              <a:t>2. </a:t>
            </a:r>
            <a:r>
              <a:rPr lang="en-US" b="1" dirty="0"/>
              <a:t>Building a File Box to choose a Particular File</a:t>
            </a:r>
            <a:r>
              <a:rPr lang="en-IN" b="1" dirty="0"/>
              <a:t> </a:t>
            </a:r>
          </a:p>
        </p:txBody>
      </p:sp>
      <p:sp>
        <p:nvSpPr>
          <p:cNvPr id="3" name="Content Placeholder 2">
            <a:extLst>
              <a:ext uri="{FF2B5EF4-FFF2-40B4-BE49-F238E27FC236}">
                <a16:creationId xmlns:a16="http://schemas.microsoft.com/office/drawing/2014/main" id="{5B58BDEE-896C-42EF-880C-EB0EC35A356D}"/>
              </a:ext>
            </a:extLst>
          </p:cNvPr>
          <p:cNvSpPr>
            <a:spLocks noGrp="1"/>
          </p:cNvSpPr>
          <p:nvPr>
            <p:ph idx="1"/>
          </p:nvPr>
        </p:nvSpPr>
        <p:spPr>
          <a:xfrm>
            <a:off x="913795" y="1449456"/>
            <a:ext cx="10353762" cy="3714749"/>
          </a:xfrm>
        </p:spPr>
        <p:txBody>
          <a:bodyPr>
            <a:normAutofit/>
          </a:bodyPr>
          <a:lstStyle/>
          <a:p>
            <a:pPr marL="36900" indent="0">
              <a:buNone/>
            </a:pPr>
            <a:endParaRPr lang="en-US" dirty="0"/>
          </a:p>
          <a:p>
            <a:r>
              <a:rPr lang="en-US" sz="2400" dirty="0"/>
              <a:t>In this step we have written the function ‘</a:t>
            </a:r>
            <a:r>
              <a:rPr lang="en-US" sz="2400" dirty="0" err="1"/>
              <a:t>upload_image</a:t>
            </a:r>
            <a:r>
              <a:rPr lang="en-US" sz="2400" dirty="0"/>
              <a:t>’ to open the file box, i.e., the pop-up box to choose the file from the device, which opens every time we run the code. </a:t>
            </a:r>
          </a:p>
          <a:p>
            <a:r>
              <a:rPr lang="en-US" sz="2400" dirty="0" err="1"/>
              <a:t>fileopenbox</a:t>
            </a:r>
            <a:r>
              <a:rPr lang="en-US" sz="2400" dirty="0"/>
              <a:t>() is the method in </a:t>
            </a:r>
            <a:r>
              <a:rPr lang="en-US" sz="2400" dirty="0" err="1"/>
              <a:t>easyGUI</a:t>
            </a:r>
            <a:r>
              <a:rPr lang="en-US" sz="2400" dirty="0"/>
              <a:t> module which returns the path of the chosen file as a string.</a:t>
            </a:r>
            <a:endParaRPr lang="en-US" dirty="0"/>
          </a:p>
        </p:txBody>
      </p:sp>
      <p:pic>
        <p:nvPicPr>
          <p:cNvPr id="6" name="Picture 5">
            <a:extLst>
              <a:ext uri="{FF2B5EF4-FFF2-40B4-BE49-F238E27FC236}">
                <a16:creationId xmlns:a16="http://schemas.microsoft.com/office/drawing/2014/main" id="{6E8A9770-5466-4A5C-A9F8-621937CF8E7F}"/>
              </a:ext>
            </a:extLst>
          </p:cNvPr>
          <p:cNvPicPr>
            <a:picLocks noChangeAspect="1"/>
          </p:cNvPicPr>
          <p:nvPr/>
        </p:nvPicPr>
        <p:blipFill>
          <a:blip r:embed="rId2"/>
          <a:stretch>
            <a:fillRect/>
          </a:stretch>
        </p:blipFill>
        <p:spPr>
          <a:xfrm>
            <a:off x="5736907" y="4351337"/>
            <a:ext cx="5788244" cy="15636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316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7E88-619B-46E4-8618-060EA7A02FC7}"/>
              </a:ext>
            </a:extLst>
          </p:cNvPr>
          <p:cNvSpPr>
            <a:spLocks noGrp="1"/>
          </p:cNvSpPr>
          <p:nvPr>
            <p:ph type="title"/>
          </p:nvPr>
        </p:nvSpPr>
        <p:spPr>
          <a:xfrm>
            <a:off x="913795" y="142461"/>
            <a:ext cx="10353762" cy="1257300"/>
          </a:xfrm>
        </p:spPr>
        <p:txBody>
          <a:bodyPr>
            <a:normAutofit/>
          </a:bodyPr>
          <a:lstStyle/>
          <a:p>
            <a:r>
              <a:rPr lang="en-IN" b="1" dirty="0"/>
              <a:t>3.</a:t>
            </a:r>
            <a:r>
              <a:rPr lang="en-IN" dirty="0"/>
              <a:t> </a:t>
            </a:r>
            <a:r>
              <a:rPr lang="en-IN" b="1" dirty="0"/>
              <a:t>Reading and Resizing Image </a:t>
            </a:r>
          </a:p>
        </p:txBody>
      </p:sp>
      <p:sp>
        <p:nvSpPr>
          <p:cNvPr id="3" name="Content Placeholder 2">
            <a:extLst>
              <a:ext uri="{FF2B5EF4-FFF2-40B4-BE49-F238E27FC236}">
                <a16:creationId xmlns:a16="http://schemas.microsoft.com/office/drawing/2014/main" id="{CE4E4359-6571-4AA9-84F7-94FE4D10038D}"/>
              </a:ext>
            </a:extLst>
          </p:cNvPr>
          <p:cNvSpPr>
            <a:spLocks noGrp="1"/>
          </p:cNvSpPr>
          <p:nvPr>
            <p:ph idx="1"/>
          </p:nvPr>
        </p:nvSpPr>
        <p:spPr>
          <a:xfrm>
            <a:off x="417443" y="1342639"/>
            <a:ext cx="5935732" cy="4820035"/>
          </a:xfrm>
        </p:spPr>
        <p:txBody>
          <a:bodyPr numCol="1">
            <a:normAutofit fontScale="92500"/>
          </a:bodyPr>
          <a:lstStyle/>
          <a:p>
            <a:r>
              <a:rPr lang="en-US" dirty="0"/>
              <a:t>In caricature function 1</a:t>
            </a:r>
            <a:r>
              <a:rPr lang="en-US" baseline="30000" dirty="0"/>
              <a:t>st</a:t>
            </a:r>
            <a:r>
              <a:rPr lang="en-US" dirty="0"/>
              <a:t> we are reading and resizing the image. </a:t>
            </a:r>
          </a:p>
          <a:p>
            <a:r>
              <a:rPr lang="en-US" dirty="0" err="1"/>
              <a:t>imread</a:t>
            </a:r>
            <a:r>
              <a:rPr lang="en-US" dirty="0"/>
              <a:t> is a method in cv2 which is used to store images in the form of numbers. </a:t>
            </a:r>
          </a:p>
          <a:p>
            <a:r>
              <a:rPr lang="en-US" dirty="0"/>
              <a:t>The image is read as a numpy array, in which cell values depict R, G, and B values of a pixel. </a:t>
            </a:r>
          </a:p>
          <a:p>
            <a:r>
              <a:rPr lang="en-US" dirty="0" err="1"/>
              <a:t>cvtColor</a:t>
            </a:r>
            <a:r>
              <a:rPr lang="en-US" dirty="0"/>
              <a:t>(image, flag) is a method in cv2 which is used to transform an image into the </a:t>
            </a:r>
            <a:r>
              <a:rPr lang="en-US" dirty="0" err="1"/>
              <a:t>colour</a:t>
            </a:r>
            <a:r>
              <a:rPr lang="en-US" dirty="0"/>
              <a:t>-space mentioned as ‘flag’. </a:t>
            </a:r>
          </a:p>
          <a:p>
            <a:r>
              <a:rPr lang="en-US" dirty="0"/>
              <a:t>We will resize the image after each transformation to display all the images on a similar scale at last.</a:t>
            </a:r>
            <a:endParaRPr lang="en-IN" dirty="0"/>
          </a:p>
        </p:txBody>
      </p:sp>
      <p:pic>
        <p:nvPicPr>
          <p:cNvPr id="6" name="Picture 5">
            <a:extLst>
              <a:ext uri="{FF2B5EF4-FFF2-40B4-BE49-F238E27FC236}">
                <a16:creationId xmlns:a16="http://schemas.microsoft.com/office/drawing/2014/main" id="{8D6E8819-5811-439A-8069-F9A7E8683A5E}"/>
              </a:ext>
            </a:extLst>
          </p:cNvPr>
          <p:cNvPicPr>
            <a:picLocks noChangeAspect="1"/>
          </p:cNvPicPr>
          <p:nvPr/>
        </p:nvPicPr>
        <p:blipFill>
          <a:blip r:embed="rId2"/>
          <a:stretch>
            <a:fillRect/>
          </a:stretch>
        </p:blipFill>
        <p:spPr>
          <a:xfrm>
            <a:off x="6266567" y="1942713"/>
            <a:ext cx="5612765" cy="36198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{3D8389BF-D6A9-41CD-92E6-0E9530638812}tf55705232_win32</Template>
  <TotalTime>820</TotalTime>
  <Words>1328</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Aparajita</vt:lpstr>
      <vt:lpstr>Arial</vt:lpstr>
      <vt:lpstr>Calibri</vt:lpstr>
      <vt:lpstr>Goudy Old Style</vt:lpstr>
      <vt:lpstr>Times New Roman</vt:lpstr>
      <vt:lpstr>Wingdings 2</vt:lpstr>
      <vt:lpstr>SlateVTI</vt:lpstr>
      <vt:lpstr>IMAGE TO CARICATURE Minor Project</vt:lpstr>
      <vt:lpstr>ABSTRACT</vt:lpstr>
      <vt:lpstr>Contribution to Society</vt:lpstr>
      <vt:lpstr>PLANNING [FLOW CHART]</vt:lpstr>
      <vt:lpstr>Project Timeline: Gantt Chart</vt:lpstr>
      <vt:lpstr>CODE  IMPLEMENTED</vt:lpstr>
      <vt:lpstr>1. Importing Required Modules</vt:lpstr>
      <vt:lpstr>2. Building a File Box to choose a Particular File </vt:lpstr>
      <vt:lpstr>3. Reading and Resizing Image </vt:lpstr>
      <vt:lpstr>4. Transforming an image to grayscale and smoothening it </vt:lpstr>
      <vt:lpstr>5.  Retrieving The Edges Of An Image And To Prepare A Mask Image</vt:lpstr>
      <vt:lpstr>6. Giving A Cartoon Effect</vt:lpstr>
      <vt:lpstr>7. Functionality Of Save Button</vt:lpstr>
      <vt:lpstr>8. Tkinter window</vt:lpstr>
      <vt:lpstr>9. Making The Cartoonify And Save Button In The Main Window</vt:lpstr>
      <vt:lpstr>OUTPUT CARICATURE</vt:lpstr>
      <vt:lpstr>Image in different steps:</vt:lpstr>
      <vt:lpstr>Original Image</vt:lpstr>
      <vt:lpstr>CONCLUSION</vt:lpstr>
      <vt:lpstr>LIMITATIONS</vt:lpstr>
      <vt:lpstr>SCOPE FOR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CARICATURE Minor Project</dc:title>
  <dc:creator>Manvi Vrati</dc:creator>
  <cp:lastModifiedBy>Manvi Vrati</cp:lastModifiedBy>
  <cp:revision>16</cp:revision>
  <dcterms:created xsi:type="dcterms:W3CDTF">2021-10-15T08:14:28Z</dcterms:created>
  <dcterms:modified xsi:type="dcterms:W3CDTF">2021-11-18T18:58:34Z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