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Nunito"/>
      <p:regular r:id="rId17"/>
      <p:bold r:id="rId18"/>
      <p:italic r:id="rId19"/>
      <p:boldItalic r:id="rId20"/>
    </p:embeddedFont>
    <p:embeddedFont>
      <p:font typeface="Maven Pro"/>
      <p:regular r:id="rId21"/>
      <p:bold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boldItalic.fntdata"/><Relationship Id="rId11" Type="http://schemas.openxmlformats.org/officeDocument/2006/relationships/slide" Target="slides/slide6.xml"/><Relationship Id="rId22" Type="http://schemas.openxmlformats.org/officeDocument/2006/relationships/font" Target="fonts/MavenPro-bold.fntdata"/><Relationship Id="rId10" Type="http://schemas.openxmlformats.org/officeDocument/2006/relationships/slide" Target="slides/slide5.xml"/><Relationship Id="rId21" Type="http://schemas.openxmlformats.org/officeDocument/2006/relationships/font" Target="fonts/MavenPro-regular.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Nunito-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Nunito-italic.fntdata"/><Relationship Id="rId6" Type="http://schemas.openxmlformats.org/officeDocument/2006/relationships/slide" Target="slides/slide1.xml"/><Relationship Id="rId18" Type="http://schemas.openxmlformats.org/officeDocument/2006/relationships/font" Target="fonts/Nuni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228a0849489_0_7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228a0849489_0_7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228a0849489_0_6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228a0849489_0_6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28a0849489_0_4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28a0849489_0_4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230ab850c7b_3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230ab850c7b_3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230ab850c7b_3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230ab850c7b_3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228a0849489_0_6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228a0849489_0_6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230ab850c7b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230ab850c7b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228a0849489_0_6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228a0849489_0_6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230ab850c7b_3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230ab850c7b_3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228a0849489_0_6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228a0849489_0_6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Smart Traffic Management Using Deep Learning</a:t>
            </a:r>
            <a:endParaRPr/>
          </a:p>
        </p:txBody>
      </p:sp>
      <p:sp>
        <p:nvSpPr>
          <p:cNvPr id="278" name="Google Shape;278;p13"/>
          <p:cNvSpPr txBox="1"/>
          <p:nvPr>
            <p:ph idx="1" type="subTitle"/>
          </p:nvPr>
        </p:nvSpPr>
        <p:spPr>
          <a:xfrm>
            <a:off x="1891350" y="3599748"/>
            <a:ext cx="5361300" cy="950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latin typeface="Times New Roman"/>
                <a:ea typeface="Times New Roman"/>
                <a:cs typeface="Times New Roman"/>
                <a:sym typeface="Times New Roman"/>
              </a:rPr>
              <a:t>Pranav Bhanot 20BAI1087</a:t>
            </a:r>
            <a:endParaRPr sz="120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200">
                <a:latin typeface="Times New Roman"/>
                <a:ea typeface="Times New Roman"/>
                <a:cs typeface="Times New Roman"/>
                <a:sym typeface="Times New Roman"/>
              </a:rPr>
              <a:t>Karthik Raj 20BCE1420</a:t>
            </a:r>
            <a:endParaRPr sz="120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200">
                <a:latin typeface="Times New Roman"/>
                <a:ea typeface="Times New Roman"/>
                <a:cs typeface="Times New Roman"/>
                <a:sym typeface="Times New Roman"/>
              </a:rPr>
              <a:t>Avneesh Kasture 20BCE1438</a:t>
            </a:r>
            <a:endParaRPr sz="120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200">
                <a:latin typeface="Times New Roman"/>
                <a:ea typeface="Times New Roman"/>
                <a:cs typeface="Times New Roman"/>
                <a:sym typeface="Times New Roman"/>
              </a:rPr>
              <a:t>Shivam Sharma 20BCE1442</a:t>
            </a:r>
            <a:endParaRPr sz="120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200">
                <a:latin typeface="Times New Roman"/>
                <a:ea typeface="Times New Roman"/>
                <a:cs typeface="Times New Roman"/>
                <a:sym typeface="Times New Roman"/>
              </a:rPr>
              <a:t>Manvik Sreedath 20BCE1479</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2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Results</a:t>
            </a:r>
            <a:endParaRPr/>
          </a:p>
        </p:txBody>
      </p:sp>
      <p:sp>
        <p:nvSpPr>
          <p:cNvPr id="330" name="Google Shape;330;p22"/>
          <p:cNvSpPr txBox="1"/>
          <p:nvPr>
            <p:ph idx="1" type="body"/>
          </p:nvPr>
        </p:nvSpPr>
        <p:spPr>
          <a:xfrm>
            <a:off x="1303800" y="1725800"/>
            <a:ext cx="7030500" cy="2805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sz="1800"/>
              <a:t>The algorithm is run on the rpi and is able to </a:t>
            </a:r>
            <a:r>
              <a:rPr lang="en" sz="1800"/>
              <a:t>successfully</a:t>
            </a:r>
            <a:r>
              <a:rPr lang="en" sz="1800"/>
              <a:t> detect objects/cars at an accuracy of 84%.</a:t>
            </a:r>
            <a:endParaRPr sz="1800"/>
          </a:p>
          <a:p>
            <a:pPr indent="-342900" lvl="0" marL="457200" rtl="0" algn="l">
              <a:spcBef>
                <a:spcPts val="0"/>
              </a:spcBef>
              <a:spcAft>
                <a:spcPts val="0"/>
              </a:spcAft>
              <a:buSzPts val="1800"/>
              <a:buChar char="●"/>
            </a:pPr>
            <a:r>
              <a:rPr lang="en" sz="1800"/>
              <a:t>Traffic was efficiently managed at the traffic junction</a:t>
            </a:r>
            <a:endParaRPr sz="18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23"/>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4800"/>
              <a:t>            </a:t>
            </a:r>
            <a:r>
              <a:rPr lang="en" sz="4800"/>
              <a:t>Thank You</a:t>
            </a:r>
            <a:endParaRPr sz="4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a:t>
            </a:r>
            <a:endParaRPr/>
          </a:p>
        </p:txBody>
      </p:sp>
      <p:sp>
        <p:nvSpPr>
          <p:cNvPr id="284" name="Google Shape;284;p1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solidFill>
                  <a:srgbClr val="F6B26B"/>
                </a:solidFill>
              </a:rPr>
              <a:t>T</a:t>
            </a:r>
            <a:r>
              <a:rPr lang="en">
                <a:solidFill>
                  <a:srgbClr val="F6B26B"/>
                </a:solidFill>
              </a:rPr>
              <a:t>raffic management is a critical aspect of modern transportation systems that aim to provide safe, efficient, and sustainable mobility to people and goods. With the increasing complexity and volume of traffic, traditional traffic management approaches that rely on human expertise and rule-based systems are becoming less effective.</a:t>
            </a:r>
            <a:endParaRPr>
              <a:solidFill>
                <a:srgbClr val="F6B26B"/>
              </a:solidFill>
            </a:endParaRPr>
          </a:p>
          <a:p>
            <a:pPr indent="0" lvl="0" marL="0" rtl="0" algn="l">
              <a:spcBef>
                <a:spcPts val="1200"/>
              </a:spcBef>
              <a:spcAft>
                <a:spcPts val="1200"/>
              </a:spcAft>
              <a:buNone/>
            </a:pPr>
            <a:r>
              <a:rPr lang="en">
                <a:solidFill>
                  <a:srgbClr val="F6B26B"/>
                </a:solidFill>
              </a:rPr>
              <a:t> However, recent advancements in artificial intelligence, particularly deep learning, offer a promising solution to tackle this challenge. Deep learning is a subset of machine learning that uses neural networks with multiple layers to learn complex patterns and relationships in data. In the context of traffic management, deep learning algorithms can be trained on large datasets of traffic data, including video footage, sensor data, and vehicle trajectories, to learn the underlying patterns and predict future traffic conditions.</a:t>
            </a:r>
            <a:endParaRPr>
              <a:solidFill>
                <a:srgbClr val="F6B26B"/>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ph idx="1" type="body"/>
          </p:nvPr>
        </p:nvSpPr>
        <p:spPr>
          <a:xfrm>
            <a:off x="1303800" y="1516425"/>
            <a:ext cx="7030500" cy="25416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solidFill>
                  <a:srgbClr val="F6B26B"/>
                </a:solidFill>
              </a:rPr>
              <a:t>Deep learning algorithms have shown great potential in improving traffic management by providing more accurate and timely predictions of traffic conditions. By analyzing large volumes of traffic data, deep learning models can identify traffic patterns, predict traffic congestion, and provide real-time traffic updates to drivers and transportation authorities. This can help reduce travel times, lower emissions, and improve safety on the road.</a:t>
            </a:r>
            <a:endParaRPr>
              <a:solidFill>
                <a:srgbClr val="F6B26B"/>
              </a:solidFill>
            </a:endParaRPr>
          </a:p>
          <a:p>
            <a:pPr indent="0" lvl="0" marL="0" rtl="0" algn="l">
              <a:spcBef>
                <a:spcPts val="1200"/>
              </a:spcBef>
              <a:spcAft>
                <a:spcPts val="0"/>
              </a:spcAft>
              <a:buNone/>
            </a:pPr>
            <a:r>
              <a:t/>
            </a:r>
            <a:endParaRPr>
              <a:solidFill>
                <a:srgbClr val="F6B26B"/>
              </a:solidFill>
            </a:endParaRPr>
          </a:p>
          <a:p>
            <a:pPr indent="0" lvl="0" marL="0" rtl="0" algn="l">
              <a:spcBef>
                <a:spcPts val="0"/>
              </a:spcBef>
              <a:spcAft>
                <a:spcPts val="0"/>
              </a:spcAft>
              <a:buNone/>
            </a:pPr>
            <a:r>
              <a:rPr lang="en">
                <a:solidFill>
                  <a:srgbClr val="F6B26B"/>
                </a:solidFill>
              </a:rPr>
              <a:t>Moreover, deep learning models can be used for traffic signal optimization, where traffic signals are dynamically adjusted based on real-time traffic conditions to minimize delays and congestion. These models can also be applied to autonomous vehicles, allowing them to navigate traffic more efficiently and safely.</a:t>
            </a:r>
            <a:endParaRPr>
              <a:solidFill>
                <a:srgbClr val="F6B26B"/>
              </a:solidFill>
            </a:endParaRPr>
          </a:p>
          <a:p>
            <a:pPr indent="0" lvl="0" marL="0" rtl="0" algn="l">
              <a:spcBef>
                <a:spcPts val="0"/>
              </a:spcBef>
              <a:spcAft>
                <a:spcPts val="0"/>
              </a:spcAft>
              <a:buNone/>
            </a:pPr>
            <a:r>
              <a:t/>
            </a:r>
            <a:endParaRPr>
              <a:solidFill>
                <a:srgbClr val="F6B26B"/>
              </a:solidFill>
            </a:endParaRPr>
          </a:p>
          <a:p>
            <a:pPr indent="0" lvl="0" marL="0" rtl="0" algn="l">
              <a:spcBef>
                <a:spcPts val="0"/>
              </a:spcBef>
              <a:spcAft>
                <a:spcPts val="1200"/>
              </a:spcAft>
              <a:buNone/>
            </a:pPr>
            <a:r>
              <a:t/>
            </a:r>
            <a:endParaRPr>
              <a:solidFill>
                <a:srgbClr val="F6B26B"/>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16"/>
          <p:cNvSpPr txBox="1"/>
          <p:nvPr>
            <p:ph idx="1" type="body"/>
          </p:nvPr>
        </p:nvSpPr>
        <p:spPr>
          <a:xfrm>
            <a:off x="1284850" y="145960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F6B26B"/>
                </a:solidFill>
              </a:rPr>
              <a:t>Despite its many benefits, the implementation of deep learning in traffic management comes with some challenges, such as the need for large amounts of data, high computational requirements, and potential privacy concerns. Addressing these challenges will be critical to ensure the widespread adoption of deep learning in transportation systems.</a:t>
            </a:r>
            <a:endParaRPr>
              <a:solidFill>
                <a:srgbClr val="F6B26B"/>
              </a:solidFill>
            </a:endParaRPr>
          </a:p>
          <a:p>
            <a:pPr indent="0" lvl="0" marL="0" rtl="0" algn="l">
              <a:spcBef>
                <a:spcPts val="0"/>
              </a:spcBef>
              <a:spcAft>
                <a:spcPts val="0"/>
              </a:spcAft>
              <a:buNone/>
            </a:pPr>
            <a:r>
              <a:t/>
            </a:r>
            <a:endParaRPr>
              <a:solidFill>
                <a:srgbClr val="F6B26B"/>
              </a:solidFill>
            </a:endParaRPr>
          </a:p>
          <a:p>
            <a:pPr indent="0" lvl="0" marL="0" rtl="0" algn="l">
              <a:spcBef>
                <a:spcPts val="0"/>
              </a:spcBef>
              <a:spcAft>
                <a:spcPts val="0"/>
              </a:spcAft>
              <a:buNone/>
            </a:pPr>
            <a:r>
              <a:rPr lang="en">
                <a:solidFill>
                  <a:srgbClr val="F6B26B"/>
                </a:solidFill>
              </a:rPr>
              <a:t>Overall, the application of deep learning in traffic management has the potential to revolutionize the way we manage traffic, improve road safety, and create more sustainable transportation systems.</a:t>
            </a:r>
            <a:endParaRPr>
              <a:solidFill>
                <a:srgbClr val="F6B26B"/>
              </a:solidFill>
            </a:endParaRPr>
          </a:p>
          <a:p>
            <a:pPr indent="0" lvl="0" marL="0" rtl="0" algn="l">
              <a:spcBef>
                <a:spcPts val="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1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Materials used</a:t>
            </a:r>
            <a:endParaRPr/>
          </a:p>
        </p:txBody>
      </p:sp>
      <p:sp>
        <p:nvSpPr>
          <p:cNvPr id="300" name="Google Shape;300;p17"/>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sz="1800"/>
              <a:t>Rpi</a:t>
            </a:r>
            <a:endParaRPr sz="1800"/>
          </a:p>
          <a:p>
            <a:pPr indent="-342900" lvl="0" marL="457200" rtl="0" algn="l">
              <a:spcBef>
                <a:spcPts val="0"/>
              </a:spcBef>
              <a:spcAft>
                <a:spcPts val="0"/>
              </a:spcAft>
              <a:buSzPts val="1800"/>
              <a:buChar char="●"/>
            </a:pPr>
            <a:r>
              <a:rPr lang="en" sz="1800"/>
              <a:t>Rpi camera</a:t>
            </a:r>
            <a:endParaRPr sz="1800"/>
          </a:p>
          <a:p>
            <a:pPr indent="-342900" lvl="0" marL="457200" rtl="0" algn="l">
              <a:spcBef>
                <a:spcPts val="0"/>
              </a:spcBef>
              <a:spcAft>
                <a:spcPts val="0"/>
              </a:spcAft>
              <a:buSzPts val="1800"/>
              <a:buChar char="●"/>
            </a:pPr>
            <a:r>
              <a:rPr lang="en" sz="1800"/>
              <a:t>LEDs</a:t>
            </a:r>
            <a:endParaRPr sz="1800"/>
          </a:p>
          <a:p>
            <a:pPr indent="-342900" lvl="0" marL="457200" rtl="0" algn="l">
              <a:spcBef>
                <a:spcPts val="0"/>
              </a:spcBef>
              <a:spcAft>
                <a:spcPts val="0"/>
              </a:spcAft>
              <a:buSzPts val="1800"/>
              <a:buChar char="●"/>
            </a:pPr>
            <a:r>
              <a:rPr lang="en" sz="1800"/>
              <a:t>Resistors</a:t>
            </a:r>
            <a:endParaRPr sz="1800"/>
          </a:p>
          <a:p>
            <a:pPr indent="-342900" lvl="0" marL="457200" rtl="0" algn="l">
              <a:spcBef>
                <a:spcPts val="0"/>
              </a:spcBef>
              <a:spcAft>
                <a:spcPts val="0"/>
              </a:spcAft>
              <a:buSzPts val="1800"/>
              <a:buChar char="●"/>
            </a:pPr>
            <a:r>
              <a:rPr lang="en" sz="1800"/>
              <a:t>Jumper Wires</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1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Raspberry Pi</a:t>
            </a:r>
            <a:endParaRPr/>
          </a:p>
        </p:txBody>
      </p:sp>
      <p:sp>
        <p:nvSpPr>
          <p:cNvPr id="306" name="Google Shape;306;p18"/>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Raspberry Pi is a small, low-cost, credit-card-sized computer that was first released in 2012. Developed by the Raspberry Pi Foundation, the device was designed to promote the teaching of basic computer science in schools and developing countries. The Raspberry Pi has since become popular among hobbyists and tinkerers for its versatility and affordability. It runs on a version of Linux and can be used for a wide range of applications, from basic computing tasks to home automation, robotics, and even media centers. Its small form factor and low power consumption make it ideal for embedded systems and Internet of Things (IoT) projects. Overall, the Raspberry Pi has become a popular tool for learning and innovation in the world of technology.</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1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Model used</a:t>
            </a:r>
            <a:endParaRPr/>
          </a:p>
        </p:txBody>
      </p:sp>
      <p:sp>
        <p:nvSpPr>
          <p:cNvPr id="312" name="Google Shape;312;p19"/>
          <p:cNvSpPr txBox="1"/>
          <p:nvPr>
            <p:ph idx="1" type="body"/>
          </p:nvPr>
        </p:nvSpPr>
        <p:spPr>
          <a:xfrm>
            <a:off x="1303800" y="1457250"/>
            <a:ext cx="7030500" cy="3074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training process generates a set of weak classifiers that can detect specific features of the vehicle, such as edges, corners, and textures. These weak classifiers are combined into a strong classifier by a cascade of classifiers, where each stage progressively filters out false positive detections while keeping the true positive detections. </a:t>
            </a:r>
            <a:endParaRPr/>
          </a:p>
          <a:p>
            <a:pPr indent="0" lvl="0" marL="0" rtl="0" algn="l">
              <a:spcBef>
                <a:spcPts val="1200"/>
              </a:spcBef>
              <a:spcAft>
                <a:spcPts val="1200"/>
              </a:spcAft>
              <a:buNone/>
            </a:pPr>
            <a:r>
              <a:rPr lang="en"/>
              <a:t>During the detection process, the image is analyzed at multiple scales and locations to identify potential vehicle regions using a sliding window approach. The cascade classifier is then applied to each window to determine whether it contains a vehicle or not. This process is highly efficient since regions that are unlikely to contain vehicles are quickly rejected in the early stages of the cascade, reducing the overall computational complexity.</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20"/>
          <p:cNvSpPr txBox="1"/>
          <p:nvPr>
            <p:ph idx="1" type="body"/>
          </p:nvPr>
        </p:nvSpPr>
        <p:spPr>
          <a:xfrm>
            <a:off x="1303800" y="156380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Overall, the vehicle detection model has many practical applications, such as traffic management, surveillance, and autonomous driving. As technology continues to advance, the accuracy and efficiency of this model are expected to improve, making it an even more valuable tool for transportation systems.</a:t>
            </a:r>
            <a:endParaRPr/>
          </a:p>
          <a:p>
            <a:pPr indent="0" lvl="0" marL="0" rtl="0" algn="l">
              <a:spcBef>
                <a:spcPts val="1200"/>
              </a:spcBef>
              <a:spcAft>
                <a:spcPts val="1200"/>
              </a:spcAft>
              <a:buNone/>
            </a:pPr>
            <a:r>
              <a:rPr lang="en"/>
              <a:t>In addition to detecting vehicles, this model can also be extended to identify other objects and features on the road, such as traffic signs, pedestrians, and road markings. This can help improve the overall safety of the road and reduce the likelihood of accidents.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21"/>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sz="1800"/>
              <a:t>Two cameras record videos of two roads at a junction.</a:t>
            </a:r>
            <a:endParaRPr sz="1800"/>
          </a:p>
          <a:p>
            <a:pPr indent="-342900" lvl="0" marL="457200" rtl="0" algn="l">
              <a:spcBef>
                <a:spcPts val="0"/>
              </a:spcBef>
              <a:spcAft>
                <a:spcPts val="0"/>
              </a:spcAft>
              <a:buSzPts val="1800"/>
              <a:buChar char="●"/>
            </a:pPr>
            <a:r>
              <a:rPr lang="en" sz="1800"/>
              <a:t>At an </a:t>
            </a:r>
            <a:r>
              <a:rPr lang="en" sz="1800"/>
              <a:t>instance </a:t>
            </a:r>
            <a:r>
              <a:rPr lang="en" sz="1800"/>
              <a:t>of the video an image is taken.</a:t>
            </a:r>
            <a:endParaRPr sz="1800"/>
          </a:p>
          <a:p>
            <a:pPr indent="-342900" lvl="0" marL="457200" rtl="0" algn="l">
              <a:spcBef>
                <a:spcPts val="0"/>
              </a:spcBef>
              <a:spcAft>
                <a:spcPts val="0"/>
              </a:spcAft>
              <a:buSzPts val="1800"/>
              <a:buChar char="●"/>
            </a:pPr>
            <a:r>
              <a:rPr lang="en" sz="1800"/>
              <a:t>The model uses this image to give us an approximate number of cars on each road at the junction.</a:t>
            </a:r>
            <a:endParaRPr sz="1800"/>
          </a:p>
          <a:p>
            <a:pPr indent="-342900" lvl="0" marL="457200" rtl="0" algn="l">
              <a:spcBef>
                <a:spcPts val="0"/>
              </a:spcBef>
              <a:spcAft>
                <a:spcPts val="0"/>
              </a:spcAft>
              <a:buSzPts val="1800"/>
              <a:buChar char="●"/>
            </a:pPr>
            <a:r>
              <a:rPr lang="en" sz="1800"/>
              <a:t>Using these numbers, we will let the roads which are more populated get a green light to move forward while keeping a count of the number of times each road has been given a green light.</a:t>
            </a:r>
            <a:endParaRPr sz="1800"/>
          </a:p>
        </p:txBody>
      </p:sp>
      <p:sp>
        <p:nvSpPr>
          <p:cNvPr id="323" name="Google Shape;323;p2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Implementation</a:t>
            </a:r>
            <a:endParaRPr/>
          </a:p>
        </p:txBody>
      </p:sp>
      <p:pic>
        <p:nvPicPr>
          <p:cNvPr id="324" name="Google Shape;324;p21"/>
          <p:cNvPicPr preferRelativeResize="0"/>
          <p:nvPr/>
        </p:nvPicPr>
        <p:blipFill>
          <a:blip r:embed="rId3">
            <a:alphaModFix/>
          </a:blip>
          <a:stretch>
            <a:fillRect/>
          </a:stretch>
        </p:blipFill>
        <p:spPr>
          <a:xfrm>
            <a:off x="4572000" y="133475"/>
            <a:ext cx="3915700" cy="173317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