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345" r:id="rId2"/>
    <p:sldId id="355" r:id="rId3"/>
    <p:sldId id="349" r:id="rId4"/>
    <p:sldId id="347" r:id="rId5"/>
    <p:sldId id="351" r:id="rId6"/>
    <p:sldId id="352" r:id="rId7"/>
    <p:sldId id="325" r:id="rId8"/>
    <p:sldId id="328" r:id="rId9"/>
    <p:sldId id="339" r:id="rId10"/>
    <p:sldId id="356" r:id="rId11"/>
    <p:sldId id="334" r:id="rId12"/>
    <p:sldId id="369" r:id="rId13"/>
    <p:sldId id="370" r:id="rId14"/>
    <p:sldId id="354" r:id="rId15"/>
    <p:sldId id="34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2">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F9FD"/>
    <a:srgbClr val="91EEFB"/>
    <a:srgbClr val="4BCADD"/>
    <a:srgbClr val="2EB5D2"/>
    <a:srgbClr val="2EC8DB"/>
    <a:srgbClr val="2EDEE5"/>
    <a:srgbClr val="2EFAF1"/>
    <a:srgbClr val="0B6DC9"/>
    <a:srgbClr val="186393"/>
    <a:srgbClr val="1D85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66" autoAdjust="0"/>
    <p:restoredTop sz="86406" autoAdjust="0"/>
  </p:normalViewPr>
  <p:slideViewPr>
    <p:cSldViewPr snapToGrid="0">
      <p:cViewPr varScale="1">
        <p:scale>
          <a:sx n="60" d="100"/>
          <a:sy n="60" d="100"/>
        </p:scale>
        <p:origin x="756" y="56"/>
      </p:cViewPr>
      <p:guideLst>
        <p:guide orient="horz" pos="2212"/>
        <p:guide pos="3839"/>
      </p:guideLst>
    </p:cSldViewPr>
  </p:slideViewPr>
  <p:outlineViewPr>
    <p:cViewPr>
      <p:scale>
        <a:sx n="33" d="100"/>
        <a:sy n="33" d="100"/>
      </p:scale>
      <p:origin x="0" y="-540"/>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675483330852501"/>
          <c:y val="0.20582529527559101"/>
          <c:w val="0.54522080549955199"/>
          <c:h val="0.70164640748031504"/>
        </c:manualLayout>
      </c:layout>
      <c:pieChart>
        <c:varyColors val="1"/>
        <c:ser>
          <c:idx val="0"/>
          <c:order val="0"/>
          <c:tx>
            <c:strRef>
              <c:f>Sheet1!$B$1</c:f>
              <c:strCache>
                <c:ptCount val="1"/>
                <c:pt idx="0">
                  <c:v>交易处理耗时百分比</c:v>
                </c:pt>
              </c:strCache>
            </c:strRef>
          </c:tx>
          <c:spPr>
            <a:solidFill>
              <a:srgbClr val="2FFCF2"/>
            </a:solidFill>
          </c:spPr>
          <c:explosion val="25"/>
          <c:dPt>
            <c:idx val="0"/>
            <c:bubble3D val="0"/>
            <c:spPr>
              <a:solidFill>
                <a:srgbClr val="2EFAF1"/>
              </a:solidFill>
            </c:spPr>
          </c:dPt>
          <c:dPt>
            <c:idx val="1"/>
            <c:bubble3D val="0"/>
            <c:spPr>
              <a:solidFill>
                <a:srgbClr val="B8F9FD"/>
              </a:solidFill>
            </c:spPr>
          </c:dPt>
          <c:dPt>
            <c:idx val="2"/>
            <c:bubble3D val="0"/>
            <c:spPr>
              <a:solidFill>
                <a:srgbClr val="020342"/>
              </a:solidFill>
            </c:spPr>
          </c:dPt>
          <c:dPt>
            <c:idx val="3"/>
            <c:bubble3D val="0"/>
            <c:spPr>
              <a:solidFill>
                <a:srgbClr val="002060"/>
              </a:solidFill>
            </c:spPr>
          </c:dPt>
          <c:dPt>
            <c:idx val="4"/>
            <c:bubble3D val="0"/>
            <c:spPr>
              <a:solidFill>
                <a:srgbClr val="0B6DC9"/>
              </a:solidFill>
            </c:spPr>
          </c:dPt>
          <c:dPt>
            <c:idx val="5"/>
            <c:bubble3D val="0"/>
            <c:spPr>
              <a:solidFill>
                <a:srgbClr val="0A90C9"/>
              </a:solidFill>
            </c:spPr>
          </c:dPt>
          <c:dPt>
            <c:idx val="6"/>
            <c:bubble3D val="0"/>
            <c:spPr>
              <a:solidFill>
                <a:srgbClr val="4BCADD"/>
              </a:solidFill>
            </c:spPr>
          </c:dPt>
          <c:dLbls>
            <c:dLbl>
              <c:idx val="0"/>
              <c:spPr>
                <a:noFill/>
                <a:ln>
                  <a:noFill/>
                </a:ln>
                <a:effectLst/>
              </c:spPr>
              <c:txPr>
                <a:bodyPr rot="0" spcFirstLastPara="0" vertOverflow="ellipsis" vert="horz" wrap="square" lIns="38100" tIns="19050" rIns="38100" bIns="19050" anchor="ctr" anchorCtr="1"/>
                <a:lstStyle/>
                <a:p>
                  <a:pPr>
                    <a:defRPr lang="zh-CN" sz="11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dLblPos val="bestFit"/>
              <c:showLegendKey val="0"/>
              <c:showVal val="1"/>
              <c:showCatName val="0"/>
              <c:showSerName val="0"/>
              <c:showPercent val="0"/>
              <c:showBubbleSize val="0"/>
            </c:dLbl>
            <c:dLbl>
              <c:idx val="1"/>
              <c:layout>
                <c:manualLayout>
                  <c:x val="2.3877573255200901E-2"/>
                  <c:y val="-0.27136072834645703"/>
                </c:manualLayout>
              </c:layout>
              <c:spPr>
                <a:noFill/>
                <a:ln>
                  <a:noFill/>
                </a:ln>
                <a:effectLst/>
              </c:spPr>
              <c:txPr>
                <a:bodyPr rot="0" spcFirstLastPara="0" vertOverflow="ellipsis" vert="horz" wrap="square" lIns="38100" tIns="19050" rIns="38100" bIns="19050" anchor="ctr" anchorCtr="1"/>
                <a:lstStyle/>
                <a:p>
                  <a:pPr>
                    <a:defRPr lang="zh-CN" sz="16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dLblPos val="bestFit"/>
              <c:showLegendKey val="0"/>
              <c:showVal val="1"/>
              <c:showCatName val="0"/>
              <c:showSerName val="0"/>
              <c:showPercent val="0"/>
              <c:showBubbleSize val="0"/>
              <c:extLst>
                <c:ext xmlns:c15="http://schemas.microsoft.com/office/drawing/2012/chart" uri="{CE6537A1-D6FC-4f65-9D91-7224C49458BB}"/>
              </c:extLst>
            </c:dLbl>
            <c:dLbl>
              <c:idx val="2"/>
              <c:layout>
                <c:manualLayout>
                  <c:x val="-1.6781947675795699E-2"/>
                  <c:y val="5.3498507497763401E-2"/>
                </c:manualLayout>
              </c:layout>
              <c:dLblPos val="bestFit"/>
              <c:showLegendKey val="0"/>
              <c:showVal val="1"/>
              <c:showCatName val="0"/>
              <c:showSerName val="0"/>
              <c:showPercent val="0"/>
              <c:showBubbleSize val="0"/>
              <c:extLst>
                <c:ext xmlns:c15="http://schemas.microsoft.com/office/drawing/2012/chart" uri="{CE6537A1-D6FC-4f65-9D91-7224C49458BB}"/>
              </c:extLst>
            </c:dLbl>
            <c:dLbl>
              <c:idx val="3"/>
              <c:layout>
                <c:manualLayout>
                  <c:x val="-3.4369266387417898E-3"/>
                  <c:y val="1.52729219825563E-2"/>
                </c:manualLayout>
              </c:layout>
              <c:dLblPos val="bestFit"/>
              <c:showLegendKey val="0"/>
              <c:showVal val="1"/>
              <c:showCatName val="0"/>
              <c:showSerName val="0"/>
              <c:showPercent val="0"/>
              <c:showBubbleSize val="0"/>
              <c:extLst>
                <c:ext xmlns:c15="http://schemas.microsoft.com/office/drawing/2012/chart" uri="{CE6537A1-D6FC-4f65-9D91-7224C49458BB}"/>
              </c:extLst>
            </c:dLbl>
            <c:dLbl>
              <c:idx val="4"/>
              <c:layout>
                <c:manualLayout>
                  <c:x val="-8.5409673894155805E-4"/>
                  <c:y val="-3.32320136462686E-3"/>
                </c:manualLayout>
              </c:layout>
              <c:dLblPos val="bestFit"/>
              <c:showLegendKey val="0"/>
              <c:showVal val="1"/>
              <c:showCatName val="0"/>
              <c:showSerName val="0"/>
              <c:showPercent val="0"/>
              <c:showBubbleSize val="0"/>
              <c:extLst>
                <c:ext xmlns:c15="http://schemas.microsoft.com/office/drawing/2012/chart" uri="{CE6537A1-D6FC-4f65-9D91-7224C49458BB}"/>
              </c:extLst>
            </c:dLbl>
            <c:dLbl>
              <c:idx val="5"/>
              <c:layout>
                <c:manualLayout>
                  <c:x val="1.03385415464357E-2"/>
                  <c:y val="-1.40736947427715E-2"/>
                </c:manualLayout>
              </c:layout>
              <c:dLblPos val="bestFit"/>
              <c:showLegendKey val="0"/>
              <c:showVal val="1"/>
              <c:showCatName val="0"/>
              <c:showSerName val="0"/>
              <c:showPercent val="0"/>
              <c:showBubbleSize val="0"/>
              <c:extLst>
                <c:ext xmlns:c15="http://schemas.microsoft.com/office/drawing/2012/chart" uri="{CE6537A1-D6FC-4f65-9D91-7224C49458BB}"/>
              </c:extLst>
            </c:dLbl>
            <c:dLbl>
              <c:idx val="6"/>
              <c:layout>
                <c:manualLayout>
                  <c:x val="1.34660917500208E-2"/>
                  <c:y val="1.0480126321750501E-2"/>
                </c:manualLayout>
              </c:layout>
              <c:dLblPos val="bestFi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0" vertOverflow="ellipsis" vert="horz" wrap="square" lIns="38100" tIns="19050" rIns="38100" bIns="19050" anchor="ctr" anchorCtr="1"/>
              <a:lstStyle/>
              <a:p>
                <a:pPr>
                  <a:defRPr lang="zh-CN" sz="1100" b="0" i="0" u="none" strike="noStrike" kern="1200" baseline="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dLblPos val="bestFit"/>
            <c:showLegendKey val="0"/>
            <c:showVal val="1"/>
            <c:showCatName val="0"/>
            <c:showSerName val="0"/>
            <c:showPercent val="0"/>
            <c:showBubbleSize val="0"/>
            <c:showLeaderLines val="0"/>
            <c:extLst>
              <c:ext xmlns:c15="http://schemas.microsoft.com/office/drawing/2012/chart" uri="{CE6537A1-D6FC-4f65-9D91-7224C49458BB}"/>
            </c:extLst>
          </c:dLbls>
          <c:cat>
            <c:strRef>
              <c:f>Sheet1!$A$2:$A$8</c:f>
              <c:strCache>
                <c:ptCount val="7"/>
                <c:pt idx="0">
                  <c:v>计算交易hash</c:v>
                </c:pt>
                <c:pt idx="1">
                  <c:v>验签</c:v>
                </c:pt>
                <c:pt idx="2">
                  <c:v>获取nonce、balance等</c:v>
                </c:pt>
                <c:pt idx="3">
                  <c:v>交易入queue</c:v>
                </c:pt>
                <c:pt idx="4">
                  <c:v>logTrace</c:v>
                </c:pt>
                <c:pt idx="5">
                  <c:v>交易从queue-&gt;pending Tx</c:v>
                </c:pt>
                <c:pt idx="6">
                  <c:v>others</c:v>
                </c:pt>
              </c:strCache>
            </c:strRef>
          </c:cat>
          <c:val>
            <c:numRef>
              <c:f>Sheet1!$B$2:$B$8</c:f>
              <c:numCache>
                <c:formatCode>0.00%</c:formatCode>
                <c:ptCount val="7"/>
                <c:pt idx="0">
                  <c:v>0.1</c:v>
                </c:pt>
                <c:pt idx="1">
                  <c:v>0.77941176470588203</c:v>
                </c:pt>
                <c:pt idx="2">
                  <c:v>1.4705882352941201E-2</c:v>
                </c:pt>
                <c:pt idx="3">
                  <c:v>3.8235294117647103E-2</c:v>
                </c:pt>
                <c:pt idx="4">
                  <c:v>1.4705882352941201E-2</c:v>
                </c:pt>
                <c:pt idx="5">
                  <c:v>2.0588235294117699E-2</c:v>
                </c:pt>
                <c:pt idx="6">
                  <c:v>2.0588235294117699E-2</c:v>
                </c:pt>
              </c:numCache>
            </c:numRef>
          </c:val>
        </c:ser>
        <c:dLbls>
          <c:showLegendKey val="0"/>
          <c:showVal val="0"/>
          <c:showCatName val="0"/>
          <c:showSerName val="0"/>
          <c:showPercent val="0"/>
          <c:showBubbleSize val="0"/>
          <c:showLeaderLines val="0"/>
        </c:dLbls>
        <c:firstSliceAng val="10"/>
      </c:pieChart>
      <c:spPr>
        <a:noFill/>
        <a:ln>
          <a:noFill/>
        </a:ln>
        <a:effectLst/>
      </c:spPr>
    </c:plotArea>
    <c:legend>
      <c:legendPos val="r"/>
      <c:legendEntry>
        <c:idx val="0"/>
        <c:txPr>
          <a:bodyPr rot="0" spcFirstLastPara="0" vertOverflow="ellipsis" vert="horz" wrap="square" anchor="ctr" anchorCtr="1"/>
          <a:lstStyle/>
          <a:p>
            <a:pPr>
              <a:defRPr lang="zh-CN" sz="1800" b="0" i="0" u="none" strike="noStrike" kern="1200" baseline="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legendEntry>
      <c:legendEntry>
        <c:idx val="1"/>
        <c:txPr>
          <a:bodyPr rot="0" spcFirstLastPara="0" vertOverflow="ellipsis" vert="horz" wrap="square" anchor="ctr" anchorCtr="1"/>
          <a:lstStyle/>
          <a:p>
            <a:pPr>
              <a:defRPr lang="zh-CN" sz="1800" b="0" i="0" u="none" strike="noStrike" kern="1200" baseline="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legendEntry>
      <c:legendEntry>
        <c:idx val="2"/>
        <c:txPr>
          <a:bodyPr rot="0" spcFirstLastPara="0" vertOverflow="ellipsis" vert="horz" wrap="square" anchor="ctr" anchorCtr="1"/>
          <a:lstStyle/>
          <a:p>
            <a:pPr>
              <a:defRPr lang="zh-CN" sz="1800" b="0" i="0" u="none" strike="noStrike" kern="1200" baseline="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legendEntry>
      <c:legendEntry>
        <c:idx val="3"/>
        <c:txPr>
          <a:bodyPr rot="0" spcFirstLastPara="0" vertOverflow="ellipsis" vert="horz" wrap="square" anchor="ctr" anchorCtr="1"/>
          <a:lstStyle/>
          <a:p>
            <a:pPr>
              <a:defRPr lang="zh-CN" sz="1800" b="0" i="0" u="none" strike="noStrike" kern="1200" baseline="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legendEntry>
      <c:legendEntry>
        <c:idx val="4"/>
        <c:txPr>
          <a:bodyPr rot="0" spcFirstLastPara="0" vertOverflow="ellipsis" vert="horz" wrap="square" anchor="ctr" anchorCtr="1"/>
          <a:lstStyle/>
          <a:p>
            <a:pPr>
              <a:defRPr lang="zh-CN" sz="1800" b="0" i="0" u="none" strike="noStrike" kern="1200" baseline="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legendEntry>
      <c:legendEntry>
        <c:idx val="5"/>
        <c:txPr>
          <a:bodyPr rot="0" spcFirstLastPara="0" vertOverflow="ellipsis" vert="horz" wrap="square" anchor="ctr" anchorCtr="1"/>
          <a:lstStyle/>
          <a:p>
            <a:pPr>
              <a:defRPr lang="zh-CN" sz="1800" b="0" i="0" u="none" strike="noStrike" kern="1200" baseline="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legendEntry>
      <c:legendEntry>
        <c:idx val="6"/>
        <c:txPr>
          <a:bodyPr rot="0" spcFirstLastPara="0" vertOverflow="ellipsis" vert="horz" wrap="square" anchor="ctr" anchorCtr="1"/>
          <a:lstStyle/>
          <a:p>
            <a:pPr>
              <a:defRPr lang="zh-CN" sz="1800" b="0" i="0" u="none" strike="noStrike" kern="1200" baseline="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legendEntry>
      <c:layout>
        <c:manualLayout>
          <c:xMode val="edge"/>
          <c:yMode val="edge"/>
          <c:x val="0.619195409332574"/>
          <c:y val="0.16945780041311601"/>
          <c:w val="0.37780725065616799"/>
          <c:h val="0.82702657480315001"/>
        </c:manualLayout>
      </c:layout>
      <c:overlay val="0"/>
      <c:txPr>
        <a:bodyPr rot="0" spcFirstLastPara="0" vertOverflow="ellipsis" vert="horz" wrap="square" anchor="ctr" anchorCtr="1"/>
        <a:lstStyle/>
        <a:p>
          <a:pPr>
            <a:defRPr lang="zh-CN" sz="1400" b="0" i="0" u="none" strike="noStrike" kern="1200" baseline="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legend>
    <c:plotVisOnly val="1"/>
    <c:dispBlanksAs val="gap"/>
    <c:showDLblsOverMax val="0"/>
  </c:chart>
  <c:txPr>
    <a:bodyPr/>
    <a:lstStyle/>
    <a:p>
      <a:pPr>
        <a:defRPr lang="zh-CN" sz="180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74B757-8E66-43C6-BDC5-E36B3F3E4F6B}" type="datetimeFigureOut">
              <a:rPr lang="zh-CN" altLang="en-US" smtClean="0"/>
              <a:t>2018/10/12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8F339D-4318-438D-BFD6-7474B53A0984}" type="slidenum">
              <a:rPr lang="zh-CN" altLang="en-US" smtClean="0"/>
              <a:t>‹#›</a:t>
            </a:fld>
            <a:endParaRPr lang="zh-CN" altLang="en-US"/>
          </a:p>
        </p:txBody>
      </p:sp>
    </p:spTree>
    <p:extLst>
      <p:ext uri="{BB962C8B-B14F-4D97-AF65-F5344CB8AC3E}">
        <p14:creationId xmlns:p14="http://schemas.microsoft.com/office/powerpoint/2010/main" val="1093445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271593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240896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238079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657081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11AADA8-982B-4536-87EC-4A00D1C6658A}" type="datetimeFigureOut">
              <a:rPr lang="zh-CN" altLang="en-US" smtClean="0"/>
              <a:t>2018/10/12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FD0143-994F-457B-B336-960D169D149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11AADA8-982B-4536-87EC-4A00D1C6658A}" type="datetimeFigureOut">
              <a:rPr lang="zh-CN" altLang="en-US" smtClean="0"/>
              <a:t>2018/10/12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FD0143-994F-457B-B336-960D169D149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11AADA8-982B-4536-87EC-4A00D1C6658A}" type="datetimeFigureOut">
              <a:rPr lang="zh-CN" altLang="en-US" smtClean="0"/>
              <a:t>2018/10/12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FD0143-994F-457B-B336-960D169D149A}"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8_自定义版式">
    <p:spTree>
      <p:nvGrpSpPr>
        <p:cNvPr id="1" name=""/>
        <p:cNvGrpSpPr/>
        <p:nvPr/>
      </p:nvGrpSpPr>
      <p:grpSpPr>
        <a:xfrm>
          <a:off x="0" y="0"/>
          <a:ext cx="0" cy="0"/>
          <a:chOff x="0" y="0"/>
          <a:chExt cx="0" cy="0"/>
        </a:xfrm>
      </p:grpSpPr>
      <p:sp>
        <p:nvSpPr>
          <p:cNvPr id="56" name="图片占位符 3"/>
          <p:cNvSpPr>
            <a:spLocks noGrp="1"/>
          </p:cNvSpPr>
          <p:nvPr>
            <p:ph type="pic" sz="quarter" idx="13"/>
          </p:nvPr>
        </p:nvSpPr>
        <p:spPr>
          <a:xfrm>
            <a:off x="7459098" y="2311396"/>
            <a:ext cx="3833017" cy="3048001"/>
          </a:xfrm>
          <a:prstGeom prst="rect">
            <a:avLst/>
          </a:prstGeom>
        </p:spPr>
        <p:txBody>
          <a:bodyPr lIns="91439" rIns="91439"/>
          <a:lstStyle/>
          <a:p>
            <a:endParaRPr/>
          </a:p>
        </p:txBody>
      </p:sp>
      <p:sp>
        <p:nvSpPr>
          <p:cNvPr id="57" name="图片占位符 3"/>
          <p:cNvSpPr>
            <a:spLocks noGrp="1"/>
          </p:cNvSpPr>
          <p:nvPr>
            <p:ph type="pic" sz="quarter" idx="14"/>
          </p:nvPr>
        </p:nvSpPr>
        <p:spPr>
          <a:xfrm>
            <a:off x="1329874" y="2913197"/>
            <a:ext cx="1894116" cy="1768191"/>
          </a:xfrm>
          <a:prstGeom prst="rect">
            <a:avLst/>
          </a:prstGeom>
        </p:spPr>
        <p:txBody>
          <a:bodyPr lIns="91439" rIns="91439"/>
          <a:lstStyle/>
          <a:p>
            <a:endParaRP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11AADA8-982B-4536-87EC-4A00D1C6658A}" type="datetimeFigureOut">
              <a:rPr lang="zh-CN" altLang="en-US" smtClean="0"/>
              <a:t>2018/10/12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FD0143-994F-457B-B336-960D169D149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11AADA8-982B-4536-87EC-4A00D1C6658A}" type="datetimeFigureOut">
              <a:rPr lang="zh-CN" altLang="en-US" smtClean="0"/>
              <a:t>2018/10/12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FD0143-994F-457B-B336-960D169D149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11AADA8-982B-4536-87EC-4A00D1C6658A}" type="datetimeFigureOut">
              <a:rPr lang="zh-CN" altLang="en-US" smtClean="0"/>
              <a:t>2018/10/12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FD0143-994F-457B-B336-960D169D149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11AADA8-982B-4536-87EC-4A00D1C6658A}" type="datetimeFigureOut">
              <a:rPr lang="zh-CN" altLang="en-US" smtClean="0"/>
              <a:t>2018/10/12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3FD0143-994F-457B-B336-960D169D149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11AADA8-982B-4536-87EC-4A00D1C6658A}" type="datetimeFigureOut">
              <a:rPr lang="zh-CN" altLang="en-US" smtClean="0"/>
              <a:t>2018/10/12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3FD0143-994F-457B-B336-960D169D149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11AADA8-982B-4536-87EC-4A00D1C6658A}" type="datetimeFigureOut">
              <a:rPr lang="zh-CN" altLang="en-US" smtClean="0"/>
              <a:t>2018/10/12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3FD0143-994F-457B-B336-960D169D149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11AADA8-982B-4536-87EC-4A00D1C6658A}" type="datetimeFigureOut">
              <a:rPr lang="zh-CN" altLang="en-US" smtClean="0"/>
              <a:t>2018/10/12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FD0143-994F-457B-B336-960D169D149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11AADA8-982B-4536-87EC-4A00D1C6658A}" type="datetimeFigureOut">
              <a:rPr lang="zh-CN" altLang="en-US" smtClean="0"/>
              <a:t>2018/10/12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FD0143-994F-457B-B336-960D169D149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1AADA8-982B-4536-87EC-4A00D1C6658A}" type="datetimeFigureOut">
              <a:rPr lang="zh-CN" altLang="en-US" smtClean="0"/>
              <a:t>2018/10/12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FD0143-994F-457B-B336-960D169D149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2.emf"/><Relationship Id="rId5" Type="http://schemas.openxmlformats.org/officeDocument/2006/relationships/oleObject" Target="../embeddings/oleObject1.bin"/><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8" Type="http://schemas.openxmlformats.org/officeDocument/2006/relationships/image" Target="../media/image4.jpeg"/><Relationship Id="rId13" Type="http://schemas.openxmlformats.org/officeDocument/2006/relationships/image" Target="../media/image7.png"/><Relationship Id="rId3" Type="http://schemas.openxmlformats.org/officeDocument/2006/relationships/image" Target="../media/image1.jpeg"/><Relationship Id="rId7" Type="http://schemas.openxmlformats.org/officeDocument/2006/relationships/hyperlink" Target="http://ethcast.com/" TargetMode="External"/><Relationship Id="rId12"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eg"/><Relationship Id="rId11" Type="http://schemas.openxmlformats.org/officeDocument/2006/relationships/hyperlink" Target="http://book.8btc.com/blockchain-developer-guide" TargetMode="External"/><Relationship Id="rId5" Type="http://schemas.openxmlformats.org/officeDocument/2006/relationships/hyperlink" Target="http://wangxiaoming.com/"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book.8btc.com/ethereu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图片 2" descr="H:\HPB\222.png222"/>
          <p:cNvPicPr>
            <a:picLocks noChangeAspect="1"/>
          </p:cNvPicPr>
          <p:nvPr/>
        </p:nvPicPr>
        <p:blipFill>
          <a:blip r:embed="rId3"/>
          <a:srcRect/>
          <a:stretch>
            <a:fillRect/>
          </a:stretch>
        </p:blipFill>
        <p:spPr>
          <a:xfrm>
            <a:off x="11399203" y="229235"/>
            <a:ext cx="589915" cy="573405"/>
          </a:xfrm>
          <a:prstGeom prst="rect">
            <a:avLst/>
          </a:prstGeom>
        </p:spPr>
      </p:pic>
      <p:sp>
        <p:nvSpPr>
          <p:cNvPr id="2" name="矩形 1"/>
          <p:cNvSpPr/>
          <p:nvPr/>
        </p:nvSpPr>
        <p:spPr>
          <a:xfrm>
            <a:off x="3438863" y="3074789"/>
            <a:ext cx="5314275" cy="707886"/>
          </a:xfrm>
          <a:prstGeom prst="rect">
            <a:avLst/>
          </a:prstGeom>
        </p:spPr>
        <p:txBody>
          <a:bodyPr wrap="none">
            <a:spAutoFit/>
          </a:bodyPr>
          <a:lstStyle/>
          <a:p>
            <a:pPr algn="ctr">
              <a:spcBef>
                <a:spcPct val="0"/>
              </a:spcBef>
            </a:pPr>
            <a:r>
              <a:rPr lang="zh-CN" altLang="en-US" sz="4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我们处在最好的时代！</a:t>
            </a:r>
          </a:p>
        </p:txBody>
      </p:sp>
      <p:sp>
        <p:nvSpPr>
          <p:cNvPr id="4" name="文本框 3"/>
          <p:cNvSpPr txBox="1"/>
          <p:nvPr/>
        </p:nvSpPr>
        <p:spPr>
          <a:xfrm>
            <a:off x="4183092" y="3868909"/>
            <a:ext cx="3825255" cy="369332"/>
          </a:xfrm>
          <a:prstGeom prst="rect">
            <a:avLst/>
          </a:prstGeom>
          <a:noFill/>
        </p:spPr>
        <p:txBody>
          <a:bodyPr wrap="square" rtlCol="0">
            <a:spAutoFit/>
          </a:bodyPr>
          <a:lstStyle/>
          <a:p>
            <a:pPr algn="ctr"/>
            <a:r>
              <a:rPr lang="en-US" altLang="zh-CN" dirty="0" smtClean="0">
                <a:solidFill>
                  <a:schemeClr val="bg1"/>
                </a:solidFill>
              </a:rPr>
              <a:t>HPB</a:t>
            </a:r>
            <a:r>
              <a:rPr lang="zh-CN" altLang="en-US" dirty="0" smtClean="0">
                <a:solidFill>
                  <a:schemeClr val="bg1"/>
                </a:solidFill>
              </a:rPr>
              <a:t>芯链创始人</a:t>
            </a:r>
            <a:r>
              <a:rPr lang="en-US" altLang="zh-CN" dirty="0" smtClean="0">
                <a:solidFill>
                  <a:schemeClr val="bg1"/>
                </a:solidFill>
              </a:rPr>
              <a:t>—</a:t>
            </a:r>
            <a:r>
              <a:rPr lang="zh-CN" altLang="en-US" dirty="0" smtClean="0">
                <a:solidFill>
                  <a:schemeClr val="bg1"/>
                </a:solidFill>
              </a:rPr>
              <a:t>汪晓明</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图片 2" descr="H:\HPB\222.png222"/>
          <p:cNvPicPr>
            <a:picLocks noChangeAspect="1"/>
          </p:cNvPicPr>
          <p:nvPr/>
        </p:nvPicPr>
        <p:blipFill>
          <a:blip r:embed="rId3"/>
          <a:srcRect/>
          <a:stretch>
            <a:fillRect/>
          </a:stretch>
        </p:blipFill>
        <p:spPr>
          <a:xfrm>
            <a:off x="11399203" y="229235"/>
            <a:ext cx="589915" cy="573405"/>
          </a:xfrm>
          <a:prstGeom prst="rect">
            <a:avLst/>
          </a:prstGeom>
        </p:spPr>
      </p:pic>
      <p:pic>
        <p:nvPicPr>
          <p:cNvPr id="6" name="图片 5" descr="1"/>
          <p:cNvPicPr>
            <a:picLocks noChangeAspect="1"/>
          </p:cNvPicPr>
          <p:nvPr/>
        </p:nvPicPr>
        <p:blipFill>
          <a:blip r:embed="rId4"/>
          <a:stretch>
            <a:fillRect/>
          </a:stretch>
        </p:blipFill>
        <p:spPr>
          <a:xfrm>
            <a:off x="1842770" y="3975735"/>
            <a:ext cx="1485265" cy="1485265"/>
          </a:xfrm>
          <a:prstGeom prst="rect">
            <a:avLst/>
          </a:prstGeom>
        </p:spPr>
      </p:pic>
      <p:pic>
        <p:nvPicPr>
          <p:cNvPr id="7" name="图片 6" descr="2"/>
          <p:cNvPicPr>
            <a:picLocks noChangeAspect="1"/>
          </p:cNvPicPr>
          <p:nvPr/>
        </p:nvPicPr>
        <p:blipFill>
          <a:blip r:embed="rId5"/>
          <a:stretch>
            <a:fillRect/>
          </a:stretch>
        </p:blipFill>
        <p:spPr>
          <a:xfrm>
            <a:off x="5404485" y="3975735"/>
            <a:ext cx="1485265" cy="1485265"/>
          </a:xfrm>
          <a:prstGeom prst="rect">
            <a:avLst/>
          </a:prstGeom>
        </p:spPr>
      </p:pic>
      <p:pic>
        <p:nvPicPr>
          <p:cNvPr id="8" name="图片 7" descr="3"/>
          <p:cNvPicPr>
            <a:picLocks noChangeAspect="1"/>
          </p:cNvPicPr>
          <p:nvPr/>
        </p:nvPicPr>
        <p:blipFill>
          <a:blip r:embed="rId6"/>
          <a:stretch>
            <a:fillRect/>
          </a:stretch>
        </p:blipFill>
        <p:spPr>
          <a:xfrm>
            <a:off x="8966200" y="3975735"/>
            <a:ext cx="1485265" cy="1485265"/>
          </a:xfrm>
          <a:prstGeom prst="rect">
            <a:avLst/>
          </a:prstGeom>
        </p:spPr>
      </p:pic>
      <p:sp>
        <p:nvSpPr>
          <p:cNvPr id="9" name="文本框 8"/>
          <p:cNvSpPr txBox="1"/>
          <p:nvPr/>
        </p:nvSpPr>
        <p:spPr>
          <a:xfrm>
            <a:off x="1693545" y="5661660"/>
            <a:ext cx="1783080" cy="368300"/>
          </a:xfrm>
          <a:prstGeom prst="rect">
            <a:avLst/>
          </a:prstGeom>
          <a:noFill/>
        </p:spPr>
        <p:txBody>
          <a:bodyPr wrap="none" rtlCol="0" anchor="t">
            <a:spAutoFit/>
          </a:bodyPr>
          <a:lstStyle/>
          <a:p>
            <a:pPr algn="ctr"/>
            <a:r>
              <a:rPr lang="zh-CN" altLang="en-US">
                <a:solidFill>
                  <a:schemeClr val="bg1"/>
                </a:solidFill>
                <a:latin typeface="微软雅黑" panose="020B0503020204020204" pitchFamily="34" charset="-122"/>
                <a:ea typeface="微软雅黑" panose="020B0503020204020204" pitchFamily="34" charset="-122"/>
              </a:rPr>
              <a:t>芯片级加速引擎</a:t>
            </a:r>
          </a:p>
        </p:txBody>
      </p:sp>
      <p:sp>
        <p:nvSpPr>
          <p:cNvPr id="10" name="文本框 9"/>
          <p:cNvSpPr txBox="1"/>
          <p:nvPr/>
        </p:nvSpPr>
        <p:spPr>
          <a:xfrm>
            <a:off x="5204460" y="5661660"/>
            <a:ext cx="1783080" cy="368300"/>
          </a:xfrm>
          <a:prstGeom prst="rect">
            <a:avLst/>
          </a:prstGeom>
          <a:noFill/>
        </p:spPr>
        <p:txBody>
          <a:bodyPr wrap="none" rtlCol="0" anchor="t">
            <a:spAutoFit/>
          </a:bodyPr>
          <a:lstStyle/>
          <a:p>
            <a:pPr algn="ctr"/>
            <a:r>
              <a:rPr lang="zh-CN" altLang="en-US">
                <a:solidFill>
                  <a:schemeClr val="bg1"/>
                </a:solidFill>
                <a:latin typeface="微软雅黑" panose="020B0503020204020204" pitchFamily="34" charset="-122"/>
                <a:ea typeface="微软雅黑" panose="020B0503020204020204" pitchFamily="34" charset="-122"/>
              </a:rPr>
              <a:t>软硬件深度融合</a:t>
            </a:r>
          </a:p>
        </p:txBody>
      </p:sp>
      <p:sp>
        <p:nvSpPr>
          <p:cNvPr id="11" name="文本框 10"/>
          <p:cNvSpPr txBox="1"/>
          <p:nvPr/>
        </p:nvSpPr>
        <p:spPr>
          <a:xfrm>
            <a:off x="8816975" y="5661660"/>
            <a:ext cx="1783080" cy="368300"/>
          </a:xfrm>
          <a:prstGeom prst="rect">
            <a:avLst/>
          </a:prstGeom>
          <a:noFill/>
        </p:spPr>
        <p:txBody>
          <a:bodyPr wrap="none" rtlCol="0" anchor="t">
            <a:spAutoFit/>
          </a:bodyPr>
          <a:lstStyle/>
          <a:p>
            <a:pPr algn="ctr"/>
            <a:r>
              <a:rPr lang="zh-CN" altLang="en-US">
                <a:solidFill>
                  <a:schemeClr val="bg1"/>
                </a:solidFill>
                <a:latin typeface="微软雅黑" panose="020B0503020204020204" pitchFamily="34" charset="-122"/>
                <a:ea typeface="微软雅黑" panose="020B0503020204020204" pitchFamily="34" charset="-122"/>
              </a:rPr>
              <a:t>百万级并发算法</a:t>
            </a:r>
          </a:p>
        </p:txBody>
      </p:sp>
      <p:sp>
        <p:nvSpPr>
          <p:cNvPr id="12" name="矩形 11"/>
          <p:cNvSpPr/>
          <p:nvPr/>
        </p:nvSpPr>
        <p:spPr>
          <a:xfrm>
            <a:off x="1762760" y="1434465"/>
            <a:ext cx="8666480" cy="1753235"/>
          </a:xfrm>
          <a:prstGeom prst="rect">
            <a:avLst/>
          </a:prstGeom>
        </p:spPr>
        <p:txBody>
          <a:bodyPr wrap="square">
            <a:spAutoFit/>
          </a:bodyPr>
          <a:lstStyle/>
          <a:p>
            <a:pPr algn="ctr">
              <a:spcBef>
                <a:spcPct val="0"/>
              </a:spcBef>
            </a:pPr>
            <a:r>
              <a:rPr lang="zh-CN" altLang="en-US" sz="3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基于硬件加速芯片驱动的高性能底层公链</a:t>
            </a:r>
          </a:p>
          <a:p>
            <a:pPr algn="ctr">
              <a:spcBef>
                <a:spcPct val="0"/>
              </a:spcBef>
            </a:pPr>
            <a:endParaRPr lang="zh-CN" altLang="en-US" sz="3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algn="ctr">
              <a:spcBef>
                <a:spcPct val="0"/>
              </a:spcBef>
            </a:pPr>
            <a:r>
              <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HPB是一种全新的区块链软硬件体系架构，其中包含芯片加速引擎和区块链底层平台，与产业深度结合，满足现实世界的真实商业化需求。</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3" name="图片 2" descr="H:\HPB\222.png222"/>
          <p:cNvPicPr>
            <a:picLocks noChangeAspect="1"/>
          </p:cNvPicPr>
          <p:nvPr/>
        </p:nvPicPr>
        <p:blipFill>
          <a:blip r:embed="rId4"/>
          <a:srcRect/>
          <a:stretch>
            <a:fillRect/>
          </a:stretch>
        </p:blipFill>
        <p:spPr>
          <a:xfrm>
            <a:off x="11399203" y="229235"/>
            <a:ext cx="589915" cy="573405"/>
          </a:xfrm>
          <a:prstGeom prst="rect">
            <a:avLst/>
          </a:prstGeom>
        </p:spPr>
      </p:pic>
      <p:sp>
        <p:nvSpPr>
          <p:cNvPr id="5" name="TextBox 36"/>
          <p:cNvSpPr txBox="1"/>
          <p:nvPr/>
        </p:nvSpPr>
        <p:spPr>
          <a:xfrm>
            <a:off x="2925445" y="832485"/>
            <a:ext cx="6645910" cy="528955"/>
          </a:xfrm>
          <a:prstGeom prst="rect">
            <a:avLst/>
          </a:prstGeom>
          <a:noFill/>
          <a:ln w="12700" cap="flat">
            <a:noFill/>
            <a:miter lim="400000"/>
          </a:ln>
          <a:effectLst/>
        </p:spPr>
        <p:txBody>
          <a:bodyPr wrap="square" lIns="34289" tIns="34289" rIns="34289" bIns="34289" numCol="1" anchor="t">
            <a:noAutofit/>
          </a:bodyPr>
          <a:lstStyle>
            <a:lvl1pPr algn="ctr">
              <a:defRPr>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sz="2600" dirty="0" smtClean="0"/>
              <a:t>HPB-BOE加速引擎</a:t>
            </a:r>
          </a:p>
        </p:txBody>
      </p:sp>
      <p:sp>
        <p:nvSpPr>
          <p:cNvPr id="6" name="矩形 5"/>
          <p:cNvSpPr/>
          <p:nvPr/>
        </p:nvSpPr>
        <p:spPr>
          <a:xfrm>
            <a:off x="814070" y="2035175"/>
            <a:ext cx="2708275" cy="2030095"/>
          </a:xfrm>
          <a:prstGeom prst="rect">
            <a:avLst/>
          </a:prstGeom>
        </p:spPr>
        <p:txBody>
          <a:bodyPr wrap="square">
            <a:spAutoFit/>
          </a:bodyPr>
          <a:lstStyle/>
          <a:p>
            <a:pPr algn="l"/>
            <a:r>
              <a:rPr lang="zh-CN" altLang="en-US" dirty="0" smtClean="0">
                <a:solidFill>
                  <a:schemeClr val="bg1">
                    <a:lumMod val="95000"/>
                  </a:schemeClr>
                </a:solidFill>
                <a:latin typeface="PingFang SC"/>
              </a:rPr>
              <a:t>网络卸载，</a:t>
            </a:r>
            <a:r>
              <a:rPr lang="zh-CN" altLang="en-US" dirty="0">
                <a:solidFill>
                  <a:schemeClr val="bg1">
                    <a:lumMod val="95000"/>
                  </a:schemeClr>
                </a:solidFill>
                <a:latin typeface="PingFang SC"/>
              </a:rPr>
              <a:t>即</a:t>
            </a:r>
            <a:r>
              <a:rPr lang="zh-CN" altLang="en-US" dirty="0" smtClean="0">
                <a:solidFill>
                  <a:schemeClr val="bg1">
                    <a:lumMod val="95000"/>
                  </a:schemeClr>
                </a:solidFill>
                <a:latin typeface="PingFang SC"/>
              </a:rPr>
              <a:t>将</a:t>
            </a:r>
            <a:r>
              <a:rPr lang="zh-CN" altLang="en-US" dirty="0">
                <a:solidFill>
                  <a:schemeClr val="bg1">
                    <a:lumMod val="95000"/>
                  </a:schemeClr>
                </a:solidFill>
                <a:latin typeface="PingFang SC"/>
              </a:rPr>
              <a:t>本来</a:t>
            </a:r>
            <a:r>
              <a:rPr lang="zh-CN" altLang="en-US" dirty="0" smtClean="0">
                <a:solidFill>
                  <a:schemeClr val="bg1">
                    <a:lumMod val="95000"/>
                  </a:schemeClr>
                </a:solidFill>
                <a:latin typeface="PingFang SC"/>
              </a:rPr>
              <a:t>占用</a:t>
            </a:r>
            <a:r>
              <a:rPr lang="en-US" altLang="zh-CN" dirty="0" smtClean="0">
                <a:solidFill>
                  <a:schemeClr val="bg1">
                    <a:lumMod val="95000"/>
                  </a:schemeClr>
                </a:solidFill>
                <a:latin typeface="PingFang SC"/>
              </a:rPr>
              <a:t>CPU</a:t>
            </a:r>
            <a:r>
              <a:rPr lang="zh-CN" altLang="en-US" dirty="0" smtClean="0">
                <a:solidFill>
                  <a:schemeClr val="bg1">
                    <a:lumMod val="95000"/>
                  </a:schemeClr>
                </a:solidFill>
                <a:latin typeface="PingFang SC"/>
              </a:rPr>
              <a:t>资源</a:t>
            </a:r>
            <a:r>
              <a:rPr lang="zh-CN" altLang="en-US" dirty="0">
                <a:solidFill>
                  <a:schemeClr val="bg1">
                    <a:lumMod val="95000"/>
                  </a:schemeClr>
                </a:solidFill>
                <a:latin typeface="PingFang SC"/>
              </a:rPr>
              <a:t>以及运算资源</a:t>
            </a:r>
            <a:r>
              <a:rPr lang="zh-CN" altLang="en-US" dirty="0" smtClean="0">
                <a:solidFill>
                  <a:schemeClr val="bg1">
                    <a:lumMod val="95000"/>
                  </a:schemeClr>
                </a:solidFill>
                <a:latin typeface="PingFang SC"/>
              </a:rPr>
              <a:t>的各种与网络通信及计算相关的功能一</a:t>
            </a:r>
            <a:r>
              <a:rPr lang="zh-CN" altLang="en-US" dirty="0">
                <a:solidFill>
                  <a:schemeClr val="bg1">
                    <a:lumMod val="95000"/>
                  </a:schemeClr>
                </a:solidFill>
                <a:latin typeface="PingFang SC"/>
              </a:rPr>
              <a:t>颗片外的芯片独立去</a:t>
            </a:r>
            <a:r>
              <a:rPr lang="zh-CN" altLang="en-US" dirty="0" smtClean="0">
                <a:solidFill>
                  <a:schemeClr val="bg1">
                    <a:lumMod val="95000"/>
                  </a:schemeClr>
                </a:solidFill>
                <a:latin typeface="PingFang SC"/>
              </a:rPr>
              <a:t>实现，以降低</a:t>
            </a:r>
            <a:r>
              <a:rPr lang="en-US" altLang="zh-CN" dirty="0" smtClean="0">
                <a:solidFill>
                  <a:schemeClr val="bg1">
                    <a:lumMod val="95000"/>
                  </a:schemeClr>
                </a:solidFill>
                <a:latin typeface="PingFang SC"/>
              </a:rPr>
              <a:t>CPU</a:t>
            </a:r>
            <a:r>
              <a:rPr lang="zh-CN" altLang="en-US" dirty="0" smtClean="0">
                <a:solidFill>
                  <a:schemeClr val="bg1">
                    <a:lumMod val="95000"/>
                  </a:schemeClr>
                </a:solidFill>
                <a:latin typeface="PingFang SC"/>
              </a:rPr>
              <a:t>的负担，实现加速的功能。</a:t>
            </a:r>
          </a:p>
        </p:txBody>
      </p:sp>
      <p:sp>
        <p:nvSpPr>
          <p:cNvPr id="7" name="文本框 6"/>
          <p:cNvSpPr txBox="1"/>
          <p:nvPr/>
        </p:nvSpPr>
        <p:spPr>
          <a:xfrm>
            <a:off x="8858813" y="2303587"/>
            <a:ext cx="2899640" cy="931024"/>
          </a:xfrm>
          <a:prstGeom prst="rect">
            <a:avLst/>
          </a:prstGeom>
          <a:noFill/>
        </p:spPr>
        <p:txBody>
          <a:bodyPr wrap="square" lIns="68580" tIns="34290" rIns="68580" bIns="34290" rtlCol="0">
            <a:spAutoFit/>
          </a:bodyPr>
          <a:lstStyle/>
          <a:p>
            <a:r>
              <a:rPr lang="zh-CN" altLang="zh-CN" sz="1400" dirty="0" smtClean="0">
                <a:solidFill>
                  <a:schemeClr val="bg1">
                    <a:lumMod val="95000"/>
                  </a:schemeClr>
                </a:solidFill>
                <a:latin typeface="微软雅黑" panose="020B0503020204020204" pitchFamily="34" charset="-122"/>
                <a:ea typeface="微软雅黑" panose="020B0503020204020204" pitchFamily="34" charset="-122"/>
              </a:rPr>
              <a:t>用户接口</a:t>
            </a:r>
            <a:r>
              <a:rPr lang="zh-CN" altLang="en-US" sz="1400" dirty="0" smtClean="0">
                <a:solidFill>
                  <a:schemeClr val="bg1">
                    <a:lumMod val="95000"/>
                  </a:schemeClr>
                </a:solidFill>
                <a:latin typeface="微软雅黑" panose="020B0503020204020204" pitchFamily="34" charset="-122"/>
                <a:ea typeface="微软雅黑" panose="020B0503020204020204" pitchFamily="34" charset="-122"/>
              </a:rPr>
              <a:t>，</a:t>
            </a:r>
            <a:r>
              <a:rPr lang="en-US" altLang="zh-CN" sz="1400" dirty="0" smtClean="0">
                <a:solidFill>
                  <a:schemeClr val="bg1">
                    <a:lumMod val="95000"/>
                  </a:schemeClr>
                </a:solidFill>
                <a:latin typeface="微软雅黑" panose="020B0503020204020204" pitchFamily="34" charset="-122"/>
                <a:ea typeface="微软雅黑" panose="020B0503020204020204" pitchFamily="34" charset="-122"/>
              </a:rPr>
              <a:t>40Gbps</a:t>
            </a:r>
            <a:r>
              <a:rPr lang="zh-CN" altLang="zh-CN" sz="1400" dirty="0" smtClean="0">
                <a:solidFill>
                  <a:schemeClr val="bg1">
                    <a:lumMod val="95000"/>
                  </a:schemeClr>
                </a:solidFill>
                <a:latin typeface="微软雅黑" panose="020B0503020204020204" pitchFamily="34" charset="-122"/>
                <a:ea typeface="微软雅黑" panose="020B0503020204020204" pitchFamily="34" charset="-122"/>
              </a:rPr>
              <a:t>带宽</a:t>
            </a:r>
            <a:r>
              <a:rPr lang="zh-CN" altLang="en-US" sz="1400" dirty="0" smtClean="0">
                <a:solidFill>
                  <a:schemeClr val="bg1">
                    <a:lumMod val="95000"/>
                  </a:schemeClr>
                </a:solidFill>
                <a:latin typeface="微软雅黑" panose="020B0503020204020204" pitchFamily="34" charset="-122"/>
                <a:ea typeface="微软雅黑" panose="020B0503020204020204" pitchFamily="34" charset="-122"/>
              </a:rPr>
              <a:t>；</a:t>
            </a:r>
            <a:r>
              <a:rPr lang="zh-CN" altLang="zh-CN" sz="1400" dirty="0" smtClean="0">
                <a:solidFill>
                  <a:schemeClr val="bg1">
                    <a:lumMod val="95000"/>
                  </a:schemeClr>
                </a:solidFill>
                <a:latin typeface="微软雅黑" panose="020B0503020204020204" pitchFamily="34" charset="-122"/>
                <a:ea typeface="微软雅黑" panose="020B0503020204020204" pitchFamily="34" charset="-122"/>
              </a:rPr>
              <a:t>内置</a:t>
            </a:r>
            <a:r>
              <a:rPr lang="en-US" altLang="zh-CN" sz="1400" dirty="0">
                <a:solidFill>
                  <a:schemeClr val="bg1">
                    <a:lumMod val="95000"/>
                  </a:schemeClr>
                </a:solidFill>
                <a:latin typeface="微软雅黑" panose="020B0503020204020204" pitchFamily="34" charset="-122"/>
                <a:ea typeface="微软雅黑" panose="020B0503020204020204" pitchFamily="34" charset="-122"/>
              </a:rPr>
              <a:t>DMA</a:t>
            </a:r>
            <a:r>
              <a:rPr lang="zh-CN" altLang="zh-CN" sz="1400" dirty="0">
                <a:solidFill>
                  <a:schemeClr val="bg1">
                    <a:lumMod val="95000"/>
                  </a:schemeClr>
                </a:solidFill>
                <a:latin typeface="微软雅黑" panose="020B0503020204020204" pitchFamily="34" charset="-122"/>
                <a:ea typeface="微软雅黑" panose="020B0503020204020204" pitchFamily="34" charset="-122"/>
              </a:rPr>
              <a:t>控制器提供</a:t>
            </a:r>
            <a:r>
              <a:rPr lang="en-US" altLang="zh-CN" sz="1400" dirty="0">
                <a:solidFill>
                  <a:schemeClr val="bg1">
                    <a:lumMod val="95000"/>
                  </a:schemeClr>
                </a:solidFill>
                <a:latin typeface="微软雅黑" panose="020B0503020204020204" pitchFamily="34" charset="-122"/>
                <a:ea typeface="微软雅黑" panose="020B0503020204020204" pitchFamily="34" charset="-122"/>
              </a:rPr>
              <a:t>AXI4</a:t>
            </a:r>
            <a:r>
              <a:rPr lang="zh-CN" altLang="zh-CN" sz="1400" dirty="0">
                <a:solidFill>
                  <a:schemeClr val="bg1">
                    <a:lumMod val="95000"/>
                  </a:schemeClr>
                </a:solidFill>
                <a:latin typeface="微软雅黑" panose="020B0503020204020204" pitchFamily="34" charset="-122"/>
                <a:ea typeface="微软雅黑" panose="020B0503020204020204" pitchFamily="34" charset="-122"/>
              </a:rPr>
              <a:t>接口和</a:t>
            </a:r>
            <a:r>
              <a:rPr lang="en-US" altLang="zh-CN" sz="1400" dirty="0">
                <a:solidFill>
                  <a:schemeClr val="bg1">
                    <a:lumMod val="95000"/>
                  </a:schemeClr>
                </a:solidFill>
                <a:latin typeface="微软雅黑" panose="020B0503020204020204" pitchFamily="34" charset="-122"/>
                <a:ea typeface="微软雅黑" panose="020B0503020204020204" pitchFamily="34" charset="-122"/>
              </a:rPr>
              <a:t>AXI-lite</a:t>
            </a:r>
            <a:r>
              <a:rPr lang="zh-CN" altLang="zh-CN" sz="1400" dirty="0">
                <a:solidFill>
                  <a:schemeClr val="bg1">
                    <a:lumMod val="95000"/>
                  </a:schemeClr>
                </a:solidFill>
                <a:latin typeface="微软雅黑" panose="020B0503020204020204" pitchFamily="34" charset="-122"/>
                <a:ea typeface="微软雅黑" panose="020B0503020204020204" pitchFamily="34" charset="-122"/>
              </a:rPr>
              <a:t>接口，分别用作收发报文数据</a:t>
            </a:r>
            <a:r>
              <a:rPr lang="zh-CN" altLang="zh-CN" sz="1400" dirty="0" smtClean="0">
                <a:solidFill>
                  <a:schemeClr val="bg1">
                    <a:lumMod val="95000"/>
                  </a:schemeClr>
                </a:solidFill>
                <a:latin typeface="微软雅黑" panose="020B0503020204020204" pitchFamily="34" charset="-122"/>
                <a:ea typeface="微软雅黑" panose="020B0503020204020204" pitchFamily="34" charset="-122"/>
              </a:rPr>
              <a:t>传输和</a:t>
            </a:r>
            <a:r>
              <a:rPr lang="zh-CN" altLang="zh-CN" sz="1400" dirty="0">
                <a:solidFill>
                  <a:schemeClr val="bg1">
                    <a:lumMod val="95000"/>
                  </a:schemeClr>
                </a:solidFill>
                <a:latin typeface="微软雅黑" panose="020B0503020204020204" pitchFamily="34" charset="-122"/>
                <a:ea typeface="微软雅黑" panose="020B0503020204020204" pitchFamily="34" charset="-122"/>
              </a:rPr>
              <a:t>用户控制接口</a:t>
            </a:r>
            <a:r>
              <a:rPr lang="zh-CN" altLang="zh-CN" sz="1400" dirty="0" smtClean="0">
                <a:solidFill>
                  <a:schemeClr val="bg1">
                    <a:lumMod val="95000"/>
                  </a:schemeClr>
                </a:solidFill>
                <a:latin typeface="微软雅黑" panose="020B0503020204020204" pitchFamily="34" charset="-122"/>
                <a:ea typeface="微软雅黑" panose="020B0503020204020204" pitchFamily="34" charset="-122"/>
              </a:rPr>
              <a:t>。</a:t>
            </a:r>
          </a:p>
        </p:txBody>
      </p:sp>
      <p:sp>
        <p:nvSpPr>
          <p:cNvPr id="8" name="矩形 7"/>
          <p:cNvSpPr/>
          <p:nvPr/>
        </p:nvSpPr>
        <p:spPr>
          <a:xfrm>
            <a:off x="8851278" y="3602634"/>
            <a:ext cx="1751442" cy="500137"/>
          </a:xfrm>
          <a:prstGeom prst="rect">
            <a:avLst/>
          </a:prstGeom>
        </p:spPr>
        <p:txBody>
          <a:bodyPr wrap="none" lIns="68580" tIns="34290" rIns="68580" bIns="34290">
            <a:spAutoFit/>
          </a:bodyPr>
          <a:lstStyle/>
          <a:p>
            <a:r>
              <a:rPr lang="en-US" altLang="zh-CN" sz="1400" dirty="0">
                <a:solidFill>
                  <a:schemeClr val="bg1">
                    <a:lumMod val="95000"/>
                  </a:schemeClr>
                </a:solidFill>
                <a:latin typeface="微软雅黑" panose="020B0503020204020204" pitchFamily="34" charset="-122"/>
                <a:ea typeface="微软雅黑" panose="020B0503020204020204" pitchFamily="34" charset="-122"/>
              </a:rPr>
              <a:t>Task Schedule </a:t>
            </a:r>
            <a:r>
              <a:rPr lang="en-US" altLang="zh-CN" sz="1400" dirty="0" smtClean="0">
                <a:solidFill>
                  <a:schemeClr val="bg1">
                    <a:lumMod val="95000"/>
                  </a:schemeClr>
                </a:solidFill>
                <a:latin typeface="微软雅黑" panose="020B0503020204020204" pitchFamily="34" charset="-122"/>
                <a:ea typeface="微软雅黑" panose="020B0503020204020204" pitchFamily="34" charset="-122"/>
              </a:rPr>
              <a:t>Unit</a:t>
            </a:r>
            <a:endParaRPr lang="en-US" altLang="zh-CN" sz="1400" dirty="0">
              <a:solidFill>
                <a:schemeClr val="bg1">
                  <a:lumMod val="9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zh-CN" sz="1400" dirty="0" smtClean="0">
                <a:solidFill>
                  <a:schemeClr val="bg1">
                    <a:lumMod val="95000"/>
                  </a:schemeClr>
                </a:solidFill>
                <a:latin typeface="微软雅黑" panose="020B0503020204020204" pitchFamily="34" charset="-122"/>
                <a:ea typeface="微软雅黑" panose="020B0503020204020204" pitchFamily="34" charset="-122"/>
                <a:cs typeface="Times New Roman" panose="02020603050405020304" pitchFamily="18" charset="0"/>
              </a:rPr>
              <a:t>任务</a:t>
            </a:r>
            <a:r>
              <a:rPr lang="zh-CN" altLang="zh-CN" sz="1400" dirty="0">
                <a:solidFill>
                  <a:schemeClr val="bg1">
                    <a:lumMod val="95000"/>
                  </a:schemeClr>
                </a:solidFill>
                <a:latin typeface="微软雅黑" panose="020B0503020204020204" pitchFamily="34" charset="-122"/>
                <a:ea typeface="微软雅黑" panose="020B0503020204020204" pitchFamily="34" charset="-122"/>
                <a:cs typeface="Times New Roman" panose="02020603050405020304" pitchFamily="18" charset="0"/>
              </a:rPr>
              <a:t>调度单元</a:t>
            </a:r>
          </a:p>
        </p:txBody>
      </p:sp>
      <p:sp>
        <p:nvSpPr>
          <p:cNvPr id="9" name="矩形 8"/>
          <p:cNvSpPr/>
          <p:nvPr/>
        </p:nvSpPr>
        <p:spPr>
          <a:xfrm>
            <a:off x="8858813" y="5080224"/>
            <a:ext cx="2899640" cy="500137"/>
          </a:xfrm>
          <a:prstGeom prst="rect">
            <a:avLst/>
          </a:prstGeom>
        </p:spPr>
        <p:txBody>
          <a:bodyPr wrap="none" lIns="68580" tIns="34290" rIns="68580" bIns="34290">
            <a:spAutoFit/>
          </a:bodyPr>
          <a:lstStyle/>
          <a:p>
            <a:r>
              <a:rPr lang="en-US" altLang="zh-CN" sz="1400" dirty="0">
                <a:solidFill>
                  <a:schemeClr val="bg1">
                    <a:lumMod val="95000"/>
                  </a:schemeClr>
                </a:solidFill>
                <a:latin typeface="微软雅黑" panose="020B0503020204020204" pitchFamily="34" charset="-122"/>
                <a:ea typeface="微软雅黑" panose="020B0503020204020204" pitchFamily="34" charset="-122"/>
              </a:rPr>
              <a:t>Function Accelerate Processor</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400" dirty="0">
              <a:solidFill>
                <a:schemeClr val="bg1">
                  <a:lumMod val="9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zh-CN" sz="1400" dirty="0" smtClean="0">
                <a:solidFill>
                  <a:schemeClr val="bg1">
                    <a:lumMod val="95000"/>
                  </a:schemeClr>
                </a:solidFill>
                <a:latin typeface="微软雅黑" panose="020B0503020204020204" pitchFamily="34" charset="-122"/>
                <a:ea typeface="微软雅黑" panose="020B0503020204020204" pitchFamily="34" charset="-122"/>
                <a:cs typeface="Times New Roman" panose="02020603050405020304" pitchFamily="18" charset="0"/>
              </a:rPr>
              <a:t>函数</a:t>
            </a:r>
            <a:r>
              <a:rPr lang="zh-CN" altLang="zh-CN" sz="1400" dirty="0">
                <a:solidFill>
                  <a:schemeClr val="bg1">
                    <a:lumMod val="95000"/>
                  </a:schemeClr>
                </a:solidFill>
                <a:latin typeface="微软雅黑" panose="020B0503020204020204" pitchFamily="34" charset="-122"/>
                <a:ea typeface="微软雅黑" panose="020B0503020204020204" pitchFamily="34" charset="-122"/>
                <a:cs typeface="Times New Roman" panose="02020603050405020304" pitchFamily="18" charset="0"/>
              </a:rPr>
              <a:t>加速处理器</a:t>
            </a:r>
          </a:p>
        </p:txBody>
      </p:sp>
      <p:sp>
        <p:nvSpPr>
          <p:cNvPr id="10" name="矩形 9"/>
          <p:cNvSpPr/>
          <p:nvPr/>
        </p:nvSpPr>
        <p:spPr>
          <a:xfrm>
            <a:off x="8858813" y="4248094"/>
            <a:ext cx="2507610" cy="500137"/>
          </a:xfrm>
          <a:prstGeom prst="rect">
            <a:avLst/>
          </a:prstGeom>
        </p:spPr>
        <p:txBody>
          <a:bodyPr wrap="none" lIns="68580" tIns="34290" rIns="68580" bIns="34290">
            <a:spAutoFit/>
          </a:bodyPr>
          <a:lstStyle/>
          <a:p>
            <a:r>
              <a:rPr lang="en-US" altLang="zh-CN" sz="1400" dirty="0">
                <a:solidFill>
                  <a:schemeClr val="bg1">
                    <a:lumMod val="95000"/>
                  </a:schemeClr>
                </a:solidFill>
                <a:latin typeface="微软雅黑" panose="020B0503020204020204" pitchFamily="34" charset="-122"/>
                <a:ea typeface="微软雅黑" panose="020B0503020204020204" pitchFamily="34" charset="-122"/>
              </a:rPr>
              <a:t>Smart Contract Processor</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400" dirty="0">
              <a:solidFill>
                <a:schemeClr val="bg1">
                  <a:lumMod val="9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zh-CN" sz="1400" dirty="0" smtClean="0">
                <a:solidFill>
                  <a:schemeClr val="bg1">
                    <a:lumMod val="95000"/>
                  </a:schemeClr>
                </a:solidFill>
                <a:latin typeface="微软雅黑" panose="020B0503020204020204" pitchFamily="34" charset="-122"/>
                <a:ea typeface="微软雅黑" panose="020B0503020204020204" pitchFamily="34" charset="-122"/>
                <a:cs typeface="Times New Roman" panose="02020603050405020304" pitchFamily="18" charset="0"/>
              </a:rPr>
              <a:t>智能</a:t>
            </a:r>
            <a:r>
              <a:rPr lang="zh-CN" altLang="zh-CN" sz="1400" dirty="0">
                <a:solidFill>
                  <a:schemeClr val="bg1">
                    <a:lumMod val="95000"/>
                  </a:schemeClr>
                </a:solidFill>
                <a:latin typeface="微软雅黑" panose="020B0503020204020204" pitchFamily="34" charset="-122"/>
                <a:ea typeface="微软雅黑" panose="020B0503020204020204" pitchFamily="34" charset="-122"/>
                <a:cs typeface="Times New Roman" panose="02020603050405020304" pitchFamily="18" charset="0"/>
              </a:rPr>
              <a:t>合约处理器</a:t>
            </a:r>
          </a:p>
        </p:txBody>
      </p:sp>
      <p:grpSp>
        <p:nvGrpSpPr>
          <p:cNvPr id="11" name="组合 10"/>
          <p:cNvGrpSpPr/>
          <p:nvPr/>
        </p:nvGrpSpPr>
        <p:grpSpPr>
          <a:xfrm>
            <a:off x="3777398" y="1977615"/>
            <a:ext cx="4536397" cy="3784432"/>
            <a:chOff x="792442" y="830168"/>
            <a:chExt cx="4536397" cy="3784432"/>
          </a:xfrm>
        </p:grpSpPr>
        <p:grpSp>
          <p:nvGrpSpPr>
            <p:cNvPr id="12" name="组合 11"/>
            <p:cNvGrpSpPr/>
            <p:nvPr/>
          </p:nvGrpSpPr>
          <p:grpSpPr>
            <a:xfrm>
              <a:off x="1611170" y="830168"/>
              <a:ext cx="2957356" cy="358722"/>
              <a:chOff x="1611170" y="830168"/>
              <a:chExt cx="2957356" cy="358722"/>
            </a:xfrm>
          </p:grpSpPr>
          <p:grpSp>
            <p:nvGrpSpPr>
              <p:cNvPr id="126" name="组合 125"/>
              <p:cNvGrpSpPr/>
              <p:nvPr/>
            </p:nvGrpSpPr>
            <p:grpSpPr>
              <a:xfrm>
                <a:off x="1611170" y="850112"/>
                <a:ext cx="101507" cy="338778"/>
                <a:chOff x="2341973" y="656167"/>
                <a:chExt cx="101507" cy="338778"/>
              </a:xfrm>
              <a:effectLst>
                <a:outerShdw blurRad="50800" dist="38100" algn="l" rotWithShape="0">
                  <a:prstClr val="black">
                    <a:alpha val="40000"/>
                  </a:prstClr>
                </a:outerShdw>
              </a:effectLst>
            </p:grpSpPr>
            <p:sp>
              <p:nvSpPr>
                <p:cNvPr id="163" name="矩形 162"/>
                <p:cNvSpPr/>
                <p:nvPr/>
              </p:nvSpPr>
              <p:spPr>
                <a:xfrm>
                  <a:off x="2361537" y="828900"/>
                  <a:ext cx="81943" cy="16604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164" name="矩形 163"/>
                <p:cNvSpPr/>
                <p:nvPr/>
              </p:nvSpPr>
              <p:spPr>
                <a:xfrm>
                  <a:off x="2341973" y="656167"/>
                  <a:ext cx="45719" cy="17177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pSp>
          <p:grpSp>
            <p:nvGrpSpPr>
              <p:cNvPr id="127" name="组合 126"/>
              <p:cNvGrpSpPr/>
              <p:nvPr/>
            </p:nvGrpSpPr>
            <p:grpSpPr>
              <a:xfrm>
                <a:off x="1865077" y="844290"/>
                <a:ext cx="101507" cy="338778"/>
                <a:chOff x="2341973" y="656167"/>
                <a:chExt cx="101507" cy="338778"/>
              </a:xfrm>
              <a:effectLst>
                <a:outerShdw blurRad="50800" dist="38100" algn="l" rotWithShape="0">
                  <a:prstClr val="black">
                    <a:alpha val="40000"/>
                  </a:prstClr>
                </a:outerShdw>
              </a:effectLst>
            </p:grpSpPr>
            <p:sp>
              <p:nvSpPr>
                <p:cNvPr id="161" name="矩形 160"/>
                <p:cNvSpPr/>
                <p:nvPr/>
              </p:nvSpPr>
              <p:spPr>
                <a:xfrm>
                  <a:off x="2361537" y="828900"/>
                  <a:ext cx="81943" cy="16604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162" name="矩形 161"/>
                <p:cNvSpPr/>
                <p:nvPr/>
              </p:nvSpPr>
              <p:spPr>
                <a:xfrm>
                  <a:off x="2341973" y="656167"/>
                  <a:ext cx="45719" cy="17177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pSp>
          <p:grpSp>
            <p:nvGrpSpPr>
              <p:cNvPr id="128" name="组合 127"/>
              <p:cNvGrpSpPr/>
              <p:nvPr/>
            </p:nvGrpSpPr>
            <p:grpSpPr>
              <a:xfrm>
                <a:off x="2102237" y="844290"/>
                <a:ext cx="101507" cy="338778"/>
                <a:chOff x="2341973" y="656167"/>
                <a:chExt cx="101507" cy="338778"/>
              </a:xfrm>
              <a:effectLst>
                <a:outerShdw blurRad="50800" dist="38100" algn="l" rotWithShape="0">
                  <a:prstClr val="black">
                    <a:alpha val="40000"/>
                  </a:prstClr>
                </a:outerShdw>
              </a:effectLst>
            </p:grpSpPr>
            <p:sp>
              <p:nvSpPr>
                <p:cNvPr id="159" name="矩形 158"/>
                <p:cNvSpPr/>
                <p:nvPr/>
              </p:nvSpPr>
              <p:spPr>
                <a:xfrm>
                  <a:off x="2361537" y="828900"/>
                  <a:ext cx="81943" cy="16604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160" name="矩形 159"/>
                <p:cNvSpPr/>
                <p:nvPr/>
              </p:nvSpPr>
              <p:spPr>
                <a:xfrm>
                  <a:off x="2341973" y="656167"/>
                  <a:ext cx="45719" cy="17177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pSp>
          <p:grpSp>
            <p:nvGrpSpPr>
              <p:cNvPr id="129" name="组合 128"/>
              <p:cNvGrpSpPr/>
              <p:nvPr/>
            </p:nvGrpSpPr>
            <p:grpSpPr>
              <a:xfrm>
                <a:off x="2315264" y="844290"/>
                <a:ext cx="101507" cy="338778"/>
                <a:chOff x="2341973" y="656167"/>
                <a:chExt cx="101507" cy="338778"/>
              </a:xfrm>
              <a:effectLst>
                <a:outerShdw blurRad="50800" dist="38100" algn="l" rotWithShape="0">
                  <a:prstClr val="black">
                    <a:alpha val="40000"/>
                  </a:prstClr>
                </a:outerShdw>
              </a:effectLst>
            </p:grpSpPr>
            <p:sp>
              <p:nvSpPr>
                <p:cNvPr id="157" name="矩形 156"/>
                <p:cNvSpPr/>
                <p:nvPr/>
              </p:nvSpPr>
              <p:spPr>
                <a:xfrm>
                  <a:off x="2361537" y="828900"/>
                  <a:ext cx="81943" cy="16604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158" name="矩形 157"/>
                <p:cNvSpPr/>
                <p:nvPr/>
              </p:nvSpPr>
              <p:spPr>
                <a:xfrm>
                  <a:off x="2341973" y="656167"/>
                  <a:ext cx="45719" cy="17177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pSp>
          <p:grpSp>
            <p:nvGrpSpPr>
              <p:cNvPr id="130" name="组合 129"/>
              <p:cNvGrpSpPr/>
              <p:nvPr/>
            </p:nvGrpSpPr>
            <p:grpSpPr>
              <a:xfrm>
                <a:off x="2569171" y="838468"/>
                <a:ext cx="101507" cy="338778"/>
                <a:chOff x="2341973" y="656167"/>
                <a:chExt cx="101507" cy="338778"/>
              </a:xfrm>
              <a:effectLst>
                <a:outerShdw blurRad="50800" dist="38100" algn="l" rotWithShape="0">
                  <a:prstClr val="black">
                    <a:alpha val="40000"/>
                  </a:prstClr>
                </a:outerShdw>
              </a:effectLst>
            </p:grpSpPr>
            <p:sp>
              <p:nvSpPr>
                <p:cNvPr id="155" name="矩形 154"/>
                <p:cNvSpPr/>
                <p:nvPr/>
              </p:nvSpPr>
              <p:spPr>
                <a:xfrm>
                  <a:off x="2361537" y="828900"/>
                  <a:ext cx="81943" cy="16604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156" name="矩形 155"/>
                <p:cNvSpPr/>
                <p:nvPr/>
              </p:nvSpPr>
              <p:spPr>
                <a:xfrm>
                  <a:off x="2341973" y="656167"/>
                  <a:ext cx="45719" cy="17177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pSp>
          <p:grpSp>
            <p:nvGrpSpPr>
              <p:cNvPr id="131" name="组合 130"/>
              <p:cNvGrpSpPr/>
              <p:nvPr/>
            </p:nvGrpSpPr>
            <p:grpSpPr>
              <a:xfrm>
                <a:off x="2806331" y="838468"/>
                <a:ext cx="101507" cy="338778"/>
                <a:chOff x="2341973" y="656167"/>
                <a:chExt cx="101507" cy="338778"/>
              </a:xfrm>
              <a:effectLst>
                <a:outerShdw blurRad="50800" dist="38100" algn="l" rotWithShape="0">
                  <a:prstClr val="black">
                    <a:alpha val="40000"/>
                  </a:prstClr>
                </a:outerShdw>
              </a:effectLst>
            </p:grpSpPr>
            <p:sp>
              <p:nvSpPr>
                <p:cNvPr id="153" name="矩形 152"/>
                <p:cNvSpPr/>
                <p:nvPr/>
              </p:nvSpPr>
              <p:spPr>
                <a:xfrm>
                  <a:off x="2361537" y="828900"/>
                  <a:ext cx="81943" cy="16604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154" name="矩形 153"/>
                <p:cNvSpPr/>
                <p:nvPr/>
              </p:nvSpPr>
              <p:spPr>
                <a:xfrm>
                  <a:off x="2341973" y="656167"/>
                  <a:ext cx="45719" cy="17177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pSp>
          <p:grpSp>
            <p:nvGrpSpPr>
              <p:cNvPr id="132" name="组合 131"/>
              <p:cNvGrpSpPr/>
              <p:nvPr/>
            </p:nvGrpSpPr>
            <p:grpSpPr>
              <a:xfrm>
                <a:off x="3017951" y="841812"/>
                <a:ext cx="101507" cy="338778"/>
                <a:chOff x="2341973" y="656167"/>
                <a:chExt cx="101507" cy="338778"/>
              </a:xfrm>
              <a:effectLst>
                <a:outerShdw blurRad="50800" dist="38100" algn="l" rotWithShape="0">
                  <a:prstClr val="black">
                    <a:alpha val="40000"/>
                  </a:prstClr>
                </a:outerShdw>
              </a:effectLst>
            </p:grpSpPr>
            <p:sp>
              <p:nvSpPr>
                <p:cNvPr id="151" name="矩形 150"/>
                <p:cNvSpPr/>
                <p:nvPr/>
              </p:nvSpPr>
              <p:spPr>
                <a:xfrm>
                  <a:off x="2361537" y="828900"/>
                  <a:ext cx="81943" cy="16604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152" name="矩形 151"/>
                <p:cNvSpPr/>
                <p:nvPr/>
              </p:nvSpPr>
              <p:spPr>
                <a:xfrm>
                  <a:off x="2341973" y="656167"/>
                  <a:ext cx="45719" cy="17177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pSp>
          <p:grpSp>
            <p:nvGrpSpPr>
              <p:cNvPr id="133" name="组合 132"/>
              <p:cNvGrpSpPr/>
              <p:nvPr/>
            </p:nvGrpSpPr>
            <p:grpSpPr>
              <a:xfrm>
                <a:off x="3271858" y="835990"/>
                <a:ext cx="101507" cy="338778"/>
                <a:chOff x="2341973" y="656167"/>
                <a:chExt cx="101507" cy="338778"/>
              </a:xfrm>
              <a:effectLst>
                <a:outerShdw blurRad="50800" dist="38100" algn="l" rotWithShape="0">
                  <a:prstClr val="black">
                    <a:alpha val="40000"/>
                  </a:prstClr>
                </a:outerShdw>
              </a:effectLst>
            </p:grpSpPr>
            <p:sp>
              <p:nvSpPr>
                <p:cNvPr id="149" name="矩形 148"/>
                <p:cNvSpPr/>
                <p:nvPr/>
              </p:nvSpPr>
              <p:spPr>
                <a:xfrm>
                  <a:off x="2361537" y="828900"/>
                  <a:ext cx="81943" cy="16604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150" name="矩形 149"/>
                <p:cNvSpPr/>
                <p:nvPr/>
              </p:nvSpPr>
              <p:spPr>
                <a:xfrm>
                  <a:off x="2341973" y="656167"/>
                  <a:ext cx="45719" cy="17177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pSp>
          <p:grpSp>
            <p:nvGrpSpPr>
              <p:cNvPr id="134" name="组合 133"/>
              <p:cNvGrpSpPr/>
              <p:nvPr/>
            </p:nvGrpSpPr>
            <p:grpSpPr>
              <a:xfrm>
                <a:off x="3509018" y="835990"/>
                <a:ext cx="101507" cy="338778"/>
                <a:chOff x="2341973" y="656167"/>
                <a:chExt cx="101507" cy="338778"/>
              </a:xfrm>
              <a:effectLst>
                <a:outerShdw blurRad="50800" dist="38100" algn="l" rotWithShape="0">
                  <a:prstClr val="black">
                    <a:alpha val="40000"/>
                  </a:prstClr>
                </a:outerShdw>
              </a:effectLst>
            </p:grpSpPr>
            <p:sp>
              <p:nvSpPr>
                <p:cNvPr id="147" name="矩形 146"/>
                <p:cNvSpPr/>
                <p:nvPr/>
              </p:nvSpPr>
              <p:spPr>
                <a:xfrm>
                  <a:off x="2361537" y="828900"/>
                  <a:ext cx="81943" cy="16604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148" name="矩形 147"/>
                <p:cNvSpPr/>
                <p:nvPr/>
              </p:nvSpPr>
              <p:spPr>
                <a:xfrm>
                  <a:off x="2341973" y="656167"/>
                  <a:ext cx="45719" cy="17177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pSp>
          <p:grpSp>
            <p:nvGrpSpPr>
              <p:cNvPr id="135" name="组合 134"/>
              <p:cNvGrpSpPr/>
              <p:nvPr/>
            </p:nvGrpSpPr>
            <p:grpSpPr>
              <a:xfrm>
                <a:off x="3722045" y="835990"/>
                <a:ext cx="101507" cy="338778"/>
                <a:chOff x="2341973" y="656167"/>
                <a:chExt cx="101507" cy="338778"/>
              </a:xfrm>
              <a:effectLst>
                <a:outerShdw blurRad="50800" dist="38100" algn="l" rotWithShape="0">
                  <a:prstClr val="black">
                    <a:alpha val="40000"/>
                  </a:prstClr>
                </a:outerShdw>
              </a:effectLst>
            </p:grpSpPr>
            <p:sp>
              <p:nvSpPr>
                <p:cNvPr id="145" name="矩形 144"/>
                <p:cNvSpPr/>
                <p:nvPr/>
              </p:nvSpPr>
              <p:spPr>
                <a:xfrm>
                  <a:off x="2361537" y="828900"/>
                  <a:ext cx="81943" cy="16604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146" name="矩形 145"/>
                <p:cNvSpPr/>
                <p:nvPr/>
              </p:nvSpPr>
              <p:spPr>
                <a:xfrm>
                  <a:off x="2341973" y="656167"/>
                  <a:ext cx="45719" cy="17177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pSp>
          <p:grpSp>
            <p:nvGrpSpPr>
              <p:cNvPr id="136" name="组合 135"/>
              <p:cNvGrpSpPr/>
              <p:nvPr/>
            </p:nvGrpSpPr>
            <p:grpSpPr>
              <a:xfrm>
                <a:off x="3975952" y="830168"/>
                <a:ext cx="101507" cy="338778"/>
                <a:chOff x="2341973" y="656167"/>
                <a:chExt cx="101507" cy="338778"/>
              </a:xfrm>
              <a:effectLst>
                <a:outerShdw blurRad="50800" dist="38100" algn="l" rotWithShape="0">
                  <a:prstClr val="black">
                    <a:alpha val="40000"/>
                  </a:prstClr>
                </a:outerShdw>
              </a:effectLst>
            </p:grpSpPr>
            <p:sp>
              <p:nvSpPr>
                <p:cNvPr id="143" name="矩形 142"/>
                <p:cNvSpPr/>
                <p:nvPr/>
              </p:nvSpPr>
              <p:spPr>
                <a:xfrm>
                  <a:off x="2361537" y="828900"/>
                  <a:ext cx="81943" cy="16604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144" name="矩形 143"/>
                <p:cNvSpPr/>
                <p:nvPr/>
              </p:nvSpPr>
              <p:spPr>
                <a:xfrm>
                  <a:off x="2341973" y="656167"/>
                  <a:ext cx="45719" cy="17177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pSp>
          <p:grpSp>
            <p:nvGrpSpPr>
              <p:cNvPr id="137" name="组合 136"/>
              <p:cNvGrpSpPr/>
              <p:nvPr/>
            </p:nvGrpSpPr>
            <p:grpSpPr>
              <a:xfrm>
                <a:off x="4213112" y="830168"/>
                <a:ext cx="101507" cy="338778"/>
                <a:chOff x="2341973" y="656167"/>
                <a:chExt cx="101507" cy="338778"/>
              </a:xfrm>
              <a:effectLst>
                <a:outerShdw blurRad="50800" dist="38100" algn="l" rotWithShape="0">
                  <a:prstClr val="black">
                    <a:alpha val="40000"/>
                  </a:prstClr>
                </a:outerShdw>
              </a:effectLst>
            </p:grpSpPr>
            <p:sp>
              <p:nvSpPr>
                <p:cNvPr id="141" name="矩形 140"/>
                <p:cNvSpPr/>
                <p:nvPr/>
              </p:nvSpPr>
              <p:spPr>
                <a:xfrm>
                  <a:off x="2361537" y="828900"/>
                  <a:ext cx="81943" cy="16604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142" name="矩形 141"/>
                <p:cNvSpPr/>
                <p:nvPr/>
              </p:nvSpPr>
              <p:spPr>
                <a:xfrm>
                  <a:off x="2341973" y="656167"/>
                  <a:ext cx="45719" cy="17177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pSp>
          <p:grpSp>
            <p:nvGrpSpPr>
              <p:cNvPr id="138" name="组合 137"/>
              <p:cNvGrpSpPr/>
              <p:nvPr/>
            </p:nvGrpSpPr>
            <p:grpSpPr>
              <a:xfrm>
                <a:off x="4467019" y="830168"/>
                <a:ext cx="101507" cy="338778"/>
                <a:chOff x="2341973" y="656167"/>
                <a:chExt cx="101507" cy="338778"/>
              </a:xfrm>
              <a:effectLst>
                <a:outerShdw blurRad="50800" dist="38100" algn="l" rotWithShape="0">
                  <a:prstClr val="black">
                    <a:alpha val="40000"/>
                  </a:prstClr>
                </a:outerShdw>
              </a:effectLst>
            </p:grpSpPr>
            <p:sp>
              <p:nvSpPr>
                <p:cNvPr id="139" name="矩形 138"/>
                <p:cNvSpPr/>
                <p:nvPr/>
              </p:nvSpPr>
              <p:spPr>
                <a:xfrm>
                  <a:off x="2361537" y="828900"/>
                  <a:ext cx="81943" cy="16604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140" name="矩形 139"/>
                <p:cNvSpPr/>
                <p:nvPr/>
              </p:nvSpPr>
              <p:spPr>
                <a:xfrm>
                  <a:off x="2341973" y="656167"/>
                  <a:ext cx="45719" cy="17177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pSp>
        </p:grpSp>
        <p:grpSp>
          <p:nvGrpSpPr>
            <p:cNvPr id="13" name="组合 12"/>
            <p:cNvGrpSpPr/>
            <p:nvPr/>
          </p:nvGrpSpPr>
          <p:grpSpPr>
            <a:xfrm>
              <a:off x="792442" y="1479740"/>
              <a:ext cx="416873" cy="2460003"/>
              <a:chOff x="792442" y="1479740"/>
              <a:chExt cx="416873" cy="2460003"/>
            </a:xfrm>
          </p:grpSpPr>
          <p:grpSp>
            <p:nvGrpSpPr>
              <p:cNvPr id="90" name="组合 89"/>
              <p:cNvGrpSpPr/>
              <p:nvPr/>
            </p:nvGrpSpPr>
            <p:grpSpPr>
              <a:xfrm>
                <a:off x="792442" y="1479740"/>
                <a:ext cx="416873" cy="111109"/>
                <a:chOff x="1523245" y="1285795"/>
                <a:chExt cx="416873" cy="111109"/>
              </a:xfrm>
              <a:effectLst>
                <a:outerShdw blurRad="50800" dist="38100" dir="5400000" algn="t" rotWithShape="0">
                  <a:prstClr val="black">
                    <a:alpha val="40000"/>
                  </a:prstClr>
                </a:outerShdw>
              </a:effectLst>
            </p:grpSpPr>
            <p:sp>
              <p:nvSpPr>
                <p:cNvPr id="124" name="矩形 123"/>
                <p:cNvSpPr/>
                <p:nvPr/>
              </p:nvSpPr>
              <p:spPr>
                <a:xfrm>
                  <a:off x="1726537" y="1285795"/>
                  <a:ext cx="213581" cy="8302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125" name="矩形 124"/>
                <p:cNvSpPr/>
                <p:nvPr/>
              </p:nvSpPr>
              <p:spPr>
                <a:xfrm>
                  <a:off x="1523245" y="1335939"/>
                  <a:ext cx="203292" cy="6096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pSp>
          <p:grpSp>
            <p:nvGrpSpPr>
              <p:cNvPr id="91" name="组合 90"/>
              <p:cNvGrpSpPr/>
              <p:nvPr/>
            </p:nvGrpSpPr>
            <p:grpSpPr>
              <a:xfrm>
                <a:off x="792442" y="1699052"/>
                <a:ext cx="416873" cy="111109"/>
                <a:chOff x="1523245" y="1285795"/>
                <a:chExt cx="416873" cy="111109"/>
              </a:xfrm>
              <a:effectLst>
                <a:outerShdw blurRad="50800" dist="38100" dir="5400000" algn="t" rotWithShape="0">
                  <a:prstClr val="black">
                    <a:alpha val="40000"/>
                  </a:prstClr>
                </a:outerShdw>
              </a:effectLst>
            </p:grpSpPr>
            <p:sp>
              <p:nvSpPr>
                <p:cNvPr id="122" name="矩形 121"/>
                <p:cNvSpPr/>
                <p:nvPr/>
              </p:nvSpPr>
              <p:spPr>
                <a:xfrm>
                  <a:off x="1726537" y="1285795"/>
                  <a:ext cx="213581" cy="8302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123" name="矩形 122"/>
                <p:cNvSpPr/>
                <p:nvPr/>
              </p:nvSpPr>
              <p:spPr>
                <a:xfrm>
                  <a:off x="1523245" y="1335939"/>
                  <a:ext cx="203292" cy="6096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pSp>
          <p:grpSp>
            <p:nvGrpSpPr>
              <p:cNvPr id="92" name="组合 91"/>
              <p:cNvGrpSpPr/>
              <p:nvPr/>
            </p:nvGrpSpPr>
            <p:grpSpPr>
              <a:xfrm>
                <a:off x="792442" y="1901430"/>
                <a:ext cx="416873" cy="111109"/>
                <a:chOff x="1523245" y="1285795"/>
                <a:chExt cx="416873" cy="111109"/>
              </a:xfrm>
              <a:effectLst>
                <a:outerShdw blurRad="50800" dist="38100" dir="5400000" algn="t" rotWithShape="0">
                  <a:prstClr val="black">
                    <a:alpha val="40000"/>
                  </a:prstClr>
                </a:outerShdw>
              </a:effectLst>
            </p:grpSpPr>
            <p:sp>
              <p:nvSpPr>
                <p:cNvPr id="120" name="矩形 119"/>
                <p:cNvSpPr/>
                <p:nvPr/>
              </p:nvSpPr>
              <p:spPr>
                <a:xfrm>
                  <a:off x="1726537" y="1285795"/>
                  <a:ext cx="213581" cy="8302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121" name="矩形 120"/>
                <p:cNvSpPr/>
                <p:nvPr/>
              </p:nvSpPr>
              <p:spPr>
                <a:xfrm>
                  <a:off x="1523245" y="1335939"/>
                  <a:ext cx="203292" cy="6096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pSp>
          <p:grpSp>
            <p:nvGrpSpPr>
              <p:cNvPr id="93" name="组合 92"/>
              <p:cNvGrpSpPr/>
              <p:nvPr/>
            </p:nvGrpSpPr>
            <p:grpSpPr>
              <a:xfrm>
                <a:off x="792442" y="2120742"/>
                <a:ext cx="416873" cy="111109"/>
                <a:chOff x="1523245" y="1285795"/>
                <a:chExt cx="416873" cy="111109"/>
              </a:xfrm>
              <a:effectLst>
                <a:outerShdw blurRad="50800" dist="38100" dir="5400000" algn="t" rotWithShape="0">
                  <a:prstClr val="black">
                    <a:alpha val="40000"/>
                  </a:prstClr>
                </a:outerShdw>
              </a:effectLst>
            </p:grpSpPr>
            <p:sp>
              <p:nvSpPr>
                <p:cNvPr id="118" name="矩形 117"/>
                <p:cNvSpPr/>
                <p:nvPr/>
              </p:nvSpPr>
              <p:spPr>
                <a:xfrm>
                  <a:off x="1726537" y="1285795"/>
                  <a:ext cx="213581" cy="8302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119" name="矩形 118"/>
                <p:cNvSpPr/>
                <p:nvPr/>
              </p:nvSpPr>
              <p:spPr>
                <a:xfrm>
                  <a:off x="1523245" y="1335939"/>
                  <a:ext cx="203292" cy="6096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pSp>
          <p:grpSp>
            <p:nvGrpSpPr>
              <p:cNvPr id="94" name="组合 93"/>
              <p:cNvGrpSpPr/>
              <p:nvPr/>
            </p:nvGrpSpPr>
            <p:grpSpPr>
              <a:xfrm>
                <a:off x="792442" y="2322825"/>
                <a:ext cx="416873" cy="111109"/>
                <a:chOff x="1523245" y="1285795"/>
                <a:chExt cx="416873" cy="111109"/>
              </a:xfrm>
              <a:effectLst>
                <a:outerShdw blurRad="50800" dist="38100" dir="5400000" algn="t" rotWithShape="0">
                  <a:prstClr val="black">
                    <a:alpha val="40000"/>
                  </a:prstClr>
                </a:outerShdw>
              </a:effectLst>
            </p:grpSpPr>
            <p:sp>
              <p:nvSpPr>
                <p:cNvPr id="116" name="矩形 115"/>
                <p:cNvSpPr/>
                <p:nvPr/>
              </p:nvSpPr>
              <p:spPr>
                <a:xfrm>
                  <a:off x="1726537" y="1285795"/>
                  <a:ext cx="213581" cy="8302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117" name="矩形 116"/>
                <p:cNvSpPr/>
                <p:nvPr/>
              </p:nvSpPr>
              <p:spPr>
                <a:xfrm>
                  <a:off x="1523245" y="1335939"/>
                  <a:ext cx="203292" cy="6096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pSp>
          <p:grpSp>
            <p:nvGrpSpPr>
              <p:cNvPr id="95" name="组合 94"/>
              <p:cNvGrpSpPr/>
              <p:nvPr/>
            </p:nvGrpSpPr>
            <p:grpSpPr>
              <a:xfrm>
                <a:off x="792442" y="2542137"/>
                <a:ext cx="416873" cy="111109"/>
                <a:chOff x="1523245" y="1285795"/>
                <a:chExt cx="416873" cy="111109"/>
              </a:xfrm>
              <a:effectLst>
                <a:outerShdw blurRad="50800" dist="38100" dir="5400000" algn="t" rotWithShape="0">
                  <a:prstClr val="black">
                    <a:alpha val="40000"/>
                  </a:prstClr>
                </a:outerShdw>
              </a:effectLst>
            </p:grpSpPr>
            <p:sp>
              <p:nvSpPr>
                <p:cNvPr id="114" name="矩形 113"/>
                <p:cNvSpPr/>
                <p:nvPr/>
              </p:nvSpPr>
              <p:spPr>
                <a:xfrm>
                  <a:off x="1726537" y="1285795"/>
                  <a:ext cx="213581" cy="8302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115" name="矩形 114"/>
                <p:cNvSpPr/>
                <p:nvPr/>
              </p:nvSpPr>
              <p:spPr>
                <a:xfrm>
                  <a:off x="1523245" y="1335939"/>
                  <a:ext cx="203292" cy="6096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pSp>
          <p:grpSp>
            <p:nvGrpSpPr>
              <p:cNvPr id="96" name="组合 95"/>
              <p:cNvGrpSpPr/>
              <p:nvPr/>
            </p:nvGrpSpPr>
            <p:grpSpPr>
              <a:xfrm>
                <a:off x="792442" y="2766237"/>
                <a:ext cx="416873" cy="111109"/>
                <a:chOff x="1523245" y="1285795"/>
                <a:chExt cx="416873" cy="111109"/>
              </a:xfrm>
              <a:effectLst>
                <a:outerShdw blurRad="50800" dist="38100" dir="5400000" algn="t" rotWithShape="0">
                  <a:prstClr val="black">
                    <a:alpha val="40000"/>
                  </a:prstClr>
                </a:outerShdw>
              </a:effectLst>
            </p:grpSpPr>
            <p:sp>
              <p:nvSpPr>
                <p:cNvPr id="112" name="矩形 111"/>
                <p:cNvSpPr/>
                <p:nvPr/>
              </p:nvSpPr>
              <p:spPr>
                <a:xfrm>
                  <a:off x="1726537" y="1285795"/>
                  <a:ext cx="213581" cy="8302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113" name="矩形 112"/>
                <p:cNvSpPr/>
                <p:nvPr/>
              </p:nvSpPr>
              <p:spPr>
                <a:xfrm>
                  <a:off x="1523245" y="1335939"/>
                  <a:ext cx="203292" cy="6096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pSp>
          <p:grpSp>
            <p:nvGrpSpPr>
              <p:cNvPr id="97" name="组合 96"/>
              <p:cNvGrpSpPr/>
              <p:nvPr/>
            </p:nvGrpSpPr>
            <p:grpSpPr>
              <a:xfrm>
                <a:off x="792442" y="2985549"/>
                <a:ext cx="416873" cy="111109"/>
                <a:chOff x="1523245" y="1285795"/>
                <a:chExt cx="416873" cy="111109"/>
              </a:xfrm>
              <a:effectLst>
                <a:outerShdw blurRad="50800" dist="38100" dir="5400000" algn="t" rotWithShape="0">
                  <a:prstClr val="black">
                    <a:alpha val="40000"/>
                  </a:prstClr>
                </a:outerShdw>
              </a:effectLst>
            </p:grpSpPr>
            <p:sp>
              <p:nvSpPr>
                <p:cNvPr id="110" name="矩形 109"/>
                <p:cNvSpPr/>
                <p:nvPr/>
              </p:nvSpPr>
              <p:spPr>
                <a:xfrm>
                  <a:off x="1726537" y="1285795"/>
                  <a:ext cx="213581" cy="8302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111" name="矩形 110"/>
                <p:cNvSpPr/>
                <p:nvPr/>
              </p:nvSpPr>
              <p:spPr>
                <a:xfrm>
                  <a:off x="1523245" y="1335939"/>
                  <a:ext cx="203292" cy="6096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pSp>
          <p:grpSp>
            <p:nvGrpSpPr>
              <p:cNvPr id="98" name="组合 97"/>
              <p:cNvGrpSpPr/>
              <p:nvPr/>
            </p:nvGrpSpPr>
            <p:grpSpPr>
              <a:xfrm>
                <a:off x="792442" y="3187927"/>
                <a:ext cx="416873" cy="111109"/>
                <a:chOff x="1523245" y="1285795"/>
                <a:chExt cx="416873" cy="111109"/>
              </a:xfrm>
              <a:effectLst>
                <a:outerShdw blurRad="50800" dist="38100" dir="5400000" algn="t" rotWithShape="0">
                  <a:prstClr val="black">
                    <a:alpha val="40000"/>
                  </a:prstClr>
                </a:outerShdw>
              </a:effectLst>
            </p:grpSpPr>
            <p:sp>
              <p:nvSpPr>
                <p:cNvPr id="108" name="矩形 107"/>
                <p:cNvSpPr/>
                <p:nvPr/>
              </p:nvSpPr>
              <p:spPr>
                <a:xfrm>
                  <a:off x="1726537" y="1285795"/>
                  <a:ext cx="213581" cy="8302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109" name="矩形 108"/>
                <p:cNvSpPr/>
                <p:nvPr/>
              </p:nvSpPr>
              <p:spPr>
                <a:xfrm>
                  <a:off x="1523245" y="1335939"/>
                  <a:ext cx="203292" cy="6096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pSp>
          <p:grpSp>
            <p:nvGrpSpPr>
              <p:cNvPr id="99" name="组合 98"/>
              <p:cNvGrpSpPr/>
              <p:nvPr/>
            </p:nvGrpSpPr>
            <p:grpSpPr>
              <a:xfrm>
                <a:off x="792442" y="3407239"/>
                <a:ext cx="416873" cy="111109"/>
                <a:chOff x="1523245" y="1285795"/>
                <a:chExt cx="416873" cy="111109"/>
              </a:xfrm>
              <a:effectLst>
                <a:outerShdw blurRad="50800" dist="38100" dir="5400000" algn="t" rotWithShape="0">
                  <a:prstClr val="black">
                    <a:alpha val="40000"/>
                  </a:prstClr>
                </a:outerShdw>
              </a:effectLst>
            </p:grpSpPr>
            <p:sp>
              <p:nvSpPr>
                <p:cNvPr id="106" name="矩形 105"/>
                <p:cNvSpPr/>
                <p:nvPr/>
              </p:nvSpPr>
              <p:spPr>
                <a:xfrm>
                  <a:off x="1726537" y="1285795"/>
                  <a:ext cx="213581" cy="8302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107" name="矩形 106"/>
                <p:cNvSpPr/>
                <p:nvPr/>
              </p:nvSpPr>
              <p:spPr>
                <a:xfrm>
                  <a:off x="1523245" y="1335939"/>
                  <a:ext cx="203292" cy="6096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pSp>
          <p:grpSp>
            <p:nvGrpSpPr>
              <p:cNvPr id="100" name="组合 99"/>
              <p:cNvGrpSpPr/>
              <p:nvPr/>
            </p:nvGrpSpPr>
            <p:grpSpPr>
              <a:xfrm>
                <a:off x="792442" y="3609322"/>
                <a:ext cx="416873" cy="111109"/>
                <a:chOff x="1523245" y="1285795"/>
                <a:chExt cx="416873" cy="111109"/>
              </a:xfrm>
              <a:effectLst>
                <a:outerShdw blurRad="50800" dist="38100" dir="5400000" algn="t" rotWithShape="0">
                  <a:prstClr val="black">
                    <a:alpha val="40000"/>
                  </a:prstClr>
                </a:outerShdw>
              </a:effectLst>
            </p:grpSpPr>
            <p:sp>
              <p:nvSpPr>
                <p:cNvPr id="104" name="矩形 103"/>
                <p:cNvSpPr/>
                <p:nvPr/>
              </p:nvSpPr>
              <p:spPr>
                <a:xfrm>
                  <a:off x="1726537" y="1285795"/>
                  <a:ext cx="213581" cy="8302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105" name="矩形 104"/>
                <p:cNvSpPr/>
                <p:nvPr/>
              </p:nvSpPr>
              <p:spPr>
                <a:xfrm>
                  <a:off x="1523245" y="1335939"/>
                  <a:ext cx="203292" cy="6096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pSp>
          <p:grpSp>
            <p:nvGrpSpPr>
              <p:cNvPr id="101" name="组合 100"/>
              <p:cNvGrpSpPr/>
              <p:nvPr/>
            </p:nvGrpSpPr>
            <p:grpSpPr>
              <a:xfrm>
                <a:off x="792442" y="3828634"/>
                <a:ext cx="416873" cy="111109"/>
                <a:chOff x="1523245" y="1285795"/>
                <a:chExt cx="416873" cy="111109"/>
              </a:xfrm>
              <a:effectLst>
                <a:outerShdw blurRad="50800" dist="38100" dir="5400000" algn="t" rotWithShape="0">
                  <a:prstClr val="black">
                    <a:alpha val="40000"/>
                  </a:prstClr>
                </a:outerShdw>
              </a:effectLst>
            </p:grpSpPr>
            <p:sp>
              <p:nvSpPr>
                <p:cNvPr id="102" name="矩形 101"/>
                <p:cNvSpPr/>
                <p:nvPr/>
              </p:nvSpPr>
              <p:spPr>
                <a:xfrm>
                  <a:off x="1726537" y="1285795"/>
                  <a:ext cx="213581" cy="8302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103" name="矩形 102"/>
                <p:cNvSpPr/>
                <p:nvPr/>
              </p:nvSpPr>
              <p:spPr>
                <a:xfrm>
                  <a:off x="1523245" y="1335939"/>
                  <a:ext cx="203292" cy="6096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pSp>
        </p:grpSp>
        <p:grpSp>
          <p:nvGrpSpPr>
            <p:cNvPr id="14" name="组合 13"/>
            <p:cNvGrpSpPr/>
            <p:nvPr/>
          </p:nvGrpSpPr>
          <p:grpSpPr>
            <a:xfrm>
              <a:off x="4888061" y="1465451"/>
              <a:ext cx="440778" cy="2512123"/>
              <a:chOff x="4888061" y="1465451"/>
              <a:chExt cx="440778" cy="2512123"/>
            </a:xfrm>
          </p:grpSpPr>
          <p:grpSp>
            <p:nvGrpSpPr>
              <p:cNvPr id="57" name="组合 56"/>
              <p:cNvGrpSpPr>
                <a:grpSpLocks noChangeAspect="1"/>
              </p:cNvGrpSpPr>
              <p:nvPr/>
            </p:nvGrpSpPr>
            <p:grpSpPr>
              <a:xfrm flipH="1">
                <a:off x="4888061" y="1465451"/>
                <a:ext cx="425043" cy="111600"/>
                <a:chOff x="1523245" y="1285795"/>
                <a:chExt cx="416873" cy="111114"/>
              </a:xfrm>
            </p:grpSpPr>
            <p:sp>
              <p:nvSpPr>
                <p:cNvPr id="88" name="矩形 87"/>
                <p:cNvSpPr/>
                <p:nvPr/>
              </p:nvSpPr>
              <p:spPr>
                <a:xfrm>
                  <a:off x="1726537" y="1285795"/>
                  <a:ext cx="213581" cy="8302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89" name="矩形 88"/>
                <p:cNvSpPr/>
                <p:nvPr/>
              </p:nvSpPr>
              <p:spPr>
                <a:xfrm>
                  <a:off x="1523245" y="1335943"/>
                  <a:ext cx="203292" cy="60966"/>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pSp>
          <p:grpSp>
            <p:nvGrpSpPr>
              <p:cNvPr id="58" name="组合 57"/>
              <p:cNvGrpSpPr>
                <a:grpSpLocks noChangeAspect="1"/>
              </p:cNvGrpSpPr>
              <p:nvPr/>
            </p:nvGrpSpPr>
            <p:grpSpPr>
              <a:xfrm flipH="1">
                <a:off x="4893306" y="1699052"/>
                <a:ext cx="425043" cy="111600"/>
                <a:chOff x="1523245" y="1285795"/>
                <a:chExt cx="416873" cy="111114"/>
              </a:xfrm>
            </p:grpSpPr>
            <p:sp>
              <p:nvSpPr>
                <p:cNvPr id="86" name="矩形 85"/>
                <p:cNvSpPr/>
                <p:nvPr/>
              </p:nvSpPr>
              <p:spPr>
                <a:xfrm>
                  <a:off x="1726537" y="1285795"/>
                  <a:ext cx="213581" cy="8302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87" name="矩形 86"/>
                <p:cNvSpPr/>
                <p:nvPr/>
              </p:nvSpPr>
              <p:spPr>
                <a:xfrm>
                  <a:off x="1523245" y="1335943"/>
                  <a:ext cx="203292" cy="60966"/>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pSp>
          <p:grpSp>
            <p:nvGrpSpPr>
              <p:cNvPr id="59" name="组合 58"/>
              <p:cNvGrpSpPr>
                <a:grpSpLocks noChangeAspect="1"/>
              </p:cNvGrpSpPr>
              <p:nvPr/>
            </p:nvGrpSpPr>
            <p:grpSpPr>
              <a:xfrm flipH="1">
                <a:off x="4888061" y="1946118"/>
                <a:ext cx="425043" cy="111600"/>
                <a:chOff x="1523245" y="1285795"/>
                <a:chExt cx="416873" cy="111114"/>
              </a:xfrm>
            </p:grpSpPr>
            <p:sp>
              <p:nvSpPr>
                <p:cNvPr id="84" name="矩形 83"/>
                <p:cNvSpPr/>
                <p:nvPr/>
              </p:nvSpPr>
              <p:spPr>
                <a:xfrm>
                  <a:off x="1726537" y="1285795"/>
                  <a:ext cx="213581" cy="8302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85" name="矩形 84"/>
                <p:cNvSpPr/>
                <p:nvPr/>
              </p:nvSpPr>
              <p:spPr>
                <a:xfrm>
                  <a:off x="1523245" y="1335943"/>
                  <a:ext cx="203292" cy="60966"/>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pSp>
          <p:grpSp>
            <p:nvGrpSpPr>
              <p:cNvPr id="60" name="组合 59"/>
              <p:cNvGrpSpPr>
                <a:grpSpLocks noChangeAspect="1"/>
              </p:cNvGrpSpPr>
              <p:nvPr/>
            </p:nvGrpSpPr>
            <p:grpSpPr>
              <a:xfrm flipH="1">
                <a:off x="4893306" y="2179719"/>
                <a:ext cx="425043" cy="111600"/>
                <a:chOff x="1523245" y="1285795"/>
                <a:chExt cx="416873" cy="111114"/>
              </a:xfrm>
            </p:grpSpPr>
            <p:sp>
              <p:nvSpPr>
                <p:cNvPr id="82" name="矩形 81"/>
                <p:cNvSpPr/>
                <p:nvPr/>
              </p:nvSpPr>
              <p:spPr>
                <a:xfrm>
                  <a:off x="1726537" y="1285795"/>
                  <a:ext cx="213581" cy="8302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83" name="矩形 82"/>
                <p:cNvSpPr/>
                <p:nvPr/>
              </p:nvSpPr>
              <p:spPr>
                <a:xfrm>
                  <a:off x="1523245" y="1335943"/>
                  <a:ext cx="203292" cy="60966"/>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pSp>
          <p:grpSp>
            <p:nvGrpSpPr>
              <p:cNvPr id="61" name="组合 60"/>
              <p:cNvGrpSpPr>
                <a:grpSpLocks noChangeAspect="1"/>
              </p:cNvGrpSpPr>
              <p:nvPr/>
            </p:nvGrpSpPr>
            <p:grpSpPr>
              <a:xfrm flipH="1">
                <a:off x="4898551" y="2437287"/>
                <a:ext cx="425043" cy="111600"/>
                <a:chOff x="1523245" y="1285795"/>
                <a:chExt cx="416873" cy="111114"/>
              </a:xfrm>
            </p:grpSpPr>
            <p:sp>
              <p:nvSpPr>
                <p:cNvPr id="80" name="矩形 79"/>
                <p:cNvSpPr/>
                <p:nvPr/>
              </p:nvSpPr>
              <p:spPr>
                <a:xfrm>
                  <a:off x="1726537" y="1285795"/>
                  <a:ext cx="213581" cy="8302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81" name="矩形 80"/>
                <p:cNvSpPr/>
                <p:nvPr/>
              </p:nvSpPr>
              <p:spPr>
                <a:xfrm>
                  <a:off x="1523245" y="1335943"/>
                  <a:ext cx="203292" cy="60966"/>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pSp>
          <p:grpSp>
            <p:nvGrpSpPr>
              <p:cNvPr id="62" name="组合 61"/>
              <p:cNvGrpSpPr>
                <a:grpSpLocks noChangeAspect="1"/>
              </p:cNvGrpSpPr>
              <p:nvPr/>
            </p:nvGrpSpPr>
            <p:grpSpPr>
              <a:xfrm flipH="1">
                <a:off x="4903796" y="2670888"/>
                <a:ext cx="425043" cy="111600"/>
                <a:chOff x="1523245" y="1285795"/>
                <a:chExt cx="416873" cy="111114"/>
              </a:xfrm>
            </p:grpSpPr>
            <p:sp>
              <p:nvSpPr>
                <p:cNvPr id="78" name="矩形 77"/>
                <p:cNvSpPr/>
                <p:nvPr/>
              </p:nvSpPr>
              <p:spPr>
                <a:xfrm>
                  <a:off x="1726537" y="1285795"/>
                  <a:ext cx="213581" cy="8302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79" name="矩形 78"/>
                <p:cNvSpPr/>
                <p:nvPr/>
              </p:nvSpPr>
              <p:spPr>
                <a:xfrm>
                  <a:off x="1523245" y="1335943"/>
                  <a:ext cx="203292" cy="60966"/>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pSp>
          <p:grpSp>
            <p:nvGrpSpPr>
              <p:cNvPr id="63" name="组合 62"/>
              <p:cNvGrpSpPr>
                <a:grpSpLocks noChangeAspect="1"/>
              </p:cNvGrpSpPr>
              <p:nvPr/>
            </p:nvGrpSpPr>
            <p:grpSpPr>
              <a:xfrm flipH="1">
                <a:off x="4898551" y="2917954"/>
                <a:ext cx="425043" cy="111600"/>
                <a:chOff x="1523245" y="1285795"/>
                <a:chExt cx="416873" cy="111114"/>
              </a:xfrm>
            </p:grpSpPr>
            <p:sp>
              <p:nvSpPr>
                <p:cNvPr id="76" name="矩形 75"/>
                <p:cNvSpPr/>
                <p:nvPr/>
              </p:nvSpPr>
              <p:spPr>
                <a:xfrm>
                  <a:off x="1726537" y="1285795"/>
                  <a:ext cx="213581" cy="8302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77" name="矩形 76"/>
                <p:cNvSpPr/>
                <p:nvPr/>
              </p:nvSpPr>
              <p:spPr>
                <a:xfrm>
                  <a:off x="1523245" y="1335943"/>
                  <a:ext cx="203292" cy="60966"/>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pSp>
          <p:grpSp>
            <p:nvGrpSpPr>
              <p:cNvPr id="64" name="组合 63"/>
              <p:cNvGrpSpPr>
                <a:grpSpLocks noChangeAspect="1"/>
              </p:cNvGrpSpPr>
              <p:nvPr/>
            </p:nvGrpSpPr>
            <p:grpSpPr>
              <a:xfrm flipH="1">
                <a:off x="4903796" y="3151555"/>
                <a:ext cx="425043" cy="111600"/>
                <a:chOff x="1523245" y="1285795"/>
                <a:chExt cx="416873" cy="111114"/>
              </a:xfrm>
            </p:grpSpPr>
            <p:sp>
              <p:nvSpPr>
                <p:cNvPr id="74" name="矩形 73"/>
                <p:cNvSpPr/>
                <p:nvPr/>
              </p:nvSpPr>
              <p:spPr>
                <a:xfrm>
                  <a:off x="1726537" y="1285795"/>
                  <a:ext cx="213581" cy="8302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75" name="矩形 74"/>
                <p:cNvSpPr/>
                <p:nvPr/>
              </p:nvSpPr>
              <p:spPr>
                <a:xfrm>
                  <a:off x="1523245" y="1335943"/>
                  <a:ext cx="203292" cy="60966"/>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pSp>
          <p:grpSp>
            <p:nvGrpSpPr>
              <p:cNvPr id="65" name="组合 64"/>
              <p:cNvGrpSpPr>
                <a:grpSpLocks noChangeAspect="1"/>
              </p:cNvGrpSpPr>
              <p:nvPr/>
            </p:nvGrpSpPr>
            <p:grpSpPr>
              <a:xfrm flipH="1">
                <a:off x="4888061" y="3385307"/>
                <a:ext cx="425043" cy="111600"/>
                <a:chOff x="1523245" y="1285795"/>
                <a:chExt cx="416873" cy="111114"/>
              </a:xfrm>
            </p:grpSpPr>
            <p:sp>
              <p:nvSpPr>
                <p:cNvPr id="72" name="矩形 71"/>
                <p:cNvSpPr/>
                <p:nvPr/>
              </p:nvSpPr>
              <p:spPr>
                <a:xfrm>
                  <a:off x="1726537" y="1285795"/>
                  <a:ext cx="213581" cy="8302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73" name="矩形 72"/>
                <p:cNvSpPr/>
                <p:nvPr/>
              </p:nvSpPr>
              <p:spPr>
                <a:xfrm>
                  <a:off x="1523245" y="1335943"/>
                  <a:ext cx="203292" cy="60966"/>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pSp>
          <p:grpSp>
            <p:nvGrpSpPr>
              <p:cNvPr id="66" name="组合 65"/>
              <p:cNvGrpSpPr>
                <a:grpSpLocks noChangeAspect="1"/>
              </p:cNvGrpSpPr>
              <p:nvPr/>
            </p:nvGrpSpPr>
            <p:grpSpPr>
              <a:xfrm flipH="1">
                <a:off x="4893306" y="3618908"/>
                <a:ext cx="425043" cy="111600"/>
                <a:chOff x="1523245" y="1285795"/>
                <a:chExt cx="416873" cy="111114"/>
              </a:xfrm>
            </p:grpSpPr>
            <p:sp>
              <p:nvSpPr>
                <p:cNvPr id="70" name="矩形 69"/>
                <p:cNvSpPr/>
                <p:nvPr/>
              </p:nvSpPr>
              <p:spPr>
                <a:xfrm>
                  <a:off x="1726537" y="1285795"/>
                  <a:ext cx="213581" cy="8302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71" name="矩形 70"/>
                <p:cNvSpPr/>
                <p:nvPr/>
              </p:nvSpPr>
              <p:spPr>
                <a:xfrm>
                  <a:off x="1523245" y="1335943"/>
                  <a:ext cx="203292" cy="60966"/>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pSp>
          <p:grpSp>
            <p:nvGrpSpPr>
              <p:cNvPr id="67" name="组合 66"/>
              <p:cNvGrpSpPr>
                <a:grpSpLocks noChangeAspect="1"/>
              </p:cNvGrpSpPr>
              <p:nvPr/>
            </p:nvGrpSpPr>
            <p:grpSpPr>
              <a:xfrm flipH="1">
                <a:off x="4888061" y="3865974"/>
                <a:ext cx="425043" cy="111600"/>
                <a:chOff x="1523245" y="1285795"/>
                <a:chExt cx="416873" cy="111114"/>
              </a:xfrm>
            </p:grpSpPr>
            <p:sp>
              <p:nvSpPr>
                <p:cNvPr id="68" name="矩形 67"/>
                <p:cNvSpPr/>
                <p:nvPr/>
              </p:nvSpPr>
              <p:spPr>
                <a:xfrm>
                  <a:off x="1726537" y="1285795"/>
                  <a:ext cx="213581" cy="8302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69" name="矩形 68"/>
                <p:cNvSpPr/>
                <p:nvPr/>
              </p:nvSpPr>
              <p:spPr>
                <a:xfrm>
                  <a:off x="1523245" y="1335943"/>
                  <a:ext cx="203292" cy="60966"/>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pSp>
        </p:grpSp>
        <p:grpSp>
          <p:nvGrpSpPr>
            <p:cNvPr id="15" name="组合 14"/>
            <p:cNvGrpSpPr>
              <a:grpSpLocks noChangeAspect="1"/>
            </p:cNvGrpSpPr>
            <p:nvPr/>
          </p:nvGrpSpPr>
          <p:grpSpPr>
            <a:xfrm>
              <a:off x="1584992" y="4255878"/>
              <a:ext cx="2957356" cy="358722"/>
              <a:chOff x="-150414" y="4563968"/>
              <a:chExt cx="2957356" cy="358722"/>
            </a:xfrm>
            <a:scene3d>
              <a:camera prst="orthographicFront">
                <a:rot lat="0" lon="0" rev="10799999"/>
              </a:camera>
              <a:lightRig rig="threePt" dir="t"/>
            </a:scene3d>
          </p:grpSpPr>
          <p:grpSp>
            <p:nvGrpSpPr>
              <p:cNvPr id="18" name="组合 17"/>
              <p:cNvGrpSpPr/>
              <p:nvPr/>
            </p:nvGrpSpPr>
            <p:grpSpPr>
              <a:xfrm>
                <a:off x="-150414" y="4583912"/>
                <a:ext cx="101507" cy="338778"/>
                <a:chOff x="2341973" y="656167"/>
                <a:chExt cx="101507" cy="338778"/>
              </a:xfrm>
            </p:grpSpPr>
            <p:sp>
              <p:nvSpPr>
                <p:cNvPr id="55" name="矩形 54"/>
                <p:cNvSpPr/>
                <p:nvPr/>
              </p:nvSpPr>
              <p:spPr>
                <a:xfrm>
                  <a:off x="2361537" y="828900"/>
                  <a:ext cx="81943" cy="16604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56" name="矩形 55"/>
                <p:cNvSpPr/>
                <p:nvPr/>
              </p:nvSpPr>
              <p:spPr>
                <a:xfrm>
                  <a:off x="2341973" y="656167"/>
                  <a:ext cx="45719" cy="17177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pSp>
          <p:grpSp>
            <p:nvGrpSpPr>
              <p:cNvPr id="19" name="组合 18"/>
              <p:cNvGrpSpPr/>
              <p:nvPr/>
            </p:nvGrpSpPr>
            <p:grpSpPr>
              <a:xfrm>
                <a:off x="103493" y="4578090"/>
                <a:ext cx="101507" cy="338778"/>
                <a:chOff x="2341973" y="656167"/>
                <a:chExt cx="101507" cy="338778"/>
              </a:xfrm>
            </p:grpSpPr>
            <p:sp>
              <p:nvSpPr>
                <p:cNvPr id="53" name="矩形 52"/>
                <p:cNvSpPr/>
                <p:nvPr/>
              </p:nvSpPr>
              <p:spPr>
                <a:xfrm>
                  <a:off x="2361537" y="828900"/>
                  <a:ext cx="81943" cy="16604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54" name="矩形 53"/>
                <p:cNvSpPr/>
                <p:nvPr/>
              </p:nvSpPr>
              <p:spPr>
                <a:xfrm>
                  <a:off x="2341973" y="656167"/>
                  <a:ext cx="45719" cy="17177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pSp>
          <p:grpSp>
            <p:nvGrpSpPr>
              <p:cNvPr id="20" name="组合 19"/>
              <p:cNvGrpSpPr/>
              <p:nvPr/>
            </p:nvGrpSpPr>
            <p:grpSpPr>
              <a:xfrm>
                <a:off x="340653" y="4578090"/>
                <a:ext cx="101507" cy="338778"/>
                <a:chOff x="2341973" y="656167"/>
                <a:chExt cx="101507" cy="338778"/>
              </a:xfrm>
            </p:grpSpPr>
            <p:sp>
              <p:nvSpPr>
                <p:cNvPr id="51" name="矩形 50"/>
                <p:cNvSpPr/>
                <p:nvPr/>
              </p:nvSpPr>
              <p:spPr>
                <a:xfrm>
                  <a:off x="2361537" y="828900"/>
                  <a:ext cx="81943" cy="16604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52" name="矩形 51"/>
                <p:cNvSpPr/>
                <p:nvPr/>
              </p:nvSpPr>
              <p:spPr>
                <a:xfrm>
                  <a:off x="2341973" y="656167"/>
                  <a:ext cx="45719" cy="17177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pSp>
          <p:grpSp>
            <p:nvGrpSpPr>
              <p:cNvPr id="21" name="组合 20"/>
              <p:cNvGrpSpPr/>
              <p:nvPr/>
            </p:nvGrpSpPr>
            <p:grpSpPr>
              <a:xfrm>
                <a:off x="553680" y="4578090"/>
                <a:ext cx="101507" cy="338778"/>
                <a:chOff x="2341973" y="656167"/>
                <a:chExt cx="101507" cy="338778"/>
              </a:xfrm>
            </p:grpSpPr>
            <p:sp>
              <p:nvSpPr>
                <p:cNvPr id="49" name="矩形 48"/>
                <p:cNvSpPr/>
                <p:nvPr/>
              </p:nvSpPr>
              <p:spPr>
                <a:xfrm>
                  <a:off x="2361537" y="828900"/>
                  <a:ext cx="81943" cy="16604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50" name="矩形 49"/>
                <p:cNvSpPr/>
                <p:nvPr/>
              </p:nvSpPr>
              <p:spPr>
                <a:xfrm>
                  <a:off x="2341973" y="656167"/>
                  <a:ext cx="45719" cy="17177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pSp>
          <p:grpSp>
            <p:nvGrpSpPr>
              <p:cNvPr id="22" name="组合 21"/>
              <p:cNvGrpSpPr/>
              <p:nvPr/>
            </p:nvGrpSpPr>
            <p:grpSpPr>
              <a:xfrm>
                <a:off x="807587" y="4572268"/>
                <a:ext cx="101507" cy="338778"/>
                <a:chOff x="2341973" y="656167"/>
                <a:chExt cx="101507" cy="338778"/>
              </a:xfrm>
            </p:grpSpPr>
            <p:sp>
              <p:nvSpPr>
                <p:cNvPr id="47" name="矩形 46"/>
                <p:cNvSpPr/>
                <p:nvPr/>
              </p:nvSpPr>
              <p:spPr>
                <a:xfrm>
                  <a:off x="2361537" y="828900"/>
                  <a:ext cx="81943" cy="16604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48" name="矩形 47"/>
                <p:cNvSpPr/>
                <p:nvPr/>
              </p:nvSpPr>
              <p:spPr>
                <a:xfrm>
                  <a:off x="2341973" y="656167"/>
                  <a:ext cx="45719" cy="17177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pSp>
          <p:grpSp>
            <p:nvGrpSpPr>
              <p:cNvPr id="23" name="组合 22"/>
              <p:cNvGrpSpPr/>
              <p:nvPr/>
            </p:nvGrpSpPr>
            <p:grpSpPr>
              <a:xfrm>
                <a:off x="1044747" y="4572268"/>
                <a:ext cx="101507" cy="338778"/>
                <a:chOff x="2341973" y="656167"/>
                <a:chExt cx="101507" cy="338778"/>
              </a:xfrm>
            </p:grpSpPr>
            <p:sp>
              <p:nvSpPr>
                <p:cNvPr id="45" name="矩形 44"/>
                <p:cNvSpPr/>
                <p:nvPr/>
              </p:nvSpPr>
              <p:spPr>
                <a:xfrm>
                  <a:off x="2361537" y="828900"/>
                  <a:ext cx="81943" cy="16604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46" name="矩形 45"/>
                <p:cNvSpPr/>
                <p:nvPr/>
              </p:nvSpPr>
              <p:spPr>
                <a:xfrm>
                  <a:off x="2341973" y="656167"/>
                  <a:ext cx="45719" cy="17177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pSp>
          <p:grpSp>
            <p:nvGrpSpPr>
              <p:cNvPr id="24" name="组合 23"/>
              <p:cNvGrpSpPr/>
              <p:nvPr/>
            </p:nvGrpSpPr>
            <p:grpSpPr>
              <a:xfrm>
                <a:off x="1256367" y="4575612"/>
                <a:ext cx="101507" cy="338778"/>
                <a:chOff x="2341973" y="656167"/>
                <a:chExt cx="101507" cy="338778"/>
              </a:xfrm>
            </p:grpSpPr>
            <p:sp>
              <p:nvSpPr>
                <p:cNvPr id="43" name="矩形 42"/>
                <p:cNvSpPr/>
                <p:nvPr/>
              </p:nvSpPr>
              <p:spPr>
                <a:xfrm>
                  <a:off x="2361537" y="828900"/>
                  <a:ext cx="81943" cy="16604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44" name="矩形 43"/>
                <p:cNvSpPr/>
                <p:nvPr/>
              </p:nvSpPr>
              <p:spPr>
                <a:xfrm>
                  <a:off x="2341973" y="656167"/>
                  <a:ext cx="45719" cy="17177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pSp>
          <p:grpSp>
            <p:nvGrpSpPr>
              <p:cNvPr id="25" name="组合 24"/>
              <p:cNvGrpSpPr/>
              <p:nvPr/>
            </p:nvGrpSpPr>
            <p:grpSpPr>
              <a:xfrm>
                <a:off x="1510274" y="4569790"/>
                <a:ext cx="101507" cy="338778"/>
                <a:chOff x="2341973" y="656167"/>
                <a:chExt cx="101507" cy="338778"/>
              </a:xfrm>
            </p:grpSpPr>
            <p:sp>
              <p:nvSpPr>
                <p:cNvPr id="41" name="矩形 40"/>
                <p:cNvSpPr/>
                <p:nvPr/>
              </p:nvSpPr>
              <p:spPr>
                <a:xfrm>
                  <a:off x="2361537" y="828900"/>
                  <a:ext cx="81943" cy="16604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42" name="矩形 41"/>
                <p:cNvSpPr/>
                <p:nvPr/>
              </p:nvSpPr>
              <p:spPr>
                <a:xfrm>
                  <a:off x="2341973" y="656167"/>
                  <a:ext cx="45719" cy="17177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pSp>
          <p:grpSp>
            <p:nvGrpSpPr>
              <p:cNvPr id="26" name="组合 25"/>
              <p:cNvGrpSpPr/>
              <p:nvPr/>
            </p:nvGrpSpPr>
            <p:grpSpPr>
              <a:xfrm>
                <a:off x="1747434" y="4569790"/>
                <a:ext cx="101507" cy="338778"/>
                <a:chOff x="2341973" y="656167"/>
                <a:chExt cx="101507" cy="338778"/>
              </a:xfrm>
            </p:grpSpPr>
            <p:sp>
              <p:nvSpPr>
                <p:cNvPr id="39" name="矩形 38"/>
                <p:cNvSpPr/>
                <p:nvPr/>
              </p:nvSpPr>
              <p:spPr>
                <a:xfrm>
                  <a:off x="2361537" y="828900"/>
                  <a:ext cx="81943" cy="16604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40" name="矩形 39"/>
                <p:cNvSpPr/>
                <p:nvPr/>
              </p:nvSpPr>
              <p:spPr>
                <a:xfrm>
                  <a:off x="2341973" y="656167"/>
                  <a:ext cx="45719" cy="17177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pSp>
          <p:grpSp>
            <p:nvGrpSpPr>
              <p:cNvPr id="27" name="组合 26"/>
              <p:cNvGrpSpPr/>
              <p:nvPr/>
            </p:nvGrpSpPr>
            <p:grpSpPr>
              <a:xfrm>
                <a:off x="1960461" y="4569790"/>
                <a:ext cx="101507" cy="338778"/>
                <a:chOff x="2341973" y="656167"/>
                <a:chExt cx="101507" cy="338778"/>
              </a:xfrm>
            </p:grpSpPr>
            <p:sp>
              <p:nvSpPr>
                <p:cNvPr id="37" name="矩形 36"/>
                <p:cNvSpPr/>
                <p:nvPr/>
              </p:nvSpPr>
              <p:spPr>
                <a:xfrm>
                  <a:off x="2361537" y="828900"/>
                  <a:ext cx="81943" cy="16604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38" name="矩形 37"/>
                <p:cNvSpPr/>
                <p:nvPr/>
              </p:nvSpPr>
              <p:spPr>
                <a:xfrm>
                  <a:off x="2341973" y="656167"/>
                  <a:ext cx="45719" cy="17177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pSp>
          <p:grpSp>
            <p:nvGrpSpPr>
              <p:cNvPr id="28" name="组合 27"/>
              <p:cNvGrpSpPr/>
              <p:nvPr/>
            </p:nvGrpSpPr>
            <p:grpSpPr>
              <a:xfrm>
                <a:off x="2214368" y="4563968"/>
                <a:ext cx="101507" cy="338778"/>
                <a:chOff x="2341973" y="656167"/>
                <a:chExt cx="101507" cy="338778"/>
              </a:xfrm>
            </p:grpSpPr>
            <p:sp>
              <p:nvSpPr>
                <p:cNvPr id="35" name="矩形 34"/>
                <p:cNvSpPr/>
                <p:nvPr/>
              </p:nvSpPr>
              <p:spPr>
                <a:xfrm>
                  <a:off x="2361537" y="828900"/>
                  <a:ext cx="81943" cy="16604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36" name="矩形 35"/>
                <p:cNvSpPr/>
                <p:nvPr/>
              </p:nvSpPr>
              <p:spPr>
                <a:xfrm>
                  <a:off x="2341973" y="656167"/>
                  <a:ext cx="45719" cy="17177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pSp>
          <p:grpSp>
            <p:nvGrpSpPr>
              <p:cNvPr id="29" name="组合 28"/>
              <p:cNvGrpSpPr/>
              <p:nvPr/>
            </p:nvGrpSpPr>
            <p:grpSpPr>
              <a:xfrm>
                <a:off x="2451528" y="4563968"/>
                <a:ext cx="101507" cy="338778"/>
                <a:chOff x="2341973" y="656167"/>
                <a:chExt cx="101507" cy="338778"/>
              </a:xfrm>
            </p:grpSpPr>
            <p:sp>
              <p:nvSpPr>
                <p:cNvPr id="33" name="矩形 32"/>
                <p:cNvSpPr/>
                <p:nvPr/>
              </p:nvSpPr>
              <p:spPr>
                <a:xfrm>
                  <a:off x="2361537" y="828900"/>
                  <a:ext cx="81943" cy="16604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34" name="矩形 33"/>
                <p:cNvSpPr/>
                <p:nvPr/>
              </p:nvSpPr>
              <p:spPr>
                <a:xfrm>
                  <a:off x="2341973" y="656167"/>
                  <a:ext cx="45719" cy="17177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pSp>
          <p:grpSp>
            <p:nvGrpSpPr>
              <p:cNvPr id="30" name="组合 29"/>
              <p:cNvGrpSpPr/>
              <p:nvPr/>
            </p:nvGrpSpPr>
            <p:grpSpPr>
              <a:xfrm>
                <a:off x="2705435" y="4563968"/>
                <a:ext cx="101507" cy="338778"/>
                <a:chOff x="2341973" y="656167"/>
                <a:chExt cx="101507" cy="338778"/>
              </a:xfrm>
            </p:grpSpPr>
            <p:sp>
              <p:nvSpPr>
                <p:cNvPr id="31" name="矩形 30"/>
                <p:cNvSpPr/>
                <p:nvPr/>
              </p:nvSpPr>
              <p:spPr>
                <a:xfrm>
                  <a:off x="2361537" y="828900"/>
                  <a:ext cx="81943" cy="16604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32" name="矩形 31"/>
                <p:cNvSpPr/>
                <p:nvPr/>
              </p:nvSpPr>
              <p:spPr>
                <a:xfrm>
                  <a:off x="2341973" y="656167"/>
                  <a:ext cx="45719" cy="17177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pSp>
        </p:grpSp>
        <p:sp>
          <p:nvSpPr>
            <p:cNvPr id="16" name="圆角矩形 15"/>
            <p:cNvSpPr/>
            <p:nvPr/>
          </p:nvSpPr>
          <p:spPr>
            <a:xfrm>
              <a:off x="1209315" y="1188891"/>
              <a:ext cx="3673503" cy="3068171"/>
            </a:xfrm>
            <a:prstGeom prst="roundRect">
              <a:avLst>
                <a:gd name="adj" fmla="val 12002"/>
              </a:avLst>
            </a:prstGeom>
            <a:solidFill>
              <a:schemeClr val="bg2">
                <a:lumMod val="90000"/>
              </a:schemeClr>
            </a:solidFill>
            <a:ln>
              <a:solidFill>
                <a:schemeClr val="bg2">
                  <a:lumMod val="5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aphicFrame>
          <p:nvGraphicFramePr>
            <p:cNvPr id="17" name="对象 16"/>
            <p:cNvGraphicFramePr>
              <a:graphicFrameLocks noChangeAspect="1"/>
            </p:cNvGraphicFramePr>
            <p:nvPr/>
          </p:nvGraphicFramePr>
          <p:xfrm>
            <a:off x="1450324" y="1360439"/>
            <a:ext cx="3309924" cy="2749783"/>
          </p:xfrm>
          <a:graphic>
            <a:graphicData uri="http://schemas.openxmlformats.org/presentationml/2006/ole">
              <mc:AlternateContent xmlns:mc="http://schemas.openxmlformats.org/markup-compatibility/2006">
                <mc:Choice xmlns:v="urn:schemas-microsoft-com:vml" Requires="v">
                  <p:oleObj spid="_x0000_s1032" r:id="rId5" imgW="4965700" imgH="4127500" progId="Visio.Drawing.15">
                    <p:embed/>
                  </p:oleObj>
                </mc:Choice>
                <mc:Fallback>
                  <p:oleObj r:id="rId5" imgW="4965700" imgH="4127500" progId="Visio.Drawing.15">
                    <p:embed/>
                    <p:pic>
                      <p:nvPicPr>
                        <p:cNvPr id="0" name="图片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0324" y="1360439"/>
                          <a:ext cx="3309924" cy="2749783"/>
                        </a:xfrm>
                        <a:prstGeom prst="rect">
                          <a:avLst/>
                        </a:prstGeom>
                        <a:noFill/>
                      </p:spPr>
                    </p:pic>
                  </p:oleObj>
                </mc:Fallback>
              </mc:AlternateContent>
            </a:graphicData>
          </a:graphic>
        </p:graphicFrame>
      </p:grpSp>
      <p:cxnSp>
        <p:nvCxnSpPr>
          <p:cNvPr id="165" name="直接连接符 164"/>
          <p:cNvCxnSpPr>
            <a:endCxn id="168" idx="2"/>
          </p:cNvCxnSpPr>
          <p:nvPr/>
        </p:nvCxnSpPr>
        <p:spPr>
          <a:xfrm>
            <a:off x="7299575" y="2769024"/>
            <a:ext cx="1447456" cy="0"/>
          </a:xfrm>
          <a:prstGeom prst="line">
            <a:avLst/>
          </a:prstGeom>
          <a:solidFill>
            <a:schemeClr val="bg1">
              <a:lumMod val="65000"/>
            </a:schemeClr>
          </a:solidFill>
          <a:ln>
            <a:solidFill>
              <a:srgbClr val="00B1F0"/>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a:xfrm flipV="1">
            <a:off x="7329933" y="3721898"/>
            <a:ext cx="414547" cy="302895"/>
          </a:xfrm>
          <a:prstGeom prst="line">
            <a:avLst/>
          </a:prstGeom>
          <a:solidFill>
            <a:schemeClr val="bg1">
              <a:lumMod val="65000"/>
            </a:schemeClr>
          </a:solidFill>
          <a:ln>
            <a:solidFill>
              <a:srgbClr val="00B1F0"/>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a:xfrm flipH="1">
            <a:off x="7744479" y="3721898"/>
            <a:ext cx="1074552" cy="0"/>
          </a:xfrm>
          <a:prstGeom prst="line">
            <a:avLst/>
          </a:prstGeom>
          <a:solidFill>
            <a:schemeClr val="bg1">
              <a:lumMod val="65000"/>
            </a:schemeClr>
          </a:solidFill>
          <a:ln>
            <a:solidFill>
              <a:srgbClr val="00B1F0"/>
            </a:solidFill>
          </a:ln>
        </p:spPr>
        <p:style>
          <a:lnRef idx="1">
            <a:schemeClr val="accent1"/>
          </a:lnRef>
          <a:fillRef idx="0">
            <a:schemeClr val="accent1"/>
          </a:fillRef>
          <a:effectRef idx="0">
            <a:schemeClr val="accent1"/>
          </a:effectRef>
          <a:fontRef idx="minor">
            <a:schemeClr val="tx1"/>
          </a:fontRef>
        </p:style>
      </p:cxnSp>
      <p:sp>
        <p:nvSpPr>
          <p:cNvPr id="168" name="椭圆 167"/>
          <p:cNvSpPr>
            <a:spLocks noChangeAspect="1"/>
          </p:cNvSpPr>
          <p:nvPr/>
        </p:nvSpPr>
        <p:spPr>
          <a:xfrm>
            <a:off x="8747031" y="2733024"/>
            <a:ext cx="72000" cy="72000"/>
          </a:xfrm>
          <a:prstGeom prst="ellipse">
            <a:avLst/>
          </a:prstGeom>
          <a:solidFill>
            <a:srgbClr val="00B1F0"/>
          </a:solidFill>
          <a:ln>
            <a:solidFill>
              <a:srgbClr val="00B1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lumMod val="95000"/>
                </a:schemeClr>
              </a:solidFill>
            </a:endParaRPr>
          </a:p>
        </p:txBody>
      </p:sp>
      <p:sp>
        <p:nvSpPr>
          <p:cNvPr id="169" name="椭圆 168"/>
          <p:cNvSpPr>
            <a:spLocks noChangeAspect="1"/>
          </p:cNvSpPr>
          <p:nvPr/>
        </p:nvSpPr>
        <p:spPr>
          <a:xfrm>
            <a:off x="8747031" y="3683358"/>
            <a:ext cx="72000" cy="72000"/>
          </a:xfrm>
          <a:prstGeom prst="ellipse">
            <a:avLst/>
          </a:prstGeom>
          <a:solidFill>
            <a:srgbClr val="00B1F0"/>
          </a:solidFill>
          <a:ln>
            <a:solidFill>
              <a:srgbClr val="00B1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lumMod val="95000"/>
                </a:schemeClr>
              </a:solidFill>
            </a:endParaRPr>
          </a:p>
        </p:txBody>
      </p:sp>
      <p:cxnSp>
        <p:nvCxnSpPr>
          <p:cNvPr id="170" name="直接连接符 169"/>
          <p:cNvCxnSpPr/>
          <p:nvPr/>
        </p:nvCxnSpPr>
        <p:spPr>
          <a:xfrm flipV="1">
            <a:off x="7329934" y="4462754"/>
            <a:ext cx="414546" cy="302895"/>
          </a:xfrm>
          <a:prstGeom prst="line">
            <a:avLst/>
          </a:prstGeom>
          <a:solidFill>
            <a:schemeClr val="bg1">
              <a:lumMod val="65000"/>
            </a:schemeClr>
          </a:solidFill>
          <a:ln>
            <a:solidFill>
              <a:srgbClr val="00B1F0"/>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flipH="1">
            <a:off x="7744480" y="4462754"/>
            <a:ext cx="1074552" cy="0"/>
          </a:xfrm>
          <a:prstGeom prst="line">
            <a:avLst/>
          </a:prstGeom>
          <a:solidFill>
            <a:schemeClr val="bg1">
              <a:lumMod val="65000"/>
            </a:schemeClr>
          </a:solidFill>
          <a:ln>
            <a:solidFill>
              <a:srgbClr val="00B1F0"/>
            </a:solidFill>
          </a:ln>
        </p:spPr>
        <p:style>
          <a:lnRef idx="1">
            <a:schemeClr val="accent1"/>
          </a:lnRef>
          <a:fillRef idx="0">
            <a:schemeClr val="accent1"/>
          </a:fillRef>
          <a:effectRef idx="0">
            <a:schemeClr val="accent1"/>
          </a:effectRef>
          <a:fontRef idx="minor">
            <a:schemeClr val="tx1"/>
          </a:fontRef>
        </p:style>
      </p:cxnSp>
      <p:sp>
        <p:nvSpPr>
          <p:cNvPr id="172" name="椭圆 171"/>
          <p:cNvSpPr>
            <a:spLocks noChangeAspect="1"/>
          </p:cNvSpPr>
          <p:nvPr/>
        </p:nvSpPr>
        <p:spPr>
          <a:xfrm>
            <a:off x="8747032" y="4426754"/>
            <a:ext cx="72000" cy="72000"/>
          </a:xfrm>
          <a:prstGeom prst="ellipse">
            <a:avLst/>
          </a:prstGeom>
          <a:solidFill>
            <a:srgbClr val="00B1F0"/>
          </a:solidFill>
          <a:ln>
            <a:solidFill>
              <a:srgbClr val="00B1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lumMod val="95000"/>
                </a:schemeClr>
              </a:solidFill>
            </a:endParaRPr>
          </a:p>
        </p:txBody>
      </p:sp>
      <p:cxnSp>
        <p:nvCxnSpPr>
          <p:cNvPr id="173" name="直接连接符 172"/>
          <p:cNvCxnSpPr/>
          <p:nvPr/>
        </p:nvCxnSpPr>
        <p:spPr>
          <a:xfrm>
            <a:off x="6595481" y="4976081"/>
            <a:ext cx="339249" cy="319397"/>
          </a:xfrm>
          <a:prstGeom prst="line">
            <a:avLst/>
          </a:prstGeom>
          <a:solidFill>
            <a:schemeClr val="bg1">
              <a:lumMod val="65000"/>
            </a:schemeClr>
          </a:solidFill>
          <a:ln>
            <a:solidFill>
              <a:srgbClr val="00B1F0"/>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flipH="1">
            <a:off x="6934730" y="5295477"/>
            <a:ext cx="1884302" cy="1"/>
          </a:xfrm>
          <a:prstGeom prst="line">
            <a:avLst/>
          </a:prstGeom>
          <a:solidFill>
            <a:schemeClr val="bg1">
              <a:lumMod val="65000"/>
            </a:schemeClr>
          </a:solidFill>
          <a:ln>
            <a:solidFill>
              <a:srgbClr val="00B1F0"/>
            </a:solidFill>
          </a:ln>
        </p:spPr>
        <p:style>
          <a:lnRef idx="1">
            <a:schemeClr val="accent1"/>
          </a:lnRef>
          <a:fillRef idx="0">
            <a:schemeClr val="accent1"/>
          </a:fillRef>
          <a:effectRef idx="0">
            <a:schemeClr val="accent1"/>
          </a:effectRef>
          <a:fontRef idx="minor">
            <a:schemeClr val="tx1"/>
          </a:fontRef>
        </p:style>
      </p:cxnSp>
      <p:sp>
        <p:nvSpPr>
          <p:cNvPr id="175" name="椭圆 174"/>
          <p:cNvSpPr>
            <a:spLocks noChangeAspect="1"/>
          </p:cNvSpPr>
          <p:nvPr/>
        </p:nvSpPr>
        <p:spPr>
          <a:xfrm>
            <a:off x="8747032" y="5256937"/>
            <a:ext cx="72000" cy="72000"/>
          </a:xfrm>
          <a:prstGeom prst="ellipse">
            <a:avLst/>
          </a:prstGeom>
          <a:solidFill>
            <a:srgbClr val="00B1F0"/>
          </a:solidFill>
          <a:ln>
            <a:solidFill>
              <a:srgbClr val="00B1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lumMod val="95000"/>
                </a:schemeClr>
              </a:solidFill>
            </a:endParaRPr>
          </a:p>
        </p:txBody>
      </p:sp>
      <p:cxnSp>
        <p:nvCxnSpPr>
          <p:cNvPr id="176" name="直接连接符 175"/>
          <p:cNvCxnSpPr/>
          <p:nvPr/>
        </p:nvCxnSpPr>
        <p:spPr>
          <a:xfrm flipV="1">
            <a:off x="4195430" y="4973480"/>
            <a:ext cx="414546" cy="302895"/>
          </a:xfrm>
          <a:prstGeom prst="line">
            <a:avLst/>
          </a:prstGeom>
          <a:solidFill>
            <a:srgbClr val="F6912C"/>
          </a:solidFill>
          <a:ln>
            <a:solidFill>
              <a:srgbClr val="00B1F0"/>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flipH="1">
            <a:off x="3119719" y="5276375"/>
            <a:ext cx="1074552" cy="0"/>
          </a:xfrm>
          <a:prstGeom prst="line">
            <a:avLst/>
          </a:prstGeom>
          <a:solidFill>
            <a:srgbClr val="F6912C"/>
          </a:solidFill>
          <a:ln>
            <a:solidFill>
              <a:srgbClr val="00B1F0"/>
            </a:solidFill>
            <a:tailEnd type="oval"/>
          </a:ln>
        </p:spPr>
        <p:style>
          <a:lnRef idx="1">
            <a:schemeClr val="accent1"/>
          </a:lnRef>
          <a:fillRef idx="0">
            <a:schemeClr val="accent1"/>
          </a:fillRef>
          <a:effectRef idx="0">
            <a:schemeClr val="accent1"/>
          </a:effectRef>
          <a:fontRef idx="minor">
            <a:schemeClr val="tx1"/>
          </a:fontRef>
        </p:style>
      </p:cxnSp>
      <p:sp>
        <p:nvSpPr>
          <p:cNvPr id="178" name="矩形 177"/>
          <p:cNvSpPr/>
          <p:nvPr/>
        </p:nvSpPr>
        <p:spPr>
          <a:xfrm>
            <a:off x="1245174" y="4973480"/>
            <a:ext cx="1800814" cy="500137"/>
          </a:xfrm>
          <a:prstGeom prst="rect">
            <a:avLst/>
          </a:prstGeom>
        </p:spPr>
        <p:txBody>
          <a:bodyPr wrap="none" lIns="68580" tIns="34290" rIns="68580" bIns="34290">
            <a:spAutoFit/>
          </a:bodyPr>
          <a:lstStyle/>
          <a:p>
            <a:r>
              <a:rPr lang="en-US" altLang="zh-CN" sz="1400" dirty="0" smtClean="0">
                <a:solidFill>
                  <a:schemeClr val="bg1">
                    <a:lumMod val="95000"/>
                  </a:schemeClr>
                </a:solidFill>
                <a:latin typeface="微软雅黑" panose="020B0503020204020204" pitchFamily="34" charset="-122"/>
                <a:ea typeface="微软雅黑" panose="020B0503020204020204" pitchFamily="34" charset="-122"/>
                <a:cs typeface="Times New Roman" panose="02020603050405020304" pitchFamily="18" charset="0"/>
              </a:rPr>
              <a:t>TCP Offload Engine</a:t>
            </a:r>
          </a:p>
          <a:p>
            <a:r>
              <a:rPr lang="en-US" altLang="zh-CN" sz="1400" dirty="0" smtClean="0">
                <a:solidFill>
                  <a:schemeClr val="bg1">
                    <a:lumMod val="95000"/>
                  </a:schemeClr>
                </a:solidFill>
                <a:latin typeface="微软雅黑" panose="020B0503020204020204" pitchFamily="34" charset="-122"/>
                <a:ea typeface="微软雅黑" panose="020B0503020204020204" pitchFamily="34" charset="-122"/>
              </a:rPr>
              <a:t>TCP</a:t>
            </a:r>
            <a:r>
              <a:rPr lang="zh-CN" altLang="en-US" sz="1400" dirty="0" smtClean="0">
                <a:solidFill>
                  <a:schemeClr val="bg1">
                    <a:lumMod val="95000"/>
                  </a:schemeClr>
                </a:solidFill>
                <a:latin typeface="微软雅黑" panose="020B0503020204020204" pitchFamily="34" charset="-122"/>
                <a:ea typeface="微软雅黑" panose="020B0503020204020204" pitchFamily="34" charset="-122"/>
              </a:rPr>
              <a:t>协议卸载引擎</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2000" fill="hold"/>
                                        <p:tgtEl>
                                          <p:spTgt spid="7"/>
                                        </p:tgtEl>
                                        <p:attrNameLst>
                                          <p:attrName>ppt_w</p:attrName>
                                        </p:attrNameLst>
                                      </p:cBhvr>
                                      <p:tavLst>
                                        <p:tav tm="0">
                                          <p:val>
                                            <p:fltVal val="0"/>
                                          </p:val>
                                        </p:tav>
                                        <p:tav tm="100000">
                                          <p:val>
                                            <p:strVal val="#ppt_w"/>
                                          </p:val>
                                        </p:tav>
                                      </p:tavLst>
                                    </p:anim>
                                    <p:anim calcmode="lin" valueType="num">
                                      <p:cBhvr>
                                        <p:cTn id="8" dur="2000" fill="hold"/>
                                        <p:tgtEl>
                                          <p:spTgt spid="7"/>
                                        </p:tgtEl>
                                        <p:attrNameLst>
                                          <p:attrName>ppt_h</p:attrName>
                                        </p:attrNameLst>
                                      </p:cBhvr>
                                      <p:tavLst>
                                        <p:tav tm="0">
                                          <p:val>
                                            <p:fltVal val="0"/>
                                          </p:val>
                                        </p:tav>
                                        <p:tav tm="100000">
                                          <p:val>
                                            <p:strVal val="#ppt_h"/>
                                          </p:val>
                                        </p:tav>
                                      </p:tavLst>
                                    </p:anim>
                                    <p:animEffect transition="in" filter="fade">
                                      <p:cBhvr>
                                        <p:cTn id="9" dur="2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2000" fill="hold"/>
                                        <p:tgtEl>
                                          <p:spTgt spid="8"/>
                                        </p:tgtEl>
                                        <p:attrNameLst>
                                          <p:attrName>ppt_w</p:attrName>
                                        </p:attrNameLst>
                                      </p:cBhvr>
                                      <p:tavLst>
                                        <p:tav tm="0">
                                          <p:val>
                                            <p:fltVal val="0"/>
                                          </p:val>
                                        </p:tav>
                                        <p:tav tm="100000">
                                          <p:val>
                                            <p:strVal val="#ppt_w"/>
                                          </p:val>
                                        </p:tav>
                                      </p:tavLst>
                                    </p:anim>
                                    <p:anim calcmode="lin" valueType="num">
                                      <p:cBhvr>
                                        <p:cTn id="15" dur="2000" fill="hold"/>
                                        <p:tgtEl>
                                          <p:spTgt spid="8"/>
                                        </p:tgtEl>
                                        <p:attrNameLst>
                                          <p:attrName>ppt_h</p:attrName>
                                        </p:attrNameLst>
                                      </p:cBhvr>
                                      <p:tavLst>
                                        <p:tav tm="0">
                                          <p:val>
                                            <p:fltVal val="0"/>
                                          </p:val>
                                        </p:tav>
                                        <p:tav tm="100000">
                                          <p:val>
                                            <p:strVal val="#ppt_h"/>
                                          </p:val>
                                        </p:tav>
                                      </p:tavLst>
                                    </p:anim>
                                    <p:animEffect transition="in" filter="fade">
                                      <p:cBhvr>
                                        <p:cTn id="16" dur="2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2000" fill="hold"/>
                                        <p:tgtEl>
                                          <p:spTgt spid="10"/>
                                        </p:tgtEl>
                                        <p:attrNameLst>
                                          <p:attrName>ppt_w</p:attrName>
                                        </p:attrNameLst>
                                      </p:cBhvr>
                                      <p:tavLst>
                                        <p:tav tm="0">
                                          <p:val>
                                            <p:fltVal val="0"/>
                                          </p:val>
                                        </p:tav>
                                        <p:tav tm="100000">
                                          <p:val>
                                            <p:strVal val="#ppt_w"/>
                                          </p:val>
                                        </p:tav>
                                      </p:tavLst>
                                    </p:anim>
                                    <p:anim calcmode="lin" valueType="num">
                                      <p:cBhvr>
                                        <p:cTn id="22" dur="2000" fill="hold"/>
                                        <p:tgtEl>
                                          <p:spTgt spid="10"/>
                                        </p:tgtEl>
                                        <p:attrNameLst>
                                          <p:attrName>ppt_h</p:attrName>
                                        </p:attrNameLst>
                                      </p:cBhvr>
                                      <p:tavLst>
                                        <p:tav tm="0">
                                          <p:val>
                                            <p:fltVal val="0"/>
                                          </p:val>
                                        </p:tav>
                                        <p:tav tm="100000">
                                          <p:val>
                                            <p:strVal val="#ppt_h"/>
                                          </p:val>
                                        </p:tav>
                                      </p:tavLst>
                                    </p:anim>
                                    <p:animEffect transition="in" filter="fade">
                                      <p:cBhvr>
                                        <p:cTn id="23" dur="20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2000" fill="hold"/>
                                        <p:tgtEl>
                                          <p:spTgt spid="9"/>
                                        </p:tgtEl>
                                        <p:attrNameLst>
                                          <p:attrName>ppt_w</p:attrName>
                                        </p:attrNameLst>
                                      </p:cBhvr>
                                      <p:tavLst>
                                        <p:tav tm="0">
                                          <p:val>
                                            <p:fltVal val="0"/>
                                          </p:val>
                                        </p:tav>
                                        <p:tav tm="100000">
                                          <p:val>
                                            <p:strVal val="#ppt_w"/>
                                          </p:val>
                                        </p:tav>
                                      </p:tavLst>
                                    </p:anim>
                                    <p:anim calcmode="lin" valueType="num">
                                      <p:cBhvr>
                                        <p:cTn id="29" dur="2000" fill="hold"/>
                                        <p:tgtEl>
                                          <p:spTgt spid="9"/>
                                        </p:tgtEl>
                                        <p:attrNameLst>
                                          <p:attrName>ppt_h</p:attrName>
                                        </p:attrNameLst>
                                      </p:cBhvr>
                                      <p:tavLst>
                                        <p:tav tm="0">
                                          <p:val>
                                            <p:fltVal val="0"/>
                                          </p:val>
                                        </p:tav>
                                        <p:tav tm="100000">
                                          <p:val>
                                            <p:strVal val="#ppt_h"/>
                                          </p:val>
                                        </p:tav>
                                      </p:tavLst>
                                    </p:anim>
                                    <p:animEffect transition="in" filter="fade">
                                      <p:cBhvr>
                                        <p:cTn id="30" dur="20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2000" fill="hold"/>
                                        <p:tgtEl>
                                          <p:spTgt spid="6"/>
                                        </p:tgtEl>
                                        <p:attrNameLst>
                                          <p:attrName>ppt_w</p:attrName>
                                        </p:attrNameLst>
                                      </p:cBhvr>
                                      <p:tavLst>
                                        <p:tav tm="0">
                                          <p:val>
                                            <p:fltVal val="0"/>
                                          </p:val>
                                        </p:tav>
                                        <p:tav tm="100000">
                                          <p:val>
                                            <p:strVal val="#ppt_w"/>
                                          </p:val>
                                        </p:tav>
                                      </p:tavLst>
                                    </p:anim>
                                    <p:anim calcmode="lin" valueType="num">
                                      <p:cBhvr>
                                        <p:cTn id="36" dur="2000" fill="hold"/>
                                        <p:tgtEl>
                                          <p:spTgt spid="6"/>
                                        </p:tgtEl>
                                        <p:attrNameLst>
                                          <p:attrName>ppt_h</p:attrName>
                                        </p:attrNameLst>
                                      </p:cBhvr>
                                      <p:tavLst>
                                        <p:tav tm="0">
                                          <p:val>
                                            <p:fltVal val="0"/>
                                          </p:val>
                                        </p:tav>
                                        <p:tav tm="100000">
                                          <p:val>
                                            <p:strVal val="#ppt_h"/>
                                          </p:val>
                                        </p:tav>
                                      </p:tavLst>
                                    </p:anim>
                                    <p:animEffect transition="in" filter="fade">
                                      <p:cBhvr>
                                        <p:cTn id="37" dur="2000"/>
                                        <p:tgtEl>
                                          <p:spTgt spid="6"/>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178"/>
                                        </p:tgtEl>
                                        <p:attrNameLst>
                                          <p:attrName>style.visibility</p:attrName>
                                        </p:attrNameLst>
                                      </p:cBhvr>
                                      <p:to>
                                        <p:strVal val="visible"/>
                                      </p:to>
                                    </p:set>
                                    <p:anim calcmode="lin" valueType="num">
                                      <p:cBhvr>
                                        <p:cTn id="40" dur="2000" fill="hold"/>
                                        <p:tgtEl>
                                          <p:spTgt spid="178"/>
                                        </p:tgtEl>
                                        <p:attrNameLst>
                                          <p:attrName>ppt_w</p:attrName>
                                        </p:attrNameLst>
                                      </p:cBhvr>
                                      <p:tavLst>
                                        <p:tav tm="0">
                                          <p:val>
                                            <p:fltVal val="0"/>
                                          </p:val>
                                        </p:tav>
                                        <p:tav tm="100000">
                                          <p:val>
                                            <p:strVal val="#ppt_w"/>
                                          </p:val>
                                        </p:tav>
                                      </p:tavLst>
                                    </p:anim>
                                    <p:anim calcmode="lin" valueType="num">
                                      <p:cBhvr>
                                        <p:cTn id="41" dur="2000" fill="hold"/>
                                        <p:tgtEl>
                                          <p:spTgt spid="178"/>
                                        </p:tgtEl>
                                        <p:attrNameLst>
                                          <p:attrName>ppt_h</p:attrName>
                                        </p:attrNameLst>
                                      </p:cBhvr>
                                      <p:tavLst>
                                        <p:tav tm="0">
                                          <p:val>
                                            <p:fltVal val="0"/>
                                          </p:val>
                                        </p:tav>
                                        <p:tav tm="100000">
                                          <p:val>
                                            <p:strVal val="#ppt_h"/>
                                          </p:val>
                                        </p:tav>
                                      </p:tavLst>
                                    </p:anim>
                                    <p:animEffect transition="in" filter="fade">
                                      <p:cBhvr>
                                        <p:cTn id="42" dur="20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78"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26" name="矩形 225"/>
          <p:cNvSpPr/>
          <p:nvPr/>
        </p:nvSpPr>
        <p:spPr>
          <a:xfrm>
            <a:off x="937895" y="3059430"/>
            <a:ext cx="6985000" cy="2609215"/>
          </a:xfrm>
          <a:prstGeom prst="rect">
            <a:avLst/>
          </a:prstGeom>
        </p:spPr>
        <p:txBody>
          <a:bodyPr wrap="square">
            <a:spAutoFit/>
          </a:bodyPr>
          <a:lstStyle/>
          <a:p>
            <a:pPr lvl="0" algn="just">
              <a:lnSpc>
                <a:spcPct val="130000"/>
              </a:lnSpc>
            </a:pPr>
            <a:r>
              <a:rPr lang="zh-CN" altLang="en-US" b="1" kern="0" dirty="0" smtClean="0">
                <a:solidFill>
                  <a:schemeClr val="bg1"/>
                </a:solidFill>
                <a:latin typeface="Arial" panose="020B0604020202020204"/>
                <a:ea typeface="微软雅黑" panose="020B0503020204020204" pitchFamily="34" charset="-122"/>
              </a:rPr>
              <a:t>高性能节点：</a:t>
            </a:r>
            <a:r>
              <a:rPr lang="zh-CN" altLang="en-US" kern="0" dirty="0" smtClean="0">
                <a:solidFill>
                  <a:schemeClr val="bg1"/>
                </a:solidFill>
                <a:latin typeface="Arial" panose="020B0604020202020204"/>
                <a:ea typeface="微软雅黑" panose="020B0503020204020204" pitchFamily="34" charset="-122"/>
              </a:rPr>
              <a:t>区块链的共识节点，只转发区块数据。节点间全连接。能减少</a:t>
            </a:r>
            <a:r>
              <a:rPr lang="en-US" altLang="zh-CN" kern="0" dirty="0" smtClean="0">
                <a:solidFill>
                  <a:schemeClr val="bg1"/>
                </a:solidFill>
                <a:latin typeface="Arial" panose="020B0604020202020204"/>
                <a:ea typeface="微软雅黑" panose="020B0503020204020204" pitchFamily="34" charset="-122"/>
              </a:rPr>
              <a:t>1/2</a:t>
            </a:r>
            <a:r>
              <a:rPr lang="zh-CN" altLang="en-US" kern="0" dirty="0" smtClean="0">
                <a:solidFill>
                  <a:schemeClr val="bg1"/>
                </a:solidFill>
                <a:latin typeface="Arial" panose="020B0604020202020204"/>
                <a:ea typeface="微软雅黑" panose="020B0503020204020204" pitchFamily="34" charset="-122"/>
              </a:rPr>
              <a:t>的流量。</a:t>
            </a:r>
            <a:endParaRPr lang="en-US" altLang="zh-CN" kern="0" dirty="0" smtClean="0">
              <a:solidFill>
                <a:schemeClr val="bg1"/>
              </a:solidFill>
              <a:latin typeface="Arial" panose="020B0604020202020204"/>
              <a:ea typeface="微软雅黑" panose="020B0503020204020204" pitchFamily="34" charset="-122"/>
            </a:endParaRPr>
          </a:p>
          <a:p>
            <a:pPr lvl="0" algn="just">
              <a:lnSpc>
                <a:spcPct val="130000"/>
              </a:lnSpc>
            </a:pPr>
            <a:r>
              <a:rPr lang="zh-CN" altLang="en-US" b="1" kern="0" dirty="0" smtClean="0">
                <a:solidFill>
                  <a:schemeClr val="bg1"/>
                </a:solidFill>
                <a:latin typeface="Arial" panose="020B0604020202020204"/>
                <a:ea typeface="微软雅黑" panose="020B0503020204020204" pitchFamily="34" charset="-122"/>
              </a:rPr>
              <a:t>候选节点：</a:t>
            </a:r>
            <a:r>
              <a:rPr lang="zh-CN" altLang="en-US" kern="0" dirty="0" smtClean="0">
                <a:solidFill>
                  <a:schemeClr val="bg1"/>
                </a:solidFill>
                <a:latin typeface="Arial" panose="020B0604020202020204"/>
                <a:ea typeface="微软雅黑" panose="020B0503020204020204" pitchFamily="34" charset="-122"/>
              </a:rPr>
              <a:t>发送、接收、转发交易，与高性能节点全连接。</a:t>
            </a:r>
            <a:endParaRPr lang="en-US" altLang="zh-CN" kern="0" dirty="0">
              <a:solidFill>
                <a:schemeClr val="bg1"/>
              </a:solidFill>
              <a:latin typeface="Arial" panose="020B0604020202020204"/>
              <a:ea typeface="微软雅黑" panose="020B0503020204020204" pitchFamily="34" charset="-122"/>
            </a:endParaRPr>
          </a:p>
          <a:p>
            <a:pPr lvl="0" algn="just">
              <a:lnSpc>
                <a:spcPct val="130000"/>
              </a:lnSpc>
            </a:pPr>
            <a:r>
              <a:rPr lang="zh-CN" altLang="en-US" b="1" kern="0" dirty="0" smtClean="0">
                <a:solidFill>
                  <a:schemeClr val="bg1"/>
                </a:solidFill>
                <a:latin typeface="Arial" panose="020B0604020202020204"/>
                <a:ea typeface="微软雅黑" panose="020B0503020204020204" pitchFamily="34" charset="-122"/>
              </a:rPr>
              <a:t>轻</a:t>
            </a:r>
            <a:r>
              <a:rPr lang="zh-CN" altLang="en-US" b="1" kern="0" dirty="0">
                <a:solidFill>
                  <a:schemeClr val="bg1"/>
                </a:solidFill>
                <a:latin typeface="Arial" panose="020B0604020202020204"/>
                <a:ea typeface="微软雅黑" panose="020B0503020204020204" pitchFamily="34" charset="-122"/>
              </a:rPr>
              <a:t>节点</a:t>
            </a:r>
            <a:r>
              <a:rPr lang="zh-CN" altLang="en-US" b="1" kern="0" dirty="0" smtClean="0">
                <a:solidFill>
                  <a:schemeClr val="bg1"/>
                </a:solidFill>
                <a:latin typeface="Arial" panose="020B0604020202020204"/>
                <a:ea typeface="微软雅黑" panose="020B0503020204020204" pitchFamily="34" charset="-122"/>
              </a:rPr>
              <a:t>：</a:t>
            </a:r>
            <a:r>
              <a:rPr lang="zh-CN" altLang="en-US" kern="0" dirty="0" smtClean="0">
                <a:solidFill>
                  <a:schemeClr val="bg1"/>
                </a:solidFill>
                <a:latin typeface="Arial" panose="020B0604020202020204"/>
                <a:ea typeface="微软雅黑" panose="020B0503020204020204" pitchFamily="34" charset="-122"/>
              </a:rPr>
              <a:t>只发送或者接收交易，每个</a:t>
            </a:r>
            <a:r>
              <a:rPr lang="zh-CN" altLang="en-US" kern="0" dirty="0">
                <a:solidFill>
                  <a:schemeClr val="bg1"/>
                </a:solidFill>
                <a:latin typeface="Arial" panose="020B0604020202020204"/>
                <a:ea typeface="微软雅黑" panose="020B0503020204020204" pitchFamily="34" charset="-122"/>
              </a:rPr>
              <a:t>轻节点与</a:t>
            </a:r>
            <a:r>
              <a:rPr lang="en-US" altLang="zh-CN" kern="0" dirty="0">
                <a:solidFill>
                  <a:schemeClr val="bg1"/>
                </a:solidFill>
                <a:latin typeface="Arial" panose="020B0604020202020204"/>
                <a:ea typeface="微软雅黑" panose="020B0503020204020204" pitchFamily="34" charset="-122"/>
              </a:rPr>
              <a:t>2-3</a:t>
            </a:r>
            <a:r>
              <a:rPr lang="zh-CN" altLang="en-US" kern="0" dirty="0">
                <a:solidFill>
                  <a:schemeClr val="bg1"/>
                </a:solidFill>
                <a:latin typeface="Arial" panose="020B0604020202020204"/>
                <a:ea typeface="微软雅黑" panose="020B0503020204020204" pitchFamily="34" charset="-122"/>
              </a:rPr>
              <a:t>个候选节点动态</a:t>
            </a:r>
            <a:r>
              <a:rPr lang="zh-CN" altLang="en-US" kern="0" dirty="0" smtClean="0">
                <a:solidFill>
                  <a:schemeClr val="bg1"/>
                </a:solidFill>
                <a:latin typeface="Arial" panose="020B0604020202020204"/>
                <a:ea typeface="微软雅黑" panose="020B0503020204020204" pitchFamily="34" charset="-122"/>
              </a:rPr>
              <a:t>连接。</a:t>
            </a:r>
            <a:endParaRPr lang="en-US" altLang="zh-CN" kern="0" dirty="0">
              <a:solidFill>
                <a:schemeClr val="bg1"/>
              </a:solidFill>
              <a:latin typeface="Arial" panose="020B0604020202020204"/>
              <a:ea typeface="微软雅黑" panose="020B0503020204020204" pitchFamily="34" charset="-122"/>
            </a:endParaRPr>
          </a:p>
          <a:p>
            <a:pPr lvl="0" algn="just">
              <a:lnSpc>
                <a:spcPct val="130000"/>
              </a:lnSpc>
            </a:pPr>
            <a:r>
              <a:rPr lang="en-US" altLang="zh-CN" kern="0" dirty="0" smtClean="0">
                <a:solidFill>
                  <a:schemeClr val="bg1"/>
                </a:solidFill>
                <a:latin typeface="Arial" panose="020B0604020202020204"/>
                <a:ea typeface="微软雅黑" panose="020B0503020204020204" pitchFamily="34" charset="-122"/>
              </a:rPr>
              <a:t>2. </a:t>
            </a:r>
            <a:r>
              <a:rPr lang="zh-CN" altLang="en-US" kern="0" dirty="0" smtClean="0">
                <a:solidFill>
                  <a:schemeClr val="bg1"/>
                </a:solidFill>
                <a:latin typeface="Arial" panose="020B0604020202020204"/>
                <a:ea typeface="微软雅黑" panose="020B0503020204020204" pitchFamily="34" charset="-122"/>
              </a:rPr>
              <a:t>分片发送机制：区块数据分片发送，能减少</a:t>
            </a:r>
            <a:r>
              <a:rPr lang="en-US" altLang="zh-CN" kern="0" dirty="0" smtClean="0">
                <a:solidFill>
                  <a:schemeClr val="bg1"/>
                </a:solidFill>
                <a:latin typeface="Arial" panose="020B0604020202020204"/>
                <a:ea typeface="微软雅黑" panose="020B0503020204020204" pitchFamily="34" charset="-122"/>
              </a:rPr>
              <a:t>7/8</a:t>
            </a:r>
            <a:r>
              <a:rPr lang="zh-CN" altLang="en-US" kern="0" dirty="0" smtClean="0">
                <a:solidFill>
                  <a:schemeClr val="bg1"/>
                </a:solidFill>
                <a:latin typeface="Arial" panose="020B0604020202020204"/>
                <a:ea typeface="微软雅黑" panose="020B0503020204020204" pitchFamily="34" charset="-122"/>
              </a:rPr>
              <a:t>的流量。</a:t>
            </a:r>
            <a:endParaRPr lang="en-US" altLang="zh-CN" kern="0" dirty="0" smtClean="0">
              <a:solidFill>
                <a:schemeClr val="bg1"/>
              </a:solidFill>
              <a:latin typeface="Arial" panose="020B0604020202020204"/>
              <a:ea typeface="微软雅黑" panose="020B0503020204020204" pitchFamily="34" charset="-122"/>
            </a:endParaRPr>
          </a:p>
          <a:p>
            <a:pPr lvl="0" algn="just">
              <a:lnSpc>
                <a:spcPct val="130000"/>
              </a:lnSpc>
            </a:pPr>
            <a:r>
              <a:rPr lang="en-US" altLang="zh-CN" kern="0" dirty="0" smtClean="0">
                <a:solidFill>
                  <a:schemeClr val="bg1"/>
                </a:solidFill>
                <a:latin typeface="Arial" panose="020B0604020202020204"/>
                <a:ea typeface="微软雅黑" panose="020B0503020204020204" pitchFamily="34" charset="-122"/>
              </a:rPr>
              <a:t>3. Hash</a:t>
            </a:r>
            <a:r>
              <a:rPr lang="zh-CN" altLang="en-US" kern="0" dirty="0" smtClean="0">
                <a:solidFill>
                  <a:schemeClr val="bg1"/>
                </a:solidFill>
                <a:latin typeface="Arial" panose="020B0604020202020204"/>
                <a:ea typeface="微软雅黑" panose="020B0503020204020204" pitchFamily="34" charset="-122"/>
              </a:rPr>
              <a:t>算法。区块中只保留交易的</a:t>
            </a:r>
            <a:r>
              <a:rPr lang="en-US" altLang="zh-CN" kern="0" dirty="0" smtClean="0">
                <a:solidFill>
                  <a:schemeClr val="bg1"/>
                </a:solidFill>
                <a:latin typeface="Arial" panose="020B0604020202020204"/>
                <a:ea typeface="微软雅黑" panose="020B0503020204020204" pitchFamily="34" charset="-122"/>
              </a:rPr>
              <a:t>hash</a:t>
            </a:r>
            <a:r>
              <a:rPr lang="zh-CN" altLang="en-US" kern="0" dirty="0" smtClean="0">
                <a:solidFill>
                  <a:schemeClr val="bg1"/>
                </a:solidFill>
                <a:latin typeface="Arial" panose="020B0604020202020204"/>
                <a:ea typeface="微软雅黑" panose="020B0503020204020204" pitchFamily="34" charset="-122"/>
              </a:rPr>
              <a:t>值，能减少</a:t>
            </a:r>
            <a:r>
              <a:rPr lang="en-US" altLang="zh-CN" kern="0" dirty="0" smtClean="0">
                <a:solidFill>
                  <a:schemeClr val="bg1"/>
                </a:solidFill>
                <a:latin typeface="Arial" panose="020B0604020202020204"/>
                <a:ea typeface="微软雅黑" panose="020B0503020204020204" pitchFamily="34" charset="-122"/>
              </a:rPr>
              <a:t>3/4</a:t>
            </a:r>
            <a:r>
              <a:rPr lang="zh-CN" altLang="en-US" kern="0" dirty="0" smtClean="0">
                <a:solidFill>
                  <a:schemeClr val="bg1"/>
                </a:solidFill>
                <a:latin typeface="Arial" panose="020B0604020202020204"/>
                <a:ea typeface="微软雅黑" panose="020B0503020204020204" pitchFamily="34" charset="-122"/>
              </a:rPr>
              <a:t>的流量。</a:t>
            </a:r>
          </a:p>
        </p:txBody>
      </p:sp>
      <p:pic>
        <p:nvPicPr>
          <p:cNvPr id="3" name="图片 2" descr="H:\HPB\222.png222"/>
          <p:cNvPicPr>
            <a:picLocks noChangeAspect="1"/>
          </p:cNvPicPr>
          <p:nvPr/>
        </p:nvPicPr>
        <p:blipFill>
          <a:blip r:embed="rId4"/>
          <a:srcRect/>
          <a:stretch>
            <a:fillRect/>
          </a:stretch>
        </p:blipFill>
        <p:spPr>
          <a:xfrm>
            <a:off x="11399203" y="229235"/>
            <a:ext cx="589915" cy="573405"/>
          </a:xfrm>
          <a:prstGeom prst="rect">
            <a:avLst/>
          </a:prstGeom>
        </p:spPr>
      </p:pic>
      <p:pic>
        <p:nvPicPr>
          <p:cNvPr id="5" name="图片 4" descr="未标题-1"/>
          <p:cNvPicPr>
            <a:picLocks noChangeAspect="1"/>
          </p:cNvPicPr>
          <p:nvPr/>
        </p:nvPicPr>
        <p:blipFill>
          <a:blip r:embed="rId5"/>
          <a:stretch>
            <a:fillRect/>
          </a:stretch>
        </p:blipFill>
        <p:spPr>
          <a:xfrm>
            <a:off x="7922895" y="1717040"/>
            <a:ext cx="3905250" cy="4598035"/>
          </a:xfrm>
          <a:prstGeom prst="rect">
            <a:avLst/>
          </a:prstGeom>
        </p:spPr>
      </p:pic>
      <p:sp>
        <p:nvSpPr>
          <p:cNvPr id="4" name="矩形 3"/>
          <p:cNvSpPr/>
          <p:nvPr/>
        </p:nvSpPr>
        <p:spPr>
          <a:xfrm>
            <a:off x="673735" y="495300"/>
            <a:ext cx="11028045" cy="1476375"/>
          </a:xfrm>
          <a:prstGeom prst="rect">
            <a:avLst/>
          </a:prstGeom>
        </p:spPr>
        <p:txBody>
          <a:bodyPr wrap="square">
            <a:spAutoFit/>
          </a:bodyPr>
          <a:lstStyle/>
          <a:p>
            <a:pPr algn="ctr">
              <a:spcBef>
                <a:spcPct val="0"/>
              </a:spcBef>
            </a:pPr>
            <a:r>
              <a:rPr lang="zh-CN" altLang="en-US" sz="3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HPB如何解决区块链瓶颈——网络瓶颈</a:t>
            </a:r>
          </a:p>
          <a:p>
            <a:pPr algn="ctr">
              <a:spcBef>
                <a:spcPct val="0"/>
              </a:spcBef>
            </a:pPr>
            <a:endParaRPr lang="zh-CN" altLang="en-US" sz="3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buFont typeface="Arial" panose="020B0604020202020204" pitchFamily="34" charset="0"/>
              <a:buChar char="•"/>
            </a:pPr>
            <a:r>
              <a:rPr lang="en-US" altLang="zh-CN" b="1" dirty="0" smtClean="0">
                <a:solidFill>
                  <a:schemeClr val="bg1"/>
                </a:solidFill>
                <a:latin typeface="微软雅黑" panose="020B0503020204020204" pitchFamily="34" charset="-122"/>
                <a:ea typeface="微软雅黑" panose="020B0503020204020204" pitchFamily="34" charset="-122"/>
                <a:sym typeface="+mn-ea"/>
              </a:rPr>
              <a:t>P2P</a:t>
            </a:r>
            <a:r>
              <a:rPr lang="zh-CN" altLang="en-US" b="1" dirty="0" smtClean="0">
                <a:solidFill>
                  <a:schemeClr val="bg1"/>
                </a:solidFill>
                <a:latin typeface="微软雅黑" panose="020B0503020204020204" pitchFamily="34" charset="-122"/>
                <a:ea typeface="微软雅黑" panose="020B0503020204020204" pitchFamily="34" charset="-122"/>
                <a:sym typeface="+mn-ea"/>
              </a:rPr>
              <a:t>网络分层</a:t>
            </a:r>
          </a:p>
        </p:txBody>
      </p:sp>
      <p:sp>
        <p:nvSpPr>
          <p:cNvPr id="225" name="矩形 224"/>
          <p:cNvSpPr/>
          <p:nvPr/>
        </p:nvSpPr>
        <p:spPr>
          <a:xfrm>
            <a:off x="938530" y="1971675"/>
            <a:ext cx="6983730" cy="1308735"/>
          </a:xfrm>
          <a:prstGeom prst="rect">
            <a:avLst/>
          </a:prstGeom>
        </p:spPr>
        <p:txBody>
          <a:bodyPr wrap="square">
            <a:spAutoFit/>
          </a:bodyPr>
          <a:lstStyle/>
          <a:p>
            <a:pPr lvl="0" algn="just">
              <a:lnSpc>
                <a:spcPct val="130000"/>
              </a:lnSpc>
            </a:pPr>
            <a:r>
              <a:rPr lang="en-US" altLang="zh-CN" kern="0" dirty="0" smtClean="0">
                <a:solidFill>
                  <a:schemeClr val="bg1"/>
                </a:solidFill>
                <a:latin typeface="Arial" panose="020B0604020202020204"/>
                <a:ea typeface="微软雅黑" panose="020B0503020204020204" pitchFamily="34" charset="-122"/>
              </a:rPr>
              <a:t>HPB</a:t>
            </a:r>
            <a:r>
              <a:rPr lang="zh-CN" altLang="en-US" kern="0" dirty="0" smtClean="0">
                <a:solidFill>
                  <a:schemeClr val="bg1"/>
                </a:solidFill>
                <a:latin typeface="Arial" panose="020B0604020202020204"/>
                <a:ea typeface="微软雅黑" panose="020B0503020204020204" pitchFamily="34" charset="-122"/>
              </a:rPr>
              <a:t>采用以下机制来减轻节点间网络流量：</a:t>
            </a:r>
            <a:endParaRPr lang="en-US" altLang="zh-CN" kern="0" dirty="0" smtClean="0">
              <a:solidFill>
                <a:schemeClr val="bg1"/>
              </a:solidFill>
              <a:latin typeface="Arial" panose="020B0604020202020204"/>
              <a:ea typeface="微软雅黑" panose="020B0503020204020204" pitchFamily="34" charset="-122"/>
            </a:endParaRPr>
          </a:p>
          <a:p>
            <a:pPr lvl="0" algn="just">
              <a:lnSpc>
                <a:spcPct val="130000"/>
              </a:lnSpc>
            </a:pPr>
            <a:r>
              <a:rPr lang="en-US" altLang="zh-CN" kern="0" dirty="0" smtClean="0">
                <a:solidFill>
                  <a:schemeClr val="bg1"/>
                </a:solidFill>
                <a:latin typeface="Arial" panose="020B0604020202020204"/>
                <a:ea typeface="微软雅黑" panose="020B0503020204020204" pitchFamily="34" charset="-122"/>
              </a:rPr>
              <a:t>1. </a:t>
            </a:r>
            <a:r>
              <a:rPr lang="zh-CN" altLang="en-US" kern="0" dirty="0" smtClean="0">
                <a:solidFill>
                  <a:schemeClr val="bg1"/>
                </a:solidFill>
                <a:latin typeface="Arial" panose="020B0604020202020204"/>
                <a:ea typeface="微软雅黑" panose="020B0503020204020204" pitchFamily="34" charset="-122"/>
              </a:rPr>
              <a:t>分层网络结构来代替现有区块链所有节点都对等的结构。不同节点分工不同，只承担部分类型的流量。</a:t>
            </a:r>
            <a:endParaRPr lang="en-US" altLang="zh-CN" kern="0" dirty="0" smtClean="0">
              <a:solidFill>
                <a:schemeClr val="bg1"/>
              </a:solidFill>
              <a:latin typeface="Arial" panose="020B0604020202020204"/>
              <a:ea typeface="微软雅黑" panose="020B0503020204020204" pitchFamily="34" charset="-122"/>
            </a:endParaRPr>
          </a:p>
          <a:p>
            <a:pPr lvl="0" algn="just">
              <a:lnSpc>
                <a:spcPct val="50000"/>
              </a:lnSpc>
            </a:pPr>
            <a:endParaRPr lang="en-US" altLang="zh-CN" kern="0" dirty="0" smtClean="0">
              <a:solidFill>
                <a:schemeClr val="bg1"/>
              </a:solidFill>
              <a:latin typeface="Arial" panose="020B0604020202020204"/>
              <a:ea typeface="微软雅黑" panose="020B0503020204020204" pitchFamily="34" charset="-122"/>
            </a:endParaRPr>
          </a:p>
        </p:txBody>
      </p:sp>
      <p:sp>
        <p:nvSpPr>
          <p:cNvPr id="227" name="文本框 2"/>
          <p:cNvSpPr txBox="1"/>
          <p:nvPr/>
        </p:nvSpPr>
        <p:spPr>
          <a:xfrm>
            <a:off x="937623" y="5668648"/>
            <a:ext cx="3942352" cy="646331"/>
          </a:xfrm>
          <a:prstGeom prst="rect">
            <a:avLst/>
          </a:prstGeom>
          <a:noFill/>
        </p:spPr>
        <p:txBody>
          <a:bodyPr wrap="square" lIns="90000" rtlCol="0" anchor="ctr" anchorCtr="0">
            <a:spAutoFit/>
          </a:bodyPr>
          <a:lstStyle/>
          <a:p>
            <a:pPr fontAlgn="ctr">
              <a:lnSpc>
                <a:spcPct val="150000"/>
              </a:lnSpc>
            </a:pPr>
            <a:r>
              <a:rPr lang="zh-CN" altLang="en-US" sz="1600" b="1" dirty="0" smtClean="0">
                <a:solidFill>
                  <a:schemeClr val="bg1"/>
                </a:solidFill>
                <a:latin typeface="微软雅黑" panose="020B0503020204020204" pitchFamily="34" charset="-122"/>
                <a:ea typeface="微软雅黑" panose="020B0503020204020204" pitchFamily="34" charset="-122"/>
              </a:rPr>
              <a:t>共识层网络流量减少到原来的</a:t>
            </a:r>
            <a:r>
              <a:rPr lang="en-US" altLang="zh-CN" sz="2400" b="1" dirty="0" smtClean="0">
                <a:solidFill>
                  <a:schemeClr val="bg1"/>
                </a:solidFill>
                <a:latin typeface="微软雅黑" panose="020B0503020204020204" pitchFamily="34" charset="-122"/>
                <a:ea typeface="微软雅黑" panose="020B0503020204020204" pitchFamily="34" charset="-122"/>
              </a:rPr>
              <a:t>1/64</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3" name="图片 2" descr="H:\HPB\222.png222"/>
          <p:cNvPicPr>
            <a:picLocks noChangeAspect="1"/>
          </p:cNvPicPr>
          <p:nvPr/>
        </p:nvPicPr>
        <p:blipFill>
          <a:blip r:embed="rId4"/>
          <a:srcRect/>
          <a:stretch>
            <a:fillRect/>
          </a:stretch>
        </p:blipFill>
        <p:spPr>
          <a:xfrm>
            <a:off x="11399203" y="229235"/>
            <a:ext cx="589915" cy="573405"/>
          </a:xfrm>
          <a:prstGeom prst="rect">
            <a:avLst/>
          </a:prstGeom>
        </p:spPr>
      </p:pic>
      <p:sp>
        <p:nvSpPr>
          <p:cNvPr id="12" name="矩形 11"/>
          <p:cNvSpPr/>
          <p:nvPr/>
        </p:nvSpPr>
        <p:spPr>
          <a:xfrm>
            <a:off x="392430" y="387350"/>
            <a:ext cx="11417300" cy="645160"/>
          </a:xfrm>
          <a:prstGeom prst="rect">
            <a:avLst/>
          </a:prstGeom>
        </p:spPr>
        <p:txBody>
          <a:bodyPr wrap="square">
            <a:spAutoFit/>
          </a:bodyPr>
          <a:lstStyle/>
          <a:p>
            <a:pPr algn="ctr">
              <a:spcBef>
                <a:spcPct val="0"/>
              </a:spcBef>
            </a:pPr>
            <a:r>
              <a:rPr lang="zh-CN" altLang="en-US" sz="3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HPB(High Performance Blockchain)产品</a:t>
            </a: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5825" y="1801495"/>
            <a:ext cx="2883535" cy="12985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06560" y="1866265"/>
            <a:ext cx="1298575" cy="116967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65115" y="1801495"/>
            <a:ext cx="2345690" cy="1297940"/>
          </a:xfrm>
          <a:prstGeom prst="roundRect">
            <a:avLst>
              <a:gd name="adj" fmla="val 8594"/>
            </a:avLst>
          </a:prstGeom>
          <a:solidFill>
            <a:srgbClr val="FFFFFF">
              <a:shade val="85000"/>
            </a:srgbClr>
          </a:solidFill>
          <a:ln>
            <a:noFill/>
          </a:ln>
          <a:effectLst>
            <a:outerShdw blurRad="241300" dist="38100" dir="2400000" sx="103000" sy="103000" algn="tl" rotWithShape="0">
              <a:prstClr val="black">
                <a:alpha val="40000"/>
              </a:prstClr>
            </a:outerShdw>
          </a:effectLst>
          <a:extLst>
            <a:ext uri="{91240B29-F687-4F45-9708-019B960494DF}">
              <a14:hiddenLine xmlns:a14="http://schemas.microsoft.com/office/drawing/2010/main" w="9525">
                <a:solidFill>
                  <a:schemeClr val="tx1"/>
                </a:solidFill>
                <a:miter lim="800000"/>
                <a:headEnd/>
                <a:tailEnd/>
              </a14:hiddenLine>
            </a:ext>
          </a:extLst>
        </p:spPr>
      </p:pic>
      <p:sp>
        <p:nvSpPr>
          <p:cNvPr id="11" name="文本框 2"/>
          <p:cNvSpPr txBox="1"/>
          <p:nvPr/>
        </p:nvSpPr>
        <p:spPr>
          <a:xfrm>
            <a:off x="961390" y="3201035"/>
            <a:ext cx="3065145" cy="2493010"/>
          </a:xfrm>
          <a:prstGeom prst="rect">
            <a:avLst/>
          </a:prstGeom>
          <a:noFill/>
        </p:spPr>
        <p:txBody>
          <a:bodyPr wrap="square" lIns="90000" rtlCol="0" anchor="ctr" anchorCtr="0">
            <a:spAutoFit/>
          </a:bodyPr>
          <a:lstStyle/>
          <a:p>
            <a:pPr fontAlgn="ctr">
              <a:lnSpc>
                <a:spcPct val="150000"/>
              </a:lnSpc>
            </a:pPr>
            <a:r>
              <a:rPr lang="en-US" altLang="zh-CN" sz="2400" b="1" dirty="0" smtClean="0">
                <a:solidFill>
                  <a:schemeClr val="bg1"/>
                </a:solidFill>
                <a:latin typeface="微软雅黑" panose="020B0503020204020204" pitchFamily="34" charset="-122"/>
                <a:ea typeface="微软雅黑" panose="020B0503020204020204" pitchFamily="34" charset="-122"/>
              </a:rPr>
              <a:t>BOE</a:t>
            </a:r>
            <a:r>
              <a:rPr lang="zh-CN" altLang="en-US" sz="2400" b="1" dirty="0" smtClean="0">
                <a:solidFill>
                  <a:schemeClr val="bg1"/>
                </a:solidFill>
                <a:latin typeface="微软雅黑" panose="020B0503020204020204" pitchFamily="34" charset="-122"/>
                <a:ea typeface="微软雅黑" panose="020B0503020204020204" pitchFamily="34" charset="-122"/>
              </a:rPr>
              <a:t>硬件加速引擎</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marL="285750" indent="-285750" fontAlgn="ctr">
              <a:lnSpc>
                <a:spcPct val="150000"/>
              </a:lnSpc>
              <a:buFont typeface="Wingdings" panose="05000000000000000000" pitchFamily="2" charset="2"/>
              <a:buChar char="ü"/>
            </a:pPr>
            <a:r>
              <a:rPr lang="zh-CN" altLang="en-US" sz="1600" b="1" dirty="0" smtClean="0">
                <a:solidFill>
                  <a:schemeClr val="bg1"/>
                </a:solidFill>
                <a:latin typeface="微软雅黑" panose="020B0503020204020204" pitchFamily="34" charset="-122"/>
                <a:ea typeface="微软雅黑" panose="020B0503020204020204" pitchFamily="34" charset="-122"/>
              </a:rPr>
              <a:t>数万级</a:t>
            </a:r>
            <a:r>
              <a:rPr lang="en-US" altLang="zh-CN" sz="1600" b="1" dirty="0" smtClean="0">
                <a:solidFill>
                  <a:schemeClr val="bg1"/>
                </a:solidFill>
                <a:latin typeface="微软雅黑" panose="020B0503020204020204" pitchFamily="34" charset="-122"/>
                <a:ea typeface="微软雅黑" panose="020B0503020204020204" pitchFamily="34" charset="-122"/>
              </a:rPr>
              <a:t>TPS</a:t>
            </a:r>
          </a:p>
          <a:p>
            <a:pPr marL="285750" indent="-285750" fontAlgn="ctr">
              <a:lnSpc>
                <a:spcPct val="150000"/>
              </a:lnSpc>
              <a:buFont typeface="Wingdings" panose="05000000000000000000" pitchFamily="2" charset="2"/>
              <a:buChar char="ü"/>
            </a:pPr>
            <a:r>
              <a:rPr lang="zh-CN" altLang="en-US" sz="1600" b="1" dirty="0" smtClean="0">
                <a:solidFill>
                  <a:schemeClr val="bg1"/>
                </a:solidFill>
                <a:latin typeface="微软雅黑" panose="020B0503020204020204" pitchFamily="34" charset="-122"/>
                <a:ea typeface="微软雅黑" panose="020B0503020204020204" pitchFamily="34" charset="-122"/>
              </a:rPr>
              <a:t>验签加速</a:t>
            </a:r>
            <a:r>
              <a:rPr lang="en-US" altLang="zh-CN" sz="1600" b="1" dirty="0" smtClean="0">
                <a:solidFill>
                  <a:schemeClr val="bg1"/>
                </a:solidFill>
                <a:latin typeface="微软雅黑" panose="020B0503020204020204" pitchFamily="34" charset="-122"/>
                <a:ea typeface="微软雅黑" panose="020B0503020204020204" pitchFamily="34" charset="-122"/>
              </a:rPr>
              <a:t>5</a:t>
            </a:r>
            <a:r>
              <a:rPr lang="zh-CN" altLang="en-US" sz="1600" b="1" dirty="0" smtClean="0">
                <a:solidFill>
                  <a:schemeClr val="bg1"/>
                </a:solidFill>
                <a:latin typeface="微软雅黑" panose="020B0503020204020204" pitchFamily="34" charset="-122"/>
                <a:ea typeface="微软雅黑" panose="020B0503020204020204" pitchFamily="34" charset="-122"/>
              </a:rPr>
              <a:t>倍以上</a:t>
            </a:r>
            <a:endParaRPr lang="en-US" altLang="zh-CN" sz="1600" b="1" dirty="0" smtClean="0">
              <a:solidFill>
                <a:schemeClr val="bg1"/>
              </a:solidFill>
              <a:latin typeface="微软雅黑" panose="020B0503020204020204" pitchFamily="34" charset="-122"/>
              <a:ea typeface="微软雅黑" panose="020B0503020204020204" pitchFamily="34" charset="-122"/>
            </a:endParaRPr>
          </a:p>
          <a:p>
            <a:pPr marL="285750" indent="-285750" fontAlgn="ctr">
              <a:lnSpc>
                <a:spcPct val="150000"/>
              </a:lnSpc>
              <a:buFont typeface="Wingdings" panose="05000000000000000000" pitchFamily="2" charset="2"/>
              <a:buChar char="ü"/>
            </a:pPr>
            <a:r>
              <a:rPr lang="zh-CN" altLang="en-US" sz="1600" b="1" dirty="0" smtClean="0">
                <a:solidFill>
                  <a:schemeClr val="bg1"/>
                </a:solidFill>
                <a:latin typeface="微软雅黑" panose="020B0503020204020204" pitchFamily="34" charset="-122"/>
                <a:ea typeface="微软雅黑" panose="020B0503020204020204" pitchFamily="34" charset="-122"/>
              </a:rPr>
              <a:t>节点与节点防伪</a:t>
            </a:r>
            <a:endParaRPr lang="en-US" altLang="zh-CN" sz="1600" b="1" dirty="0" smtClean="0">
              <a:solidFill>
                <a:schemeClr val="bg1"/>
              </a:solidFill>
              <a:latin typeface="微软雅黑" panose="020B0503020204020204" pitchFamily="34" charset="-122"/>
              <a:ea typeface="微软雅黑" panose="020B0503020204020204" pitchFamily="34" charset="-122"/>
            </a:endParaRPr>
          </a:p>
          <a:p>
            <a:pPr marL="285750" indent="-285750" fontAlgn="ctr">
              <a:lnSpc>
                <a:spcPct val="150000"/>
              </a:lnSpc>
              <a:buFont typeface="Wingdings" panose="05000000000000000000" pitchFamily="2" charset="2"/>
              <a:buChar char="ü"/>
            </a:pPr>
            <a:r>
              <a:rPr lang="zh-CN" altLang="en-US" sz="1600" b="1" dirty="0" smtClean="0">
                <a:solidFill>
                  <a:schemeClr val="bg1"/>
                </a:solidFill>
                <a:latin typeface="微软雅黑" panose="020B0503020204020204" pitchFamily="34" charset="-122"/>
                <a:ea typeface="微软雅黑" panose="020B0503020204020204" pitchFamily="34" charset="-122"/>
              </a:rPr>
              <a:t>防定点攻击</a:t>
            </a:r>
            <a:endParaRPr lang="en-US" altLang="zh-CN" sz="1600" b="1" dirty="0" smtClean="0">
              <a:solidFill>
                <a:schemeClr val="bg1"/>
              </a:solidFill>
              <a:latin typeface="微软雅黑" panose="020B0503020204020204" pitchFamily="34" charset="-122"/>
              <a:ea typeface="微软雅黑" panose="020B0503020204020204" pitchFamily="34" charset="-122"/>
            </a:endParaRPr>
          </a:p>
          <a:p>
            <a:pPr marL="285750" indent="-285750" fontAlgn="ctr">
              <a:lnSpc>
                <a:spcPct val="150000"/>
              </a:lnSpc>
              <a:buFont typeface="Wingdings" panose="05000000000000000000" pitchFamily="2" charset="2"/>
              <a:buChar char="ü"/>
            </a:pPr>
            <a:r>
              <a:rPr lang="zh-CN" altLang="en-US" sz="1600" b="1" dirty="0" smtClean="0">
                <a:solidFill>
                  <a:schemeClr val="bg1"/>
                </a:solidFill>
                <a:latin typeface="微软雅黑" panose="020B0503020204020204" pitchFamily="34" charset="-122"/>
                <a:ea typeface="微软雅黑" panose="020B0503020204020204" pitchFamily="34" charset="-122"/>
              </a:rPr>
              <a:t>免拆卸升级</a:t>
            </a:r>
          </a:p>
        </p:txBody>
      </p:sp>
      <p:sp>
        <p:nvSpPr>
          <p:cNvPr id="15" name="文本框 2"/>
          <p:cNvSpPr txBox="1"/>
          <p:nvPr/>
        </p:nvSpPr>
        <p:spPr>
          <a:xfrm>
            <a:off x="9083040" y="3201035"/>
            <a:ext cx="3065145" cy="1754505"/>
          </a:xfrm>
          <a:prstGeom prst="rect">
            <a:avLst/>
          </a:prstGeom>
          <a:noFill/>
        </p:spPr>
        <p:txBody>
          <a:bodyPr wrap="square" lIns="90000" rtlCol="0" anchor="ctr" anchorCtr="0">
            <a:spAutoFit/>
          </a:bodyPr>
          <a:lstStyle/>
          <a:p>
            <a:pPr fontAlgn="ctr">
              <a:lnSpc>
                <a:spcPct val="150000"/>
              </a:lnSpc>
            </a:pPr>
            <a:r>
              <a:rPr lang="zh-CN" altLang="en-US" sz="2400" b="1" dirty="0" smtClean="0">
                <a:solidFill>
                  <a:schemeClr val="bg1"/>
                </a:solidFill>
                <a:latin typeface="微软雅黑" panose="020B0503020204020204" pitchFamily="34" charset="-122"/>
                <a:ea typeface="微软雅黑" panose="020B0503020204020204" pitchFamily="34" charset="-122"/>
              </a:rPr>
              <a:t>移动端钱包</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marL="285750" indent="-285750" fontAlgn="ctr">
              <a:lnSpc>
                <a:spcPct val="150000"/>
              </a:lnSpc>
              <a:buFont typeface="Wingdings" panose="05000000000000000000" pitchFamily="2" charset="2"/>
              <a:buChar char="ü"/>
            </a:pPr>
            <a:r>
              <a:rPr lang="zh-CN" altLang="en-US" sz="1600" b="1" dirty="0" smtClean="0">
                <a:solidFill>
                  <a:schemeClr val="bg1"/>
                </a:solidFill>
                <a:latin typeface="微软雅黑" panose="020B0503020204020204" pitchFamily="34" charset="-122"/>
                <a:ea typeface="微软雅黑" panose="020B0503020204020204" pitchFamily="34" charset="-122"/>
              </a:rPr>
              <a:t>收付款、转账操作方便</a:t>
            </a:r>
            <a:endParaRPr lang="en-US" altLang="zh-CN" sz="1600" b="1" dirty="0" smtClean="0">
              <a:solidFill>
                <a:schemeClr val="bg1"/>
              </a:solidFill>
              <a:latin typeface="微软雅黑" panose="020B0503020204020204" pitchFamily="34" charset="-122"/>
              <a:ea typeface="微软雅黑" panose="020B0503020204020204" pitchFamily="34" charset="-122"/>
            </a:endParaRPr>
          </a:p>
          <a:p>
            <a:pPr marL="285750" indent="-285750" fontAlgn="ctr">
              <a:lnSpc>
                <a:spcPct val="150000"/>
              </a:lnSpc>
              <a:buFont typeface="Wingdings" panose="05000000000000000000" pitchFamily="2" charset="2"/>
              <a:buChar char="ü"/>
            </a:pPr>
            <a:r>
              <a:rPr lang="zh-CN" altLang="en-US" sz="1600" b="1" dirty="0" smtClean="0">
                <a:solidFill>
                  <a:schemeClr val="bg1"/>
                </a:solidFill>
                <a:latin typeface="微软雅黑" panose="020B0503020204020204" pitchFamily="34" charset="-122"/>
                <a:ea typeface="微软雅黑" panose="020B0503020204020204" pitchFamily="34" charset="-122"/>
              </a:rPr>
              <a:t>便捷交易查询</a:t>
            </a:r>
            <a:endParaRPr lang="en-US" altLang="zh-CN" sz="1600" b="1" dirty="0" smtClean="0">
              <a:solidFill>
                <a:schemeClr val="bg1"/>
              </a:solidFill>
              <a:latin typeface="微软雅黑" panose="020B0503020204020204" pitchFamily="34" charset="-122"/>
              <a:ea typeface="微软雅黑" panose="020B0503020204020204" pitchFamily="34" charset="-122"/>
            </a:endParaRPr>
          </a:p>
          <a:p>
            <a:pPr marL="285750" indent="-285750" fontAlgn="ctr">
              <a:lnSpc>
                <a:spcPct val="150000"/>
              </a:lnSpc>
              <a:buFont typeface="Wingdings" panose="05000000000000000000" pitchFamily="2" charset="2"/>
              <a:buChar char="ü"/>
            </a:pPr>
            <a:r>
              <a:rPr lang="zh-CN" altLang="en-US" sz="1600" b="1" dirty="0" smtClean="0">
                <a:solidFill>
                  <a:schemeClr val="bg1"/>
                </a:solidFill>
                <a:latin typeface="微软雅黑" panose="020B0503020204020204" pitchFamily="34" charset="-122"/>
                <a:ea typeface="微软雅黑" panose="020B0503020204020204" pitchFamily="34" charset="-122"/>
              </a:rPr>
              <a:t>安全可靠</a:t>
            </a:r>
          </a:p>
        </p:txBody>
      </p:sp>
      <p:sp>
        <p:nvSpPr>
          <p:cNvPr id="18" name="文本框 2"/>
          <p:cNvSpPr txBox="1"/>
          <p:nvPr/>
        </p:nvSpPr>
        <p:spPr>
          <a:xfrm>
            <a:off x="5212715" y="3201035"/>
            <a:ext cx="3014345" cy="2123440"/>
          </a:xfrm>
          <a:prstGeom prst="rect">
            <a:avLst/>
          </a:prstGeom>
          <a:noFill/>
        </p:spPr>
        <p:txBody>
          <a:bodyPr wrap="square" lIns="90000" rtlCol="0" anchor="ctr" anchorCtr="0">
            <a:spAutoFit/>
          </a:bodyPr>
          <a:lstStyle/>
          <a:p>
            <a:pPr fontAlgn="ctr">
              <a:lnSpc>
                <a:spcPct val="150000"/>
              </a:lnSpc>
            </a:pPr>
            <a:r>
              <a:rPr lang="zh-CN" altLang="en-US" sz="2400" b="1" dirty="0" smtClean="0">
                <a:solidFill>
                  <a:schemeClr val="bg1"/>
                </a:solidFill>
                <a:latin typeface="微软雅黑" panose="020B0503020204020204" pitchFamily="34" charset="-122"/>
                <a:ea typeface="微软雅黑" panose="020B0503020204020204" pitchFamily="34" charset="-122"/>
              </a:rPr>
              <a:t>公链</a:t>
            </a:r>
            <a:r>
              <a:rPr lang="en-US" altLang="zh-CN" sz="2400" b="1" dirty="0" smtClean="0">
                <a:solidFill>
                  <a:schemeClr val="bg1"/>
                </a:solidFill>
                <a:latin typeface="微软雅黑" panose="020B0503020204020204" pitchFamily="34" charset="-122"/>
                <a:ea typeface="微软雅黑" panose="020B0503020204020204" pitchFamily="34" charset="-122"/>
              </a:rPr>
              <a:t>DAPPs API</a:t>
            </a:r>
          </a:p>
          <a:p>
            <a:pPr marL="285750" indent="-285750" fontAlgn="ctr">
              <a:lnSpc>
                <a:spcPct val="150000"/>
              </a:lnSpc>
              <a:buFont typeface="Wingdings" panose="05000000000000000000" pitchFamily="2" charset="2"/>
              <a:buChar char="ü"/>
            </a:pPr>
            <a:r>
              <a:rPr lang="zh-CN" altLang="en-US" sz="1600" b="1" dirty="0" smtClean="0">
                <a:solidFill>
                  <a:schemeClr val="bg1"/>
                </a:solidFill>
                <a:latin typeface="微软雅黑" panose="020B0503020204020204" pitchFamily="34" charset="-122"/>
                <a:ea typeface="微软雅黑" panose="020B0503020204020204" pitchFamily="34" charset="-122"/>
              </a:rPr>
              <a:t>支持各行业</a:t>
            </a:r>
            <a:r>
              <a:rPr lang="en-US" altLang="zh-CN" sz="1600" b="1" dirty="0" smtClean="0">
                <a:solidFill>
                  <a:schemeClr val="bg1"/>
                </a:solidFill>
                <a:latin typeface="微软雅黑" panose="020B0503020204020204" pitchFamily="34" charset="-122"/>
                <a:ea typeface="微软雅黑" panose="020B0503020204020204" pitchFamily="34" charset="-122"/>
              </a:rPr>
              <a:t>DAPPs</a:t>
            </a:r>
            <a:r>
              <a:rPr lang="zh-CN" altLang="en-US" sz="1600" b="1" dirty="0" smtClean="0">
                <a:solidFill>
                  <a:schemeClr val="bg1"/>
                </a:solidFill>
                <a:latin typeface="微软雅黑" panose="020B0503020204020204" pitchFamily="34" charset="-122"/>
                <a:ea typeface="微软雅黑" panose="020B0503020204020204" pitchFamily="34" charset="-122"/>
              </a:rPr>
              <a:t>应用开发</a:t>
            </a:r>
            <a:endParaRPr lang="en-US" altLang="zh-CN" sz="1600" b="1" dirty="0" smtClean="0">
              <a:solidFill>
                <a:schemeClr val="bg1"/>
              </a:solidFill>
              <a:latin typeface="微软雅黑" panose="020B0503020204020204" pitchFamily="34" charset="-122"/>
              <a:ea typeface="微软雅黑" panose="020B0503020204020204" pitchFamily="34" charset="-122"/>
            </a:endParaRPr>
          </a:p>
          <a:p>
            <a:pPr marL="285750" indent="-285750" fontAlgn="ctr">
              <a:lnSpc>
                <a:spcPct val="150000"/>
              </a:lnSpc>
              <a:buFont typeface="Wingdings" panose="05000000000000000000" pitchFamily="2" charset="2"/>
              <a:buChar char="ü"/>
            </a:pPr>
            <a:r>
              <a:rPr lang="en-US" altLang="zh-CN" sz="1600" b="1" dirty="0" smtClean="0">
                <a:solidFill>
                  <a:schemeClr val="bg1"/>
                </a:solidFill>
                <a:latin typeface="微软雅黑" panose="020B0503020204020204" pitchFamily="34" charset="-122"/>
                <a:ea typeface="微软雅黑" panose="020B0503020204020204" pitchFamily="34" charset="-122"/>
              </a:rPr>
              <a:t>JSON</a:t>
            </a:r>
            <a:r>
              <a:rPr lang="zh-CN" altLang="en-US" sz="1600" b="1" dirty="0" smtClean="0">
                <a:solidFill>
                  <a:schemeClr val="bg1"/>
                </a:solidFill>
                <a:latin typeface="微软雅黑" panose="020B0503020204020204" pitchFamily="34" charset="-122"/>
                <a:ea typeface="微软雅黑" panose="020B0503020204020204" pitchFamily="34" charset="-122"/>
              </a:rPr>
              <a:t>接口</a:t>
            </a:r>
            <a:endParaRPr lang="en-US" altLang="zh-CN" sz="1600" b="1" dirty="0" smtClean="0">
              <a:solidFill>
                <a:schemeClr val="bg1"/>
              </a:solidFill>
              <a:latin typeface="微软雅黑" panose="020B0503020204020204" pitchFamily="34" charset="-122"/>
              <a:ea typeface="微软雅黑" panose="020B0503020204020204" pitchFamily="34" charset="-122"/>
            </a:endParaRPr>
          </a:p>
          <a:p>
            <a:pPr marL="285750" indent="-285750" fontAlgn="ctr">
              <a:lnSpc>
                <a:spcPct val="150000"/>
              </a:lnSpc>
              <a:buFont typeface="Wingdings" panose="05000000000000000000" pitchFamily="2" charset="2"/>
              <a:buChar char="ü"/>
            </a:pPr>
            <a:r>
              <a:rPr lang="zh-CN" altLang="en-US" sz="1600" b="1" dirty="0" smtClean="0">
                <a:solidFill>
                  <a:schemeClr val="bg1"/>
                </a:solidFill>
                <a:latin typeface="微软雅黑" panose="020B0503020204020204" pitchFamily="34" charset="-122"/>
                <a:ea typeface="微软雅黑" panose="020B0503020204020204" pitchFamily="34" charset="-122"/>
              </a:rPr>
              <a:t>与以太坊兼容</a:t>
            </a:r>
            <a:endParaRPr lang="en-US" altLang="zh-CN" sz="1600" b="1" dirty="0" smtClean="0">
              <a:solidFill>
                <a:schemeClr val="bg1"/>
              </a:solidFill>
              <a:latin typeface="微软雅黑" panose="020B0503020204020204" pitchFamily="34" charset="-122"/>
              <a:ea typeface="微软雅黑" panose="020B0503020204020204" pitchFamily="34" charset="-122"/>
            </a:endParaRPr>
          </a:p>
          <a:p>
            <a:pPr marL="285750" indent="-285750" fontAlgn="ctr">
              <a:lnSpc>
                <a:spcPct val="150000"/>
              </a:lnSpc>
              <a:buFont typeface="Wingdings" panose="05000000000000000000" pitchFamily="2" charset="2"/>
              <a:buChar char="ü"/>
            </a:pPr>
            <a:r>
              <a:rPr lang="zh-CN" altLang="en-US" sz="1600" b="1" dirty="0" smtClean="0">
                <a:solidFill>
                  <a:schemeClr val="bg1"/>
                </a:solidFill>
                <a:latin typeface="微软雅黑" panose="020B0503020204020204" pitchFamily="34" charset="-122"/>
                <a:ea typeface="微软雅黑" panose="020B0503020204020204" pitchFamily="34" charset="-122"/>
              </a:rPr>
              <a:t>多语言支持</a:t>
            </a:r>
          </a:p>
        </p:txBody>
      </p:sp>
      <p:sp>
        <p:nvSpPr>
          <p:cNvPr id="9" name="文本框 2"/>
          <p:cNvSpPr txBox="1"/>
          <p:nvPr/>
        </p:nvSpPr>
        <p:spPr>
          <a:xfrm>
            <a:off x="2358685" y="5859114"/>
            <a:ext cx="7475004" cy="645160"/>
          </a:xfrm>
          <a:prstGeom prst="rect">
            <a:avLst/>
          </a:prstGeom>
          <a:noFill/>
        </p:spPr>
        <p:txBody>
          <a:bodyPr wrap="square" lIns="90000" rtlCol="0" anchor="ctr" anchorCtr="0">
            <a:spAutoFit/>
          </a:bodyPr>
          <a:lstStyle/>
          <a:p>
            <a:pPr fontAlgn="ctr">
              <a:lnSpc>
                <a:spcPct val="150000"/>
              </a:lnSpc>
            </a:pPr>
            <a:r>
              <a:rPr lang="zh-CN" altLang="en-US" sz="1600" dirty="0" smtClean="0">
                <a:solidFill>
                  <a:schemeClr val="bg1"/>
                </a:solidFill>
                <a:latin typeface="微软雅黑" panose="020B0503020204020204" pitchFamily="34" charset="-122"/>
                <a:ea typeface="微软雅黑" panose="020B0503020204020204" pitchFamily="34" charset="-122"/>
              </a:rPr>
              <a:t>全球</a:t>
            </a:r>
            <a:r>
              <a:rPr lang="en-US" altLang="zh-CN" sz="2400" b="1" dirty="0" smtClean="0">
                <a:solidFill>
                  <a:schemeClr val="bg1"/>
                </a:solidFill>
                <a:latin typeface="微软雅黑" panose="020B0503020204020204" pitchFamily="34" charset="-122"/>
                <a:ea typeface="微软雅黑" panose="020B0503020204020204" pitchFamily="34" charset="-122"/>
              </a:rPr>
              <a:t>31</a:t>
            </a:r>
            <a:r>
              <a:rPr lang="zh-CN" altLang="en-US" sz="1600" dirty="0" smtClean="0">
                <a:solidFill>
                  <a:schemeClr val="bg1"/>
                </a:solidFill>
                <a:latin typeface="微软雅黑" panose="020B0503020204020204" pitchFamily="34" charset="-122"/>
                <a:ea typeface="微软雅黑" panose="020B0503020204020204" pitchFamily="34" charset="-122"/>
              </a:rPr>
              <a:t>个高性能节点</a:t>
            </a:r>
            <a:r>
              <a:rPr lang="en-US" altLang="zh-CN" sz="1600" dirty="0" smtClean="0">
                <a:solidFill>
                  <a:schemeClr val="bg1"/>
                </a:solidFill>
                <a:latin typeface="微软雅黑" panose="020B0503020204020204" pitchFamily="34" charset="-122"/>
                <a:ea typeface="微软雅黑" panose="020B0503020204020204" pitchFamily="34" charset="-122"/>
              </a:rPr>
              <a:t>(</a:t>
            </a:r>
            <a:r>
              <a:rPr lang="zh-CN" altLang="en-US" sz="1600" dirty="0" smtClean="0">
                <a:solidFill>
                  <a:schemeClr val="bg1"/>
                </a:solidFill>
                <a:latin typeface="微软雅黑" panose="020B0503020204020204" pitchFamily="34" charset="-122"/>
                <a:ea typeface="微软雅黑" panose="020B0503020204020204" pitchFamily="34" charset="-122"/>
              </a:rPr>
              <a:t>共识节点</a:t>
            </a:r>
            <a:r>
              <a:rPr lang="en-US" altLang="zh-CN" sz="1600" dirty="0" smtClean="0">
                <a:solidFill>
                  <a:schemeClr val="bg1"/>
                </a:solidFill>
                <a:latin typeface="微软雅黑" panose="020B0503020204020204" pitchFamily="34" charset="-122"/>
                <a:ea typeface="微软雅黑" panose="020B0503020204020204" pitchFamily="34" charset="-122"/>
              </a:rPr>
              <a:t>)</a:t>
            </a:r>
            <a:r>
              <a:rPr lang="zh-CN" altLang="en-US" sz="1600" dirty="0" smtClean="0">
                <a:solidFill>
                  <a:schemeClr val="bg1"/>
                </a:solidFill>
                <a:latin typeface="微软雅黑" panose="020B0503020204020204" pitchFamily="34" charset="-122"/>
                <a:ea typeface="微软雅黑" panose="020B0503020204020204" pitchFamily="34" charset="-122"/>
              </a:rPr>
              <a:t>，</a:t>
            </a:r>
            <a:r>
              <a:rPr lang="en-US" altLang="zh-CN" sz="2400" b="1" dirty="0" smtClean="0">
                <a:solidFill>
                  <a:schemeClr val="bg1"/>
                </a:solidFill>
                <a:latin typeface="微软雅黑" panose="020B0503020204020204" pitchFamily="34" charset="-122"/>
                <a:ea typeface="微软雅黑" panose="020B0503020204020204" pitchFamily="34" charset="-122"/>
              </a:rPr>
              <a:t>150</a:t>
            </a:r>
            <a:r>
              <a:rPr lang="zh-CN" altLang="en-US" sz="1600" dirty="0">
                <a:solidFill>
                  <a:schemeClr val="bg1"/>
                </a:solidFill>
                <a:latin typeface="微软雅黑" panose="020B0503020204020204" pitchFamily="34" charset="-122"/>
                <a:ea typeface="微软雅黑" panose="020B0503020204020204" pitchFamily="34" charset="-122"/>
              </a:rPr>
              <a:t>个候选</a:t>
            </a:r>
            <a:r>
              <a:rPr lang="zh-CN" altLang="en-US" sz="1600" dirty="0" smtClean="0">
                <a:solidFill>
                  <a:schemeClr val="bg1"/>
                </a:solidFill>
                <a:latin typeface="微软雅黑" panose="020B0503020204020204" pitchFamily="34" charset="-122"/>
                <a:ea typeface="微软雅黑" panose="020B0503020204020204" pitchFamily="34" charset="-122"/>
              </a:rPr>
              <a:t>节点</a:t>
            </a:r>
            <a:r>
              <a:rPr lang="en-US" altLang="zh-CN" sz="1600" dirty="0" smtClean="0">
                <a:solidFill>
                  <a:schemeClr val="bg1"/>
                </a:solidFill>
                <a:latin typeface="微软雅黑" panose="020B0503020204020204" pitchFamily="34" charset="-122"/>
                <a:ea typeface="微软雅黑" panose="020B0503020204020204" pitchFamily="34" charset="-122"/>
              </a:rPr>
              <a:t>(</a:t>
            </a:r>
            <a:r>
              <a:rPr lang="zh-CN" altLang="en-US" sz="1600" dirty="0" smtClean="0">
                <a:solidFill>
                  <a:schemeClr val="bg1"/>
                </a:solidFill>
                <a:latin typeface="微软雅黑" panose="020B0503020204020204" pitchFamily="34" charset="-122"/>
                <a:ea typeface="微软雅黑" panose="020B0503020204020204" pitchFamily="34" charset="-122"/>
              </a:rPr>
              <a:t>交易接入节点</a:t>
            </a:r>
            <a:r>
              <a:rPr lang="en-US" altLang="zh-CN" sz="1600" dirty="0" smtClean="0">
                <a:solidFill>
                  <a:schemeClr val="bg1"/>
                </a:solidFill>
                <a:latin typeface="微软雅黑" panose="020B0503020204020204" pitchFamily="34" charset="-122"/>
                <a:ea typeface="微软雅黑" panose="020B0503020204020204" pitchFamily="34" charset="-122"/>
              </a:rPr>
              <a:t>)</a:t>
            </a:r>
            <a:r>
              <a:rPr lang="zh-CN" altLang="en-US" sz="1600" dirty="0" smtClean="0">
                <a:solidFill>
                  <a:schemeClr val="bg1"/>
                </a:solidFill>
                <a:latin typeface="微软雅黑" panose="020B0503020204020204" pitchFamily="34" charset="-122"/>
                <a:ea typeface="微软雅黑" panose="020B0503020204020204" pitchFamily="34" charset="-122"/>
              </a:rPr>
              <a:t>的</a:t>
            </a:r>
            <a:r>
              <a:rPr lang="zh-CN" altLang="en-US" sz="2400" b="1" dirty="0" smtClean="0">
                <a:solidFill>
                  <a:schemeClr val="bg1"/>
                </a:solidFill>
                <a:latin typeface="微软雅黑" panose="020B0503020204020204" pitchFamily="34" charset="-122"/>
                <a:ea typeface="微软雅黑" panose="020B0503020204020204" pitchFamily="34" charset="-122"/>
              </a:rPr>
              <a:t>公链</a:t>
            </a:r>
            <a:r>
              <a:rPr lang="zh-CN" altLang="en-US" dirty="0" smtClean="0">
                <a:solidFill>
                  <a:schemeClr val="bg1"/>
                </a:solidFill>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图片 2" descr="H:\HPB\222.png222"/>
          <p:cNvPicPr>
            <a:picLocks noChangeAspect="1"/>
          </p:cNvPicPr>
          <p:nvPr/>
        </p:nvPicPr>
        <p:blipFill>
          <a:blip r:embed="rId3"/>
          <a:srcRect/>
          <a:stretch>
            <a:fillRect/>
          </a:stretch>
        </p:blipFill>
        <p:spPr>
          <a:xfrm>
            <a:off x="11399203" y="229235"/>
            <a:ext cx="589915" cy="573405"/>
          </a:xfrm>
          <a:prstGeom prst="rect">
            <a:avLst/>
          </a:prstGeom>
        </p:spPr>
      </p:pic>
      <p:sp>
        <p:nvSpPr>
          <p:cNvPr id="4" name="矩形 3"/>
          <p:cNvSpPr/>
          <p:nvPr/>
        </p:nvSpPr>
        <p:spPr>
          <a:xfrm>
            <a:off x="3048000" y="988894"/>
            <a:ext cx="6096000" cy="5077460"/>
          </a:xfrm>
          <a:prstGeom prst="rect">
            <a:avLst/>
          </a:prstGeom>
        </p:spPr>
        <p:txBody>
          <a:bodyPr>
            <a:spAutoFit/>
          </a:bodyPr>
          <a:lstStyle/>
          <a:p>
            <a:pPr algn="ctr">
              <a:spcBef>
                <a:spcPct val="0"/>
              </a:spcBef>
            </a:pPr>
            <a:r>
              <a:rPr lang="zh-CN" altLang="en-US" sz="3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Ruby&amp;区块链</a:t>
            </a:r>
          </a:p>
          <a:p>
            <a:pPr algn="ctr">
              <a:spcBef>
                <a:spcPct val="0"/>
              </a:spcBef>
            </a:pPr>
            <a:endParaRPr lang="zh-CN" altLang="en-US" sz="3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algn="ctr">
              <a:spcBef>
                <a:spcPct val="0"/>
              </a:spcBef>
            </a:pPr>
            <a:r>
              <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Ruby在区块链中的应用</a:t>
            </a:r>
          </a:p>
          <a:p>
            <a:pPr algn="ctr">
              <a:spcBef>
                <a:spcPct val="0"/>
              </a:spcBef>
            </a:pPr>
            <a:endPar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algn="ctr">
              <a:spcBef>
                <a:spcPct val="0"/>
              </a:spcBef>
            </a:pPr>
            <a:r>
              <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Ruby开发者在区块链行业的发展</a:t>
            </a:r>
          </a:p>
          <a:p>
            <a:pPr algn="ctr">
              <a:spcBef>
                <a:spcPct val="0"/>
              </a:spcBef>
            </a:pPr>
            <a:endPar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algn="ctr">
              <a:spcBef>
                <a:spcPct val="0"/>
              </a:spcBef>
            </a:pPr>
            <a:endPar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algn="ctr">
              <a:spcBef>
                <a:spcPct val="0"/>
              </a:spcBef>
            </a:pPr>
            <a:endPar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algn="ctr">
              <a:spcBef>
                <a:spcPct val="0"/>
              </a:spcBef>
            </a:pPr>
            <a:endPar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algn="ctr">
              <a:spcBef>
                <a:spcPct val="0"/>
              </a:spcBef>
            </a:pPr>
            <a:endPar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algn="ctr">
              <a:spcBef>
                <a:spcPct val="0"/>
              </a:spcBef>
            </a:pPr>
            <a:endPar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algn="ctr">
              <a:spcBef>
                <a:spcPct val="0"/>
              </a:spcBef>
            </a:pPr>
            <a:endPar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algn="ctr">
              <a:spcBef>
                <a:spcPct val="0"/>
              </a:spcBef>
            </a:pPr>
            <a:endPar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algn="ctr">
              <a:spcBef>
                <a:spcPct val="0"/>
              </a:spcBef>
            </a:pPr>
            <a:endPar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algn="ctr">
              <a:spcBef>
                <a:spcPct val="0"/>
              </a:spcBef>
            </a:pPr>
            <a:endPar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algn="ctr">
              <a:spcBef>
                <a:spcPct val="0"/>
              </a:spcBef>
            </a:pPr>
            <a:r>
              <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Ruby&amp;区块链开发者交流群</a:t>
            </a:r>
          </a:p>
        </p:txBody>
      </p:sp>
      <p:pic>
        <p:nvPicPr>
          <p:cNvPr id="5" name="图片 4" descr="QQ图片20181012185456"/>
          <p:cNvPicPr>
            <a:picLocks noChangeAspect="1"/>
          </p:cNvPicPr>
          <p:nvPr/>
        </p:nvPicPr>
        <p:blipFill>
          <a:blip r:embed="rId4"/>
          <a:stretch>
            <a:fillRect/>
          </a:stretch>
        </p:blipFill>
        <p:spPr>
          <a:xfrm>
            <a:off x="5120640" y="3375025"/>
            <a:ext cx="1950720" cy="195072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PA_文本框 175"/>
          <p:cNvSpPr txBox="1"/>
          <p:nvPr>
            <p:custDataLst>
              <p:tags r:id="rId1"/>
            </p:custDataLst>
          </p:nvPr>
        </p:nvSpPr>
        <p:spPr>
          <a:xfrm>
            <a:off x="2335813" y="4456007"/>
            <a:ext cx="7521045" cy="645160"/>
          </a:xfrm>
          <a:prstGeom prst="rect">
            <a:avLst/>
          </a:prstGeom>
          <a:noFill/>
        </p:spPr>
        <p:txBody>
          <a:bodyPr wrap="square" rtlCol="0">
            <a:spAutoFit/>
          </a:bodyPr>
          <a:lstStyle/>
          <a:p>
            <a:pPr algn="ctr"/>
            <a:r>
              <a:rPr lang="zh-CN" altLang="en-US" sz="3600" dirty="0" smtClean="0">
                <a:solidFill>
                  <a:schemeClr val="bg1"/>
                </a:solidFill>
                <a:latin typeface="微软雅黑" panose="020B0503020204020204" pitchFamily="34" charset="-122"/>
                <a:ea typeface="微软雅黑" panose="020B0503020204020204" pitchFamily="34" charset="-122"/>
              </a:rPr>
              <a:t>速度进化  永无止境</a:t>
            </a:r>
            <a:endParaRPr lang="en-US" altLang="zh-CN" sz="3600" dirty="0">
              <a:solidFill>
                <a:schemeClr val="bg1"/>
              </a:solidFill>
              <a:latin typeface="微软雅黑" panose="020B0503020204020204" pitchFamily="34" charset="-122"/>
              <a:ea typeface="微软雅黑" panose="020B0503020204020204" pitchFamily="34" charset="-122"/>
            </a:endParaRPr>
          </a:p>
        </p:txBody>
      </p:sp>
      <p:pic>
        <p:nvPicPr>
          <p:cNvPr id="3" name="图片 2" descr="LOGO 反白"/>
          <p:cNvPicPr>
            <a:picLocks noChangeAspect="1"/>
          </p:cNvPicPr>
          <p:nvPr/>
        </p:nvPicPr>
        <p:blipFill>
          <a:blip r:embed="rId4"/>
          <a:stretch>
            <a:fillRect/>
          </a:stretch>
        </p:blipFill>
        <p:spPr>
          <a:xfrm>
            <a:off x="5203190" y="1784350"/>
            <a:ext cx="1786255" cy="2319020"/>
          </a:xfrm>
          <a:prstGeom prst="rect">
            <a:avLst/>
          </a:prstGeom>
          <a:effectLst>
            <a:glow rad="139700">
              <a:schemeClr val="bg1">
                <a:alpha val="22000"/>
              </a:schemeClr>
            </a:glo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3" name="图片 2" descr="H:\HPB\222.png222"/>
          <p:cNvPicPr>
            <a:picLocks noChangeAspect="1"/>
          </p:cNvPicPr>
          <p:nvPr/>
        </p:nvPicPr>
        <p:blipFill>
          <a:blip r:embed="rId4"/>
          <a:srcRect/>
          <a:stretch>
            <a:fillRect/>
          </a:stretch>
        </p:blipFill>
        <p:spPr>
          <a:xfrm>
            <a:off x="11399203" y="229235"/>
            <a:ext cx="589915" cy="573405"/>
          </a:xfrm>
          <a:prstGeom prst="rect">
            <a:avLst/>
          </a:prstGeom>
        </p:spPr>
      </p:pic>
      <p:sp>
        <p:nvSpPr>
          <p:cNvPr id="21" name="直接连接符 16"/>
          <p:cNvSpPr/>
          <p:nvPr/>
        </p:nvSpPr>
        <p:spPr>
          <a:xfrm>
            <a:off x="5394960" y="1758315"/>
            <a:ext cx="5976620" cy="635"/>
          </a:xfrm>
          <a:prstGeom prst="line">
            <a:avLst/>
          </a:prstGeom>
          <a:ln w="12700">
            <a:solidFill>
              <a:schemeClr val="bg1"/>
            </a:solidFill>
            <a:prstDash val="solid"/>
            <a:miter/>
          </a:ln>
        </p:spPr>
        <p:txBody>
          <a:bodyPr lIns="34289" rIns="34289"/>
          <a:lstStyle/>
          <a:p>
            <a:endParaRPr sz="1015">
              <a:latin typeface="微软雅黑" panose="020B0503020204020204" pitchFamily="34" charset="-122"/>
              <a:ea typeface="微软雅黑" panose="020B0503020204020204" pitchFamily="34" charset="-122"/>
            </a:endParaRPr>
          </a:p>
        </p:txBody>
      </p:sp>
      <p:sp>
        <p:nvSpPr>
          <p:cNvPr id="22" name="文本框 17"/>
          <p:cNvSpPr txBox="1"/>
          <p:nvPr/>
        </p:nvSpPr>
        <p:spPr>
          <a:xfrm>
            <a:off x="5394960" y="1967230"/>
            <a:ext cx="6038850" cy="2155825"/>
          </a:xfrm>
          <a:prstGeom prst="rect">
            <a:avLst/>
          </a:prstGeom>
          <a:ln w="12700">
            <a:miter lim="400000"/>
          </a:ln>
        </p:spPr>
        <p:txBody>
          <a:bodyPr wrap="square" lIns="34289" rIns="34289">
            <a:spAutoFit/>
          </a:bodyPr>
          <a:lstStyle/>
          <a:p>
            <a:pPr>
              <a:lnSpc>
                <a:spcPct val="160000"/>
              </a:lnSpc>
              <a:defRPr sz="1400">
                <a:solidFill>
                  <a:srgbClr val="FFFFFF"/>
                </a:solidFill>
                <a:latin typeface="仿宋" panose="02010609060101010101" charset="-122"/>
                <a:ea typeface="仿宋" panose="02010609060101010101" charset="-122"/>
                <a:cs typeface="仿宋" panose="02010609060101010101" charset="-122"/>
                <a:sym typeface="仿宋" panose="02010609060101010101" charset="-122"/>
              </a:defRPr>
            </a:pPr>
            <a:r>
              <a:rPr lang="zh-CN" altLang="en-US" sz="1200" dirty="0">
                <a:latin typeface="微软雅黑" panose="020B0503020204020204" pitchFamily="34" charset="-122"/>
                <a:ea typeface="微软雅黑" panose="020B0503020204020204" pitchFamily="34" charset="-122"/>
              </a:rPr>
              <a:t>区块链</a:t>
            </a:r>
            <a:r>
              <a:rPr lang="en-US" altLang="en-US" sz="1200" dirty="0">
                <a:latin typeface="微软雅黑" panose="020B0503020204020204" pitchFamily="34" charset="-122"/>
                <a:ea typeface="微软雅黑" panose="020B0503020204020204" pitchFamily="34" charset="-122"/>
              </a:rPr>
              <a:t>首位提出软</a:t>
            </a:r>
            <a:r>
              <a:rPr lang="zh-CN" altLang="en-US" sz="1200" dirty="0">
                <a:latin typeface="微软雅黑" panose="020B0503020204020204" pitchFamily="34" charset="-122"/>
                <a:ea typeface="微软雅黑" panose="020B0503020204020204" pitchFamily="34" charset="-122"/>
              </a:rPr>
              <a:t>硬件</a:t>
            </a:r>
            <a:r>
              <a:rPr lang="en-US" altLang="en-US" sz="1200" dirty="0">
                <a:latin typeface="微软雅黑" panose="020B0503020204020204" pitchFamily="34" charset="-122"/>
                <a:ea typeface="微软雅黑" panose="020B0503020204020204" pitchFamily="34" charset="-122"/>
              </a:rPr>
              <a:t>结合</a:t>
            </a:r>
            <a:r>
              <a:rPr lang="zh-CN" altLang="en-US" sz="1200" dirty="0">
                <a:latin typeface="微软雅黑" panose="020B0503020204020204" pitchFamily="34" charset="-122"/>
                <a:ea typeface="微软雅黑" panose="020B0503020204020204" pitchFamily="34" charset="-122"/>
              </a:rPr>
              <a:t>解决方案</a:t>
            </a:r>
            <a:r>
              <a:rPr lang="en-US" altLang="zh-CN" sz="1200" dirty="0">
                <a:latin typeface="微软雅黑" panose="020B0503020204020204" pitchFamily="34" charset="-122"/>
                <a:ea typeface="微软雅黑" panose="020B0503020204020204" pitchFamily="34" charset="-122"/>
              </a:rPr>
              <a:t>——HPB</a:t>
            </a:r>
            <a:r>
              <a:rPr lang="zh-CN" altLang="en-US" sz="1200" dirty="0">
                <a:latin typeface="微软雅黑" panose="020B0503020204020204" pitchFamily="34" charset="-122"/>
                <a:ea typeface="微软雅黑" panose="020B0503020204020204" pitchFamily="34" charset="-122"/>
              </a:rPr>
              <a:t>芯链创始人。区块链技术早期探索者，在中国区块链社区以知名</a:t>
            </a:r>
            <a:r>
              <a:rPr lang="en-US" altLang="zh-CN" sz="1200" dirty="0">
                <a:latin typeface="微软雅黑" panose="020B0503020204020204" pitchFamily="34" charset="-122"/>
                <a:ea typeface="微软雅黑" panose="020B0503020204020204" pitchFamily="34" charset="-122"/>
              </a:rPr>
              <a:t>ID“</a:t>
            </a:r>
            <a:r>
              <a:rPr lang="zh-CN" altLang="en-US" sz="1200" dirty="0">
                <a:latin typeface="微软雅黑" panose="020B0503020204020204" pitchFamily="34" charset="-122"/>
                <a:ea typeface="微软雅黑" panose="020B0503020204020204" pitchFamily="34" charset="-122"/>
              </a:rPr>
              <a:t>蓝莲花”活跃多年。</a:t>
            </a:r>
          </a:p>
          <a:p>
            <a:pPr>
              <a:lnSpc>
                <a:spcPct val="160000"/>
              </a:lnSpc>
              <a:defRPr sz="1400">
                <a:solidFill>
                  <a:srgbClr val="FFFFFF"/>
                </a:solidFill>
                <a:latin typeface="仿宋" panose="02010609060101010101" charset="-122"/>
                <a:ea typeface="仿宋" panose="02010609060101010101" charset="-122"/>
                <a:cs typeface="仿宋" panose="02010609060101010101" charset="-122"/>
                <a:sym typeface="仿宋" panose="02010609060101010101" charset="-122"/>
              </a:defRPr>
            </a:pPr>
            <a:r>
              <a:rPr lang="zh-CN" altLang="en-US" sz="1200" dirty="0">
                <a:latin typeface="微软雅黑" panose="020B0503020204020204" pitchFamily="34" charset="-122"/>
                <a:ea typeface="微软雅黑" panose="020B0503020204020204" pitchFamily="34" charset="-122"/>
              </a:rPr>
              <a:t>曾参与创建中国银联大数据，曾任大型跨境电商公司</a:t>
            </a:r>
            <a:r>
              <a:rPr lang="en-US" altLang="zh-CN" sz="1200" dirty="0" err="1">
                <a:latin typeface="微软雅黑" panose="020B0503020204020204" pitchFamily="34" charset="-122"/>
                <a:ea typeface="微软雅黑" panose="020B0503020204020204" pitchFamily="34" charset="-122"/>
                <a:sym typeface="仿宋" panose="02010609060101010101" charset="-122"/>
              </a:rPr>
              <a:t>Beltal</a:t>
            </a:r>
            <a:r>
              <a:rPr lang="en-US" altLang="zh-CN" sz="1200" dirty="0">
                <a:latin typeface="微软雅黑" panose="020B0503020204020204" pitchFamily="34" charset="-122"/>
                <a:ea typeface="微软雅黑" panose="020B0503020204020204" pitchFamily="34" charset="-122"/>
              </a:rPr>
              <a:t> CTO</a:t>
            </a:r>
            <a:r>
              <a:rPr lang="zh-CN" altLang="en-US" sz="1200" dirty="0">
                <a:latin typeface="微软雅黑" panose="020B0503020204020204" pitchFamily="34" charset="-122"/>
                <a:ea typeface="微软雅黑" panose="020B0503020204020204" pitchFamily="34" charset="-122"/>
              </a:rPr>
              <a:t>，十余年金融大数据、互联网技术研发经验。在金融大数据、跨境电商等商业领域有丰富的技术架构和跨界经验。</a:t>
            </a:r>
          </a:p>
          <a:p>
            <a:pPr>
              <a:lnSpc>
                <a:spcPct val="160000"/>
              </a:lnSpc>
              <a:defRPr sz="1400">
                <a:solidFill>
                  <a:srgbClr val="FFFFFF"/>
                </a:solidFill>
                <a:latin typeface="仿宋" panose="02010609060101010101" charset="-122"/>
                <a:ea typeface="仿宋" panose="02010609060101010101" charset="-122"/>
                <a:cs typeface="仿宋" panose="02010609060101010101" charset="-122"/>
                <a:sym typeface="仿宋" panose="02010609060101010101" charset="-122"/>
              </a:defRPr>
            </a:pPr>
            <a:r>
              <a:rPr lang="zh-CN" altLang="en-US" sz="1200" dirty="0">
                <a:latin typeface="微软雅黑" panose="020B0503020204020204" pitchFamily="34" charset="-122"/>
                <a:ea typeface="微软雅黑" panose="020B0503020204020204" pitchFamily="34" charset="-122"/>
              </a:rPr>
              <a:t>并一直积极推动区块链技术在国内的发展，主创区块链教学视频节目</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明说</a:t>
            </a:r>
            <a:r>
              <a:rPr lang="en-US" altLang="zh-CN" sz="1200" dirty="0">
                <a:latin typeface="微软雅黑" panose="020B0503020204020204" pitchFamily="34" charset="-122"/>
                <a:ea typeface="微软雅黑" panose="020B0503020204020204" pitchFamily="34" charset="-122"/>
              </a:rPr>
              <a:t>》30</a:t>
            </a:r>
            <a:r>
              <a:rPr lang="zh-CN" altLang="en-US" sz="1200" dirty="0">
                <a:latin typeface="微软雅黑" panose="020B0503020204020204" pitchFamily="34" charset="-122"/>
                <a:ea typeface="微软雅黑" panose="020B0503020204020204" pitchFamily="34" charset="-122"/>
              </a:rPr>
              <a:t>多期，翻译和编撰了</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以太坊官网文档中文版</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，并作为主要作者编写了</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区块链开发指南</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，持续影响着更多人参与到区块链技术的研究和推广。</a:t>
            </a:r>
          </a:p>
        </p:txBody>
      </p:sp>
      <p:sp>
        <p:nvSpPr>
          <p:cNvPr id="26" name="文本框 12"/>
          <p:cNvSpPr txBox="1"/>
          <p:nvPr/>
        </p:nvSpPr>
        <p:spPr>
          <a:xfrm>
            <a:off x="5394898" y="1270716"/>
            <a:ext cx="6038834" cy="369332"/>
          </a:xfrm>
          <a:prstGeom prst="rect">
            <a:avLst/>
          </a:prstGeom>
          <a:ln w="12700">
            <a:miter lim="400000"/>
          </a:ln>
        </p:spPr>
        <p:txBody>
          <a:bodyPr wrap="square" lIns="34289" rIns="34289">
            <a:spAutoFit/>
          </a:bodyPr>
          <a:lstStyle/>
          <a:p>
            <a:pPr>
              <a:defRPr sz="3200" b="1" spc="384">
                <a:solidFill>
                  <a:srgbClr val="D9D9D9"/>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r>
              <a:rPr lang="zh-CN" altLang="en-US" sz="1800" spc="-150" dirty="0" smtClean="0">
                <a:solidFill>
                  <a:schemeClr val="bg1"/>
                </a:solidFill>
                <a:latin typeface="微软雅黑" panose="020B0503020204020204" pitchFamily="34" charset="-122"/>
                <a:ea typeface="微软雅黑" panose="020B0503020204020204" pitchFamily="34" charset="-122"/>
                <a:cs typeface="Source Han Sans CN Medium" charset="-122"/>
              </a:rPr>
              <a:t>汪 晓</a:t>
            </a:r>
            <a:r>
              <a:rPr lang="zh-CN" altLang="en-US" sz="1800" spc="-150" dirty="0">
                <a:solidFill>
                  <a:schemeClr val="bg1"/>
                </a:solidFill>
                <a:latin typeface="微软雅黑" panose="020B0503020204020204" pitchFamily="34" charset="-122"/>
                <a:ea typeface="微软雅黑" panose="020B0503020204020204" pitchFamily="34" charset="-122"/>
                <a:cs typeface="Source Han Sans CN Medium" charset="-122"/>
              </a:rPr>
              <a:t>明</a:t>
            </a:r>
            <a:endParaRPr sz="1800" spc="-150" dirty="0">
              <a:solidFill>
                <a:schemeClr val="bg1"/>
              </a:solidFill>
              <a:latin typeface="微软雅黑" panose="020B0503020204020204" pitchFamily="34" charset="-122"/>
              <a:ea typeface="微软雅黑" panose="020B0503020204020204" pitchFamily="34" charset="-122"/>
              <a:cs typeface="Source Han Sans CN Medium" charset="-122"/>
            </a:endParaRPr>
          </a:p>
        </p:txBody>
      </p:sp>
      <p:pic>
        <p:nvPicPr>
          <p:cNvPr id="27" name="Picture 2" descr="Picture 2">
            <a:hlinkClick r:id="rId5"/>
          </p:cNvPr>
          <p:cNvPicPr>
            <a:picLocks noChangeAspect="1"/>
          </p:cNvPicPr>
          <p:nvPr/>
        </p:nvPicPr>
        <p:blipFill>
          <a:blip r:embed="rId6" cstate="print"/>
          <a:stretch>
            <a:fillRect/>
          </a:stretch>
        </p:blipFill>
        <p:spPr>
          <a:xfrm>
            <a:off x="5489575" y="4415790"/>
            <a:ext cx="1275715" cy="1275715"/>
          </a:xfrm>
          <a:prstGeom prst="rect">
            <a:avLst/>
          </a:prstGeom>
          <a:ln w="12700">
            <a:miter lim="400000"/>
            <a:headEnd/>
            <a:tailEnd/>
          </a:ln>
        </p:spPr>
      </p:pic>
      <p:pic>
        <p:nvPicPr>
          <p:cNvPr id="28" name="Picture 4" descr="Picture 4">
            <a:hlinkClick r:id="rId7"/>
          </p:cNvPr>
          <p:cNvPicPr>
            <a:picLocks noChangeAspect="1"/>
          </p:cNvPicPr>
          <p:nvPr/>
        </p:nvPicPr>
        <p:blipFill>
          <a:blip r:embed="rId8" cstate="print"/>
          <a:stretch>
            <a:fillRect/>
          </a:stretch>
        </p:blipFill>
        <p:spPr>
          <a:xfrm>
            <a:off x="7228840" y="4415790"/>
            <a:ext cx="1261745" cy="1261745"/>
          </a:xfrm>
          <a:prstGeom prst="rect">
            <a:avLst/>
          </a:prstGeom>
          <a:ln w="12700">
            <a:miter lim="400000"/>
            <a:headEnd/>
            <a:tailEnd/>
          </a:ln>
        </p:spPr>
      </p:pic>
      <p:pic>
        <p:nvPicPr>
          <p:cNvPr id="30" name="1.png" descr="1.png">
            <a:hlinkClick r:id="rId9"/>
          </p:cNvPr>
          <p:cNvPicPr>
            <a:picLocks noChangeAspect="1"/>
          </p:cNvPicPr>
          <p:nvPr/>
        </p:nvPicPr>
        <p:blipFill>
          <a:blip r:embed="rId10" cstate="print"/>
          <a:stretch>
            <a:fillRect/>
          </a:stretch>
        </p:blipFill>
        <p:spPr>
          <a:xfrm>
            <a:off x="9065895" y="4034790"/>
            <a:ext cx="909955" cy="1635125"/>
          </a:xfrm>
          <a:prstGeom prst="rect">
            <a:avLst/>
          </a:prstGeom>
          <a:ln w="12700">
            <a:miter lim="400000"/>
            <a:headEnd/>
            <a:tailEnd/>
          </a:ln>
        </p:spPr>
      </p:pic>
      <p:pic>
        <p:nvPicPr>
          <p:cNvPr id="31" name="2.png" descr="2.png">
            <a:hlinkClick r:id="rId11"/>
          </p:cNvPr>
          <p:cNvPicPr>
            <a:picLocks noChangeAspect="1"/>
          </p:cNvPicPr>
          <p:nvPr/>
        </p:nvPicPr>
        <p:blipFill>
          <a:blip r:embed="rId12" cstate="print"/>
          <a:stretch>
            <a:fillRect/>
          </a:stretch>
        </p:blipFill>
        <p:spPr>
          <a:xfrm>
            <a:off x="10474325" y="4029075"/>
            <a:ext cx="925195" cy="1662430"/>
          </a:xfrm>
          <a:prstGeom prst="rect">
            <a:avLst/>
          </a:prstGeom>
          <a:ln w="12700">
            <a:miter lim="400000"/>
            <a:headEnd/>
            <a:tailEnd/>
          </a:ln>
        </p:spPr>
      </p:pic>
      <p:pic>
        <p:nvPicPr>
          <p:cNvPr id="4" name="图片 3" descr="QQ图片20181012180821"/>
          <p:cNvPicPr>
            <a:picLocks noChangeAspect="1"/>
          </p:cNvPicPr>
          <p:nvPr/>
        </p:nvPicPr>
        <p:blipFill>
          <a:blip r:embed="rId13"/>
          <a:stretch>
            <a:fillRect/>
          </a:stretch>
        </p:blipFill>
        <p:spPr>
          <a:xfrm>
            <a:off x="1313110" y="1967230"/>
            <a:ext cx="3273565" cy="327356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图片 2" descr="H:\HPB\222.png222"/>
          <p:cNvPicPr>
            <a:picLocks noChangeAspect="1"/>
          </p:cNvPicPr>
          <p:nvPr/>
        </p:nvPicPr>
        <p:blipFill>
          <a:blip r:embed="rId3"/>
          <a:srcRect/>
          <a:stretch>
            <a:fillRect/>
          </a:stretch>
        </p:blipFill>
        <p:spPr>
          <a:xfrm>
            <a:off x="11399203" y="229235"/>
            <a:ext cx="589915" cy="573405"/>
          </a:xfrm>
          <a:prstGeom prst="rect">
            <a:avLst/>
          </a:prstGeom>
        </p:spPr>
      </p:pic>
      <p:pic>
        <p:nvPicPr>
          <p:cNvPr id="4" name="图片 2" descr="H:\HPB\222.png2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99838" y="228600"/>
            <a:ext cx="588962"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11264" descr="PA_文本框 175"/>
          <p:cNvSpPr txBox="1">
            <a:spLocks noChangeArrowheads="1"/>
          </p:cNvSpPr>
          <p:nvPr/>
        </p:nvSpPr>
        <p:spPr bwMode="auto">
          <a:xfrm>
            <a:off x="2335213" y="1104900"/>
            <a:ext cx="7521575"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5720" rIns="45720">
            <a:spAutoFit/>
          </a:bodyPr>
          <a:lstStyle>
            <a:lvl1pPr>
              <a:lnSpc>
                <a:spcPct val="90000"/>
              </a:lnSpc>
              <a:spcBef>
                <a:spcPts val="1000"/>
              </a:spcBef>
              <a:buSzPct val="100000"/>
              <a:buFont typeface="Arial" panose="020B0604020202020204" pitchFamily="34" charset="0"/>
              <a:defRPr sz="2800">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23900" indent="-266700">
              <a:lnSpc>
                <a:spcPct val="90000"/>
              </a:lnSpc>
              <a:spcBef>
                <a:spcPts val="1000"/>
              </a:spcBef>
              <a:buSzPct val="100000"/>
              <a:buFont typeface="Arial" panose="020B0604020202020204" pitchFamily="34" charset="0"/>
              <a:defRPr sz="2800">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233805" indent="-319405">
              <a:lnSpc>
                <a:spcPct val="90000"/>
              </a:lnSpc>
              <a:spcBef>
                <a:spcPts val="1000"/>
              </a:spcBef>
              <a:buSzPct val="100000"/>
              <a:buFont typeface="Arial" panose="020B0604020202020204" pitchFamily="34" charset="0"/>
              <a:defRPr sz="2800">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727200" indent="-355600">
              <a:lnSpc>
                <a:spcPct val="90000"/>
              </a:lnSpc>
              <a:spcBef>
                <a:spcPts val="1000"/>
              </a:spcBef>
              <a:buSzPct val="100000"/>
              <a:buFont typeface="Arial" panose="020B0604020202020204" pitchFamily="34" charset="0"/>
              <a:defRPr sz="2800">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184400" indent="-355600">
              <a:lnSpc>
                <a:spcPct val="90000"/>
              </a:lnSpc>
              <a:spcBef>
                <a:spcPts val="1000"/>
              </a:spcBef>
              <a:buSzPct val="100000"/>
              <a:buFont typeface="Arial" panose="020B0604020202020204" pitchFamily="34" charset="0"/>
              <a:defRPr sz="2800">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641600" indent="-355600" eaLnBrk="0" fontAlgn="base" hangingPunct="0">
              <a:lnSpc>
                <a:spcPct val="90000"/>
              </a:lnSpc>
              <a:spcBef>
                <a:spcPts val="1000"/>
              </a:spcBef>
              <a:spcAft>
                <a:spcPct val="0"/>
              </a:spcAft>
              <a:buSzPct val="100000"/>
              <a:buFont typeface="Arial" panose="020B0604020202020204" pitchFamily="34" charset="0"/>
              <a:defRPr sz="2800">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3098800" indent="-355600" eaLnBrk="0" fontAlgn="base" hangingPunct="0">
              <a:lnSpc>
                <a:spcPct val="90000"/>
              </a:lnSpc>
              <a:spcBef>
                <a:spcPts val="1000"/>
              </a:spcBef>
              <a:spcAft>
                <a:spcPct val="0"/>
              </a:spcAft>
              <a:buSzPct val="100000"/>
              <a:buFont typeface="Arial" panose="020B0604020202020204" pitchFamily="34" charset="0"/>
              <a:defRPr sz="2800">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556000" indent="-355600" eaLnBrk="0" fontAlgn="base" hangingPunct="0">
              <a:lnSpc>
                <a:spcPct val="90000"/>
              </a:lnSpc>
              <a:spcBef>
                <a:spcPts val="1000"/>
              </a:spcBef>
              <a:spcAft>
                <a:spcPct val="0"/>
              </a:spcAft>
              <a:buSzPct val="100000"/>
              <a:buFont typeface="Arial" panose="020B0604020202020204" pitchFamily="34" charset="0"/>
              <a:defRPr sz="2800">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4013200" indent="-355600" eaLnBrk="0" fontAlgn="base" hangingPunct="0">
              <a:lnSpc>
                <a:spcPct val="90000"/>
              </a:lnSpc>
              <a:spcBef>
                <a:spcPts val="1000"/>
              </a:spcBef>
              <a:spcAft>
                <a:spcPct val="0"/>
              </a:spcAft>
              <a:buSzPct val="100000"/>
              <a:buFont typeface="Arial" panose="020B0604020202020204" pitchFamily="34" charset="0"/>
              <a:defRPr sz="2800">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algn="ctr" eaLnBrk="1">
              <a:lnSpc>
                <a:spcPct val="100000"/>
              </a:lnSpc>
              <a:spcBef>
                <a:spcPct val="0"/>
              </a:spcBef>
            </a:pPr>
            <a:r>
              <a:rPr lang="zh-CN" altLang="en-US" sz="3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Ruby探索之路</a:t>
            </a:r>
          </a:p>
          <a:p>
            <a:pPr algn="ctr" eaLnBrk="1">
              <a:lnSpc>
                <a:spcPct val="100000"/>
              </a:lnSpc>
              <a:spcBef>
                <a:spcPct val="0"/>
              </a:spcBef>
            </a:pPr>
            <a:endParaRPr lang="zh-CN" altLang="en-US" sz="3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a:lnSpc>
                <a:spcPct val="100000"/>
              </a:lnSpc>
              <a:spcBef>
                <a:spcPct val="0"/>
              </a:spcBef>
            </a:pPr>
            <a:endParaRPr lang="zh-CN" altLang="en-US" sz="3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a:lnSpc>
                <a:spcPct val="100000"/>
              </a:lnSpc>
              <a:spcBef>
                <a:spcPct val="0"/>
              </a:spcBef>
            </a:pPr>
            <a:r>
              <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20</a:t>
            </a:r>
            <a:r>
              <a:rPr lang="en-US"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06</a:t>
            </a:r>
            <a:r>
              <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年初识Ruby</a:t>
            </a:r>
          </a:p>
          <a:p>
            <a:pPr algn="ctr" eaLnBrk="1">
              <a:lnSpc>
                <a:spcPct val="100000"/>
              </a:lnSpc>
              <a:spcBef>
                <a:spcPct val="0"/>
              </a:spcBef>
            </a:pPr>
            <a:endPar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a:lnSpc>
                <a:spcPct val="100000"/>
              </a:lnSpc>
              <a:spcBef>
                <a:spcPct val="0"/>
              </a:spcBef>
            </a:pPr>
            <a:r>
              <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我眼</a:t>
            </a:r>
            <a:r>
              <a:rPr lang="zh-CN" altLang="en-US"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中的Ruby</a:t>
            </a:r>
            <a:endPar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a:lnSpc>
                <a:spcPct val="100000"/>
              </a:lnSpc>
              <a:spcBef>
                <a:spcPct val="0"/>
              </a:spcBef>
            </a:pPr>
            <a:endPar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a:lnSpc>
                <a:spcPct val="100000"/>
              </a:lnSpc>
              <a:spcBef>
                <a:spcPct val="0"/>
              </a:spcBef>
            </a:pPr>
            <a:r>
              <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Ruby的未来</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图片 2" descr="H:\HPB\222.png222"/>
          <p:cNvPicPr>
            <a:picLocks noChangeAspect="1"/>
          </p:cNvPicPr>
          <p:nvPr/>
        </p:nvPicPr>
        <p:blipFill>
          <a:blip r:embed="rId3"/>
          <a:srcRect/>
          <a:stretch>
            <a:fillRect/>
          </a:stretch>
        </p:blipFill>
        <p:spPr>
          <a:xfrm>
            <a:off x="11399203" y="229235"/>
            <a:ext cx="589915" cy="573405"/>
          </a:xfrm>
          <a:prstGeom prst="rect">
            <a:avLst/>
          </a:prstGeom>
        </p:spPr>
      </p:pic>
      <p:sp>
        <p:nvSpPr>
          <p:cNvPr id="4" name="矩形 3"/>
          <p:cNvSpPr/>
          <p:nvPr/>
        </p:nvSpPr>
        <p:spPr>
          <a:xfrm>
            <a:off x="2609850" y="1582341"/>
            <a:ext cx="7116278" cy="3139321"/>
          </a:xfrm>
          <a:prstGeom prst="rect">
            <a:avLst/>
          </a:prstGeom>
        </p:spPr>
        <p:txBody>
          <a:bodyPr wrap="square">
            <a:spAutoFit/>
          </a:bodyPr>
          <a:lstStyle/>
          <a:p>
            <a:pPr algn="ctr">
              <a:spcBef>
                <a:spcPct val="0"/>
              </a:spcBef>
            </a:pPr>
            <a:r>
              <a:rPr lang="zh-CN" altLang="en-US" sz="3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一个Ruby工程师与区块链的故事</a:t>
            </a:r>
          </a:p>
          <a:p>
            <a:pPr algn="ctr">
              <a:spcBef>
                <a:spcPct val="0"/>
              </a:spcBef>
            </a:pPr>
            <a:endParaRPr lang="zh-CN" altLang="en-US" sz="3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algn="ctr">
              <a:spcBef>
                <a:spcPct val="0"/>
              </a:spcBef>
            </a:pPr>
            <a:endParaRPr lang="zh-CN" altLang="en-US" sz="3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algn="ctr">
              <a:spcBef>
                <a:spcPct val="0"/>
              </a:spcBef>
            </a:pPr>
            <a:r>
              <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为什么是区块链</a:t>
            </a:r>
          </a:p>
          <a:p>
            <a:pPr algn="ctr">
              <a:spcBef>
                <a:spcPct val="0"/>
              </a:spcBef>
            </a:pPr>
            <a:endPar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algn="ctr">
              <a:spcBef>
                <a:spcPct val="0"/>
              </a:spcBef>
            </a:pPr>
            <a:r>
              <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从BTC到ETH</a:t>
            </a:r>
          </a:p>
          <a:p>
            <a:pPr algn="ctr">
              <a:spcBef>
                <a:spcPct val="0"/>
              </a:spcBef>
            </a:pPr>
            <a:endPar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algn="ctr">
              <a:spcBef>
                <a:spcPct val="0"/>
              </a:spcBef>
            </a:pPr>
            <a:r>
              <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Ruby+区块链=?</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图片 2" descr="H:\HPB\222.png222"/>
          <p:cNvPicPr>
            <a:picLocks noChangeAspect="1"/>
          </p:cNvPicPr>
          <p:nvPr/>
        </p:nvPicPr>
        <p:blipFill>
          <a:blip r:embed="rId3"/>
          <a:srcRect/>
          <a:stretch>
            <a:fillRect/>
          </a:stretch>
        </p:blipFill>
        <p:spPr>
          <a:xfrm>
            <a:off x="11399203" y="229235"/>
            <a:ext cx="589915" cy="573405"/>
          </a:xfrm>
          <a:prstGeom prst="rect">
            <a:avLst/>
          </a:prstGeom>
        </p:spPr>
      </p:pic>
      <p:sp>
        <p:nvSpPr>
          <p:cNvPr id="4" name="矩形 3"/>
          <p:cNvSpPr/>
          <p:nvPr/>
        </p:nvSpPr>
        <p:spPr>
          <a:xfrm>
            <a:off x="1762760" y="1574165"/>
            <a:ext cx="8666480" cy="3138170"/>
          </a:xfrm>
          <a:prstGeom prst="rect">
            <a:avLst/>
          </a:prstGeom>
        </p:spPr>
        <p:txBody>
          <a:bodyPr wrap="square">
            <a:spAutoFit/>
          </a:bodyPr>
          <a:lstStyle/>
          <a:p>
            <a:pPr algn="ctr">
              <a:spcBef>
                <a:spcPct val="0"/>
              </a:spcBef>
            </a:pPr>
            <a:r>
              <a:rPr lang="zh-CN" altLang="en-US" sz="3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什么是区块链</a:t>
            </a:r>
          </a:p>
          <a:p>
            <a:pPr algn="ctr">
              <a:spcBef>
                <a:spcPct val="0"/>
              </a:spcBef>
            </a:pPr>
            <a:endParaRPr lang="zh-CN" altLang="en-US" sz="3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algn="ctr">
              <a:spcBef>
                <a:spcPct val="0"/>
              </a:spcBef>
            </a:pPr>
            <a:r>
              <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区块链是一种按照时间顺序将数据区块以顺序相连的方式组合成的一种链式数据结构，并以密码学方式保证的不可篡改和不可伪造的分布式账本。</a:t>
            </a:r>
          </a:p>
          <a:p>
            <a:pPr algn="ctr">
              <a:spcBef>
                <a:spcPct val="0"/>
              </a:spcBef>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algn="ctr">
              <a:spcBef>
                <a:spcPct val="0"/>
              </a:spcBef>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algn="ctr">
              <a:spcBef>
                <a:spcPct val="0"/>
              </a:spcBef>
            </a:pPr>
            <a:r>
              <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分布式账本               非对称加密</a:t>
            </a:r>
          </a:p>
          <a:p>
            <a:pPr algn="ctr">
              <a:spcBef>
                <a:spcPct val="0"/>
              </a:spcBef>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algn="ctr">
              <a:spcBef>
                <a:spcPct val="0"/>
              </a:spcBef>
            </a:pPr>
            <a:r>
              <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共识机制                   智能合约</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图片 2" descr="H:\HPB\222.png222"/>
          <p:cNvPicPr>
            <a:picLocks noChangeAspect="1"/>
          </p:cNvPicPr>
          <p:nvPr/>
        </p:nvPicPr>
        <p:blipFill>
          <a:blip r:embed="rId3"/>
          <a:srcRect/>
          <a:stretch>
            <a:fillRect/>
          </a:stretch>
        </p:blipFill>
        <p:spPr>
          <a:xfrm>
            <a:off x="11399203" y="229235"/>
            <a:ext cx="589915" cy="573405"/>
          </a:xfrm>
          <a:prstGeom prst="rect">
            <a:avLst/>
          </a:prstGeom>
        </p:spPr>
      </p:pic>
      <p:sp>
        <p:nvSpPr>
          <p:cNvPr id="38" name="三角形 1"/>
          <p:cNvSpPr/>
          <p:nvPr/>
        </p:nvSpPr>
        <p:spPr>
          <a:xfrm>
            <a:off x="6838149" y="2981762"/>
            <a:ext cx="2664822" cy="2377440"/>
          </a:xfrm>
          <a:prstGeom prst="triangle">
            <a:avLst/>
          </a:prstGeom>
          <a:gradFill>
            <a:gsLst>
              <a:gs pos="0">
                <a:srgbClr val="0070C0"/>
              </a:gs>
              <a:gs pos="100000">
                <a:srgbClr val="2EFAF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4" name="矩形 3"/>
          <p:cNvSpPr/>
          <p:nvPr/>
        </p:nvSpPr>
        <p:spPr>
          <a:xfrm>
            <a:off x="2609850" y="1582341"/>
            <a:ext cx="7116278" cy="645160"/>
          </a:xfrm>
          <a:prstGeom prst="rect">
            <a:avLst/>
          </a:prstGeom>
        </p:spPr>
        <p:txBody>
          <a:bodyPr wrap="square">
            <a:spAutoFit/>
          </a:bodyPr>
          <a:lstStyle/>
          <a:p>
            <a:pPr algn="ctr">
              <a:spcBef>
                <a:spcPct val="0"/>
              </a:spcBef>
            </a:pPr>
            <a:r>
              <a:rPr lang="zh-CN" altLang="en-US" sz="3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区块链行业现状</a:t>
            </a:r>
            <a:endPar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矩形 5"/>
          <p:cNvSpPr/>
          <p:nvPr/>
        </p:nvSpPr>
        <p:spPr>
          <a:xfrm>
            <a:off x="2432685" y="3155950"/>
            <a:ext cx="3873500" cy="2030095"/>
          </a:xfrm>
          <a:prstGeom prst="rect">
            <a:avLst/>
          </a:prstGeom>
        </p:spPr>
        <p:txBody>
          <a:bodyPr wrap="square">
            <a:spAutoFit/>
          </a:bodyPr>
          <a:lstStyle/>
          <a:p>
            <a:pPr algn="l">
              <a:spcBef>
                <a:spcPct val="0"/>
              </a:spcBef>
            </a:pPr>
            <a:r>
              <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尚未出现大规模商业应用</a:t>
            </a:r>
          </a:p>
          <a:p>
            <a:pPr algn="l">
              <a:spcBef>
                <a:spcPct val="0"/>
              </a:spcBef>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algn="l">
              <a:spcBef>
                <a:spcPct val="0"/>
              </a:spcBef>
            </a:pPr>
            <a:endPar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algn="l">
              <a:spcBef>
                <a:spcPct val="0"/>
              </a:spcBef>
            </a:pPr>
            <a:r>
              <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区块链底层技术处于早期</a:t>
            </a:r>
          </a:p>
          <a:p>
            <a:pPr algn="l">
              <a:spcBef>
                <a:spcPct val="0"/>
              </a:spcBef>
            </a:pPr>
            <a:endPar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algn="l">
              <a:spcBef>
                <a:spcPct val="0"/>
              </a:spcBef>
            </a:pPr>
            <a:endPar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algn="l">
              <a:spcBef>
                <a:spcPct val="0"/>
              </a:spcBef>
            </a:pPr>
            <a:r>
              <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易用性差、性能低</a:t>
            </a:r>
          </a:p>
        </p:txBody>
      </p:sp>
      <p:sp>
        <p:nvSpPr>
          <p:cNvPr id="7" name="文本框 6"/>
          <p:cNvSpPr txBox="1"/>
          <p:nvPr/>
        </p:nvSpPr>
        <p:spPr>
          <a:xfrm>
            <a:off x="7622540" y="2613660"/>
            <a:ext cx="1097280" cy="368300"/>
          </a:xfrm>
          <a:prstGeom prst="rect">
            <a:avLst/>
          </a:prstGeom>
          <a:noFill/>
        </p:spPr>
        <p:txBody>
          <a:bodyPr wrap="none" rtlCol="0" anchor="t">
            <a:spAutoFit/>
          </a:bodyPr>
          <a:lstStyle/>
          <a:p>
            <a:r>
              <a:rPr lang="zh-CN" altLang="en-US">
                <a:solidFill>
                  <a:schemeClr val="bg1"/>
                </a:solidFill>
                <a:latin typeface="微软雅黑" panose="020B0503020204020204" pitchFamily="34" charset="-122"/>
                <a:ea typeface="微软雅黑" panose="020B0503020204020204" pitchFamily="34" charset="-122"/>
              </a:rPr>
              <a:t>去中心化</a:t>
            </a:r>
          </a:p>
        </p:txBody>
      </p:sp>
      <p:sp>
        <p:nvSpPr>
          <p:cNvPr id="8" name="文本框 7"/>
          <p:cNvSpPr txBox="1"/>
          <p:nvPr/>
        </p:nvSpPr>
        <p:spPr>
          <a:xfrm>
            <a:off x="6198235" y="5182235"/>
            <a:ext cx="640080" cy="368300"/>
          </a:xfrm>
          <a:prstGeom prst="rect">
            <a:avLst/>
          </a:prstGeom>
          <a:noFill/>
        </p:spPr>
        <p:txBody>
          <a:bodyPr wrap="none" rtlCol="0" anchor="t">
            <a:spAutoFit/>
          </a:bodyPr>
          <a:lstStyle/>
          <a:p>
            <a:r>
              <a:rPr lang="zh-CN" altLang="en-US">
                <a:solidFill>
                  <a:schemeClr val="bg1"/>
                </a:solidFill>
                <a:latin typeface="微软雅黑" panose="020B0503020204020204" pitchFamily="34" charset="-122"/>
                <a:ea typeface="微软雅黑" panose="020B0503020204020204" pitchFamily="34" charset="-122"/>
              </a:rPr>
              <a:t>安全</a:t>
            </a:r>
          </a:p>
        </p:txBody>
      </p:sp>
      <p:sp>
        <p:nvSpPr>
          <p:cNvPr id="9" name="文本框 8"/>
          <p:cNvSpPr txBox="1"/>
          <p:nvPr/>
        </p:nvSpPr>
        <p:spPr>
          <a:xfrm>
            <a:off x="9503410" y="5182235"/>
            <a:ext cx="640080" cy="368300"/>
          </a:xfrm>
          <a:prstGeom prst="rect">
            <a:avLst/>
          </a:prstGeom>
          <a:noFill/>
        </p:spPr>
        <p:txBody>
          <a:bodyPr wrap="none" rtlCol="0" anchor="t">
            <a:spAutoFit/>
          </a:bodyPr>
          <a:lstStyle/>
          <a:p>
            <a:r>
              <a:rPr lang="zh-CN" altLang="en-US">
                <a:solidFill>
                  <a:schemeClr val="bg1"/>
                </a:solidFill>
                <a:latin typeface="微软雅黑" panose="020B0503020204020204" pitchFamily="34" charset="-122"/>
                <a:ea typeface="微软雅黑" panose="020B0503020204020204" pitchFamily="34" charset="-122"/>
              </a:rPr>
              <a:t>效率</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grpSp>
        <p:nvGrpSpPr>
          <p:cNvPr id="10" name="组合 9"/>
          <p:cNvGrpSpPr/>
          <p:nvPr/>
        </p:nvGrpSpPr>
        <p:grpSpPr>
          <a:xfrm>
            <a:off x="1863090" y="681990"/>
            <a:ext cx="8526780" cy="5817235"/>
            <a:chOff x="2934" y="1074"/>
            <a:chExt cx="13428" cy="9161"/>
          </a:xfrm>
        </p:grpSpPr>
        <p:grpSp>
          <p:nvGrpSpPr>
            <p:cNvPr id="35" name="成组"/>
            <p:cNvGrpSpPr/>
            <p:nvPr/>
          </p:nvGrpSpPr>
          <p:grpSpPr>
            <a:xfrm>
              <a:off x="12187" y="5381"/>
              <a:ext cx="2463" cy="1314"/>
              <a:chOff x="-37709" y="3813396"/>
              <a:chExt cx="2709791" cy="1534492"/>
            </a:xfrm>
          </p:grpSpPr>
          <p:sp>
            <p:nvSpPr>
              <p:cNvPr id="36" name="Rectangle 13"/>
              <p:cNvSpPr/>
              <p:nvPr/>
            </p:nvSpPr>
            <p:spPr>
              <a:xfrm>
                <a:off x="-37709" y="4574881"/>
                <a:ext cx="604609" cy="165018"/>
              </a:xfrm>
              <a:prstGeom prst="rect">
                <a:avLst/>
              </a:prstGeom>
              <a:gradFill flip="none" rotWithShape="1">
                <a:gsLst>
                  <a:gs pos="100000">
                    <a:srgbClr val="0DC4F0"/>
                  </a:gs>
                  <a:gs pos="0">
                    <a:srgbClr val="2FFCF2"/>
                  </a:gs>
                </a:gsLst>
                <a:lin ang="5400000" scaled="0"/>
              </a:gradFill>
              <a:ln w="12700" cap="flat">
                <a:noFill/>
                <a:miter lim="400000"/>
              </a:ln>
              <a:effectLst/>
            </p:spPr>
            <p:txBody>
              <a:bodyPr wrap="square" lIns="34289" tIns="34289" rIns="34289" bIns="34289" numCol="1" anchor="ctr">
                <a:noAutofit/>
              </a:bodyPr>
              <a:lstStyle/>
              <a:p>
                <a:pPr>
                  <a:defRPr sz="2800" b="1">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endParaRPr sz="2100" dirty="0">
                  <a:latin typeface="微软雅黑" panose="020B0503020204020204" pitchFamily="34" charset="-122"/>
                  <a:ea typeface="微软雅黑" panose="020B0503020204020204" pitchFamily="34" charset="-122"/>
                  <a:cs typeface="AXIS Std M" panose="020B0600000000000000" charset="-128"/>
                </a:endParaRPr>
              </a:p>
            </p:txBody>
          </p:sp>
          <p:sp>
            <p:nvSpPr>
              <p:cNvPr id="37" name="Rectangle 14"/>
              <p:cNvSpPr/>
              <p:nvPr/>
            </p:nvSpPr>
            <p:spPr>
              <a:xfrm>
                <a:off x="2067472" y="4322601"/>
                <a:ext cx="604610" cy="420347"/>
              </a:xfrm>
              <a:prstGeom prst="rect">
                <a:avLst/>
              </a:prstGeom>
              <a:gradFill flip="none" rotWithShape="1">
                <a:gsLst>
                  <a:gs pos="6000">
                    <a:srgbClr val="2FFCF2"/>
                  </a:gs>
                  <a:gs pos="100000">
                    <a:srgbClr val="0DC4F0"/>
                  </a:gs>
                  <a:gs pos="0">
                    <a:srgbClr val="0DC4F0"/>
                  </a:gs>
                </a:gsLst>
                <a:lin ang="5400000" scaled="0"/>
              </a:gradFill>
              <a:ln w="12700" cap="flat">
                <a:noFill/>
                <a:miter lim="400000"/>
              </a:ln>
              <a:effectLst/>
            </p:spPr>
            <p:txBody>
              <a:bodyPr wrap="square" lIns="34289" tIns="34289" rIns="34289" bIns="34289" numCol="1" anchor="ctr">
                <a:noAutofit/>
              </a:bodyPr>
              <a:lstStyle/>
              <a:p>
                <a:pPr>
                  <a:defRPr sz="2800" b="1">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endParaRPr sz="2100" dirty="0">
                  <a:latin typeface="微软雅黑" panose="020B0503020204020204" pitchFamily="34" charset="-122"/>
                  <a:ea typeface="微软雅黑" panose="020B0503020204020204" pitchFamily="34" charset="-122"/>
                  <a:cs typeface="AXIS Std M" panose="020B0600000000000000" charset="-128"/>
                </a:endParaRPr>
              </a:p>
            </p:txBody>
          </p:sp>
          <p:sp>
            <p:nvSpPr>
              <p:cNvPr id="38" name="TextBox 36"/>
              <p:cNvSpPr txBox="1"/>
              <p:nvPr/>
            </p:nvSpPr>
            <p:spPr>
              <a:xfrm>
                <a:off x="800" y="4927479"/>
                <a:ext cx="1076056" cy="420409"/>
              </a:xfrm>
              <a:prstGeom prst="rect">
                <a:avLst/>
              </a:prstGeom>
              <a:noFill/>
              <a:ln w="12700" cap="flat">
                <a:noFill/>
                <a:miter lim="400000"/>
              </a:ln>
              <a:effectLst/>
            </p:spPr>
            <p:txBody>
              <a:bodyPr wrap="square" lIns="34289" tIns="34289" rIns="34289" bIns="34289" numCol="1" anchor="t">
                <a:noAutofit/>
              </a:bodyPr>
              <a:lstStyle>
                <a:lvl1pPr algn="ctr">
                  <a:defRPr>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sz="1400" dirty="0">
                    <a:solidFill>
                      <a:schemeClr val="bg1"/>
                    </a:solidFill>
                    <a:latin typeface="微软雅黑" panose="020B0503020204020204" pitchFamily="34" charset="-122"/>
                    <a:ea typeface="微软雅黑" panose="020B0503020204020204" pitchFamily="34" charset="-122"/>
                    <a:cs typeface="AXIS Std M" panose="020B0600000000000000" charset="-128"/>
                  </a:rPr>
                  <a:t>BTC</a:t>
                </a:r>
              </a:p>
            </p:txBody>
          </p:sp>
          <p:sp>
            <p:nvSpPr>
              <p:cNvPr id="39" name="TextBox 37"/>
              <p:cNvSpPr txBox="1"/>
              <p:nvPr/>
            </p:nvSpPr>
            <p:spPr>
              <a:xfrm>
                <a:off x="1228692" y="4927479"/>
                <a:ext cx="1421539" cy="394717"/>
              </a:xfrm>
              <a:prstGeom prst="rect">
                <a:avLst/>
              </a:prstGeom>
              <a:noFill/>
              <a:ln w="12700" cap="flat">
                <a:noFill/>
                <a:miter lim="400000"/>
              </a:ln>
              <a:effectLst/>
            </p:spPr>
            <p:txBody>
              <a:bodyPr wrap="square" lIns="34289" tIns="34289" rIns="34289" bIns="34289" numCol="1" anchor="t">
                <a:noAutofit/>
              </a:bodyPr>
              <a:lstStyle>
                <a:lvl1pPr algn="ctr">
                  <a:defRPr>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sz="1400" dirty="0">
                    <a:solidFill>
                      <a:schemeClr val="bg1"/>
                    </a:solidFill>
                    <a:latin typeface="微软雅黑" panose="020B0503020204020204" pitchFamily="34" charset="-122"/>
                    <a:ea typeface="微软雅黑" panose="020B0503020204020204" pitchFamily="34" charset="-122"/>
                    <a:cs typeface="AXIS Std M" panose="020B0600000000000000" charset="-128"/>
                  </a:rPr>
                  <a:t>ETH</a:t>
                </a:r>
              </a:p>
            </p:txBody>
          </p:sp>
          <p:sp>
            <p:nvSpPr>
              <p:cNvPr id="40" name="TextBox 36"/>
              <p:cNvSpPr txBox="1"/>
              <p:nvPr/>
            </p:nvSpPr>
            <p:spPr>
              <a:xfrm>
                <a:off x="56024" y="4086468"/>
                <a:ext cx="449216" cy="359180"/>
              </a:xfrm>
              <a:prstGeom prst="rect">
                <a:avLst/>
              </a:prstGeom>
              <a:noFill/>
              <a:ln w="12700" cap="flat">
                <a:noFill/>
                <a:miter lim="400000"/>
              </a:ln>
              <a:effectLst/>
            </p:spPr>
            <p:txBody>
              <a:bodyPr wrap="square" lIns="34289" tIns="34289" rIns="34289" bIns="34289" numCol="1" anchor="t">
                <a:noAutofit/>
              </a:bodyPr>
              <a:lstStyle>
                <a:lvl1pPr algn="ctr">
                  <a:defRPr>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lang="en-US" altLang="zh-CN" sz="1400" dirty="0">
                    <a:solidFill>
                      <a:schemeClr val="bg1"/>
                    </a:solidFill>
                    <a:latin typeface="微软雅黑" panose="020B0503020204020204" pitchFamily="34" charset="-122"/>
                    <a:ea typeface="微软雅黑" panose="020B0503020204020204" pitchFamily="34" charset="-122"/>
                    <a:cs typeface="AXIS Std M" panose="020B0600000000000000" charset="-128"/>
                  </a:rPr>
                  <a:t>7</a:t>
                </a:r>
              </a:p>
            </p:txBody>
          </p:sp>
          <p:sp>
            <p:nvSpPr>
              <p:cNvPr id="41" name="TextBox 37"/>
              <p:cNvSpPr txBox="1"/>
              <p:nvPr/>
            </p:nvSpPr>
            <p:spPr>
              <a:xfrm>
                <a:off x="2109292" y="3813396"/>
                <a:ext cx="555604" cy="420348"/>
              </a:xfrm>
              <a:prstGeom prst="rect">
                <a:avLst/>
              </a:prstGeom>
              <a:noFill/>
              <a:ln w="12700" cap="flat">
                <a:noFill/>
                <a:miter lim="400000"/>
              </a:ln>
              <a:effectLst/>
            </p:spPr>
            <p:txBody>
              <a:bodyPr wrap="square" lIns="34289" tIns="34289" rIns="34289" bIns="34289" numCol="1" anchor="t">
                <a:noAutofit/>
              </a:bodyPr>
              <a:lstStyle>
                <a:lvl1pPr algn="ctr">
                  <a:defRPr>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lang="en-US" altLang="zh-CN" sz="1400" dirty="0">
                    <a:solidFill>
                      <a:schemeClr val="bg1"/>
                    </a:solidFill>
                    <a:latin typeface="微软雅黑" panose="020B0503020204020204" pitchFamily="34" charset="-122"/>
                    <a:ea typeface="微软雅黑" panose="020B0503020204020204" pitchFamily="34" charset="-122"/>
                    <a:cs typeface="AXIS Std M" panose="020B0600000000000000" charset="-128"/>
                  </a:rPr>
                  <a:t>25</a:t>
                </a:r>
              </a:p>
            </p:txBody>
          </p:sp>
        </p:grpSp>
        <p:grpSp>
          <p:nvGrpSpPr>
            <p:cNvPr id="42" name="成组"/>
            <p:cNvGrpSpPr/>
            <p:nvPr/>
          </p:nvGrpSpPr>
          <p:grpSpPr>
            <a:xfrm>
              <a:off x="3521" y="2664"/>
              <a:ext cx="3884" cy="4173"/>
              <a:chOff x="-407646" y="746723"/>
              <a:chExt cx="4289176" cy="4696898"/>
            </a:xfrm>
          </p:grpSpPr>
          <p:sp>
            <p:nvSpPr>
              <p:cNvPr id="43" name="Rectangle 13"/>
              <p:cNvSpPr/>
              <p:nvPr/>
            </p:nvSpPr>
            <p:spPr>
              <a:xfrm>
                <a:off x="435779" y="3801685"/>
                <a:ext cx="604609" cy="923692"/>
              </a:xfrm>
              <a:prstGeom prst="rect">
                <a:avLst/>
              </a:prstGeom>
              <a:gradFill flip="none" rotWithShape="1">
                <a:gsLst>
                  <a:gs pos="0">
                    <a:srgbClr val="2FFCF2"/>
                  </a:gs>
                  <a:gs pos="100000">
                    <a:srgbClr val="00B1F0"/>
                  </a:gs>
                </a:gsLst>
                <a:lin ang="5400000" scaled="0"/>
              </a:gradFill>
              <a:ln w="12700" cap="flat">
                <a:noFill/>
                <a:miter lim="400000"/>
              </a:ln>
              <a:effectLst/>
            </p:spPr>
            <p:txBody>
              <a:bodyPr wrap="square" lIns="34289" tIns="34289" rIns="34289" bIns="34289" numCol="1" anchor="ctr">
                <a:noAutofit/>
              </a:bodyPr>
              <a:lstStyle/>
              <a:p>
                <a:pPr>
                  <a:defRPr sz="2800" b="1">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endParaRPr sz="2100" dirty="0">
                  <a:latin typeface="微软雅黑" panose="020B0503020204020204" pitchFamily="34" charset="-122"/>
                  <a:ea typeface="微软雅黑" panose="020B0503020204020204" pitchFamily="34" charset="-122"/>
                  <a:cs typeface="AXIS Std M" panose="020B0600000000000000" charset="-128"/>
                </a:endParaRPr>
              </a:p>
            </p:txBody>
          </p:sp>
          <p:sp>
            <p:nvSpPr>
              <p:cNvPr id="44" name="Rectangle 15"/>
              <p:cNvSpPr/>
              <p:nvPr/>
            </p:nvSpPr>
            <p:spPr>
              <a:xfrm>
                <a:off x="2611679" y="1223460"/>
                <a:ext cx="676151" cy="3476681"/>
              </a:xfrm>
              <a:prstGeom prst="rect">
                <a:avLst/>
              </a:prstGeom>
              <a:gradFill flip="none" rotWithShape="1">
                <a:gsLst>
                  <a:gs pos="0">
                    <a:srgbClr val="2FFCF2"/>
                  </a:gs>
                  <a:gs pos="100000">
                    <a:srgbClr val="00B1F0"/>
                  </a:gs>
                </a:gsLst>
                <a:lin ang="5400000" scaled="0"/>
              </a:gradFill>
              <a:ln w="12700" cap="flat">
                <a:noFill/>
                <a:miter lim="400000"/>
              </a:ln>
              <a:effectLst/>
            </p:spPr>
            <p:txBody>
              <a:bodyPr wrap="square" lIns="34289" tIns="34289" rIns="34289" bIns="34289" numCol="1" anchor="ctr">
                <a:noAutofit/>
              </a:bodyPr>
              <a:lstStyle/>
              <a:p>
                <a:pPr>
                  <a:defRPr sz="2800" b="1">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endParaRPr sz="2100" dirty="0">
                  <a:latin typeface="微软雅黑" panose="020B0503020204020204" pitchFamily="34" charset="-122"/>
                  <a:ea typeface="微软雅黑" panose="020B0503020204020204" pitchFamily="34" charset="-122"/>
                  <a:cs typeface="AXIS Std M" panose="020B0600000000000000" charset="-128"/>
                </a:endParaRPr>
              </a:p>
            </p:txBody>
          </p:sp>
          <p:sp>
            <p:nvSpPr>
              <p:cNvPr id="45" name="TextBox 36"/>
              <p:cNvSpPr txBox="1"/>
              <p:nvPr/>
            </p:nvSpPr>
            <p:spPr>
              <a:xfrm>
                <a:off x="-407646" y="4878667"/>
                <a:ext cx="2339650" cy="564954"/>
              </a:xfrm>
              <a:prstGeom prst="rect">
                <a:avLst/>
              </a:prstGeom>
              <a:noFill/>
              <a:ln w="12700" cap="flat">
                <a:noFill/>
                <a:miter lim="400000"/>
              </a:ln>
              <a:effectLst/>
            </p:spPr>
            <p:txBody>
              <a:bodyPr wrap="square" lIns="34289" tIns="34289" rIns="34289" bIns="34289" numCol="1" anchor="t">
                <a:noAutofit/>
              </a:bodyPr>
              <a:lstStyle>
                <a:lvl1pPr algn="ctr">
                  <a:defRPr>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lang="en-US" altLang="en-US" sz="1400" dirty="0">
                    <a:solidFill>
                      <a:schemeClr val="bg1"/>
                    </a:solidFill>
                    <a:latin typeface="微软雅黑" panose="020B0503020204020204" pitchFamily="34" charset="-122"/>
                    <a:ea typeface="微软雅黑" panose="020B0503020204020204" pitchFamily="34" charset="-122"/>
                    <a:cs typeface="AXIS Std M" panose="020B0600000000000000" charset="-128"/>
                  </a:rPr>
                  <a:t>商业化最低要求</a:t>
                </a:r>
              </a:p>
            </p:txBody>
          </p:sp>
          <p:sp>
            <p:nvSpPr>
              <p:cNvPr id="56" name="TextBox 38"/>
              <p:cNvSpPr txBox="1"/>
              <p:nvPr/>
            </p:nvSpPr>
            <p:spPr>
              <a:xfrm>
                <a:off x="2029297" y="4878667"/>
                <a:ext cx="1852233" cy="420348"/>
              </a:xfrm>
              <a:prstGeom prst="rect">
                <a:avLst/>
              </a:prstGeom>
              <a:noFill/>
              <a:ln w="12700" cap="flat">
                <a:noFill/>
                <a:miter lim="400000"/>
              </a:ln>
              <a:effectLst/>
            </p:spPr>
            <p:txBody>
              <a:bodyPr wrap="square" lIns="34289" tIns="34289" rIns="34289" bIns="34289" numCol="1" anchor="t">
                <a:noAutofit/>
              </a:bodyPr>
              <a:lstStyle>
                <a:lvl1pPr algn="ctr">
                  <a:defRPr>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lang="en-US" altLang="en-US" sz="1400" dirty="0">
                    <a:solidFill>
                      <a:schemeClr val="bg1"/>
                    </a:solidFill>
                    <a:latin typeface="微软雅黑" panose="020B0503020204020204" pitchFamily="34" charset="-122"/>
                    <a:ea typeface="微软雅黑" panose="020B0503020204020204" pitchFamily="34" charset="-122"/>
                    <a:cs typeface="AXIS Std M" panose="020B0600000000000000" charset="-128"/>
                  </a:rPr>
                  <a:t>淘宝双11</a:t>
                </a:r>
              </a:p>
            </p:txBody>
          </p:sp>
          <p:sp>
            <p:nvSpPr>
              <p:cNvPr id="58" name="TextBox 36"/>
              <p:cNvSpPr txBox="1"/>
              <p:nvPr/>
            </p:nvSpPr>
            <p:spPr>
              <a:xfrm>
                <a:off x="13100" y="3353485"/>
                <a:ext cx="1498561" cy="447967"/>
              </a:xfrm>
              <a:prstGeom prst="rect">
                <a:avLst/>
              </a:prstGeom>
              <a:noFill/>
              <a:ln w="12700" cap="flat">
                <a:noFill/>
                <a:miter lim="400000"/>
              </a:ln>
              <a:effectLst/>
            </p:spPr>
            <p:txBody>
              <a:bodyPr wrap="square" lIns="34289" tIns="34289" rIns="34289" bIns="34289" numCol="1" anchor="t">
                <a:noAutofit/>
              </a:bodyPr>
              <a:lstStyle>
                <a:lvl1pPr algn="ctr">
                  <a:defRPr>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lang="en-US" altLang="zh-CN" sz="1400" dirty="0">
                    <a:solidFill>
                      <a:schemeClr val="bg1"/>
                    </a:solidFill>
                    <a:latin typeface="微软雅黑" panose="020B0503020204020204" pitchFamily="34" charset="-122"/>
                    <a:ea typeface="微软雅黑" panose="020B0503020204020204" pitchFamily="34" charset="-122"/>
                    <a:cs typeface="AXIS Std M" panose="020B0600000000000000" charset="-128"/>
                  </a:rPr>
                  <a:t>44,000</a:t>
                </a:r>
              </a:p>
            </p:txBody>
          </p:sp>
          <p:sp>
            <p:nvSpPr>
              <p:cNvPr id="59" name="TextBox 38"/>
              <p:cNvSpPr txBox="1"/>
              <p:nvPr/>
            </p:nvSpPr>
            <p:spPr>
              <a:xfrm>
                <a:off x="2174050" y="746723"/>
                <a:ext cx="1553427" cy="558153"/>
              </a:xfrm>
              <a:prstGeom prst="rect">
                <a:avLst/>
              </a:prstGeom>
              <a:noFill/>
              <a:ln w="12700" cap="flat">
                <a:noFill/>
                <a:miter lim="400000"/>
              </a:ln>
              <a:effectLst/>
            </p:spPr>
            <p:txBody>
              <a:bodyPr wrap="square" lIns="34289" tIns="34289" rIns="34289" bIns="34289" numCol="1" anchor="t">
                <a:noAutofit/>
              </a:bodyPr>
              <a:lstStyle>
                <a:lvl1pPr algn="ctr">
                  <a:defRPr>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lang="en-US" altLang="zh-CN" sz="1400" dirty="0">
                    <a:solidFill>
                      <a:schemeClr val="bg1"/>
                    </a:solidFill>
                    <a:latin typeface="微软雅黑" panose="020B0503020204020204" pitchFamily="34" charset="-122"/>
                    <a:ea typeface="微软雅黑" panose="020B0503020204020204" pitchFamily="34" charset="-122"/>
                    <a:cs typeface="AXIS Std M" panose="020B0600000000000000" charset="-128"/>
                  </a:rPr>
                  <a:t>35</a:t>
                </a:r>
                <a:r>
                  <a:rPr lang="en-GB" altLang="zh-CN" sz="1400" dirty="0">
                    <a:solidFill>
                      <a:schemeClr val="bg1"/>
                    </a:solidFill>
                    <a:latin typeface="微软雅黑" panose="020B0503020204020204" pitchFamily="34" charset="-122"/>
                    <a:ea typeface="微软雅黑" panose="020B0503020204020204" pitchFamily="34" charset="-122"/>
                    <a:cs typeface="AXIS Std M" panose="020B0600000000000000" charset="-128"/>
                  </a:rPr>
                  <a:t>0,000</a:t>
                </a:r>
              </a:p>
            </p:txBody>
          </p:sp>
        </p:grpSp>
        <p:sp>
          <p:nvSpPr>
            <p:cNvPr id="61" name="TextBox 36"/>
            <p:cNvSpPr txBox="1"/>
            <p:nvPr/>
          </p:nvSpPr>
          <p:spPr>
            <a:xfrm>
              <a:off x="3498" y="7157"/>
              <a:ext cx="4015" cy="555"/>
            </a:xfrm>
            <a:prstGeom prst="rect">
              <a:avLst/>
            </a:prstGeom>
            <a:noFill/>
            <a:ln w="12700" cap="flat">
              <a:noFill/>
              <a:miter lim="400000"/>
            </a:ln>
            <a:effectLst/>
          </p:spPr>
          <p:txBody>
            <a:bodyPr wrap="square" lIns="34289" tIns="34289" rIns="34289" bIns="34289" numCol="1" anchor="t">
              <a:noAutofit/>
            </a:bodyPr>
            <a:lstStyle>
              <a:lvl1pPr algn="ctr">
                <a:defRPr>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algn="l"/>
              <a:r>
                <a:rPr lang="en-US" altLang="en-US" b="1" dirty="0">
                  <a:solidFill>
                    <a:schemeClr val="bg1"/>
                  </a:solidFill>
                  <a:latin typeface="微软雅黑" panose="020B0503020204020204" pitchFamily="34" charset="-122"/>
                  <a:ea typeface="微软雅黑" panose="020B0503020204020204" pitchFamily="34" charset="-122"/>
                  <a:cs typeface="AXIS Std M" panose="020B0600000000000000" charset="-128"/>
                </a:rPr>
                <a:t>互联网行业TPS现状</a:t>
              </a:r>
            </a:p>
          </p:txBody>
        </p:sp>
        <p:sp>
          <p:nvSpPr>
            <p:cNvPr id="63" name="TextBox 36"/>
            <p:cNvSpPr txBox="1"/>
            <p:nvPr/>
          </p:nvSpPr>
          <p:spPr>
            <a:xfrm>
              <a:off x="11827" y="7157"/>
              <a:ext cx="4535" cy="555"/>
            </a:xfrm>
            <a:prstGeom prst="rect">
              <a:avLst/>
            </a:prstGeom>
            <a:noFill/>
            <a:ln w="12700" cap="flat">
              <a:noFill/>
              <a:miter lim="400000"/>
            </a:ln>
            <a:effectLst/>
          </p:spPr>
          <p:txBody>
            <a:bodyPr wrap="square" lIns="34289" tIns="34289" rIns="34289" bIns="34289" numCol="1" anchor="t">
              <a:noAutofit/>
            </a:bodyPr>
            <a:lstStyle>
              <a:lvl1pPr algn="ctr">
                <a:defRPr>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algn="l"/>
              <a:r>
                <a:rPr lang="en-US" altLang="en-US" b="1" dirty="0" err="1">
                  <a:solidFill>
                    <a:schemeClr val="bg1"/>
                  </a:solidFill>
                  <a:latin typeface="微软雅黑" panose="020B0503020204020204" pitchFamily="34" charset="-122"/>
                  <a:ea typeface="微软雅黑" panose="020B0503020204020204" pitchFamily="34" charset="-122"/>
                  <a:cs typeface="AXIS Std M" panose="020B0600000000000000" charset="-128"/>
                </a:rPr>
                <a:t>区块链行业</a:t>
              </a:r>
              <a:r>
                <a:rPr lang="en-US" altLang="en-US" b="1" dirty="0" err="1" smtClean="0">
                  <a:solidFill>
                    <a:schemeClr val="bg1"/>
                  </a:solidFill>
                  <a:latin typeface="微软雅黑" panose="020B0503020204020204" pitchFamily="34" charset="-122"/>
                  <a:ea typeface="微软雅黑" panose="020B0503020204020204" pitchFamily="34" charset="-122"/>
                  <a:cs typeface="AXIS Std M" panose="020B0600000000000000" charset="-128"/>
                </a:rPr>
                <a:t>TPS</a:t>
              </a:r>
              <a:r>
                <a:rPr lang="zh-CN" altLang="en-US" b="1" dirty="0" smtClean="0">
                  <a:solidFill>
                    <a:schemeClr val="bg1"/>
                  </a:solidFill>
                  <a:latin typeface="微软雅黑" panose="020B0503020204020204" pitchFamily="34" charset="-122"/>
                  <a:ea typeface="微软雅黑" panose="020B0503020204020204" pitchFamily="34" charset="-122"/>
                  <a:cs typeface="AXIS Std M" panose="020B0600000000000000" charset="-128"/>
                </a:rPr>
                <a:t>现状</a:t>
              </a:r>
              <a:endParaRPr lang="en-US" altLang="en-US" b="1" dirty="0">
                <a:solidFill>
                  <a:schemeClr val="bg1"/>
                </a:solidFill>
                <a:latin typeface="微软雅黑" panose="020B0503020204020204" pitchFamily="34" charset="-122"/>
                <a:ea typeface="微软雅黑" panose="020B0503020204020204" pitchFamily="34" charset="-122"/>
                <a:cs typeface="AXIS Std M" panose="020B0600000000000000" charset="-128"/>
              </a:endParaRPr>
            </a:p>
          </p:txBody>
        </p:sp>
        <p:cxnSp>
          <p:nvCxnSpPr>
            <p:cNvPr id="67" name="直线箭头连接符 41"/>
            <p:cNvCxnSpPr/>
            <p:nvPr/>
          </p:nvCxnSpPr>
          <p:spPr>
            <a:xfrm>
              <a:off x="10991" y="6175"/>
              <a:ext cx="4953" cy="0"/>
            </a:xfrm>
            <a:prstGeom prst="straightConnector1">
              <a:avLst/>
            </a:prstGeom>
            <a:ln>
              <a:solidFill>
                <a:srgbClr val="01B0EE"/>
              </a:solidFill>
              <a:tailEnd type="triangle"/>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3413" y="7933"/>
              <a:ext cx="4998" cy="531"/>
            </a:xfrm>
            <a:prstGeom prst="rect">
              <a:avLst/>
            </a:prstGeom>
          </p:spPr>
          <p:txBody>
            <a:bodyPr wrap="square">
              <a:spAutoFit/>
            </a:bodyPr>
            <a:lstStyle/>
            <a:p>
              <a:pPr algn="l"/>
              <a:r>
                <a:rPr lang="zh-CN" altLang="en-US" sz="16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点对点</a:t>
              </a:r>
              <a:r>
                <a:rPr lang="en-US" altLang="zh-CN" sz="16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(P2P)</a:t>
              </a:r>
              <a:r>
                <a:rPr lang="zh-CN" altLang="en-US" sz="16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分布式网络</a:t>
              </a:r>
            </a:p>
          </p:txBody>
        </p:sp>
        <p:sp>
          <p:nvSpPr>
            <p:cNvPr id="7" name="矩形 6"/>
            <p:cNvSpPr/>
            <p:nvPr/>
          </p:nvSpPr>
          <p:spPr>
            <a:xfrm>
              <a:off x="3413" y="8519"/>
              <a:ext cx="1544" cy="531"/>
            </a:xfrm>
            <a:prstGeom prst="rect">
              <a:avLst/>
            </a:prstGeom>
          </p:spPr>
          <p:txBody>
            <a:bodyPr wrap="square">
              <a:spAutoFit/>
            </a:bodyPr>
            <a:lstStyle/>
            <a:p>
              <a:pPr algn="l"/>
              <a:r>
                <a:rPr lang="zh-CN" altLang="en-US" sz="1600" dirty="0" smtClean="0">
                  <a:solidFill>
                    <a:schemeClr val="bg1"/>
                  </a:solidFill>
                  <a:latin typeface="微软雅黑" panose="020B0503020204020204" pitchFamily="34" charset="-122"/>
                  <a:ea typeface="微软雅黑" panose="020B0503020204020204" pitchFamily="34" charset="-122"/>
                </a:rPr>
                <a:t>密码学</a:t>
              </a:r>
            </a:p>
          </p:txBody>
        </p:sp>
        <p:sp>
          <p:nvSpPr>
            <p:cNvPr id="8" name="矩形 7"/>
            <p:cNvSpPr/>
            <p:nvPr/>
          </p:nvSpPr>
          <p:spPr>
            <a:xfrm>
              <a:off x="3413" y="9101"/>
              <a:ext cx="3576" cy="531"/>
            </a:xfrm>
            <a:prstGeom prst="rect">
              <a:avLst/>
            </a:prstGeom>
          </p:spPr>
          <p:txBody>
            <a:bodyPr wrap="square">
              <a:spAutoFit/>
            </a:bodyPr>
            <a:lstStyle/>
            <a:p>
              <a:pPr algn="l"/>
              <a:r>
                <a:rPr lang="zh-CN" altLang="en-US" sz="1600" dirty="0">
                  <a:solidFill>
                    <a:schemeClr val="bg1"/>
                  </a:solidFill>
                  <a:latin typeface="微软雅黑" panose="020B0503020204020204" pitchFamily="34" charset="-122"/>
                  <a:ea typeface="微软雅黑" panose="020B0503020204020204" pitchFamily="34" charset="-122"/>
                </a:rPr>
                <a:t>状态机式共识机制</a:t>
              </a:r>
            </a:p>
          </p:txBody>
        </p:sp>
        <p:sp>
          <p:nvSpPr>
            <p:cNvPr id="9" name="矩形 8"/>
            <p:cNvSpPr/>
            <p:nvPr/>
          </p:nvSpPr>
          <p:spPr>
            <a:xfrm>
              <a:off x="3413" y="9704"/>
              <a:ext cx="3169" cy="531"/>
            </a:xfrm>
            <a:prstGeom prst="rect">
              <a:avLst/>
            </a:prstGeom>
          </p:spPr>
          <p:txBody>
            <a:bodyPr wrap="square">
              <a:spAutoFit/>
            </a:bodyPr>
            <a:lstStyle/>
            <a:p>
              <a:pPr algn="l"/>
              <a:r>
                <a:rPr lang="zh-CN" altLang="en-US" sz="1600" dirty="0">
                  <a:solidFill>
                    <a:schemeClr val="bg1"/>
                  </a:solidFill>
                  <a:latin typeface="微软雅黑" panose="020B0503020204020204" pitchFamily="34" charset="-122"/>
                  <a:ea typeface="微软雅黑" panose="020B0503020204020204" pitchFamily="34" charset="-122"/>
                </a:rPr>
                <a:t>一致性共享账本</a:t>
              </a:r>
            </a:p>
          </p:txBody>
        </p:sp>
        <p:sp>
          <p:nvSpPr>
            <p:cNvPr id="68" name="矩形 67"/>
            <p:cNvSpPr/>
            <p:nvPr/>
          </p:nvSpPr>
          <p:spPr>
            <a:xfrm>
              <a:off x="11759" y="7933"/>
              <a:ext cx="3576" cy="531"/>
            </a:xfrm>
            <a:prstGeom prst="rect">
              <a:avLst/>
            </a:prstGeom>
          </p:spPr>
          <p:txBody>
            <a:bodyPr wrap="square">
              <a:spAutoFit/>
            </a:bodyPr>
            <a:lstStyle/>
            <a:p>
              <a:pPr algn="l"/>
              <a:r>
                <a:rPr lang="en-US" altLang="zh-CN" sz="16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TCP/UDP/RPC</a:t>
              </a:r>
              <a:r>
                <a:rPr lang="zh-CN" altLang="en-US" sz="16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协议</a:t>
              </a:r>
            </a:p>
          </p:txBody>
        </p:sp>
        <p:sp>
          <p:nvSpPr>
            <p:cNvPr id="69" name="矩形 68"/>
            <p:cNvSpPr/>
            <p:nvPr/>
          </p:nvSpPr>
          <p:spPr>
            <a:xfrm>
              <a:off x="11759" y="8519"/>
              <a:ext cx="3373" cy="531"/>
            </a:xfrm>
            <a:prstGeom prst="rect">
              <a:avLst/>
            </a:prstGeom>
          </p:spPr>
          <p:txBody>
            <a:bodyPr wrap="square">
              <a:spAutoFit/>
            </a:bodyPr>
            <a:lstStyle/>
            <a:p>
              <a:r>
                <a:rPr lang="en-US" altLang="zh-CN"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ECC/RSA/AES</a:t>
              </a:r>
              <a:r>
                <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算法</a:t>
              </a:r>
              <a:endParaRPr lang="zh-CN" altLang="en-US" sz="16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0" name="矩形 69"/>
            <p:cNvSpPr/>
            <p:nvPr/>
          </p:nvSpPr>
          <p:spPr>
            <a:xfrm>
              <a:off x="11759" y="9050"/>
              <a:ext cx="2379" cy="688"/>
            </a:xfrm>
            <a:prstGeom prst="rect">
              <a:avLst/>
            </a:prstGeom>
          </p:spPr>
          <p:txBody>
            <a:bodyPr wrap="square">
              <a:spAutoFit/>
            </a:bodyPr>
            <a:lstStyle/>
            <a:p>
              <a:pPr algn="l">
                <a:lnSpc>
                  <a:spcPct val="140000"/>
                </a:lnSpc>
              </a:pPr>
              <a:r>
                <a:rPr lang="en-US" altLang="zh-CN" sz="1600" dirty="0" smtClean="0">
                  <a:solidFill>
                    <a:schemeClr val="bg1"/>
                  </a:solidFill>
                  <a:latin typeface="微软雅黑" panose="020B0503020204020204" pitchFamily="34" charset="-122"/>
                  <a:ea typeface="微软雅黑" panose="020B0503020204020204" pitchFamily="34" charset="-122"/>
                </a:rPr>
                <a:t>POW/POS</a:t>
              </a:r>
              <a:endParaRPr lang="en-US" altLang="zh-CN" sz="1600" dirty="0" smtClean="0">
                <a:solidFill>
                  <a:schemeClr val="bg1"/>
                </a:solidFill>
                <a:latin typeface="微软雅黑" panose="020B0503020204020204" pitchFamily="34" charset="-122"/>
                <a:ea typeface="微软雅黑" panose="020B0503020204020204" pitchFamily="34" charset="-122"/>
              </a:endParaRPr>
            </a:p>
          </p:txBody>
        </p:sp>
        <p:sp>
          <p:nvSpPr>
            <p:cNvPr id="3" name="TextBox 36"/>
            <p:cNvSpPr txBox="1"/>
            <p:nvPr/>
          </p:nvSpPr>
          <p:spPr>
            <a:xfrm>
              <a:off x="4364" y="1074"/>
              <a:ext cx="10466" cy="833"/>
            </a:xfrm>
            <a:prstGeom prst="rect">
              <a:avLst/>
            </a:prstGeom>
            <a:noFill/>
            <a:ln w="12700" cap="flat">
              <a:noFill/>
              <a:miter lim="400000"/>
            </a:ln>
            <a:effectLst/>
          </p:spPr>
          <p:txBody>
            <a:bodyPr wrap="square" lIns="34289" tIns="34289" rIns="34289" bIns="34289" numCol="1" anchor="t">
              <a:noAutofit/>
            </a:bodyPr>
            <a:lstStyle>
              <a:lvl1pPr algn="ctr">
                <a:defRPr>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lang="zh-CN" altLang="en-US" sz="2600" dirty="0" smtClean="0">
                  <a:sym typeface="+mn-ea"/>
                </a:rPr>
                <a:t>性能现状</a:t>
              </a:r>
              <a:r>
                <a:rPr lang="en-US" altLang="zh-CN" sz="2600" dirty="0" smtClean="0">
                  <a:sym typeface="+mn-ea"/>
                </a:rPr>
                <a:t>-</a:t>
              </a:r>
              <a:r>
                <a:rPr lang="zh-CN" altLang="en-US" sz="2600" dirty="0">
                  <a:solidFill>
                    <a:schemeClr val="bg1"/>
                  </a:solidFill>
                  <a:cs typeface="AXIS Std M" panose="020B0600000000000000" charset="-128"/>
                </a:rPr>
                <a:t>区块链行业当前面临的重大问题</a:t>
              </a:r>
              <a:endParaRPr lang="zh-CN" altLang="en-US" sz="2600" dirty="0" smtClean="0">
                <a:solidFill>
                  <a:schemeClr val="bg1"/>
                </a:solidFill>
                <a:latin typeface="微软雅黑" panose="020B0503020204020204" pitchFamily="34" charset="-122"/>
                <a:ea typeface="微软雅黑" panose="020B0503020204020204" pitchFamily="34" charset="-122"/>
                <a:cs typeface="AXIS Std M" panose="020B0600000000000000" charset="-128"/>
              </a:endParaRPr>
            </a:p>
          </p:txBody>
        </p:sp>
        <p:cxnSp>
          <p:nvCxnSpPr>
            <p:cNvPr id="65" name="直线箭头连接符 2"/>
            <p:cNvCxnSpPr/>
            <p:nvPr/>
          </p:nvCxnSpPr>
          <p:spPr>
            <a:xfrm>
              <a:off x="2934" y="6175"/>
              <a:ext cx="5215" cy="0"/>
            </a:xfrm>
            <a:prstGeom prst="straightConnector1">
              <a:avLst/>
            </a:prstGeom>
            <a:ln>
              <a:solidFill>
                <a:srgbClr val="00B1F0"/>
              </a:solidFill>
              <a:tailEnd type="triangle"/>
            </a:ln>
          </p:spPr>
          <p:style>
            <a:lnRef idx="1">
              <a:schemeClr val="accent1"/>
            </a:lnRef>
            <a:fillRef idx="0">
              <a:schemeClr val="accent1"/>
            </a:fillRef>
            <a:effectRef idx="0">
              <a:schemeClr val="accent1"/>
            </a:effectRef>
            <a:fontRef idx="minor">
              <a:schemeClr val="tx1"/>
            </a:fontRef>
          </p:style>
        </p:cxnSp>
      </p:grpSp>
      <p:pic>
        <p:nvPicPr>
          <p:cNvPr id="2" name="图片 1" descr="H:\HPB\222.png222"/>
          <p:cNvPicPr>
            <a:picLocks noChangeAspect="1"/>
          </p:cNvPicPr>
          <p:nvPr/>
        </p:nvPicPr>
        <p:blipFill>
          <a:blip r:embed="rId3"/>
          <a:srcRect/>
          <a:stretch>
            <a:fillRect/>
          </a:stretch>
        </p:blipFill>
        <p:spPr>
          <a:xfrm>
            <a:off x="11399203" y="229235"/>
            <a:ext cx="589915" cy="57340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71" name="TextBox 36"/>
          <p:cNvSpPr txBox="1"/>
          <p:nvPr/>
        </p:nvSpPr>
        <p:spPr>
          <a:xfrm>
            <a:off x="2767330" y="673735"/>
            <a:ext cx="6645910" cy="528955"/>
          </a:xfrm>
          <a:prstGeom prst="rect">
            <a:avLst/>
          </a:prstGeom>
          <a:noFill/>
          <a:ln w="12700" cap="flat">
            <a:noFill/>
            <a:miter lim="400000"/>
          </a:ln>
          <a:effectLst/>
        </p:spPr>
        <p:txBody>
          <a:bodyPr wrap="square" lIns="34289" tIns="34289" rIns="34289" bIns="34289" numCol="1" anchor="t">
            <a:noAutofit/>
          </a:bodyPr>
          <a:lstStyle>
            <a:lvl1pPr algn="ctr">
              <a:defRPr>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sz="2600" dirty="0" smtClean="0"/>
              <a:t>交易处理耗时百分比</a:t>
            </a:r>
          </a:p>
        </p:txBody>
      </p:sp>
      <p:graphicFrame>
        <p:nvGraphicFramePr>
          <p:cNvPr id="2" name="图表 1"/>
          <p:cNvGraphicFramePr/>
          <p:nvPr/>
        </p:nvGraphicFramePr>
        <p:xfrm>
          <a:off x="299416" y="796502"/>
          <a:ext cx="10380871" cy="5418667"/>
        </p:xfrm>
        <a:graphic>
          <a:graphicData uri="http://schemas.openxmlformats.org/drawingml/2006/chart">
            <c:chart xmlns:c="http://schemas.openxmlformats.org/drawingml/2006/chart" xmlns:r="http://schemas.openxmlformats.org/officeDocument/2006/relationships" r:id="rId3"/>
          </a:graphicData>
        </a:graphic>
      </p:graphicFrame>
      <p:pic>
        <p:nvPicPr>
          <p:cNvPr id="3" name="图片 2" descr="H:\HPB\222.png222"/>
          <p:cNvPicPr>
            <a:picLocks noChangeAspect="1"/>
          </p:cNvPicPr>
          <p:nvPr/>
        </p:nvPicPr>
        <p:blipFill>
          <a:blip r:embed="rId4"/>
          <a:srcRect/>
          <a:stretch>
            <a:fillRect/>
          </a:stretch>
        </p:blipFill>
        <p:spPr>
          <a:xfrm>
            <a:off x="11399203" y="229235"/>
            <a:ext cx="589915" cy="57340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71" name="TextBox 36"/>
          <p:cNvSpPr txBox="1"/>
          <p:nvPr/>
        </p:nvSpPr>
        <p:spPr>
          <a:xfrm>
            <a:off x="2773045" y="2745105"/>
            <a:ext cx="6645910" cy="528955"/>
          </a:xfrm>
          <a:prstGeom prst="rect">
            <a:avLst/>
          </a:prstGeom>
          <a:noFill/>
          <a:ln w="12700" cap="flat">
            <a:noFill/>
            <a:miter lim="400000"/>
          </a:ln>
          <a:effectLst/>
        </p:spPr>
        <p:txBody>
          <a:bodyPr wrap="square" lIns="34289" tIns="34289" rIns="34289" bIns="34289" numCol="1" anchor="t">
            <a:noAutofit/>
          </a:bodyPr>
          <a:lstStyle>
            <a:lvl1pPr algn="ctr">
              <a:defRPr>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lang="en-US" altLang="zh-CN" sz="5400" dirty="0" smtClean="0">
                <a:solidFill>
                  <a:schemeClr val="bg1"/>
                </a:solidFill>
                <a:sym typeface="+mn-ea"/>
              </a:rPr>
              <a:t>Why HPB</a:t>
            </a:r>
            <a:r>
              <a:rPr lang="en-US" altLang="zh-CN" sz="5400" dirty="0">
                <a:solidFill>
                  <a:schemeClr val="bg1"/>
                </a:solidFill>
                <a:sym typeface="+mn-ea"/>
              </a:rPr>
              <a:t>？</a:t>
            </a:r>
          </a:p>
        </p:txBody>
      </p:sp>
      <p:pic>
        <p:nvPicPr>
          <p:cNvPr id="3" name="图片 2" descr="H:\HPB\222.png222"/>
          <p:cNvPicPr>
            <a:picLocks noChangeAspect="1"/>
          </p:cNvPicPr>
          <p:nvPr/>
        </p:nvPicPr>
        <p:blipFill>
          <a:blip r:embed="rId4"/>
          <a:srcRect/>
          <a:stretch>
            <a:fillRect/>
          </a:stretch>
        </p:blipFill>
        <p:spPr>
          <a:xfrm>
            <a:off x="11399203" y="229235"/>
            <a:ext cx="589915" cy="573405"/>
          </a:xfrm>
          <a:prstGeom prst="rect">
            <a:avLst/>
          </a:prstGeom>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TotalTime>
  <Words>766</Words>
  <Application>Microsoft Office PowerPoint</Application>
  <PresentationFormat>宽屏</PresentationFormat>
  <Paragraphs>123</Paragraphs>
  <Slides>15</Slides>
  <Notes>4</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15</vt:i4>
      </vt:variant>
    </vt:vector>
  </HeadingPairs>
  <TitlesOfParts>
    <vt:vector size="29" baseType="lpstr">
      <vt:lpstr>AXIS Std M</vt:lpstr>
      <vt:lpstr>PingFang SC</vt:lpstr>
      <vt:lpstr>Source Han Sans CN Medium</vt:lpstr>
      <vt:lpstr>等线</vt:lpstr>
      <vt:lpstr>等线 Light</vt:lpstr>
      <vt:lpstr>仿宋</vt:lpstr>
      <vt:lpstr>宋体</vt:lpstr>
      <vt:lpstr>微软雅黑</vt:lpstr>
      <vt:lpstr>Arial</vt:lpstr>
      <vt:lpstr>Calibri</vt:lpstr>
      <vt:lpstr>Times New Roman</vt:lpstr>
      <vt:lpstr>Wingdings</vt:lpstr>
      <vt:lpstr>第一PPT，www.1ppt.com</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多边形</dc:title>
  <dc:creator>第一PPT</dc:creator>
  <cp:keywords>www.1ppt.com</cp:keywords>
  <cp:lastModifiedBy>HPB-WORK-1</cp:lastModifiedBy>
  <cp:revision>262</cp:revision>
  <dcterms:created xsi:type="dcterms:W3CDTF">2016-11-13T11:49:00Z</dcterms:created>
  <dcterms:modified xsi:type="dcterms:W3CDTF">2018-10-12T12:18:19Z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