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3" r:id="rId11"/>
    <p:sldId id="274" r:id="rId12"/>
    <p:sldId id="275" r:id="rId13"/>
    <p:sldId id="272" r:id="rId14"/>
    <p:sldId id="258" r:id="rId15"/>
    <p:sldId id="276" r:id="rId16"/>
    <p:sldId id="259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0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>
      <p:cViewPr varScale="1">
        <p:scale>
          <a:sx n="110" d="100"/>
          <a:sy n="110" d="100"/>
        </p:scale>
        <p:origin x="-586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digoal/blog/blob/master/201803/20180326_01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5/20180521_03.md" TargetMode="External"/><Relationship Id="rId2" Type="http://schemas.openxmlformats.org/officeDocument/2006/relationships/hyperlink" Target="https://github.com/digoal/blog/blob/master/201005/20100511_03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oal/blog/blob/master/201803/20180325_02.md" TargetMode="External"/><Relationship Id="rId5" Type="http://schemas.openxmlformats.org/officeDocument/2006/relationships/hyperlink" Target="https://github.com/digoal/blog/blob/master/201608/20160824_03.md" TargetMode="External"/><Relationship Id="rId4" Type="http://schemas.openxmlformats.org/officeDocument/2006/relationships/hyperlink" Target="https://github.com/digoal/blog/blob/master/201805/20180505_07.m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611/20161129_01.md" TargetMode="External"/><Relationship Id="rId2" Type="http://schemas.openxmlformats.org/officeDocument/2006/relationships/hyperlink" Target="https://github.com/digoal/blog/blob/master/201801/20180105_03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oal/blog/blob/master/201505/20150509_01.m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l/blog/blob/master/201801/20180122_03.md" TargetMode="External"/><Relationship Id="rId2" Type="http://schemas.openxmlformats.org/officeDocument/2006/relationships/hyperlink" Target="https://github.com/digoal/blog/blob/master/201805/20180524_05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aliyun.com/document_detail/44461.html" TargetMode="External"/><Relationship Id="rId4" Type="http://schemas.openxmlformats.org/officeDocument/2006/relationships/hyperlink" Target="https://commitfest.postgresql.org/20/1294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702/20170225_01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igoal/blog/blob/master/201809/20180916_01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igoal/blog/blob/master/201809/20180917_01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digoal/blog/blob/master/201809/20180913_01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808/20180823_01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oal/blog/blob/master/201506/20150616_02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PostgreSQL Scale</a:t>
            </a:r>
            <a:br>
              <a:rPr lang="en-US" altLang="zh-CN" dirty="0" smtClean="0"/>
            </a:br>
            <a:r>
              <a:rPr lang="zh-CN" altLang="en-US"/>
              <a:t>高</a:t>
            </a:r>
            <a:r>
              <a:rPr lang="zh-CN" altLang="en-US" smtClean="0"/>
              <a:t>并发和大数据下的</a:t>
            </a:r>
            <a:r>
              <a:rPr lang="en-US" altLang="zh-CN" dirty="0" smtClean="0"/>
              <a:t>PG</a:t>
            </a:r>
            <a:r>
              <a:rPr lang="zh-CN" altLang="en-US" smtClean="0"/>
              <a:t>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阿里云</a:t>
            </a:r>
            <a:endParaRPr lang="en-US" altLang="zh-CN" dirty="0" smtClean="0"/>
          </a:p>
          <a:p>
            <a:r>
              <a:rPr lang="en-US" altLang="zh-CN" sz="1200" dirty="0" err="1" smtClean="0"/>
              <a:t>digoal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0576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多副本介绍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/>
              <a:t>#synchronous_commit = on                </a:t>
            </a:r>
            <a:endParaRPr lang="en-US" altLang="zh-CN" smtClean="0"/>
          </a:p>
          <a:p>
            <a:pPr lvl="1"/>
            <a:r>
              <a:rPr lang="en-US" altLang="zh-CN" smtClean="0"/>
              <a:t># </a:t>
            </a:r>
            <a:r>
              <a:rPr lang="en-US" altLang="zh-CN"/>
              <a:t>synchronization level;</a:t>
            </a:r>
          </a:p>
          <a:p>
            <a:pPr lvl="1"/>
            <a:r>
              <a:rPr lang="en-US" altLang="zh-CN" smtClean="0"/>
              <a:t># </a:t>
            </a:r>
            <a:r>
              <a:rPr lang="en-US" altLang="zh-CN" b="1">
                <a:solidFill>
                  <a:srgbClr val="FF0000"/>
                </a:solidFill>
              </a:rPr>
              <a:t>off, local, remote_write, remote_apply, or </a:t>
            </a:r>
            <a:r>
              <a:rPr lang="en-US" altLang="zh-CN" b="1" smtClean="0">
                <a:solidFill>
                  <a:srgbClr val="FF0000"/>
                </a:solidFill>
              </a:rPr>
              <a:t>on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介绍每个参数的区别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</a:t>
            </a:r>
            <a:r>
              <a:rPr lang="en-US" altLang="zh-CN"/>
              <a:t>synchronous_standby_names = '' </a:t>
            </a:r>
            <a:endParaRPr lang="en-US" altLang="zh-CN" smtClean="0"/>
          </a:p>
          <a:p>
            <a:pPr lvl="1"/>
            <a:r>
              <a:rPr lang="en-US" altLang="zh-CN" smtClean="0"/>
              <a:t># </a:t>
            </a:r>
            <a:r>
              <a:rPr lang="en-US" altLang="zh-CN"/>
              <a:t>standby servers that provide sync rep</a:t>
            </a:r>
          </a:p>
          <a:p>
            <a:pPr lvl="1"/>
            <a:r>
              <a:rPr lang="en-US" altLang="zh-CN" smtClean="0"/>
              <a:t># </a:t>
            </a:r>
            <a:r>
              <a:rPr lang="en-US" altLang="zh-CN"/>
              <a:t>method to choose sync standbys, number of sync standbys,</a:t>
            </a:r>
          </a:p>
          <a:p>
            <a:pPr lvl="1"/>
            <a:r>
              <a:rPr lang="en-US" altLang="zh-CN" smtClean="0"/>
              <a:t># </a:t>
            </a:r>
            <a:r>
              <a:rPr lang="en-US" altLang="zh-CN"/>
              <a:t>and comma-separated list of application_name</a:t>
            </a:r>
          </a:p>
          <a:p>
            <a:pPr lvl="1"/>
            <a:r>
              <a:rPr lang="en-US" altLang="zh-CN" smtClean="0"/>
              <a:t># </a:t>
            </a:r>
            <a:r>
              <a:rPr lang="en-US" altLang="zh-CN"/>
              <a:t>from standby(s); '*' = </a:t>
            </a:r>
            <a:r>
              <a:rPr lang="en-US" altLang="zh-CN" smtClean="0"/>
              <a:t>all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[FIRST] </a:t>
            </a:r>
            <a:r>
              <a:rPr lang="en-US" altLang="zh-CN" b="1" i="1">
                <a:solidFill>
                  <a:srgbClr val="FF0000"/>
                </a:solidFill>
              </a:rPr>
              <a:t>num_sync</a:t>
            </a:r>
            <a:r>
              <a:rPr lang="en-US" altLang="zh-CN" b="1">
                <a:solidFill>
                  <a:srgbClr val="FF0000"/>
                </a:solidFill>
              </a:rPr>
              <a:t> ( </a:t>
            </a:r>
            <a:r>
              <a:rPr lang="en-US" altLang="zh-CN" b="1" i="1">
                <a:solidFill>
                  <a:srgbClr val="FF0000"/>
                </a:solidFill>
              </a:rPr>
              <a:t>standby_name</a:t>
            </a:r>
            <a:r>
              <a:rPr lang="en-US" altLang="zh-CN" b="1">
                <a:solidFill>
                  <a:srgbClr val="FF0000"/>
                </a:solidFill>
              </a:rPr>
              <a:t> [, ...] ) 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en-US" altLang="zh-CN" b="1" smtClean="0">
                <a:solidFill>
                  <a:srgbClr val="FF0000"/>
                </a:solidFill>
              </a:rPr>
              <a:t>ANY </a:t>
            </a:r>
            <a:r>
              <a:rPr lang="en-US" altLang="zh-CN" b="1" i="1">
                <a:solidFill>
                  <a:srgbClr val="FF0000"/>
                </a:solidFill>
              </a:rPr>
              <a:t>num_sync</a:t>
            </a:r>
            <a:r>
              <a:rPr lang="en-US" altLang="zh-CN" b="1">
                <a:solidFill>
                  <a:srgbClr val="FF0000"/>
                </a:solidFill>
              </a:rPr>
              <a:t> ( </a:t>
            </a:r>
            <a:r>
              <a:rPr lang="en-US" altLang="zh-CN" b="1" i="1">
                <a:solidFill>
                  <a:srgbClr val="FF0000"/>
                </a:solidFill>
              </a:rPr>
              <a:t>standby_name</a:t>
            </a:r>
            <a:r>
              <a:rPr lang="en-US" altLang="zh-CN" b="1">
                <a:solidFill>
                  <a:srgbClr val="FF0000"/>
                </a:solidFill>
              </a:rPr>
              <a:t> [, ...] ) 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en-US" altLang="zh-CN" b="1" i="1" smtClean="0">
                <a:solidFill>
                  <a:srgbClr val="FF0000"/>
                </a:solidFill>
              </a:rPr>
              <a:t>standby_name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[, ...]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71800" y="4299942"/>
            <a:ext cx="10081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</a:t>
            </a:r>
          </a:p>
          <a:p>
            <a:pPr algn="ctr"/>
            <a:r>
              <a:rPr lang="en-US" altLang="zh-CN" smtClean="0"/>
              <a:t>WAL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585" y="3939902"/>
            <a:ext cx="1008112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sender1</a:t>
            </a:r>
            <a:endParaRPr lang="zh-CN" altLang="en-US" sz="1200"/>
          </a:p>
        </p:txBody>
      </p:sp>
      <p:sp>
        <p:nvSpPr>
          <p:cNvPr id="6" name="椭圆 5"/>
          <p:cNvSpPr/>
          <p:nvPr/>
        </p:nvSpPr>
        <p:spPr>
          <a:xfrm>
            <a:off x="6516216" y="1874248"/>
            <a:ext cx="1152128" cy="4169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receiver1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8028384" y="1758710"/>
            <a:ext cx="100811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</a:t>
            </a:r>
          </a:p>
          <a:p>
            <a:pPr algn="ctr"/>
            <a:r>
              <a:rPr lang="en-US" altLang="zh-CN" smtClean="0"/>
              <a:t>WAL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16216" y="4479962"/>
            <a:ext cx="1152128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receiver2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8028384" y="4371950"/>
            <a:ext cx="100811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</a:t>
            </a:r>
          </a:p>
          <a:p>
            <a:pPr algn="ctr"/>
            <a:r>
              <a:rPr lang="en-US" altLang="zh-CN" smtClean="0"/>
              <a:t>WAL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08585" y="4680237"/>
            <a:ext cx="100811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sender2</a:t>
            </a:r>
            <a:endParaRPr lang="zh-CN" altLang="en-US" sz="1200"/>
          </a:p>
        </p:txBody>
      </p: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5316697" y="2082746"/>
            <a:ext cx="1199519" cy="203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8" idx="2"/>
          </p:cNvCxnSpPr>
          <p:nvPr/>
        </p:nvCxnSpPr>
        <p:spPr>
          <a:xfrm flipV="1">
            <a:off x="5316697" y="4695986"/>
            <a:ext cx="1199519" cy="16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1"/>
          </p:cNvCxnSpPr>
          <p:nvPr/>
        </p:nvCxnSpPr>
        <p:spPr>
          <a:xfrm>
            <a:off x="7668344" y="208274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9" idx="1"/>
          </p:cNvCxnSpPr>
          <p:nvPr/>
        </p:nvCxnSpPr>
        <p:spPr>
          <a:xfrm>
            <a:off x="7668344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2"/>
          </p:cNvCxnSpPr>
          <p:nvPr/>
        </p:nvCxnSpPr>
        <p:spPr>
          <a:xfrm flipV="1">
            <a:off x="3779912" y="4119922"/>
            <a:ext cx="52867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0" idx="2"/>
          </p:cNvCxnSpPr>
          <p:nvPr/>
        </p:nvCxnSpPr>
        <p:spPr>
          <a:xfrm>
            <a:off x="3779912" y="4623978"/>
            <a:ext cx="528673" cy="236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433972" y="4443958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wal writer</a:t>
            </a:r>
            <a:endParaRPr lang="zh-CN" altLang="en-US" sz="1200"/>
          </a:p>
        </p:txBody>
      </p:sp>
      <p:cxnSp>
        <p:nvCxnSpPr>
          <p:cNvPr id="29" name="直接箭头连接符 28"/>
          <p:cNvCxnSpPr>
            <a:stCxn id="27" idx="6"/>
            <a:endCxn id="4" idx="1"/>
          </p:cNvCxnSpPr>
          <p:nvPr/>
        </p:nvCxnSpPr>
        <p:spPr>
          <a:xfrm>
            <a:off x="2442084" y="4623978"/>
            <a:ext cx="329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07504" y="4436083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wal buffer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27" idx="2"/>
          </p:cNvCxnSpPr>
          <p:nvPr/>
        </p:nvCxnSpPr>
        <p:spPr>
          <a:xfrm>
            <a:off x="1115616" y="4623978"/>
            <a:ext cx="318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956376" y="1059582"/>
            <a:ext cx="1152128" cy="4169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applyer</a:t>
            </a:r>
            <a:endParaRPr lang="zh-CN" altLang="en-US" sz="1200"/>
          </a:p>
        </p:txBody>
      </p:sp>
      <p:sp>
        <p:nvSpPr>
          <p:cNvPr id="35" name="椭圆 34"/>
          <p:cNvSpPr/>
          <p:nvPr/>
        </p:nvSpPr>
        <p:spPr>
          <a:xfrm>
            <a:off x="7956376" y="3749406"/>
            <a:ext cx="1152128" cy="4169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applyer</a:t>
            </a:r>
            <a:endParaRPr lang="zh-CN" altLang="en-US" sz="1200"/>
          </a:p>
        </p:txBody>
      </p:sp>
      <p:cxnSp>
        <p:nvCxnSpPr>
          <p:cNvPr id="37" name="直接箭头连接符 36"/>
          <p:cNvCxnSpPr>
            <a:stCxn id="7" idx="0"/>
            <a:endCxn id="34" idx="4"/>
          </p:cNvCxnSpPr>
          <p:nvPr/>
        </p:nvCxnSpPr>
        <p:spPr>
          <a:xfrm flipV="1">
            <a:off x="8532440" y="1476578"/>
            <a:ext cx="0" cy="28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8104584" y="195486"/>
            <a:ext cx="85571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DATA</a:t>
            </a:r>
          </a:p>
          <a:p>
            <a:pPr algn="ctr"/>
            <a:r>
              <a:rPr lang="en-US" altLang="zh-CN" smtClean="0"/>
              <a:t>FILE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34" idx="0"/>
            <a:endCxn id="38" idx="2"/>
          </p:cNvCxnSpPr>
          <p:nvPr/>
        </p:nvCxnSpPr>
        <p:spPr>
          <a:xfrm flipV="1">
            <a:off x="8532440" y="84355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8104584" y="2895786"/>
            <a:ext cx="85571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DATA</a:t>
            </a:r>
          </a:p>
          <a:p>
            <a:pPr algn="ctr"/>
            <a:r>
              <a:rPr lang="en-US" altLang="zh-CN" smtClean="0"/>
              <a:t>FILE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9" idx="0"/>
            <a:endCxn id="35" idx="4"/>
          </p:cNvCxnSpPr>
          <p:nvPr/>
        </p:nvCxnSpPr>
        <p:spPr>
          <a:xfrm flipV="1">
            <a:off x="8532440" y="4166402"/>
            <a:ext cx="0" cy="205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0"/>
            <a:endCxn id="41" idx="2"/>
          </p:cNvCxnSpPr>
          <p:nvPr/>
        </p:nvCxnSpPr>
        <p:spPr>
          <a:xfrm flipV="1">
            <a:off x="8532440" y="3543858"/>
            <a:ext cx="0" cy="205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9338" y="2715766"/>
            <a:ext cx="1008112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Client</a:t>
            </a:r>
            <a:endParaRPr lang="zh-CN" altLang="en-US" sz="1200"/>
          </a:p>
        </p:txBody>
      </p:sp>
      <p:sp>
        <p:nvSpPr>
          <p:cNvPr id="32" name="椭圆 31"/>
          <p:cNvSpPr/>
          <p:nvPr/>
        </p:nvSpPr>
        <p:spPr>
          <a:xfrm>
            <a:off x="59338" y="3806362"/>
            <a:ext cx="1008112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backend</a:t>
            </a:r>
          </a:p>
          <a:p>
            <a:pPr algn="ctr"/>
            <a:r>
              <a:rPr lang="en-US" altLang="zh-CN" sz="1200" smtClean="0"/>
              <a:t>proc</a:t>
            </a:r>
            <a:endParaRPr lang="zh-CN" altLang="en-US" sz="1200"/>
          </a:p>
        </p:txBody>
      </p:sp>
      <p:cxnSp>
        <p:nvCxnSpPr>
          <p:cNvPr id="13" name="直接箭头连接符 12"/>
          <p:cNvCxnSpPr>
            <a:stCxn id="32" idx="0"/>
            <a:endCxn id="30" idx="4"/>
          </p:cNvCxnSpPr>
          <p:nvPr/>
        </p:nvCxnSpPr>
        <p:spPr>
          <a:xfrm flipV="1">
            <a:off x="563394" y="3075806"/>
            <a:ext cx="0" cy="730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970" y="3291830"/>
            <a:ext cx="7088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when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多副本介绍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>
                <a:hlinkClick r:id="rId2"/>
              </a:rPr>
              <a:t>https://</a:t>
            </a:r>
            <a:r>
              <a:rPr lang="en-US" altLang="zh-CN" sz="1200" smtClean="0">
                <a:hlinkClick r:id="rId2"/>
              </a:rPr>
              <a:t>github.com/digoal/blog/blob/master/201803/20180326_01.md</a:t>
            </a:r>
            <a:r>
              <a:rPr lang="en-US" altLang="zh-CN" sz="1200" smtClean="0"/>
              <a:t> </a:t>
            </a:r>
            <a:endParaRPr lang="zh-CN" altLang="en-US" sz="1200"/>
          </a:p>
        </p:txBody>
      </p:sp>
      <p:pic>
        <p:nvPicPr>
          <p:cNvPr id="3074" name="Picture 2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7080"/>
            <a:ext cx="4608512" cy="25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71750"/>
            <a:ext cx="2562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775"/>
            <a:ext cx="2590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51870"/>
            <a:ext cx="3637894" cy="127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960671" y="1628774"/>
            <a:ext cx="864096" cy="101498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TPC-B</a:t>
            </a:r>
            <a:endParaRPr lang="en-US" altLang="zh-CN"/>
          </a:p>
          <a:p>
            <a:pPr algn="ctr"/>
            <a:r>
              <a:rPr lang="zh-CN" altLang="en-US" smtClean="0"/>
              <a:t>性能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读写分离</a:t>
            </a:r>
            <a:r>
              <a:rPr lang="en-US" altLang="zh-CN" smtClean="0"/>
              <a:t>(pgpool-II)</a:t>
            </a:r>
            <a:endParaRPr lang="zh-CN" altLang="en-US"/>
          </a:p>
        </p:txBody>
      </p:sp>
      <p:pic>
        <p:nvPicPr>
          <p:cNvPr id="5" name="Picture 2" descr="æ¥çæºå¾å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76" y="1200150"/>
            <a:ext cx="60608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6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sharding (citus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055" name="Picture 7" descr="C:\Users\dege.zzz\Desktop\20180824_02_pic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43550"/>
            <a:ext cx="4824536" cy="38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高并发下的问题与</a:t>
            </a:r>
            <a:r>
              <a:rPr lang="zh-CN" altLang="en-US" smtClean="0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进程模型开销</a:t>
            </a:r>
            <a:endParaRPr lang="en-US" altLang="zh-CN" smtClean="0"/>
          </a:p>
          <a:p>
            <a:pPr lvl="1"/>
            <a:r>
              <a:rPr lang="zh-CN" altLang="en-US" smtClean="0"/>
              <a:t>内存拷贝、上下文切换、进程间通讯、</a:t>
            </a:r>
            <a:r>
              <a:rPr lang="en-US" altLang="zh-CN" smtClean="0"/>
              <a:t>shared buffer - page table flood </a:t>
            </a:r>
          </a:p>
          <a:p>
            <a:r>
              <a:rPr lang="zh-CN" altLang="en-US" smtClean="0"/>
              <a:t>锁冲突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连接池</a:t>
            </a:r>
            <a:endParaRPr lang="en-US" altLang="zh-CN" smtClean="0"/>
          </a:p>
          <a:p>
            <a:pPr lvl="1"/>
            <a:r>
              <a:rPr lang="en-US" altLang="zh-CN" smtClean="0"/>
              <a:t>pgbouncer (</a:t>
            </a:r>
            <a:r>
              <a:rPr lang="zh-CN" altLang="en-US" smtClean="0"/>
              <a:t>事务级连接池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github.com/digoal/blog/blob/master/201005/20100511_03.md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内置连接池</a:t>
            </a:r>
            <a:r>
              <a:rPr lang="en-US" altLang="zh-CN" smtClean="0"/>
              <a:t>/</a:t>
            </a:r>
            <a:r>
              <a:rPr lang="zh-CN" altLang="en-US" smtClean="0"/>
              <a:t>队列</a:t>
            </a:r>
            <a:endParaRPr lang="en-US" altLang="zh-CN" smtClean="0"/>
          </a:p>
          <a:p>
            <a:pPr lvl="1"/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github.com/digoal/blog/blob/master/201805/20180521_03.md</a:t>
            </a:r>
            <a:endParaRPr lang="en-US" altLang="zh-CN" smtClean="0"/>
          </a:p>
          <a:p>
            <a:pPr lvl="1"/>
            <a:r>
              <a:rPr lang="zh-CN" altLang="en-US" smtClean="0"/>
              <a:t>阿里云版本</a:t>
            </a:r>
            <a:endParaRPr lang="en-US" altLang="zh-CN" smtClean="0"/>
          </a:p>
          <a:p>
            <a:pPr lvl="2"/>
            <a:r>
              <a:rPr lang="en-US" altLang="zh-CN" smtClean="0">
                <a:hlinkClick r:id="rId4"/>
              </a:rPr>
              <a:t>https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github.com/digoal/blog/blob/master/201805/20180505_07.md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zh-CN" altLang="en-US" smtClean="0"/>
              <a:t>读写分离</a:t>
            </a:r>
            <a:endParaRPr lang="en-US" altLang="zh-CN" smtClean="0"/>
          </a:p>
          <a:p>
            <a:pPr lvl="1"/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github.com/digoal/blog/blob/master/201608/20160824_03.md</a:t>
            </a:r>
            <a:r>
              <a:rPr lang="en-US" altLang="zh-CN" smtClean="0"/>
              <a:t> </a:t>
            </a:r>
          </a:p>
          <a:p>
            <a:r>
              <a:rPr lang="zh-CN" altLang="en-US"/>
              <a:t>大</a:t>
            </a:r>
            <a:r>
              <a:rPr lang="zh-CN" altLang="en-US" smtClean="0"/>
              <a:t>页</a:t>
            </a:r>
            <a:endParaRPr lang="en-US" altLang="zh-CN" smtClean="0"/>
          </a:p>
          <a:p>
            <a:pPr lvl="1"/>
            <a:r>
              <a:rPr lang="en-US" altLang="zh-CN">
                <a:hlinkClick r:id="rId6"/>
              </a:rPr>
              <a:t>https://</a:t>
            </a:r>
            <a:r>
              <a:rPr lang="en-US" altLang="zh-CN" smtClean="0">
                <a:hlinkClick r:id="rId6"/>
              </a:rPr>
              <a:t>github.com/digoal/blog/blob/master/201803/20180325_02.md</a:t>
            </a:r>
            <a:r>
              <a:rPr lang="en-US" altLang="zh-CN" smtClean="0"/>
              <a:t> </a:t>
            </a:r>
          </a:p>
          <a:p>
            <a:endParaRPr lang="en-US" altLang="zh-CN" dirty="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6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高并发下的问题与</a:t>
            </a:r>
            <a:r>
              <a:rPr lang="zh-CN" altLang="en-US" smtClean="0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组提交</a:t>
            </a:r>
            <a:endParaRPr lang="en-US" altLang="zh-CN" smtClean="0"/>
          </a:p>
          <a:p>
            <a:pPr lvl="1"/>
            <a:r>
              <a:rPr lang="en-US" altLang="zh-CN"/>
              <a:t>postgres=# show commit_delay ;</a:t>
            </a:r>
          </a:p>
          <a:p>
            <a:pPr lvl="1"/>
            <a:r>
              <a:rPr lang="en-US" altLang="zh-CN"/>
              <a:t> commit_delay </a:t>
            </a:r>
          </a:p>
          <a:p>
            <a:pPr lvl="1"/>
            <a:r>
              <a:rPr lang="en-US" altLang="zh-CN"/>
              <a:t>--------------</a:t>
            </a:r>
          </a:p>
          <a:p>
            <a:pPr lvl="1"/>
            <a:r>
              <a:rPr lang="en-US" altLang="zh-CN"/>
              <a:t> 10</a:t>
            </a:r>
          </a:p>
          <a:p>
            <a:pPr lvl="1"/>
            <a:r>
              <a:rPr lang="en-US" altLang="zh-CN"/>
              <a:t>(1 row)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postgres=# show commit_siblings ;</a:t>
            </a:r>
          </a:p>
          <a:p>
            <a:pPr lvl="1"/>
            <a:r>
              <a:rPr lang="en-US" altLang="zh-CN"/>
              <a:t> commit_siblings </a:t>
            </a:r>
          </a:p>
          <a:p>
            <a:pPr lvl="1"/>
            <a:r>
              <a:rPr lang="en-US" altLang="zh-CN"/>
              <a:t>-----------------</a:t>
            </a:r>
          </a:p>
          <a:p>
            <a:pPr lvl="1"/>
            <a:r>
              <a:rPr lang="en-US" altLang="zh-CN"/>
              <a:t> 5</a:t>
            </a:r>
          </a:p>
          <a:p>
            <a:pPr lvl="1"/>
            <a:r>
              <a:rPr lang="en-US" altLang="zh-CN"/>
              <a:t>(1 row)</a:t>
            </a:r>
            <a:endParaRPr lang="en-US" altLang="zh-CN" smtClean="0"/>
          </a:p>
          <a:p>
            <a:r>
              <a:rPr lang="zh-CN" altLang="en-US" smtClean="0"/>
              <a:t>异步提交</a:t>
            </a:r>
            <a:endParaRPr lang="en-US" altLang="zh-CN" smtClean="0"/>
          </a:p>
          <a:p>
            <a:pPr lvl="1"/>
            <a:r>
              <a:rPr lang="en-US" altLang="zh-CN" smtClean="0"/>
              <a:t>synchronous_commit   =  on | off | local | remote_write | remote_apply  </a:t>
            </a:r>
          </a:p>
          <a:p>
            <a:r>
              <a:rPr lang="zh-CN" altLang="en-US"/>
              <a:t>秒</a:t>
            </a:r>
            <a:r>
              <a:rPr lang="zh-CN" altLang="en-US" smtClean="0"/>
              <a:t>杀</a:t>
            </a:r>
            <a:endParaRPr lang="en-US" altLang="zh-CN" smtClean="0"/>
          </a:p>
          <a:p>
            <a:pPr lvl="1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github.com/digoal/blog/blob/master/201801/20180105_03.md</a:t>
            </a:r>
            <a:r>
              <a:rPr lang="en-US" altLang="zh-CN" smtClean="0"/>
              <a:t> </a:t>
            </a:r>
            <a:endParaRPr lang="en-US" altLang="zh-CN" dirty="0" smtClean="0"/>
          </a:p>
          <a:p>
            <a:r>
              <a:rPr lang="en-US" altLang="zh-CN" smtClean="0"/>
              <a:t>perf, oprofile</a:t>
            </a:r>
          </a:p>
          <a:p>
            <a:pPr lvl="1"/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github.com/digoal/blog/blob/master/201611/20161129_01.md</a:t>
            </a:r>
            <a:endParaRPr lang="en-US" altLang="zh-CN" smtClean="0"/>
          </a:p>
          <a:p>
            <a:pPr lvl="1"/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github.com/digoal/blog/blob/master/201505/20150509_01.md</a:t>
            </a:r>
            <a:r>
              <a:rPr lang="en-US" altLang="zh-CN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0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大数据下的问题与</a:t>
            </a:r>
            <a:r>
              <a:rPr lang="zh-CN" altLang="en-US" smtClean="0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存储量、计算量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zh-CN" altLang="en-US" smtClean="0"/>
              <a:t>存储问题</a:t>
            </a:r>
            <a:endParaRPr lang="en-US" altLang="zh-CN" smtClean="0"/>
          </a:p>
          <a:p>
            <a:r>
              <a:rPr lang="zh-CN" altLang="en-US"/>
              <a:t>垂直</a:t>
            </a:r>
            <a:endParaRPr lang="en-US" altLang="zh-CN" smtClean="0"/>
          </a:p>
          <a:p>
            <a:pPr lvl="1"/>
            <a:r>
              <a:rPr lang="zh-CN" altLang="en-US" smtClean="0"/>
              <a:t>分区表</a:t>
            </a:r>
            <a:endParaRPr lang="en-US" altLang="zh-CN" smtClean="0"/>
          </a:p>
          <a:p>
            <a:pPr lvl="2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github.com/digoal/blog/blob/master/201805/20180524_05.md</a:t>
            </a:r>
            <a:r>
              <a:rPr lang="en-US" altLang="zh-CN" smtClean="0"/>
              <a:t> </a:t>
            </a:r>
          </a:p>
          <a:p>
            <a:pPr lvl="2"/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github.com/digoal/blog/blob/master/201801/20180122_03.md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zh-CN" altLang="en-US" smtClean="0"/>
              <a:t>压缩</a:t>
            </a:r>
            <a:endParaRPr lang="en-US" altLang="zh-CN" smtClean="0"/>
          </a:p>
          <a:p>
            <a:pPr lvl="2"/>
            <a:r>
              <a:rPr lang="zh-CN" altLang="en-US" smtClean="0"/>
              <a:t>类型压缩</a:t>
            </a:r>
            <a:r>
              <a:rPr lang="en-US" altLang="zh-CN" smtClean="0"/>
              <a:t>(</a:t>
            </a:r>
            <a:r>
              <a:rPr lang="zh-CN" altLang="en-US" smtClean="0"/>
              <a:t>变长类型</a:t>
            </a:r>
            <a:r>
              <a:rPr lang="en-US" altLang="zh-CN"/>
              <a:t>, </a:t>
            </a:r>
            <a:r>
              <a:rPr lang="en-US" altLang="zh-CN">
                <a:hlinkClick r:id="rId4"/>
              </a:rPr>
              <a:t>https://commitfest.postgresql.org/20/1294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smtClean="0"/>
              <a:t> )</a:t>
            </a:r>
            <a:endParaRPr lang="en-US" altLang="zh-CN"/>
          </a:p>
          <a:p>
            <a:pPr lvl="2"/>
            <a:r>
              <a:rPr lang="zh-CN" altLang="en-US" smtClean="0"/>
              <a:t>文件系统压缩</a:t>
            </a:r>
            <a:r>
              <a:rPr lang="en-US" altLang="zh-CN" smtClean="0"/>
              <a:t>(zfs)</a:t>
            </a:r>
            <a:endParaRPr lang="en-US" altLang="zh-CN"/>
          </a:p>
          <a:p>
            <a:pPr lvl="1"/>
            <a:r>
              <a:rPr lang="zh-CN" altLang="en-US"/>
              <a:t>冷热存储</a:t>
            </a:r>
            <a:r>
              <a:rPr lang="zh-CN" altLang="en-US" smtClean="0"/>
              <a:t>分离</a:t>
            </a:r>
            <a:endParaRPr lang="en-US" altLang="zh-CN" smtClean="0"/>
          </a:p>
          <a:p>
            <a:pPr lvl="2"/>
            <a:r>
              <a:rPr lang="zh-CN" altLang="en-US"/>
              <a:t>阿里</a:t>
            </a:r>
            <a:r>
              <a:rPr lang="zh-CN" altLang="en-US" smtClean="0"/>
              <a:t>云</a:t>
            </a:r>
            <a:r>
              <a:rPr lang="en-US" altLang="zh-CN" smtClean="0"/>
              <a:t>oss_fdw</a:t>
            </a:r>
          </a:p>
          <a:p>
            <a:pPr lvl="2"/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help.aliyun.com/document_detail/44461.html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zh-CN" altLang="en-US"/>
              <a:t>水平</a:t>
            </a:r>
            <a:endParaRPr lang="en-US" altLang="zh-CN" smtClean="0"/>
          </a:p>
          <a:p>
            <a:pPr lvl="1"/>
            <a:r>
              <a:rPr lang="en-US" altLang="zh-CN" smtClean="0"/>
              <a:t>sharding(citus)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1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大数据下的问题与</a:t>
            </a:r>
            <a:r>
              <a:rPr lang="zh-CN" altLang="en-US" smtClean="0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/>
              <a:t>计算问题</a:t>
            </a:r>
            <a:endParaRPr lang="en-US" altLang="zh-CN"/>
          </a:p>
          <a:p>
            <a:r>
              <a:rPr lang="zh-CN" altLang="en-US"/>
              <a:t>垂直</a:t>
            </a:r>
            <a:endParaRPr lang="en-US" altLang="zh-CN"/>
          </a:p>
          <a:p>
            <a:pPr lvl="1"/>
            <a:r>
              <a:rPr lang="zh-CN" altLang="en-US"/>
              <a:t>列</a:t>
            </a:r>
            <a:r>
              <a:rPr lang="zh-CN" altLang="en-US" smtClean="0"/>
              <a:t>存 </a:t>
            </a:r>
            <a:endParaRPr lang="en-US" altLang="zh-CN"/>
          </a:p>
          <a:p>
            <a:pPr lvl="1"/>
            <a:r>
              <a:rPr lang="zh-CN" altLang="en-US"/>
              <a:t>向量</a:t>
            </a:r>
            <a:r>
              <a:rPr lang="zh-CN" altLang="en-US" smtClean="0"/>
              <a:t>计算</a:t>
            </a:r>
            <a:endParaRPr lang="en-US" altLang="zh-CN" smtClean="0"/>
          </a:p>
          <a:p>
            <a:pPr lvl="2"/>
            <a:r>
              <a:rPr lang="zh-CN" altLang="en-US"/>
              <a:t>阿里</a:t>
            </a:r>
            <a:r>
              <a:rPr lang="zh-CN" altLang="en-US" smtClean="0"/>
              <a:t>云 </a:t>
            </a:r>
            <a:r>
              <a:rPr lang="en-US" altLang="zh-CN" smtClean="0"/>
              <a:t>gpdb </a:t>
            </a:r>
            <a:r>
              <a:rPr lang="zh-CN" altLang="en-US" smtClean="0"/>
              <a:t>内置向量计算加速 </a:t>
            </a:r>
            <a:endParaRPr lang="en-US" altLang="zh-CN" smtClean="0"/>
          </a:p>
          <a:p>
            <a:pPr lvl="2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github.com/digoal/blog/blob/master/201702/20170225_01.md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en-US" altLang="zh-CN"/>
              <a:t>CPU</a:t>
            </a:r>
            <a:r>
              <a:rPr lang="zh-CN" altLang="en-US" smtClean="0"/>
              <a:t>并行</a:t>
            </a:r>
            <a:endParaRPr lang="en-US" altLang="zh-CN" smtClean="0"/>
          </a:p>
          <a:p>
            <a:pPr lvl="2"/>
            <a:r>
              <a:rPr lang="en-US" altLang="zh-CN" smtClean="0"/>
              <a:t>9.6</a:t>
            </a:r>
            <a:r>
              <a:rPr lang="zh-CN" altLang="en-US" smtClean="0"/>
              <a:t>开始支持</a:t>
            </a:r>
            <a:endParaRPr lang="en-US" altLang="zh-CN"/>
          </a:p>
          <a:p>
            <a:pPr lvl="1"/>
            <a:r>
              <a:rPr lang="en-US" altLang="zh-CN" smtClean="0"/>
              <a:t>GPU</a:t>
            </a:r>
            <a:r>
              <a:rPr lang="zh-CN" altLang="en-US" smtClean="0"/>
              <a:t>加速</a:t>
            </a:r>
            <a:endParaRPr lang="en-US" altLang="zh-CN" smtClean="0"/>
          </a:p>
          <a:p>
            <a:pPr lvl="2"/>
            <a:r>
              <a:rPr lang="zh-CN" altLang="en-US"/>
              <a:t>阿里</a:t>
            </a:r>
            <a:r>
              <a:rPr lang="zh-CN" altLang="en-US" smtClean="0"/>
              <a:t>云版本，空间计算内置</a:t>
            </a:r>
            <a:r>
              <a:rPr lang="en-US" altLang="zh-CN" smtClean="0"/>
              <a:t>GPU</a:t>
            </a:r>
            <a:r>
              <a:rPr lang="zh-CN" altLang="en-US" smtClean="0"/>
              <a:t>加速。</a:t>
            </a:r>
            <a:endParaRPr lang="en-US" altLang="zh-CN"/>
          </a:p>
          <a:p>
            <a:r>
              <a:rPr lang="zh-CN" altLang="en-US"/>
              <a:t>水平</a:t>
            </a:r>
            <a:endParaRPr lang="en-US" altLang="zh-CN"/>
          </a:p>
          <a:p>
            <a:pPr lvl="1"/>
            <a:r>
              <a:rPr lang="en-US" altLang="zh-CN" smtClean="0"/>
              <a:t>sharding(citus)</a:t>
            </a:r>
            <a:endParaRPr lang="en-US" altLang="zh-CN"/>
          </a:p>
          <a:p>
            <a:pPr lvl="1"/>
            <a:r>
              <a:rPr lang="en-US" altLang="zh-CN" smtClean="0"/>
              <a:t>mpp(gpdb)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48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TPC-B (ECS 32C, 512G, SSD)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github.com/digoal/blog/blob/master/201809/20180916_01.md</a:t>
            </a:r>
            <a:endParaRPr lang="en-US" altLang="zh-CN" smtClean="0"/>
          </a:p>
          <a:p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100</a:t>
            </a:r>
            <a:r>
              <a:rPr lang="zh-CN" altLang="en-US" b="1"/>
              <a:t>亿</a:t>
            </a:r>
            <a:r>
              <a:rPr lang="en-US" altLang="zh-CN" b="1"/>
              <a:t>TPCB </a:t>
            </a:r>
            <a:r>
              <a:rPr lang="zh-CN" altLang="en-US" b="1"/>
              <a:t>初始化</a:t>
            </a:r>
          </a:p>
          <a:p>
            <a:r>
              <a:rPr lang="zh-CN" altLang="en-US"/>
              <a:t>耗时：</a:t>
            </a:r>
            <a:r>
              <a:rPr lang="en-US" altLang="zh-CN"/>
              <a:t>8385</a:t>
            </a:r>
            <a:r>
              <a:rPr lang="zh-CN" altLang="en-US"/>
              <a:t>秒。</a:t>
            </a:r>
          </a:p>
          <a:p>
            <a:r>
              <a:rPr lang="zh-CN" altLang="en-US"/>
              <a:t>速度：约</a:t>
            </a:r>
            <a:r>
              <a:rPr lang="en-US" altLang="zh-CN"/>
              <a:t>119</a:t>
            </a:r>
            <a:r>
              <a:rPr lang="zh-CN" altLang="en-US"/>
              <a:t>万行</a:t>
            </a:r>
            <a:r>
              <a:rPr lang="en-US" altLang="zh-CN"/>
              <a:t>/s</a:t>
            </a:r>
            <a:r>
              <a:rPr lang="zh-CN" altLang="en-US"/>
              <a:t>。</a:t>
            </a: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100</a:t>
            </a:r>
            <a:r>
              <a:rPr lang="zh-CN" altLang="en-US" b="1"/>
              <a:t>亿</a:t>
            </a:r>
            <a:r>
              <a:rPr lang="en-US" altLang="zh-CN" b="1"/>
              <a:t>TPCB </a:t>
            </a:r>
            <a:r>
              <a:rPr lang="zh-CN" altLang="en-US" b="1"/>
              <a:t>创建索引（</a:t>
            </a:r>
            <a:r>
              <a:rPr lang="en-US" altLang="zh-CN" b="1"/>
              <a:t>24</a:t>
            </a:r>
            <a:r>
              <a:rPr lang="zh-CN" altLang="en-US" b="1"/>
              <a:t>并行）</a:t>
            </a:r>
          </a:p>
          <a:p>
            <a:r>
              <a:rPr lang="zh-CN" altLang="en-US"/>
              <a:t>耗时：</a:t>
            </a:r>
            <a:r>
              <a:rPr lang="en-US" altLang="zh-CN"/>
              <a:t>43</a:t>
            </a:r>
            <a:r>
              <a:rPr lang="zh-CN" altLang="en-US"/>
              <a:t>分</a:t>
            </a:r>
            <a:r>
              <a:rPr lang="en-US" altLang="zh-CN"/>
              <a:t>50</a:t>
            </a:r>
            <a:r>
              <a:rPr lang="zh-CN" altLang="en-US"/>
              <a:t>秒。</a:t>
            </a:r>
          </a:p>
          <a:p>
            <a:r>
              <a:rPr lang="zh-CN" altLang="en-US"/>
              <a:t>速度：约</a:t>
            </a:r>
            <a:r>
              <a:rPr lang="en-US" altLang="zh-CN"/>
              <a:t>380</a:t>
            </a:r>
            <a:r>
              <a:rPr lang="zh-CN" altLang="en-US"/>
              <a:t>万行</a:t>
            </a:r>
            <a:r>
              <a:rPr lang="en-US" altLang="zh-CN"/>
              <a:t>/s</a:t>
            </a:r>
            <a:r>
              <a:rPr lang="zh-CN" altLang="en-US"/>
              <a:t>。</a:t>
            </a:r>
          </a:p>
          <a:p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en-US" altLang="zh-CN" b="1"/>
              <a:t>100</a:t>
            </a:r>
            <a:r>
              <a:rPr lang="zh-CN" altLang="en-US" b="1"/>
              <a:t>亿</a:t>
            </a:r>
            <a:r>
              <a:rPr lang="en-US" altLang="zh-CN" b="1"/>
              <a:t>TPCB </a:t>
            </a:r>
            <a:r>
              <a:rPr lang="zh-CN" altLang="en-US" b="1"/>
              <a:t>空间占用</a:t>
            </a:r>
          </a:p>
          <a:p>
            <a:r>
              <a:rPr lang="zh-CN" altLang="en-US"/>
              <a:t>表：</a:t>
            </a:r>
            <a:r>
              <a:rPr lang="en-US" altLang="zh-CN"/>
              <a:t>1.251 TB</a:t>
            </a:r>
          </a:p>
          <a:p>
            <a:r>
              <a:rPr lang="zh-CN" altLang="en-US"/>
              <a:t>索引：</a:t>
            </a:r>
            <a:r>
              <a:rPr lang="en-US" altLang="zh-CN"/>
              <a:t>209 GB</a:t>
            </a:r>
          </a:p>
          <a:p>
            <a:r>
              <a:rPr lang="en-US" altLang="zh-CN" b="1"/>
              <a:t>4</a:t>
            </a:r>
            <a:r>
              <a:rPr lang="zh-CN" altLang="en-US" b="1"/>
              <a:t>、</a:t>
            </a:r>
            <a:r>
              <a:rPr lang="en-US" altLang="zh-CN" b="1"/>
              <a:t>100</a:t>
            </a:r>
            <a:r>
              <a:rPr lang="zh-CN" altLang="en-US" b="1"/>
              <a:t>亿</a:t>
            </a:r>
            <a:r>
              <a:rPr lang="en-US" altLang="zh-CN" b="1"/>
              <a:t>TPCB </a:t>
            </a:r>
            <a:r>
              <a:rPr lang="zh-CN" altLang="en-US" b="1"/>
              <a:t>只读</a:t>
            </a:r>
            <a:r>
              <a:rPr lang="en-US" altLang="zh-CN" b="1"/>
              <a:t>3600</a:t>
            </a:r>
            <a:r>
              <a:rPr lang="zh-CN" altLang="en-US" b="1"/>
              <a:t>秒</a:t>
            </a:r>
          </a:p>
          <a:p>
            <a:r>
              <a:rPr lang="en-US" altLang="zh-CN"/>
              <a:t>TPS: 118053</a:t>
            </a:r>
          </a:p>
          <a:p>
            <a:r>
              <a:rPr lang="en-US" altLang="zh-CN"/>
              <a:t>QPS: 118053</a:t>
            </a:r>
          </a:p>
          <a:p>
            <a:r>
              <a:rPr lang="en-US" altLang="zh-CN" b="1"/>
              <a:t>5</a:t>
            </a:r>
            <a:r>
              <a:rPr lang="zh-CN" altLang="en-US" b="1"/>
              <a:t>、</a:t>
            </a:r>
            <a:r>
              <a:rPr lang="en-US" altLang="zh-CN" b="1"/>
              <a:t>100</a:t>
            </a:r>
            <a:r>
              <a:rPr lang="zh-CN" altLang="en-US" b="1"/>
              <a:t>亿</a:t>
            </a:r>
            <a:r>
              <a:rPr lang="en-US" altLang="zh-CN" b="1"/>
              <a:t>TPCB </a:t>
            </a:r>
            <a:r>
              <a:rPr lang="zh-CN" altLang="en-US" b="1"/>
              <a:t>读写</a:t>
            </a:r>
            <a:r>
              <a:rPr lang="en-US" altLang="zh-CN" b="1"/>
              <a:t>3600</a:t>
            </a:r>
            <a:r>
              <a:rPr lang="zh-CN" altLang="en-US" b="1"/>
              <a:t>秒</a:t>
            </a:r>
          </a:p>
          <a:p>
            <a:r>
              <a:rPr lang="en-US" altLang="zh-CN"/>
              <a:t>TPS: 42058</a:t>
            </a:r>
          </a:p>
          <a:p>
            <a:r>
              <a:rPr lang="en-US" altLang="zh-CN"/>
              <a:t>QPS: 210290</a:t>
            </a:r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9622"/>
            <a:ext cx="2448272" cy="30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89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TPC-B (ECS 32C, 512G, </a:t>
            </a:r>
            <a:r>
              <a:rPr lang="en-US" altLang="zh-CN" smtClean="0"/>
              <a:t>ESSD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>
                <a:hlinkClick r:id="rId2"/>
              </a:rPr>
              <a:t>https://</a:t>
            </a:r>
            <a:r>
              <a:rPr lang="en-US" altLang="zh-CN" sz="1200" smtClean="0">
                <a:hlinkClick r:id="rId2"/>
              </a:rPr>
              <a:t>github.com/digoal/blog/blob/master/201809/20180917_01.md</a:t>
            </a:r>
            <a:r>
              <a:rPr lang="en-US" altLang="zh-CN" sz="1200" smtClean="0"/>
              <a:t> </a:t>
            </a:r>
          </a:p>
          <a:p>
            <a:r>
              <a:rPr lang="en-US" altLang="zh-CN" sz="1200" b="1"/>
              <a:t>1</a:t>
            </a:r>
            <a:r>
              <a:rPr lang="zh-CN" altLang="en-US" sz="1200" b="1"/>
              <a:t>、</a:t>
            </a:r>
            <a:r>
              <a:rPr lang="en-US" altLang="zh-CN" sz="1200" b="1" smtClean="0"/>
              <a:t>1000</a:t>
            </a:r>
            <a:r>
              <a:rPr lang="zh-CN" altLang="en-US" sz="1200" b="1" smtClean="0"/>
              <a:t>亿</a:t>
            </a:r>
            <a:r>
              <a:rPr lang="en-US" altLang="zh-CN" sz="1200" b="1"/>
              <a:t>TPCB </a:t>
            </a:r>
            <a:r>
              <a:rPr lang="zh-CN" altLang="en-US" sz="1200" b="1"/>
              <a:t>初始化</a:t>
            </a:r>
          </a:p>
          <a:p>
            <a:r>
              <a:rPr lang="zh-CN" altLang="en-US" sz="1200"/>
              <a:t>耗时</a:t>
            </a:r>
            <a:r>
              <a:rPr lang="zh-CN" altLang="en-US" sz="1200" smtClean="0"/>
              <a:t>：</a:t>
            </a:r>
            <a:r>
              <a:rPr lang="en-US" altLang="zh-CN" sz="1200" smtClean="0"/>
              <a:t>25</a:t>
            </a:r>
            <a:r>
              <a:rPr lang="zh-CN" altLang="en-US" sz="1200" smtClean="0"/>
              <a:t>小时 </a:t>
            </a:r>
            <a:r>
              <a:rPr lang="en-US" altLang="zh-CN" sz="1200" smtClean="0"/>
              <a:t>52</a:t>
            </a:r>
            <a:r>
              <a:rPr lang="zh-CN" altLang="en-US" sz="1200" smtClean="0"/>
              <a:t>分。</a:t>
            </a:r>
            <a:endParaRPr lang="zh-CN" altLang="en-US" sz="1200"/>
          </a:p>
          <a:p>
            <a:r>
              <a:rPr lang="zh-CN" altLang="en-US" sz="1200"/>
              <a:t>速度：约</a:t>
            </a:r>
            <a:r>
              <a:rPr lang="en-US" altLang="zh-CN" sz="1200" smtClean="0"/>
              <a:t>107</a:t>
            </a:r>
            <a:r>
              <a:rPr lang="zh-CN" altLang="en-US" sz="1200" smtClean="0"/>
              <a:t>万</a:t>
            </a:r>
            <a:r>
              <a:rPr lang="zh-CN" altLang="en-US" sz="1200"/>
              <a:t>行</a:t>
            </a:r>
            <a:r>
              <a:rPr lang="en-US" altLang="zh-CN" sz="1200"/>
              <a:t>/s</a:t>
            </a:r>
            <a:r>
              <a:rPr lang="zh-CN" altLang="en-US" sz="1200"/>
              <a:t>。</a:t>
            </a:r>
          </a:p>
          <a:p>
            <a:r>
              <a:rPr lang="en-US" altLang="zh-CN" sz="1200" b="1"/>
              <a:t>2</a:t>
            </a:r>
            <a:r>
              <a:rPr lang="zh-CN" altLang="en-US" sz="1200" b="1"/>
              <a:t>、</a:t>
            </a:r>
            <a:r>
              <a:rPr lang="en-US" altLang="zh-CN" sz="1200" b="1" smtClean="0"/>
              <a:t>1000</a:t>
            </a:r>
            <a:r>
              <a:rPr lang="zh-CN" altLang="en-US" sz="1200" b="1" smtClean="0"/>
              <a:t>亿</a:t>
            </a:r>
            <a:r>
              <a:rPr lang="en-US" altLang="zh-CN" sz="1200" b="1"/>
              <a:t>TPCB </a:t>
            </a:r>
            <a:r>
              <a:rPr lang="zh-CN" altLang="en-US" sz="1200" b="1"/>
              <a:t>创建索引</a:t>
            </a:r>
            <a:r>
              <a:rPr lang="zh-CN" altLang="en-US" sz="1200" b="1" smtClean="0"/>
              <a:t>（</a:t>
            </a:r>
            <a:r>
              <a:rPr lang="en-US" altLang="zh-CN" sz="1200" b="1"/>
              <a:t>6</a:t>
            </a:r>
            <a:r>
              <a:rPr lang="en-US" altLang="zh-CN" sz="1200" b="1" smtClean="0"/>
              <a:t>4</a:t>
            </a:r>
            <a:r>
              <a:rPr lang="zh-CN" altLang="en-US" sz="1200" b="1"/>
              <a:t>并行）</a:t>
            </a:r>
          </a:p>
          <a:p>
            <a:r>
              <a:rPr lang="zh-CN" altLang="en-US" sz="1200"/>
              <a:t>耗时</a:t>
            </a:r>
            <a:r>
              <a:rPr lang="zh-CN" altLang="en-US" sz="1200" smtClean="0"/>
              <a:t>：</a:t>
            </a:r>
            <a:r>
              <a:rPr lang="en-US" altLang="zh-CN" sz="1200" smtClean="0"/>
              <a:t>10</a:t>
            </a:r>
            <a:r>
              <a:rPr lang="zh-CN" altLang="en-US" sz="1200" smtClean="0"/>
              <a:t>小时 </a:t>
            </a:r>
            <a:r>
              <a:rPr lang="en-US" altLang="zh-CN" sz="1200" smtClean="0"/>
              <a:t>50</a:t>
            </a:r>
            <a:r>
              <a:rPr lang="zh-CN" altLang="en-US" sz="1200"/>
              <a:t>分</a:t>
            </a:r>
            <a:r>
              <a:rPr lang="zh-CN" altLang="en-US" sz="1200" smtClean="0"/>
              <a:t>。</a:t>
            </a:r>
            <a:endParaRPr lang="zh-CN" altLang="en-US" sz="1200"/>
          </a:p>
          <a:p>
            <a:r>
              <a:rPr lang="zh-CN" altLang="en-US" sz="1200"/>
              <a:t>速度：</a:t>
            </a:r>
            <a:r>
              <a:rPr lang="zh-CN" altLang="en-US" sz="1200" smtClean="0"/>
              <a:t>约</a:t>
            </a:r>
            <a:r>
              <a:rPr lang="en-US" altLang="zh-CN" sz="1200" smtClean="0"/>
              <a:t>250</a:t>
            </a:r>
            <a:r>
              <a:rPr lang="zh-CN" altLang="en-US" sz="1200" smtClean="0"/>
              <a:t>万</a:t>
            </a:r>
            <a:r>
              <a:rPr lang="zh-CN" altLang="en-US" sz="1200"/>
              <a:t>行</a:t>
            </a:r>
            <a:r>
              <a:rPr lang="en-US" altLang="zh-CN" sz="1200"/>
              <a:t>/s</a:t>
            </a:r>
            <a:r>
              <a:rPr lang="zh-CN" altLang="en-US" sz="1200"/>
              <a:t>。</a:t>
            </a:r>
          </a:p>
          <a:p>
            <a:r>
              <a:rPr lang="en-US" altLang="zh-CN" sz="1200" b="1"/>
              <a:t>3</a:t>
            </a:r>
            <a:r>
              <a:rPr lang="zh-CN" altLang="en-US" sz="1200" b="1"/>
              <a:t>、</a:t>
            </a:r>
            <a:r>
              <a:rPr lang="en-US" altLang="zh-CN" sz="1200" b="1" smtClean="0"/>
              <a:t>1000</a:t>
            </a:r>
            <a:r>
              <a:rPr lang="zh-CN" altLang="en-US" sz="1200" b="1" smtClean="0"/>
              <a:t>亿</a:t>
            </a:r>
            <a:r>
              <a:rPr lang="en-US" altLang="zh-CN" sz="1200" b="1"/>
              <a:t>TPCB </a:t>
            </a:r>
            <a:r>
              <a:rPr lang="zh-CN" altLang="en-US" sz="1200" b="1"/>
              <a:t>空间占用</a:t>
            </a:r>
          </a:p>
          <a:p>
            <a:r>
              <a:rPr lang="zh-CN" altLang="en-US" sz="1200"/>
              <a:t>表：</a:t>
            </a:r>
            <a:r>
              <a:rPr lang="en-US" altLang="zh-CN" sz="1200" smtClean="0"/>
              <a:t>12.51 </a:t>
            </a:r>
            <a:r>
              <a:rPr lang="en-US" altLang="zh-CN" sz="1200"/>
              <a:t>TB</a:t>
            </a:r>
          </a:p>
          <a:p>
            <a:r>
              <a:rPr lang="zh-CN" altLang="en-US" sz="1200"/>
              <a:t>索引：</a:t>
            </a:r>
            <a:r>
              <a:rPr lang="en-US" altLang="zh-CN" sz="1200" smtClean="0"/>
              <a:t>2 </a:t>
            </a:r>
            <a:r>
              <a:rPr lang="en-US" altLang="zh-CN" sz="1200"/>
              <a:t>T</a:t>
            </a:r>
            <a:r>
              <a:rPr lang="en-US" altLang="zh-CN" sz="1200" smtClean="0"/>
              <a:t>B</a:t>
            </a:r>
            <a:endParaRPr lang="en-US" altLang="zh-CN" sz="1200"/>
          </a:p>
          <a:p>
            <a:endParaRPr lang="zh-CN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61" y="1669458"/>
            <a:ext cx="4279123" cy="31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62" y="1968246"/>
            <a:ext cx="4279122" cy="240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2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PostgreSQL</a:t>
            </a:r>
            <a:r>
              <a:rPr lang="zh-CN" altLang="en-US" smtClean="0"/>
              <a:t>数据库架构</a:t>
            </a:r>
            <a:endParaRPr lang="en-US" altLang="zh-CN" smtClean="0"/>
          </a:p>
          <a:p>
            <a:r>
              <a:rPr lang="zh-CN" altLang="en-US"/>
              <a:t>高</a:t>
            </a:r>
            <a:r>
              <a:rPr lang="zh-CN" altLang="en-US" smtClean="0"/>
              <a:t>并发下的问题与实践</a:t>
            </a:r>
            <a:endParaRPr lang="en-US" altLang="zh-CN" smtClean="0"/>
          </a:p>
          <a:p>
            <a:r>
              <a:rPr lang="zh-CN" altLang="en-US"/>
              <a:t>大</a:t>
            </a:r>
            <a:r>
              <a:rPr lang="zh-CN" altLang="en-US" smtClean="0"/>
              <a:t>数据下的问题与实践</a:t>
            </a:r>
            <a:endParaRPr lang="en-US" altLang="zh-CN" smtClean="0"/>
          </a:p>
          <a:p>
            <a:r>
              <a:rPr lang="zh-CN" altLang="en-US" smtClean="0"/>
              <a:t>未来的发展方向展望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TPC-C (ECS 32C, 512G, SSD)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github.com/digoal/blog/blob/master/201809/20180913_01.md</a:t>
            </a:r>
            <a:endParaRPr lang="en-US" altLang="zh-CN" smtClean="0"/>
          </a:p>
          <a:p>
            <a:r>
              <a:rPr lang="en-US" altLang="zh-CN" smtClean="0"/>
              <a:t>(1000W</a:t>
            </a:r>
            <a:r>
              <a:rPr lang="zh-CN" altLang="en-US" smtClean="0"/>
              <a:t>数据</a:t>
            </a:r>
            <a:r>
              <a:rPr lang="en-US" altLang="zh-CN" smtClean="0"/>
              <a:t>) 10*100W</a:t>
            </a:r>
          </a:p>
          <a:p>
            <a:r>
              <a:rPr lang="en-US" altLang="zh-CN" smtClean="0"/>
              <a:t>103</a:t>
            </a:r>
            <a:r>
              <a:rPr lang="zh-CN" altLang="en-US"/>
              <a:t>万 </a:t>
            </a:r>
            <a:r>
              <a:rPr lang="en-US" altLang="zh-CN"/>
              <a:t>tpmC</a:t>
            </a:r>
            <a:endParaRPr lang="zh-CN" altLang="en-US"/>
          </a:p>
        </p:txBody>
      </p:sp>
      <p:pic>
        <p:nvPicPr>
          <p:cNvPr id="1026" name="Picture 2" descr="20180913_01_pic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651870"/>
            <a:ext cx="8720941" cy="11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TPC-H (ECS 32C, 512G, SSD)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github.com/digoal/blog/blob/master/201808/20180823_01.md</a:t>
            </a:r>
            <a:endParaRPr lang="en-US" altLang="zh-CN" smtClean="0"/>
          </a:p>
          <a:p>
            <a:r>
              <a:rPr lang="en-US" altLang="zh-CN"/>
              <a:t>SF=10 TPCH </a:t>
            </a:r>
            <a:r>
              <a:rPr lang="en-US" altLang="zh-CN" smtClean="0"/>
              <a:t>150</a:t>
            </a:r>
            <a:r>
              <a:rPr lang="zh-CN" altLang="en-US" smtClean="0"/>
              <a:t>秒</a:t>
            </a:r>
            <a:endParaRPr lang="en-US" altLang="zh-CN" smtClean="0"/>
          </a:p>
          <a:p>
            <a:r>
              <a:rPr lang="en-US" altLang="zh-CN" smtClean="0"/>
              <a:t>SF=200 </a:t>
            </a:r>
            <a:r>
              <a:rPr lang="en-US" altLang="zh-CN"/>
              <a:t>TPCH 39 </a:t>
            </a:r>
            <a:r>
              <a:rPr lang="en-US" altLang="zh-CN" smtClean="0"/>
              <a:t>min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65221"/>
              </p:ext>
            </p:extLst>
          </p:nvPr>
        </p:nvGraphicFramePr>
        <p:xfrm>
          <a:off x="107504" y="3723878"/>
          <a:ext cx="8928991" cy="815902"/>
        </p:xfrm>
        <a:graphic>
          <a:graphicData uri="http://schemas.openxmlformats.org/drawingml/2006/table">
            <a:tbl>
              <a:tblPr/>
              <a:tblGrid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  <a:gridCol w="388217"/>
              </a:tblGrid>
              <a:tr h="165562">
                <a:tc>
                  <a:txBody>
                    <a:bodyPr/>
                    <a:lstStyle/>
                    <a:p>
                      <a:r>
                        <a:rPr lang="en-US" altLang="zh-CN" sz="900" b="1" smtClean="0">
                          <a:effectLst/>
                        </a:rPr>
                        <a:t>SF</a:t>
                      </a:r>
                      <a:endParaRPr lang="zh-CN" altLang="en-US" sz="900" b="1">
                        <a:effectLst/>
                      </a:endParaRP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q4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q5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q6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q7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q8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q9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q10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q11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q14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q15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q16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q17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q18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q19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q20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q21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q22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263">
                <a:tc>
                  <a:txBody>
                    <a:bodyPr/>
                    <a:lstStyle/>
                    <a:p>
                      <a:r>
                        <a:rPr lang="en-US" sz="900" smtClean="0">
                          <a:effectLst/>
                        </a:rPr>
                        <a:t>10</a:t>
                      </a:r>
                      <a:endParaRPr lang="en-US" sz="900">
                        <a:effectLst/>
                      </a:endParaRP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4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9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4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6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10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27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46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10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263">
                <a:tc>
                  <a:txBody>
                    <a:bodyPr/>
                    <a:lstStyle/>
                    <a:p>
                      <a:r>
                        <a:rPr lang="en-US" sz="900" smtClean="0">
                          <a:effectLst/>
                        </a:rPr>
                        <a:t>200</a:t>
                      </a:r>
                      <a:endParaRPr lang="en-US" sz="900">
                        <a:effectLst/>
                      </a:endParaRPr>
                    </a:p>
                  </a:txBody>
                  <a:tcPr marL="56568" marR="56568" marT="26108" marB="2610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66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38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98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114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732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595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213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124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15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OLAP Benchmark(56 </a:t>
            </a:r>
            <a:r>
              <a:rPr lang="en-US" altLang="zh-CN"/>
              <a:t>Core ECS, PG 10)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36705"/>
              </p:ext>
            </p:extLst>
          </p:nvPr>
        </p:nvGraphicFramePr>
        <p:xfrm>
          <a:off x="457200" y="1200150"/>
          <a:ext cx="82296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0664"/>
                <a:gridCol w="2592288"/>
                <a:gridCol w="504056"/>
                <a:gridCol w="596672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CASE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数据量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TPS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平均响应时间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多表</a:t>
                      </a:r>
                      <a:r>
                        <a:rPr lang="en-US" altLang="zh-CN" sz="1200" smtClean="0"/>
                        <a:t>JOIN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张</a:t>
                      </a:r>
                      <a:r>
                        <a:rPr lang="en-US" altLang="zh-CN" sz="1200" smtClean="0"/>
                        <a:t>1000</a:t>
                      </a:r>
                      <a:r>
                        <a:rPr lang="zh-CN" altLang="en-US" sz="1200" smtClean="0"/>
                        <a:t>万的表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112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1.08</a:t>
                      </a:r>
                      <a:r>
                        <a:rPr lang="zh-CN" altLang="en-US" sz="1200" smtClean="0"/>
                        <a:t>毫秒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大表</a:t>
                      </a:r>
                      <a:r>
                        <a:rPr lang="en-US" altLang="zh-CN" sz="1200" smtClean="0"/>
                        <a:t>JOIN</a:t>
                      </a:r>
                      <a:r>
                        <a:rPr lang="zh-CN" altLang="en-US" sz="1200" smtClean="0"/>
                        <a:t>、统计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</a:t>
                      </a:r>
                      <a:r>
                        <a:rPr lang="zh-CN" altLang="en-US" sz="1200" smtClean="0"/>
                        <a:t>张</a:t>
                      </a:r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亿，</a:t>
                      </a:r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张</a:t>
                      </a:r>
                      <a:r>
                        <a:rPr lang="en-US" altLang="zh-CN" sz="1200" smtClean="0"/>
                        <a:t>100</a:t>
                      </a:r>
                      <a:r>
                        <a:rPr lang="zh-CN" altLang="en-US" sz="1200" smtClean="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2.2</a:t>
                      </a:r>
                      <a:r>
                        <a:rPr lang="zh-CN" altLang="en-US" sz="1200" smtClean="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2.5</a:t>
                      </a:r>
                      <a:r>
                        <a:rPr lang="zh-CN" altLang="en-US" sz="1200" smtClean="0"/>
                        <a:t>毫秒</a:t>
                      </a:r>
                      <a:endParaRPr lang="en-US" altLang="zh-CN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大表</a:t>
                      </a:r>
                      <a:r>
                        <a:rPr lang="en-US" altLang="zh-CN" sz="1200" smtClean="0"/>
                        <a:t>OUTER JOIN</a:t>
                      </a:r>
                      <a:r>
                        <a:rPr lang="zh-CN" altLang="en-US" sz="1200" smtClean="0"/>
                        <a:t>、统计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千万</a:t>
                      </a:r>
                      <a:r>
                        <a:rPr lang="zh-CN" altLang="en-US" sz="1200" baseline="0" smtClean="0"/>
                        <a:t>  </a:t>
                      </a:r>
                      <a:r>
                        <a:rPr lang="en-US" altLang="zh-CN" sz="1200" baseline="0" smtClean="0"/>
                        <a:t>OUTER JOIN  </a:t>
                      </a:r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</a:t>
                      </a:r>
                      <a:r>
                        <a:rPr lang="zh-CN" altLang="en-US" sz="1000" smtClean="0"/>
                        <a:t>千万</a:t>
                      </a:r>
                      <a:r>
                        <a:rPr lang="en-US" altLang="zh-CN" sz="1000" smtClean="0"/>
                        <a:t> left join 1</a:t>
                      </a:r>
                      <a:r>
                        <a:rPr lang="zh-CN" altLang="en-US" sz="1000" smtClean="0"/>
                        <a:t>亿：</a:t>
                      </a:r>
                      <a:r>
                        <a:rPr lang="en-US" altLang="zh-CN" sz="1000" smtClean="0"/>
                        <a:t>11</a:t>
                      </a:r>
                      <a:r>
                        <a:rPr lang="zh-CN" altLang="en-US" sz="1000" smtClean="0"/>
                        <a:t>秒</a:t>
                      </a:r>
                      <a:endParaRPr lang="en-US" altLang="zh-CN" sz="1000" smtClean="0"/>
                    </a:p>
                    <a:p>
                      <a:r>
                        <a:rPr lang="zh-CN" altLang="en-US" sz="1000" smtClean="0"/>
                        <a:t>反之：</a:t>
                      </a:r>
                      <a:r>
                        <a:rPr lang="en-US" altLang="zh-CN" sz="1000" smtClean="0"/>
                        <a:t>8</a:t>
                      </a:r>
                      <a:r>
                        <a:rPr lang="zh-CN" altLang="en-US" sz="1000" smtClean="0"/>
                        <a:t>秒</a:t>
                      </a:r>
                      <a:endParaRPr lang="en-US" altLang="zh-CN" sz="10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用户画像</a:t>
                      </a:r>
                      <a:r>
                        <a:rPr lang="en-US" altLang="zh-CN" sz="1200" smtClean="0"/>
                        <a:t>-</a:t>
                      </a:r>
                      <a:r>
                        <a:rPr lang="zh-CN" altLang="en-US" sz="1200" smtClean="0"/>
                        <a:t>数组包含、透视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亿，每行</a:t>
                      </a:r>
                      <a:r>
                        <a:rPr lang="en-US" altLang="zh-CN" sz="1200" smtClean="0"/>
                        <a:t>16</a:t>
                      </a:r>
                      <a:r>
                        <a:rPr lang="zh-CN" altLang="en-US" sz="1200" smtClean="0"/>
                        <a:t>个标签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1773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31</a:t>
                      </a:r>
                      <a:r>
                        <a:rPr lang="zh-CN" altLang="en-US" sz="1200" smtClean="0"/>
                        <a:t>毫秒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用户画像</a:t>
                      </a:r>
                      <a:r>
                        <a:rPr lang="en-US" altLang="zh-CN" sz="1200" smtClean="0"/>
                        <a:t>-</a:t>
                      </a:r>
                      <a:r>
                        <a:rPr lang="zh-CN" altLang="en-US" sz="1200" smtClean="0"/>
                        <a:t>数组相交、透视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亿，每行</a:t>
                      </a:r>
                      <a:r>
                        <a:rPr lang="en-US" altLang="zh-CN" sz="1200" smtClean="0"/>
                        <a:t>16</a:t>
                      </a:r>
                      <a:r>
                        <a:rPr lang="zh-CN" altLang="en-US" sz="1200" smtClean="0"/>
                        <a:t>个标签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113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492</a:t>
                      </a:r>
                      <a:r>
                        <a:rPr lang="zh-CN" altLang="en-US" sz="1200" smtClean="0"/>
                        <a:t>毫秒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用户画像</a:t>
                      </a:r>
                      <a:r>
                        <a:rPr lang="en-US" altLang="zh-CN" sz="1200" smtClean="0"/>
                        <a:t>-varbitx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万行，</a:t>
                      </a:r>
                      <a:r>
                        <a:rPr lang="en-US" altLang="zh-CN" sz="1200" smtClean="0"/>
                        <a:t>2000</a:t>
                      </a:r>
                      <a:r>
                        <a:rPr lang="zh-CN" altLang="en-US" sz="1200" smtClean="0"/>
                        <a:t>亿</a:t>
                      </a:r>
                      <a:r>
                        <a:rPr lang="en-US" altLang="zh-CN" sz="1200" smtClean="0"/>
                        <a:t>BIT </a:t>
                      </a:r>
                      <a:r>
                        <a:rPr lang="zh-CN" altLang="en-US" sz="1200" smtClean="0"/>
                        <a:t>，与或非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2.5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用户画像</a:t>
                      </a:r>
                      <a:r>
                        <a:rPr lang="en-US" altLang="zh-CN" sz="1200" smtClean="0"/>
                        <a:t>-</a:t>
                      </a:r>
                      <a:r>
                        <a:rPr lang="zh-CN" altLang="en-US" sz="1200" smtClean="0"/>
                        <a:t>多字段任意搜索</a:t>
                      </a:r>
                      <a:r>
                        <a:rPr lang="en-US" altLang="zh-CN" sz="1200" smtClean="0"/>
                        <a:t>\</a:t>
                      </a:r>
                      <a:r>
                        <a:rPr lang="zh-CN" altLang="en-US" sz="1200" smtClean="0"/>
                        <a:t>聚合、透视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亿，</a:t>
                      </a:r>
                      <a:r>
                        <a:rPr lang="en-US" altLang="zh-CN" sz="1200" smtClean="0"/>
                        <a:t>32</a:t>
                      </a:r>
                      <a:r>
                        <a:rPr lang="zh-CN" altLang="en-US" sz="1200" smtClean="0"/>
                        <a:t>个字段，任意字段组合查询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3.6</a:t>
                      </a:r>
                      <a:r>
                        <a:rPr lang="zh-CN" altLang="en-US" sz="1200" smtClean="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1.56</a:t>
                      </a:r>
                      <a:r>
                        <a:rPr lang="zh-CN" altLang="en-US" sz="1200" smtClean="0"/>
                        <a:t>毫秒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物联网</a:t>
                      </a:r>
                      <a:r>
                        <a:rPr lang="en-US" altLang="zh-CN" sz="1200" smtClean="0"/>
                        <a:t>-</a:t>
                      </a:r>
                      <a:r>
                        <a:rPr lang="zh-CN" altLang="en-US" sz="1200" smtClean="0"/>
                        <a:t>线性数据</a:t>
                      </a:r>
                      <a:r>
                        <a:rPr lang="en-US" altLang="zh-CN" sz="1200" smtClean="0"/>
                        <a:t>-</a:t>
                      </a:r>
                      <a:r>
                        <a:rPr lang="zh-CN" altLang="en-US" sz="1200" smtClean="0"/>
                        <a:t>区间实时聚合、统计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万传感器，</a:t>
                      </a:r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亿记录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6266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8.9</a:t>
                      </a:r>
                      <a:r>
                        <a:rPr lang="zh-CN" altLang="en-US" sz="1200" smtClean="0"/>
                        <a:t>毫秒</a:t>
                      </a:r>
                      <a:endParaRPr lang="en-US" altLang="zh-CN" sz="1200" b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OLAP Benchmark(56 </a:t>
            </a:r>
            <a:r>
              <a:rPr lang="en-US" altLang="zh-CN"/>
              <a:t>Core ECS, PG 10)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64118"/>
              </p:ext>
            </p:extLst>
          </p:nvPr>
        </p:nvGraphicFramePr>
        <p:xfrm>
          <a:off x="467544" y="940782"/>
          <a:ext cx="82296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504"/>
                <a:gridCol w="3302024"/>
                <a:gridCol w="504056"/>
                <a:gridCol w="432048"/>
                <a:gridCol w="2540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CASE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数据量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TPS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平均响应时间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排序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1.4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建索引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38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PG11: 15.5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并行扫描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0.88</a:t>
                      </a:r>
                      <a:r>
                        <a:rPr lang="zh-CN" altLang="en-US" sz="1200" smtClean="0"/>
                        <a:t>秒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0.9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并行过滤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JOIN+</a:t>
                      </a:r>
                      <a:r>
                        <a:rPr lang="zh-CN" altLang="en-US" sz="1200" smtClean="0"/>
                        <a:t>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1000 </a:t>
                      </a:r>
                      <a:r>
                        <a:rPr lang="zh-CN" altLang="en-US" sz="1200" smtClean="0"/>
                        <a:t>万 </a:t>
                      </a:r>
                      <a:r>
                        <a:rPr lang="en-US" altLang="zh-CN" sz="1200" smtClean="0"/>
                        <a:t>JOIN 1000</a:t>
                      </a:r>
                      <a:r>
                        <a:rPr lang="en-US" altLang="zh-CN" sz="1200" baseline="0" smtClean="0"/>
                        <a:t> </a:t>
                      </a:r>
                      <a:r>
                        <a:rPr lang="zh-CN" altLang="en-US" sz="1200" baseline="0" smtClean="0"/>
                        <a:t>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5.4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 11: 1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JOIN+</a:t>
                      </a:r>
                      <a:r>
                        <a:rPr lang="zh-CN" altLang="en-US" sz="1200" smtClean="0"/>
                        <a:t>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JOIN 1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双表过滤到</a:t>
                      </a:r>
                      <a:r>
                        <a:rPr lang="en-US" altLang="zh-CN" sz="1200" smtClean="0"/>
                        <a:t>1000</a:t>
                      </a:r>
                      <a:r>
                        <a:rPr lang="zh-CN" altLang="en-US" sz="1200" smtClean="0"/>
                        <a:t>万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6.3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 11: 1.2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JOIN+</a:t>
                      </a:r>
                      <a:r>
                        <a:rPr lang="zh-CN" altLang="en-US" sz="1200" smtClean="0"/>
                        <a:t>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JOIN 1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单表过滤到</a:t>
                      </a:r>
                      <a:r>
                        <a:rPr lang="en-US" altLang="zh-CN" sz="1200" smtClean="0"/>
                        <a:t>1000</a:t>
                      </a:r>
                      <a:r>
                        <a:rPr lang="zh-CN" altLang="en-US" sz="1200" smtClean="0"/>
                        <a:t>万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8.5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 11: 2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JOIN+</a:t>
                      </a:r>
                      <a:r>
                        <a:rPr lang="zh-CN" altLang="en-US" sz="1200" smtClean="0"/>
                        <a:t>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</a:t>
                      </a:r>
                      <a:r>
                        <a:rPr lang="zh-CN" altLang="en-US" sz="1200" smtClean="0"/>
                        <a:t>亿  </a:t>
                      </a:r>
                      <a:r>
                        <a:rPr lang="en-US" altLang="zh-CN" sz="1200" smtClean="0"/>
                        <a:t>JOIN  1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无条件</a:t>
                      </a:r>
                      <a:r>
                        <a:rPr lang="en-US" altLang="zh-CN" sz="1200" smtClean="0"/>
                        <a:t>JOIN)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58.3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 11: 10.7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JOIN+</a:t>
                      </a:r>
                      <a:r>
                        <a:rPr lang="zh-CN" altLang="en-US" sz="1200" smtClean="0"/>
                        <a:t>聚合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JOIN 10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双表过滤到</a:t>
                      </a:r>
                      <a:r>
                        <a:rPr lang="en-US" altLang="zh-CN" sz="1200" smtClean="0"/>
                        <a:t>1000</a:t>
                      </a:r>
                      <a:r>
                        <a:rPr lang="zh-CN" altLang="en-US" sz="1200" smtClean="0"/>
                        <a:t>万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PG 10: 12</a:t>
                      </a:r>
                      <a:r>
                        <a:rPr lang="zh-CN" altLang="en-US" sz="1200" smtClean="0"/>
                        <a:t>秒；</a:t>
                      </a:r>
                      <a:r>
                        <a:rPr lang="en-US" altLang="zh-CN" sz="1200" smtClean="0"/>
                        <a:t>PG 11: 1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OLAP Benchmark(56 </a:t>
            </a:r>
            <a:r>
              <a:rPr lang="en-US" altLang="zh-CN"/>
              <a:t>Core ECS, PG 10)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80072"/>
              </p:ext>
            </p:extLst>
          </p:nvPr>
        </p:nvGraphicFramePr>
        <p:xfrm>
          <a:off x="467544" y="940782"/>
          <a:ext cx="8229600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504"/>
                <a:gridCol w="3302024"/>
                <a:gridCol w="504056"/>
                <a:gridCol w="432048"/>
                <a:gridCol w="2540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CASE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数据量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TPS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平均响应时间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并行</a:t>
                      </a:r>
                      <a:r>
                        <a:rPr lang="en-US" altLang="zh-CN" sz="1200" smtClean="0"/>
                        <a:t>HASH</a:t>
                      </a:r>
                      <a:r>
                        <a:rPr lang="en-US" altLang="zh-CN" sz="1200" baseline="0" smtClean="0"/>
                        <a:t> AGG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(PG 11)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11</a:t>
                      </a:r>
                      <a:r>
                        <a:rPr lang="zh-CN" altLang="en-US" sz="120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VOPS </a:t>
                      </a:r>
                      <a:r>
                        <a:rPr lang="en-US" altLang="zh-CN" sz="1200" baseline="0" smtClean="0"/>
                        <a:t>+ </a:t>
                      </a:r>
                      <a:r>
                        <a:rPr lang="zh-CN" altLang="en-US" sz="1200" baseline="0" smtClean="0"/>
                        <a:t>异步并行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</a:t>
                      </a:r>
                      <a:r>
                        <a:rPr lang="zh-CN" altLang="en-US" sz="1200" smtClean="0"/>
                        <a:t>亿，聚合查询（</a:t>
                      </a:r>
                      <a:r>
                        <a:rPr lang="en-US" altLang="zh-CN" sz="1200" smtClean="0"/>
                        <a:t>PG 10</a:t>
                      </a:r>
                      <a:r>
                        <a:rPr lang="zh-CN" altLang="en-US" sz="1200" smtClean="0"/>
                        <a:t>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smtClean="0"/>
                        <a:t>2</a:t>
                      </a:r>
                      <a:r>
                        <a:rPr lang="zh-CN" altLang="en-US" sz="1200" b="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多表并行扫描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(parallel</a:t>
                      </a:r>
                      <a:r>
                        <a:rPr lang="en-US" altLang="zh-CN" sz="1200" baseline="0" smtClean="0"/>
                        <a:t> append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(PG 11)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smtClean="0"/>
                        <a:t>0.6 </a:t>
                      </a:r>
                      <a:r>
                        <a:rPr lang="zh-CN" altLang="en-US" sz="1200" b="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求</a:t>
                      </a:r>
                      <a:r>
                        <a:rPr lang="en-US" altLang="zh-CN" sz="1200" smtClean="0"/>
                        <a:t>TOP-K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100</a:t>
                      </a:r>
                      <a:r>
                        <a:rPr lang="zh-CN" altLang="en-US" sz="1200" smtClean="0"/>
                        <a:t>亿 </a:t>
                      </a:r>
                      <a:r>
                        <a:rPr lang="en-US" altLang="zh-CN" sz="1200" smtClean="0"/>
                        <a:t>(PG 11)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smtClean="0"/>
                        <a:t>40</a:t>
                      </a:r>
                      <a:r>
                        <a:rPr lang="zh-CN" altLang="en-US" sz="1200" b="0" smtClean="0"/>
                        <a:t>秒</a:t>
                      </a:r>
                      <a:endParaRPr lang="en-US" altLang="zh-CN" sz="1200" b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未来的发展方向</a:t>
            </a:r>
            <a:r>
              <a:rPr lang="zh-CN" altLang="en-US" smtClean="0"/>
              <a:t>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全栈数据库 </a:t>
            </a:r>
            <a:endParaRPr lang="en-US" altLang="zh-CN" smtClean="0"/>
          </a:p>
          <a:p>
            <a:r>
              <a:rPr lang="zh-CN" altLang="en-US" smtClean="0"/>
              <a:t>一</a:t>
            </a:r>
            <a:r>
              <a:rPr lang="zh-CN" altLang="en-US"/>
              <a:t>份</a:t>
            </a:r>
            <a:r>
              <a:rPr lang="zh-CN" altLang="en-US" smtClean="0"/>
              <a:t>存储 </a:t>
            </a:r>
            <a:r>
              <a:rPr lang="en-US" altLang="zh-CN" smtClean="0"/>
              <a:t>HTAP </a:t>
            </a:r>
          </a:p>
          <a:p>
            <a:r>
              <a:rPr lang="zh-CN" altLang="en-US" smtClean="0"/>
              <a:t>计算存储分离</a:t>
            </a:r>
            <a:endParaRPr lang="en-US" altLang="zh-CN" smtClean="0"/>
          </a:p>
          <a:p>
            <a:r>
              <a:rPr lang="zh-CN" altLang="en-US" smtClean="0"/>
              <a:t>弹性扩容</a:t>
            </a:r>
            <a:endParaRPr lang="en-US" altLang="zh-CN" smtClean="0"/>
          </a:p>
          <a:p>
            <a:r>
              <a:rPr lang="zh-CN" altLang="en-US" smtClean="0"/>
              <a:t>计算下推 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8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传统架构痛点</a:t>
            </a:r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7131138" y="4443958"/>
            <a:ext cx="1415066" cy="57606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时序数据库</a:t>
            </a:r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4307425" y="4443958"/>
            <a:ext cx="1415066" cy="57606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分析数据库</a:t>
            </a:r>
            <a:endParaRPr lang="zh-CN" altLang="en-US"/>
          </a:p>
        </p:txBody>
      </p:sp>
      <p:sp>
        <p:nvSpPr>
          <p:cNvPr id="21" name="圆柱形 20"/>
          <p:cNvSpPr/>
          <p:nvPr/>
        </p:nvSpPr>
        <p:spPr>
          <a:xfrm>
            <a:off x="1619672" y="4444621"/>
            <a:ext cx="1415066" cy="576064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推荐引擎</a:t>
            </a:r>
            <a:endParaRPr lang="zh-CN" altLang="en-US"/>
          </a:p>
        </p:txBody>
      </p:sp>
      <p:cxnSp>
        <p:nvCxnSpPr>
          <p:cNvPr id="22" name="直接连接符 21"/>
          <p:cNvCxnSpPr>
            <a:stCxn id="20" idx="3"/>
            <a:endCxn id="8" idx="1"/>
          </p:cNvCxnSpPr>
          <p:nvPr/>
        </p:nvCxnSpPr>
        <p:spPr>
          <a:xfrm>
            <a:off x="2327205" y="228371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3"/>
            <a:endCxn id="14" idx="1"/>
          </p:cNvCxnSpPr>
          <p:nvPr/>
        </p:nvCxnSpPr>
        <p:spPr>
          <a:xfrm>
            <a:off x="2327205" y="2283718"/>
            <a:ext cx="268775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3"/>
            <a:endCxn id="19" idx="1"/>
          </p:cNvCxnSpPr>
          <p:nvPr/>
        </p:nvCxnSpPr>
        <p:spPr>
          <a:xfrm>
            <a:off x="2327205" y="2283718"/>
            <a:ext cx="551146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8" idx="3"/>
            <a:endCxn id="8" idx="1"/>
          </p:cNvCxnSpPr>
          <p:nvPr/>
        </p:nvCxnSpPr>
        <p:spPr>
          <a:xfrm flipH="1">
            <a:off x="2327205" y="2283718"/>
            <a:ext cx="268775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3"/>
            <a:endCxn id="14" idx="1"/>
          </p:cNvCxnSpPr>
          <p:nvPr/>
        </p:nvCxnSpPr>
        <p:spPr>
          <a:xfrm>
            <a:off x="5014958" y="228371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18" idx="3"/>
            <a:endCxn id="19" idx="1"/>
          </p:cNvCxnSpPr>
          <p:nvPr/>
        </p:nvCxnSpPr>
        <p:spPr>
          <a:xfrm>
            <a:off x="5014958" y="2283718"/>
            <a:ext cx="282371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16" idx="3"/>
            <a:endCxn id="14" idx="1"/>
          </p:cNvCxnSpPr>
          <p:nvPr/>
        </p:nvCxnSpPr>
        <p:spPr>
          <a:xfrm flipH="1">
            <a:off x="5014958" y="2283718"/>
            <a:ext cx="282371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/>
          <p:cNvCxnSpPr>
            <a:stCxn id="16" idx="3"/>
            <a:endCxn id="19" idx="1"/>
          </p:cNvCxnSpPr>
          <p:nvPr/>
        </p:nvCxnSpPr>
        <p:spPr>
          <a:xfrm>
            <a:off x="7838671" y="228371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/>
          <p:cNvCxnSpPr>
            <a:stCxn id="16" idx="3"/>
            <a:endCxn id="8" idx="1"/>
          </p:cNvCxnSpPr>
          <p:nvPr/>
        </p:nvCxnSpPr>
        <p:spPr>
          <a:xfrm flipH="1">
            <a:off x="2327205" y="2283718"/>
            <a:ext cx="551146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>
            <a:stCxn id="14" idx="3"/>
            <a:endCxn id="17" idx="1"/>
          </p:cNvCxnSpPr>
          <p:nvPr/>
        </p:nvCxnSpPr>
        <p:spPr>
          <a:xfrm>
            <a:off x="5014958" y="372387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>
            <a:stCxn id="8" idx="3"/>
            <a:endCxn id="21" idx="1"/>
          </p:cNvCxnSpPr>
          <p:nvPr/>
        </p:nvCxnSpPr>
        <p:spPr>
          <a:xfrm>
            <a:off x="2327205" y="3723878"/>
            <a:ext cx="0" cy="72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>
            <a:stCxn id="19" idx="3"/>
            <a:endCxn id="15" idx="1"/>
          </p:cNvCxnSpPr>
          <p:nvPr/>
        </p:nvCxnSpPr>
        <p:spPr>
          <a:xfrm>
            <a:off x="7838671" y="372387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stCxn id="14" idx="3"/>
            <a:endCxn id="21" idx="1"/>
          </p:cNvCxnSpPr>
          <p:nvPr/>
        </p:nvCxnSpPr>
        <p:spPr>
          <a:xfrm flipH="1">
            <a:off x="2327205" y="3723878"/>
            <a:ext cx="2687753" cy="72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>
            <a:stCxn id="8" idx="3"/>
            <a:endCxn id="17" idx="1"/>
          </p:cNvCxnSpPr>
          <p:nvPr/>
        </p:nvCxnSpPr>
        <p:spPr>
          <a:xfrm>
            <a:off x="2327205" y="3723878"/>
            <a:ext cx="268775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>
            <a:stCxn id="8" idx="3"/>
            <a:endCxn id="15" idx="1"/>
          </p:cNvCxnSpPr>
          <p:nvPr/>
        </p:nvCxnSpPr>
        <p:spPr>
          <a:xfrm>
            <a:off x="2327205" y="3723878"/>
            <a:ext cx="551146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/>
          <p:cNvCxnSpPr>
            <a:stCxn id="14" idx="3"/>
            <a:endCxn id="15" idx="1"/>
          </p:cNvCxnSpPr>
          <p:nvPr/>
        </p:nvCxnSpPr>
        <p:spPr>
          <a:xfrm>
            <a:off x="5014958" y="3723878"/>
            <a:ext cx="282371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/>
          <p:cNvCxnSpPr>
            <a:stCxn id="19" idx="3"/>
            <a:endCxn id="17" idx="1"/>
          </p:cNvCxnSpPr>
          <p:nvPr/>
        </p:nvCxnSpPr>
        <p:spPr>
          <a:xfrm flipH="1">
            <a:off x="5014958" y="3723878"/>
            <a:ext cx="282371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/>
          <p:cNvCxnSpPr>
            <a:stCxn id="19" idx="3"/>
            <a:endCxn id="21" idx="1"/>
          </p:cNvCxnSpPr>
          <p:nvPr/>
        </p:nvCxnSpPr>
        <p:spPr>
          <a:xfrm flipH="1">
            <a:off x="2327205" y="3723878"/>
            <a:ext cx="5511466" cy="72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曲线连接符 1050"/>
          <p:cNvCxnSpPr>
            <a:stCxn id="20" idx="3"/>
            <a:endCxn id="21" idx="1"/>
          </p:cNvCxnSpPr>
          <p:nvPr/>
        </p:nvCxnSpPr>
        <p:spPr>
          <a:xfrm rot="5400000">
            <a:off x="1246754" y="3364169"/>
            <a:ext cx="21609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曲线连接符 1053"/>
          <p:cNvCxnSpPr>
            <a:stCxn id="20" idx="3"/>
            <a:endCxn id="17" idx="1"/>
          </p:cNvCxnSpPr>
          <p:nvPr/>
        </p:nvCxnSpPr>
        <p:spPr>
          <a:xfrm rot="16200000" flipH="1">
            <a:off x="2590961" y="2019961"/>
            <a:ext cx="2160240" cy="268775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曲线连接符 1055"/>
          <p:cNvCxnSpPr>
            <a:stCxn id="20" idx="4"/>
            <a:endCxn id="18" idx="2"/>
          </p:cNvCxnSpPr>
          <p:nvPr/>
        </p:nvCxnSpPr>
        <p:spPr>
          <a:xfrm>
            <a:off x="3034738" y="1995686"/>
            <a:ext cx="12726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曲线连接符 1057"/>
          <p:cNvCxnSpPr>
            <a:stCxn id="20" idx="4"/>
            <a:endCxn id="16" idx="2"/>
          </p:cNvCxnSpPr>
          <p:nvPr/>
        </p:nvCxnSpPr>
        <p:spPr>
          <a:xfrm>
            <a:off x="3034738" y="1995686"/>
            <a:ext cx="4096400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曲线连接符 1059"/>
          <p:cNvCxnSpPr>
            <a:stCxn id="18" idx="4"/>
            <a:endCxn id="16" idx="2"/>
          </p:cNvCxnSpPr>
          <p:nvPr/>
        </p:nvCxnSpPr>
        <p:spPr>
          <a:xfrm>
            <a:off x="5722491" y="1995686"/>
            <a:ext cx="140864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曲线连接符 1061"/>
          <p:cNvCxnSpPr>
            <a:stCxn id="20" idx="3"/>
            <a:endCxn id="15" idx="1"/>
          </p:cNvCxnSpPr>
          <p:nvPr/>
        </p:nvCxnSpPr>
        <p:spPr>
          <a:xfrm rot="16200000" flipH="1">
            <a:off x="4002818" y="608105"/>
            <a:ext cx="2160240" cy="55114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曲线连接符 1063"/>
          <p:cNvCxnSpPr>
            <a:stCxn id="18" idx="3"/>
            <a:endCxn id="21" idx="1"/>
          </p:cNvCxnSpPr>
          <p:nvPr/>
        </p:nvCxnSpPr>
        <p:spPr>
          <a:xfrm rot="5400000">
            <a:off x="2590631" y="2020293"/>
            <a:ext cx="2160903" cy="268775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曲线连接符 1065"/>
          <p:cNvCxnSpPr>
            <a:stCxn id="18" idx="3"/>
            <a:endCxn id="17" idx="1"/>
          </p:cNvCxnSpPr>
          <p:nvPr/>
        </p:nvCxnSpPr>
        <p:spPr>
          <a:xfrm rot="5400000">
            <a:off x="3934838" y="3363838"/>
            <a:ext cx="2160240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曲线连接符 1067"/>
          <p:cNvCxnSpPr>
            <a:stCxn id="18" idx="3"/>
            <a:endCxn id="15" idx="1"/>
          </p:cNvCxnSpPr>
          <p:nvPr/>
        </p:nvCxnSpPr>
        <p:spPr>
          <a:xfrm rot="16200000" flipH="1">
            <a:off x="5346694" y="1951981"/>
            <a:ext cx="2160240" cy="28237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曲线连接符 1069"/>
          <p:cNvCxnSpPr>
            <a:stCxn id="16" idx="3"/>
            <a:endCxn id="21" idx="1"/>
          </p:cNvCxnSpPr>
          <p:nvPr/>
        </p:nvCxnSpPr>
        <p:spPr>
          <a:xfrm rot="5400000">
            <a:off x="4002487" y="608436"/>
            <a:ext cx="2160903" cy="55114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曲线连接符 1071"/>
          <p:cNvCxnSpPr>
            <a:stCxn id="16" idx="3"/>
            <a:endCxn id="17" idx="1"/>
          </p:cNvCxnSpPr>
          <p:nvPr/>
        </p:nvCxnSpPr>
        <p:spPr>
          <a:xfrm rot="5400000">
            <a:off x="5346695" y="1951982"/>
            <a:ext cx="2160240" cy="28237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曲线连接符 1073"/>
          <p:cNvCxnSpPr>
            <a:stCxn id="16" idx="3"/>
            <a:endCxn id="15" idx="1"/>
          </p:cNvCxnSpPr>
          <p:nvPr/>
        </p:nvCxnSpPr>
        <p:spPr>
          <a:xfrm rot="5400000">
            <a:off x="6758551" y="3363838"/>
            <a:ext cx="2160240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053707" y="97828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跨数据库痛点：</a:t>
            </a:r>
            <a:r>
              <a:rPr lang="zh-CN" altLang="en-US" smtClean="0"/>
              <a:t>同步延迟、一致性、原子性、可靠性等问题。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成本痛点：</a:t>
            </a:r>
            <a:r>
              <a:rPr lang="zh-CN" altLang="en-US" smtClean="0"/>
              <a:t>软件成本、硬件成本、研发成本。</a:t>
            </a:r>
            <a:endParaRPr lang="zh-CN" altLang="en-US"/>
          </a:p>
        </p:txBody>
      </p:sp>
      <p:sp>
        <p:nvSpPr>
          <p:cNvPr id="1076" name="圆角矩形 1075"/>
          <p:cNvSpPr/>
          <p:nvPr/>
        </p:nvSpPr>
        <p:spPr>
          <a:xfrm>
            <a:off x="611560" y="1707653"/>
            <a:ext cx="504056" cy="3313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传统架构</a:t>
            </a:r>
            <a:endParaRPr lang="en-US" altLang="zh-CN" smtClean="0"/>
          </a:p>
          <a:p>
            <a:pPr algn="ctr"/>
            <a:r>
              <a:rPr lang="zh-CN" altLang="en-US" smtClean="0"/>
              <a:t>、数据孤岛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1619672" y="3147814"/>
            <a:ext cx="1415066" cy="57606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图数据库</a:t>
            </a:r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4307425" y="3147814"/>
            <a:ext cx="1415066" cy="57606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空间数据库</a:t>
            </a:r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7131138" y="1707654"/>
            <a:ext cx="1415066" cy="576064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搜索引擎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4307425" y="1707654"/>
            <a:ext cx="1415066" cy="5760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关系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7131138" y="3147814"/>
            <a:ext cx="1415066" cy="57606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流计算平台</a:t>
            </a:r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1619672" y="1707654"/>
            <a:ext cx="1415066" cy="576064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NoSQL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5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PostgreSQL </a:t>
            </a:r>
            <a:r>
              <a:rPr lang="zh-CN" altLang="en-US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PG</a:t>
            </a:r>
            <a:r>
              <a:rPr lang="zh-CN" altLang="en-US" smtClean="0"/>
              <a:t>支持热插拔扩展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1" name="圆柱形 20"/>
          <p:cNvSpPr/>
          <p:nvPr/>
        </p:nvSpPr>
        <p:spPr>
          <a:xfrm>
            <a:off x="5015358" y="2931790"/>
            <a:ext cx="1440160" cy="792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PostgreSQL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07046" y="2571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时序数据插件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07046" y="3369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空间</a:t>
            </a:r>
            <a:r>
              <a:rPr lang="zh-CN" altLang="en-US" smtClean="0"/>
              <a:t>数据插件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96109" y="395267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</a:t>
            </a:r>
            <a:endParaRPr lang="en-US" altLang="zh-CN" smtClean="0"/>
          </a:p>
          <a:p>
            <a:r>
              <a:rPr lang="zh-CN" altLang="en-US" smtClean="0"/>
              <a:t>向量相似搜索</a:t>
            </a:r>
            <a:endParaRPr lang="en-US" altLang="zh-CN" smtClean="0"/>
          </a:p>
          <a:p>
            <a:r>
              <a:rPr lang="zh-CN" altLang="en-US" smtClean="0"/>
              <a:t>插件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110" y="4471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导航</a:t>
            </a:r>
            <a:r>
              <a:rPr lang="zh-CN" altLang="en-US" smtClean="0"/>
              <a:t>插件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1582" y="42138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流</a:t>
            </a:r>
            <a:r>
              <a:rPr lang="zh-CN" altLang="en-US" smtClean="0"/>
              <a:t>计算插件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960287" y="1995686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sharding</a:t>
            </a:r>
            <a:r>
              <a:rPr lang="zh-CN" altLang="en-US" smtClean="0"/>
              <a:t>插件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58117" y="2803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外部</a:t>
            </a:r>
            <a:r>
              <a:rPr lang="zh-CN" altLang="en-US"/>
              <a:t>源</a:t>
            </a:r>
            <a:r>
              <a:rPr lang="zh-CN" altLang="en-US" smtClean="0"/>
              <a:t>插件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391622" y="343584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GPU </a:t>
            </a:r>
            <a:r>
              <a:rPr lang="zh-CN" altLang="en-US" smtClean="0"/>
              <a:t>加速插件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22" idx="3"/>
            <a:endCxn id="21" idx="2"/>
          </p:cNvCxnSpPr>
          <p:nvPr/>
        </p:nvCxnSpPr>
        <p:spPr>
          <a:xfrm>
            <a:off x="3776706" y="2756416"/>
            <a:ext cx="1238652" cy="5714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3"/>
            <a:endCxn id="21" idx="2"/>
          </p:cNvCxnSpPr>
          <p:nvPr/>
        </p:nvCxnSpPr>
        <p:spPr>
          <a:xfrm flipV="1">
            <a:off x="3776706" y="3327834"/>
            <a:ext cx="1238652" cy="226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3"/>
            <a:endCxn id="21" idx="3"/>
          </p:cNvCxnSpPr>
          <p:nvPr/>
        </p:nvCxnSpPr>
        <p:spPr>
          <a:xfrm flipV="1">
            <a:off x="4665769" y="3723878"/>
            <a:ext cx="1069669" cy="690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0"/>
            <a:endCxn id="21" idx="3"/>
          </p:cNvCxnSpPr>
          <p:nvPr/>
        </p:nvCxnSpPr>
        <p:spPr>
          <a:xfrm flipV="1">
            <a:off x="5710108" y="3723878"/>
            <a:ext cx="25330" cy="747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1"/>
            <a:endCxn id="21" idx="3"/>
          </p:cNvCxnSpPr>
          <p:nvPr/>
        </p:nvCxnSpPr>
        <p:spPr>
          <a:xfrm flipH="1" flipV="1">
            <a:off x="5735438" y="3723878"/>
            <a:ext cx="1296144" cy="674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1"/>
            <a:endCxn id="21" idx="4"/>
          </p:cNvCxnSpPr>
          <p:nvPr/>
        </p:nvCxnSpPr>
        <p:spPr>
          <a:xfrm flipH="1" flipV="1">
            <a:off x="6455518" y="3327834"/>
            <a:ext cx="936104" cy="292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1" idx="4"/>
          </p:cNvCxnSpPr>
          <p:nvPr/>
        </p:nvCxnSpPr>
        <p:spPr>
          <a:xfrm flipH="1">
            <a:off x="6455518" y="3017736"/>
            <a:ext cx="859421" cy="310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2"/>
            <a:endCxn id="21" idx="1"/>
          </p:cNvCxnSpPr>
          <p:nvPr/>
        </p:nvCxnSpPr>
        <p:spPr>
          <a:xfrm>
            <a:off x="4685839" y="2365018"/>
            <a:ext cx="1049599" cy="5667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095478" y="2365018"/>
            <a:ext cx="60698" cy="5667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35438" y="188639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... </a:t>
            </a:r>
            <a:r>
              <a:rPr lang="zh-CN" altLang="en-US" smtClean="0"/>
              <a:t>插件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6516216" y="2499742"/>
            <a:ext cx="40735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1814" y="21716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sql on hadoop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7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1203598"/>
            <a:ext cx="381762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2004442"/>
            <a:ext cx="4667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2667295"/>
            <a:ext cx="449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3482071"/>
            <a:ext cx="470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6875" y="1275606"/>
            <a:ext cx="1928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pipelinedb </a:t>
            </a:r>
            <a:r>
              <a:rPr lang="zh-CN" altLang="en-US" smtClean="0"/>
              <a:t>流计算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00931" y="2067426"/>
            <a:ext cx="1481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citus sharding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56323" y="2773141"/>
            <a:ext cx="1408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PostGIS </a:t>
            </a:r>
            <a:r>
              <a:rPr lang="zh-CN" altLang="en-US" smtClean="0"/>
              <a:t>时空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77806" y="3564105"/>
            <a:ext cx="1861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timescaleDB </a:t>
            </a:r>
            <a:r>
              <a:rPr lang="zh-CN" altLang="en-US" smtClean="0"/>
              <a:t>时序</a:t>
            </a:r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4227934"/>
            <a:ext cx="4857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77089" y="4372749"/>
            <a:ext cx="1204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GPDB MPP</a:t>
            </a:r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4" y="483518"/>
            <a:ext cx="4362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86137" y="551264"/>
            <a:ext cx="1959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pg-strom GPU</a:t>
            </a:r>
            <a:r>
              <a:rPr lang="zh-CN" altLang="en-US" smtClean="0"/>
              <a:t>加速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1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完全兼容</a:t>
            </a:r>
            <a:r>
              <a:rPr lang="en-US" altLang="zh-CN"/>
              <a:t>PostgreSQL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计算存储分离版；</a:t>
            </a:r>
            <a:endParaRPr lang="en-US" altLang="zh-CN"/>
          </a:p>
          <a:p>
            <a:r>
              <a:rPr lang="zh-CN" altLang="en-US"/>
              <a:t>存储接口自定义（支持下推计算）；</a:t>
            </a:r>
            <a:endParaRPr lang="en-US" altLang="zh-CN"/>
          </a:p>
          <a:p>
            <a:r>
              <a:rPr lang="zh-CN" altLang="en-US"/>
              <a:t>计算节点支持水平扩展；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定位高端用户、</a:t>
            </a:r>
            <a:r>
              <a:rPr lang="en-US" altLang="zh-CN"/>
              <a:t>HTAP</a:t>
            </a:r>
            <a:r>
              <a:rPr lang="zh-CN" altLang="en-US"/>
              <a:t>混合应用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物理结构</a:t>
            </a:r>
            <a:endParaRPr lang="en-US" altLang="zh-CN" smtClean="0"/>
          </a:p>
          <a:p>
            <a:r>
              <a:rPr lang="zh-CN" altLang="en-US" smtClean="0"/>
              <a:t>物理流复制</a:t>
            </a:r>
            <a:endParaRPr lang="en-US" altLang="zh-CN" smtClean="0"/>
          </a:p>
          <a:p>
            <a:r>
              <a:rPr lang="zh-CN" altLang="en-US" smtClean="0"/>
              <a:t>逻辑流复制（订阅）</a:t>
            </a:r>
            <a:endParaRPr lang="en-US" altLang="zh-CN" smtClean="0"/>
          </a:p>
          <a:p>
            <a:r>
              <a:rPr lang="zh-CN" altLang="en-US" smtClean="0"/>
              <a:t>单元化</a:t>
            </a:r>
            <a:endParaRPr lang="en-US" altLang="zh-CN" smtClean="0"/>
          </a:p>
          <a:p>
            <a:r>
              <a:rPr lang="zh-CN" altLang="en-US"/>
              <a:t>多</a:t>
            </a:r>
            <a:r>
              <a:rPr lang="zh-CN" altLang="en-US" smtClean="0"/>
              <a:t>副本</a:t>
            </a:r>
            <a:endParaRPr lang="en-US" altLang="zh-CN" smtClean="0"/>
          </a:p>
          <a:p>
            <a:r>
              <a:rPr lang="zh-CN" altLang="en-US"/>
              <a:t>读写分离</a:t>
            </a:r>
            <a:endParaRPr lang="en-US" altLang="zh-CN" smtClean="0"/>
          </a:p>
          <a:p>
            <a:r>
              <a:rPr lang="en-US" altLang="zh-CN" smtClean="0"/>
              <a:t>sharding</a:t>
            </a:r>
          </a:p>
        </p:txBody>
      </p:sp>
    </p:spTree>
    <p:extLst>
      <p:ext uri="{BB962C8B-B14F-4D97-AF65-F5344CB8AC3E}">
        <p14:creationId xmlns:p14="http://schemas.microsoft.com/office/powerpoint/2010/main" val="230014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传统分库分表架构缺陷</a:t>
            </a:r>
            <a:endParaRPr lang="zh-CN" altLang="en-US"/>
          </a:p>
        </p:txBody>
      </p:sp>
      <p:pic>
        <p:nvPicPr>
          <p:cNvPr id="3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7574"/>
            <a:ext cx="5688632" cy="40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 3"/>
          <p:cNvSpPr/>
          <p:nvPr/>
        </p:nvSpPr>
        <p:spPr>
          <a:xfrm>
            <a:off x="395536" y="1495000"/>
            <a:ext cx="2520280" cy="1512168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传统分库分表架构：</a:t>
            </a:r>
            <a:endParaRPr lang="en-US" altLang="zh-CN" smtClean="0"/>
          </a:p>
          <a:p>
            <a:pPr algn="ctr"/>
            <a:r>
              <a:rPr lang="zh-CN" altLang="en-US" smtClean="0"/>
              <a:t>限制、缺陷。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阿里云</a:t>
            </a:r>
            <a:r>
              <a:rPr lang="en-US" altLang="zh-CN" smtClean="0"/>
              <a:t>PolarDB for PostgreSQL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19672" y="4083918"/>
            <a:ext cx="720080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分布式，共享块存储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20563" y="2483776"/>
            <a:ext cx="12961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计算节点</a:t>
            </a:r>
            <a:endParaRPr lang="en-US" altLang="zh-CN" smtClean="0"/>
          </a:p>
          <a:p>
            <a:pPr algn="ctr"/>
            <a:r>
              <a:rPr lang="en-US" altLang="zh-CN" smtClean="0"/>
              <a:t>PG 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11457" y="2484229"/>
            <a:ext cx="1296144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计算节点</a:t>
            </a:r>
            <a:endParaRPr lang="en-US" altLang="zh-CN" smtClean="0"/>
          </a:p>
          <a:p>
            <a:pPr algn="ctr"/>
            <a:r>
              <a:rPr lang="en-US" altLang="zh-CN" smtClean="0"/>
              <a:t>PG 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24328" y="2483776"/>
            <a:ext cx="1296144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计算节点</a:t>
            </a:r>
            <a:endParaRPr lang="en-US" altLang="zh-CN" smtClean="0"/>
          </a:p>
          <a:p>
            <a:pPr algn="ctr"/>
            <a:r>
              <a:rPr lang="en-US" altLang="zh-CN" smtClean="0"/>
              <a:t>PG 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03231" y="1259640"/>
            <a:ext cx="100811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APP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7" idx="4"/>
            <a:endCxn id="5" idx="0"/>
          </p:cNvCxnSpPr>
          <p:nvPr/>
        </p:nvCxnSpPr>
        <p:spPr>
          <a:xfrm flipH="1">
            <a:off x="4059529" y="1547672"/>
            <a:ext cx="1147758" cy="93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4"/>
            <a:endCxn id="4" idx="0"/>
          </p:cNvCxnSpPr>
          <p:nvPr/>
        </p:nvCxnSpPr>
        <p:spPr>
          <a:xfrm flipH="1">
            <a:off x="2268635" y="1547672"/>
            <a:ext cx="29386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下箭头 25"/>
          <p:cNvSpPr/>
          <p:nvPr/>
        </p:nvSpPr>
        <p:spPr>
          <a:xfrm>
            <a:off x="2113647" y="3491888"/>
            <a:ext cx="225330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3946864" y="3498645"/>
            <a:ext cx="225330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下箭头 27"/>
          <p:cNvSpPr/>
          <p:nvPr/>
        </p:nvSpPr>
        <p:spPr>
          <a:xfrm>
            <a:off x="8059735" y="3523530"/>
            <a:ext cx="225330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标注 28"/>
          <p:cNvSpPr/>
          <p:nvPr/>
        </p:nvSpPr>
        <p:spPr>
          <a:xfrm>
            <a:off x="241082" y="1259640"/>
            <a:ext cx="1369043" cy="1054321"/>
          </a:xfrm>
          <a:prstGeom prst="wedgeRoundRectCallout">
            <a:avLst>
              <a:gd name="adj1" fmla="val 60126"/>
              <a:gd name="adj2" fmla="val 3490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每一</a:t>
            </a:r>
            <a:r>
              <a:rPr lang="zh-CN" altLang="en-US" smtClean="0"/>
              <a:t>层都可以横向扩展</a:t>
            </a:r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263467" y="2688474"/>
            <a:ext cx="1153018" cy="526708"/>
          </a:xfrm>
          <a:prstGeom prst="wedgeRoundRectCallout">
            <a:avLst>
              <a:gd name="adj1" fmla="val 62150"/>
              <a:gd name="adj2" fmla="val -786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</a:t>
            </a:r>
            <a:r>
              <a:rPr lang="zh-CN" altLang="en-US" smtClean="0"/>
              <a:t>期：</a:t>
            </a:r>
            <a:endParaRPr lang="en-US" altLang="zh-CN" smtClean="0"/>
          </a:p>
          <a:p>
            <a:pPr algn="ctr"/>
            <a:r>
              <a:rPr lang="zh-CN" altLang="en-US" smtClean="0"/>
              <a:t>一写多读</a:t>
            </a:r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205314" y="3703359"/>
            <a:ext cx="1153018" cy="1291794"/>
          </a:xfrm>
          <a:prstGeom prst="wedgeRoundRectCallout">
            <a:avLst>
              <a:gd name="adj1" fmla="val 66356"/>
              <a:gd name="adj2" fmla="val 3717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自主研发存储层：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支持压缩、加密、算子下推、过滤等</a:t>
            </a:r>
            <a:endParaRPr lang="zh-CN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5450612" y="262911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。。。</a:t>
            </a:r>
            <a:endParaRPr lang="en-US" altLang="zh-CN" smtClean="0"/>
          </a:p>
          <a:p>
            <a:r>
              <a:rPr lang="zh-CN" altLang="en-US"/>
              <a:t>秒</a:t>
            </a:r>
            <a:r>
              <a:rPr lang="zh-CN" altLang="en-US" smtClean="0"/>
              <a:t>级增加节点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77537" y="35908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IB</a:t>
            </a:r>
            <a:r>
              <a:rPr lang="zh-CN" altLang="en-US" smtClean="0"/>
              <a:t>互联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7" idx="4"/>
            <a:endCxn id="6" idx="0"/>
          </p:cNvCxnSpPr>
          <p:nvPr/>
        </p:nvCxnSpPr>
        <p:spPr>
          <a:xfrm>
            <a:off x="5207287" y="1547672"/>
            <a:ext cx="296511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89558" y="1140469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驱动层支持</a:t>
            </a:r>
            <a:r>
              <a:rPr lang="en-US" altLang="zh-CN" sz="1200" smtClean="0"/>
              <a:t>LB,FAILOVER</a:t>
            </a:r>
          </a:p>
          <a:p>
            <a:r>
              <a:rPr lang="zh-CN" altLang="en-US" sz="1200" smtClean="0"/>
              <a:t>可节省一跳。</a:t>
            </a:r>
            <a:endParaRPr lang="en-US" altLang="zh-CN" sz="1200" smtClean="0"/>
          </a:p>
          <a:p>
            <a:r>
              <a:rPr lang="en-US" altLang="zh-CN" sz="1200" smtClean="0"/>
              <a:t>(jdbc, libpq)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094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0180"/>
            <a:ext cx="3744416" cy="36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5646"/>
            <a:ext cx="4176464" cy="339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83768" y="1412366"/>
            <a:ext cx="86409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04248" y="1635646"/>
            <a:ext cx="936104" cy="339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9155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天天象上活动预告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6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65" y="1275606"/>
            <a:ext cx="33051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9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数据库物理架构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15616" y="3936372"/>
            <a:ext cx="5760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WAL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2081283" y="4587975"/>
            <a:ext cx="99268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DIR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1908958" y="3363839"/>
            <a:ext cx="1337335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pg_default/other</a:t>
            </a:r>
          </a:p>
          <a:p>
            <a:pPr algn="ctr"/>
            <a:r>
              <a:rPr lang="en-US" altLang="zh-CN" sz="1200" smtClean="0"/>
              <a:t>tablespace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3430247" y="2643758"/>
            <a:ext cx="864096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419872" y="4012348"/>
            <a:ext cx="8640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DataFILE(s)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4417763" y="4011910"/>
            <a:ext cx="802309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VM,FSM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3430247" y="1463112"/>
            <a:ext cx="864096" cy="2445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database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6012160" y="1838926"/>
            <a:ext cx="1008112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pg_catalog</a:t>
            </a:r>
          </a:p>
          <a:p>
            <a:pPr algn="ctr"/>
            <a:r>
              <a:rPr lang="en-US" altLang="zh-CN" sz="1200" smtClean="0"/>
              <a:t>schema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7695512" y="3363838"/>
            <a:ext cx="936104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pg_global </a:t>
            </a:r>
          </a:p>
          <a:p>
            <a:pPr algn="ctr"/>
            <a:r>
              <a:rPr lang="en-US" altLang="zh-CN" sz="1200" smtClean="0"/>
              <a:t>tablespace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7731516" y="4584445"/>
            <a:ext cx="864097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DIR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179512" y="3505758"/>
            <a:ext cx="591605" cy="1370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xact,</a:t>
            </a:r>
          </a:p>
          <a:p>
            <a:pPr algn="ctr"/>
            <a:r>
              <a:rPr lang="en-US" altLang="zh-CN" sz="1200" smtClean="0"/>
              <a:t>log,</a:t>
            </a:r>
          </a:p>
          <a:p>
            <a:pPr algn="ctr"/>
            <a:r>
              <a:rPr lang="en-US" altLang="zh-CN" sz="1200" smtClean="0"/>
              <a:t>stats,</a:t>
            </a:r>
          </a:p>
          <a:p>
            <a:pPr algn="ctr"/>
            <a:r>
              <a:rPr lang="en-US" altLang="zh-CN" sz="1200" smtClean="0"/>
              <a:t>slot,</a:t>
            </a:r>
          </a:p>
          <a:p>
            <a:pPr algn="ctr"/>
            <a:r>
              <a:rPr lang="en-US" altLang="zh-CN" sz="1200" smtClean="0"/>
              <a:t>seri,</a:t>
            </a:r>
          </a:p>
          <a:p>
            <a:pPr algn="ctr"/>
            <a:r>
              <a:rPr lang="en-US" altLang="zh-CN" sz="1200" smtClean="0"/>
              <a:t>conf</a:t>
            </a:r>
          </a:p>
          <a:p>
            <a:pPr algn="ctr"/>
            <a:r>
              <a:rPr lang="en-US" altLang="zh-CN" sz="1200" smtClean="0"/>
              <a:t>...</a:t>
            </a:r>
            <a:endParaRPr lang="zh-CN" altLang="en-US" sz="1200"/>
          </a:p>
        </p:txBody>
      </p:sp>
      <p:sp>
        <p:nvSpPr>
          <p:cNvPr id="15" name="圆角矩形 14"/>
          <p:cNvSpPr/>
          <p:nvPr/>
        </p:nvSpPr>
        <p:spPr>
          <a:xfrm>
            <a:off x="1115616" y="4584444"/>
            <a:ext cx="5760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归档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4716016" y="2643758"/>
            <a:ext cx="1008112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view,func,...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245039" y="2008068"/>
            <a:ext cx="1234511" cy="3679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public/other</a:t>
            </a:r>
          </a:p>
          <a:p>
            <a:pPr algn="ctr"/>
            <a:r>
              <a:rPr lang="en-US" altLang="zh-CN" sz="1200" smtClean="0"/>
              <a:t>schema</a:t>
            </a:r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3430247" y="1031064"/>
            <a:ext cx="864096" cy="2445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instance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8" idx="2"/>
            <a:endCxn id="10" idx="0"/>
          </p:cNvCxnSpPr>
          <p:nvPr/>
        </p:nvCxnSpPr>
        <p:spPr>
          <a:xfrm>
            <a:off x="3862295" y="1275606"/>
            <a:ext cx="0" cy="187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7" idx="0"/>
          </p:cNvCxnSpPr>
          <p:nvPr/>
        </p:nvCxnSpPr>
        <p:spPr>
          <a:xfrm>
            <a:off x="3862295" y="1707654"/>
            <a:ext cx="0" cy="30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7" idx="0"/>
          </p:cNvCxnSpPr>
          <p:nvPr/>
        </p:nvCxnSpPr>
        <p:spPr>
          <a:xfrm>
            <a:off x="3862295" y="2376046"/>
            <a:ext cx="0" cy="26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16" idx="0"/>
          </p:cNvCxnSpPr>
          <p:nvPr/>
        </p:nvCxnSpPr>
        <p:spPr>
          <a:xfrm>
            <a:off x="4479550" y="2192057"/>
            <a:ext cx="740522" cy="4517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377429" y="1838926"/>
            <a:ext cx="1572271" cy="4236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information_schema</a:t>
            </a:r>
          </a:p>
          <a:p>
            <a:pPr algn="ctr"/>
            <a:r>
              <a:rPr lang="en-US" altLang="zh-CN" sz="1200" smtClean="0"/>
              <a:t>schema</a:t>
            </a:r>
            <a:endParaRPr lang="zh-CN" altLang="en-US" sz="1200"/>
          </a:p>
        </p:txBody>
      </p:sp>
      <p:sp>
        <p:nvSpPr>
          <p:cNvPr id="57" name="圆角矩形 56"/>
          <p:cNvSpPr/>
          <p:nvPr/>
        </p:nvSpPr>
        <p:spPr>
          <a:xfrm>
            <a:off x="6591294" y="2575942"/>
            <a:ext cx="1572271" cy="4236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system tbl\view</a:t>
            </a:r>
          </a:p>
          <a:p>
            <a:pPr algn="ctr"/>
            <a:r>
              <a:rPr lang="en-US" altLang="zh-CN" sz="1200" smtClean="0"/>
              <a:t>global obj(s)</a:t>
            </a:r>
            <a:endParaRPr lang="zh-CN" altLang="en-US" sz="1200"/>
          </a:p>
        </p:txBody>
      </p:sp>
      <p:cxnSp>
        <p:nvCxnSpPr>
          <p:cNvPr id="59" name="肘形连接符 58"/>
          <p:cNvCxnSpPr>
            <a:stCxn id="10" idx="3"/>
            <a:endCxn id="11" idx="0"/>
          </p:cNvCxnSpPr>
          <p:nvPr/>
        </p:nvCxnSpPr>
        <p:spPr>
          <a:xfrm>
            <a:off x="4294343" y="1585383"/>
            <a:ext cx="2221873" cy="253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0" idx="3"/>
            <a:endCxn id="31" idx="0"/>
          </p:cNvCxnSpPr>
          <p:nvPr/>
        </p:nvCxnSpPr>
        <p:spPr>
          <a:xfrm>
            <a:off x="4294343" y="1585383"/>
            <a:ext cx="3869222" cy="253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7" idx="0"/>
          </p:cNvCxnSpPr>
          <p:nvPr/>
        </p:nvCxnSpPr>
        <p:spPr>
          <a:xfrm>
            <a:off x="6516216" y="2198966"/>
            <a:ext cx="861214" cy="37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1" idx="2"/>
            <a:endCxn id="57" idx="0"/>
          </p:cNvCxnSpPr>
          <p:nvPr/>
        </p:nvCxnSpPr>
        <p:spPr>
          <a:xfrm flipH="1">
            <a:off x="7377430" y="2262590"/>
            <a:ext cx="786135" cy="31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2"/>
            <a:endCxn id="12" idx="0"/>
          </p:cNvCxnSpPr>
          <p:nvPr/>
        </p:nvCxnSpPr>
        <p:spPr>
          <a:xfrm>
            <a:off x="7377430" y="2999606"/>
            <a:ext cx="786134" cy="364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2" idx="2"/>
            <a:endCxn id="13" idx="0"/>
          </p:cNvCxnSpPr>
          <p:nvPr/>
        </p:nvCxnSpPr>
        <p:spPr>
          <a:xfrm>
            <a:off x="8163564" y="3795886"/>
            <a:ext cx="1" cy="788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2"/>
            <a:endCxn id="8" idx="0"/>
          </p:cNvCxnSpPr>
          <p:nvPr/>
        </p:nvCxnSpPr>
        <p:spPr>
          <a:xfrm flipH="1">
            <a:off x="3851920" y="2931790"/>
            <a:ext cx="10375" cy="10805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" idx="2"/>
            <a:endCxn id="9" idx="0"/>
          </p:cNvCxnSpPr>
          <p:nvPr/>
        </p:nvCxnSpPr>
        <p:spPr>
          <a:xfrm>
            <a:off x="3862295" y="2931790"/>
            <a:ext cx="956623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5613445" y="4011910"/>
            <a:ext cx="8640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DataFILE(s)</a:t>
            </a:r>
            <a:endParaRPr lang="zh-CN" altLang="en-US" sz="1200"/>
          </a:p>
        </p:txBody>
      </p:sp>
      <p:sp>
        <p:nvSpPr>
          <p:cNvPr id="79" name="圆角矩形 78"/>
          <p:cNvSpPr/>
          <p:nvPr/>
        </p:nvSpPr>
        <p:spPr>
          <a:xfrm>
            <a:off x="6701248" y="4011910"/>
            <a:ext cx="75107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VM,FSM</a:t>
            </a:r>
            <a:endParaRPr lang="zh-CN" altLang="en-US" sz="1200"/>
          </a:p>
        </p:txBody>
      </p:sp>
      <p:cxnSp>
        <p:nvCxnSpPr>
          <p:cNvPr id="97" name="直接箭头连接符 96"/>
          <p:cNvCxnSpPr>
            <a:stCxn id="57" idx="2"/>
            <a:endCxn id="78" idx="0"/>
          </p:cNvCxnSpPr>
          <p:nvPr/>
        </p:nvCxnSpPr>
        <p:spPr>
          <a:xfrm flipH="1">
            <a:off x="6045493" y="2999606"/>
            <a:ext cx="1331937" cy="10123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7" idx="2"/>
            <a:endCxn id="79" idx="0"/>
          </p:cNvCxnSpPr>
          <p:nvPr/>
        </p:nvCxnSpPr>
        <p:spPr>
          <a:xfrm flipH="1">
            <a:off x="7076784" y="2999606"/>
            <a:ext cx="300646" cy="10123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" idx="1"/>
            <a:endCxn id="6" idx="0"/>
          </p:cNvCxnSpPr>
          <p:nvPr/>
        </p:nvCxnSpPr>
        <p:spPr>
          <a:xfrm rot="10800000" flipV="1">
            <a:off x="2577627" y="2787773"/>
            <a:ext cx="852621" cy="576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" idx="2"/>
            <a:endCxn id="5" idx="0"/>
          </p:cNvCxnSpPr>
          <p:nvPr/>
        </p:nvCxnSpPr>
        <p:spPr>
          <a:xfrm>
            <a:off x="2577626" y="3795887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6" idx="2"/>
            <a:endCxn id="6" idx="0"/>
          </p:cNvCxnSpPr>
          <p:nvPr/>
        </p:nvCxnSpPr>
        <p:spPr>
          <a:xfrm rot="5400000">
            <a:off x="3682825" y="1826591"/>
            <a:ext cx="432049" cy="26424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8" idx="2"/>
            <a:endCxn id="5" idx="3"/>
          </p:cNvCxnSpPr>
          <p:nvPr/>
        </p:nvCxnSpPr>
        <p:spPr>
          <a:xfrm rot="5400000">
            <a:off x="3247140" y="4127210"/>
            <a:ext cx="431611" cy="7779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9" idx="2"/>
            <a:endCxn id="5" idx="3"/>
          </p:cNvCxnSpPr>
          <p:nvPr/>
        </p:nvCxnSpPr>
        <p:spPr>
          <a:xfrm rot="5400000">
            <a:off x="3730420" y="3643492"/>
            <a:ext cx="432049" cy="1744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78" idx="2"/>
            <a:endCxn id="13" idx="1"/>
          </p:cNvCxnSpPr>
          <p:nvPr/>
        </p:nvCxnSpPr>
        <p:spPr>
          <a:xfrm rot="16200000" flipH="1">
            <a:off x="6674245" y="3671189"/>
            <a:ext cx="428519" cy="1686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79" idx="2"/>
            <a:endCxn id="13" idx="1"/>
          </p:cNvCxnSpPr>
          <p:nvPr/>
        </p:nvCxnSpPr>
        <p:spPr>
          <a:xfrm rot="16200000" flipH="1">
            <a:off x="7189891" y="4186835"/>
            <a:ext cx="428519" cy="654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8" idx="1"/>
            <a:endCxn id="14" idx="0"/>
          </p:cNvCxnSpPr>
          <p:nvPr/>
        </p:nvCxnSpPr>
        <p:spPr>
          <a:xfrm rot="10800000" flipV="1">
            <a:off x="475315" y="1153334"/>
            <a:ext cx="2954932" cy="23524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8" idx="1"/>
            <a:endCxn id="4" idx="0"/>
          </p:cNvCxnSpPr>
          <p:nvPr/>
        </p:nvCxnSpPr>
        <p:spPr>
          <a:xfrm rot="10800000" flipV="1">
            <a:off x="1403649" y="1153334"/>
            <a:ext cx="2026599" cy="2783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4" idx="2"/>
            <a:endCxn id="15" idx="0"/>
          </p:cNvCxnSpPr>
          <p:nvPr/>
        </p:nvCxnSpPr>
        <p:spPr>
          <a:xfrm>
            <a:off x="1403648" y="42244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数据库进程结构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15447" y="987574"/>
            <a:ext cx="8644374" cy="4067469"/>
            <a:chOff x="215447" y="1076031"/>
            <a:chExt cx="8644374" cy="40674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418" y="1076031"/>
              <a:ext cx="6415403" cy="406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椭圆 4"/>
            <p:cNvSpPr/>
            <p:nvPr/>
          </p:nvSpPr>
          <p:spPr>
            <a:xfrm>
              <a:off x="7773010" y="3450592"/>
              <a:ext cx="944635" cy="27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ckpt</a:t>
              </a:r>
              <a:endParaRPr lang="zh-CN" altLang="en-US" sz="1200"/>
            </a:p>
          </p:txBody>
        </p:sp>
        <p:sp>
          <p:nvSpPr>
            <p:cNvPr id="7" name="椭圆 6"/>
            <p:cNvSpPr/>
            <p:nvPr/>
          </p:nvSpPr>
          <p:spPr>
            <a:xfrm>
              <a:off x="1763688" y="3977620"/>
              <a:ext cx="896754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wal sender</a:t>
              </a:r>
              <a:endParaRPr lang="zh-CN" altLang="en-US" sz="1200"/>
            </a:p>
          </p:txBody>
        </p:sp>
        <p:sp>
          <p:nvSpPr>
            <p:cNvPr id="8" name="椭圆 7"/>
            <p:cNvSpPr/>
            <p:nvPr/>
          </p:nvSpPr>
          <p:spPr>
            <a:xfrm>
              <a:off x="228317" y="4236760"/>
              <a:ext cx="1008112" cy="4192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wal receiver</a:t>
              </a:r>
              <a:endParaRPr lang="zh-CN" altLang="en-US" sz="1200"/>
            </a:p>
          </p:txBody>
        </p:sp>
        <p:sp>
          <p:nvSpPr>
            <p:cNvPr id="9" name="椭圆 8"/>
            <p:cNvSpPr/>
            <p:nvPr/>
          </p:nvSpPr>
          <p:spPr>
            <a:xfrm>
              <a:off x="215447" y="2945199"/>
              <a:ext cx="102098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parallel</a:t>
              </a:r>
            </a:p>
            <a:p>
              <a:pPr algn="ctr"/>
              <a:r>
                <a:rPr lang="en-US" altLang="zh-CN" sz="1200" smtClean="0"/>
                <a:t>workers</a:t>
              </a:r>
              <a:endParaRPr lang="zh-CN" altLang="en-US" sz="1200"/>
            </a:p>
          </p:txBody>
        </p:sp>
        <p:cxnSp>
          <p:nvCxnSpPr>
            <p:cNvPr id="10" name="曲线连接符 9"/>
            <p:cNvCxnSpPr/>
            <p:nvPr/>
          </p:nvCxnSpPr>
          <p:spPr>
            <a:xfrm rot="5400000">
              <a:off x="6701955" y="3384980"/>
              <a:ext cx="634313" cy="22039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5" idx="2"/>
            </p:cNvCxnSpPr>
            <p:nvPr/>
          </p:nvCxnSpPr>
          <p:spPr>
            <a:xfrm rot="10800000">
              <a:off x="7124938" y="3164263"/>
              <a:ext cx="648072" cy="42596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>
              <a:endCxn id="7" idx="6"/>
            </p:cNvCxnSpPr>
            <p:nvPr/>
          </p:nvCxnSpPr>
          <p:spPr>
            <a:xfrm rot="10800000">
              <a:off x="2660442" y="4193644"/>
              <a:ext cx="1911558" cy="3429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7" idx="2"/>
              <a:endCxn id="8" idx="4"/>
            </p:cNvCxnSpPr>
            <p:nvPr/>
          </p:nvCxnSpPr>
          <p:spPr>
            <a:xfrm rot="10800000" flipV="1">
              <a:off x="732374" y="4193643"/>
              <a:ext cx="1031315" cy="462403"/>
            </a:xfrm>
            <a:prstGeom prst="curvedConnector4">
              <a:avLst>
                <a:gd name="adj1" fmla="val 25562"/>
                <a:gd name="adj2" fmla="val 1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endCxn id="9" idx="6"/>
            </p:cNvCxnSpPr>
            <p:nvPr/>
          </p:nvCxnSpPr>
          <p:spPr>
            <a:xfrm rot="10800000" flipV="1">
              <a:off x="1236429" y="3109765"/>
              <a:ext cx="2171372" cy="5145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34432" y="2138877"/>
              <a:ext cx="698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query(s)</a:t>
              </a:r>
              <a:endParaRPr lang="zh-CN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6195" y="2887264"/>
              <a:ext cx="960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parallel exec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76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15566"/>
            <a:ext cx="678601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异步流复制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54264"/>
            <a:ext cx="6480720" cy="416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同步流复制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逻辑订阅流程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5576" y="1635646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源表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012160" y="1635646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目标表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576" y="37073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WAL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483768" y="2031690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330" y="1635646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snapshot, wal offset(rec)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17273" y="2040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初始化全量复制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6" idx="3"/>
            <a:endCxn id="5" idx="2"/>
          </p:cNvCxnSpPr>
          <p:nvPr/>
        </p:nvCxnSpPr>
        <p:spPr>
          <a:xfrm flipV="1">
            <a:off x="2483768" y="2427734"/>
            <a:ext cx="4392488" cy="167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5806" y="3707344"/>
            <a:ext cx="303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从</a:t>
            </a:r>
            <a:r>
              <a:rPr lang="en-US" altLang="zh-CN" smtClean="0"/>
              <a:t>offset</a:t>
            </a:r>
            <a:r>
              <a:rPr lang="zh-CN" altLang="en-US" smtClean="0"/>
              <a:t>开始解析，复制增量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18111" y="4357141"/>
            <a:ext cx="4665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hlinkClick r:id="rId2"/>
              </a:rPr>
              <a:t>https://</a:t>
            </a:r>
            <a:r>
              <a:rPr lang="en-US" altLang="zh-CN" sz="1200" smtClean="0">
                <a:hlinkClick r:id="rId2"/>
              </a:rPr>
              <a:t>github.com/digoal/blog/blob/master/201506/20150616_02.md</a:t>
            </a:r>
            <a:endParaRPr lang="en-US" altLang="zh-CN" sz="1200" smtClean="0"/>
          </a:p>
          <a:p>
            <a:r>
              <a:rPr lang="en-US" altLang="zh-CN" sz="1200" smtClean="0"/>
              <a:t>(</a:t>
            </a:r>
            <a:r>
              <a:rPr lang="zh-CN" altLang="en-US" sz="1200" smtClean="0"/>
              <a:t>原理：</a:t>
            </a:r>
            <a:r>
              <a:rPr lang="en-US" altLang="zh-CN" sz="1200" smtClean="0"/>
              <a:t>PG</a:t>
            </a:r>
            <a:r>
              <a:rPr lang="zh-CN" altLang="en-US" sz="1200" smtClean="0"/>
              <a:t>逻辑订阅已封装</a:t>
            </a:r>
            <a:r>
              <a:rPr lang="en-US" altLang="zh-CN" sz="1200" smtClean="0"/>
              <a:t>) 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32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逻辑订阅</a:t>
            </a:r>
            <a:r>
              <a:rPr lang="en-US" altLang="zh-CN" smtClean="0"/>
              <a:t>(</a:t>
            </a:r>
            <a:r>
              <a:rPr lang="zh-CN" altLang="en-US" smtClean="0"/>
              <a:t>增量复制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11760" y="2499742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logical</a:t>
            </a:r>
          </a:p>
          <a:p>
            <a:pPr algn="ctr"/>
            <a:r>
              <a:rPr lang="en-US" altLang="zh-CN" sz="1200" smtClean="0"/>
              <a:t>decoder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611560" y="253574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WAL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1560" y="127560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catalog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562439"/>
            <a:ext cx="35837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slot_name(</a:t>
            </a:r>
            <a:r>
              <a:rPr lang="zh-CN" altLang="en-US" sz="1400"/>
              <a:t>每个</a:t>
            </a:r>
            <a:r>
              <a:rPr lang="zh-CN" altLang="en-US" sz="1400" smtClean="0"/>
              <a:t>订阅端有一个</a:t>
            </a:r>
            <a:r>
              <a:rPr lang="en-US" altLang="zh-CN" sz="1400" smtClean="0"/>
              <a:t>slog)</a:t>
            </a:r>
          </a:p>
          <a:p>
            <a:r>
              <a:rPr lang="en-US" altLang="zh-CN" sz="1400" smtClean="0"/>
              <a:t>catalog xmin (catalog </a:t>
            </a:r>
            <a:r>
              <a:rPr lang="zh-CN" altLang="en-US" sz="1400" smtClean="0"/>
              <a:t>快照</a:t>
            </a:r>
            <a:r>
              <a:rPr lang="en-US" altLang="zh-CN" sz="1400" smtClean="0"/>
              <a:t>, </a:t>
            </a:r>
            <a:r>
              <a:rPr lang="zh-CN" altLang="en-US" sz="1400" smtClean="0"/>
              <a:t>逻辑</a:t>
            </a:r>
            <a:r>
              <a:rPr lang="en-US" altLang="zh-CN" sz="1400" smtClean="0"/>
              <a:t>decoder</a:t>
            </a:r>
            <a:r>
              <a:rPr lang="zh-CN" altLang="en-US" sz="1400" smtClean="0"/>
              <a:t>依赖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restart_lsn(</a:t>
            </a:r>
            <a:r>
              <a:rPr lang="zh-CN" altLang="en-US" sz="1400" smtClean="0"/>
              <a:t>幂等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plugin(decoder)</a:t>
            </a:r>
          </a:p>
          <a:p>
            <a:r>
              <a:rPr lang="en-US" altLang="zh-CN" sz="1400"/>
              <a:t>confirmed_flush_lsn </a:t>
            </a:r>
            <a:r>
              <a:rPr lang="en-US" altLang="zh-CN" sz="1400" smtClean="0"/>
              <a:t>(feed back by </a:t>
            </a:r>
            <a:r>
              <a:rPr lang="zh-CN" altLang="en-US" sz="1400" smtClean="0"/>
              <a:t>订阅端</a:t>
            </a:r>
            <a:r>
              <a:rPr lang="en-US" altLang="zh-CN" sz="1400" smtClean="0"/>
              <a:t>)</a:t>
            </a:r>
            <a:endParaRPr lang="en-US" altLang="zh-CN" sz="1400"/>
          </a:p>
        </p:txBody>
      </p:sp>
      <p:sp>
        <p:nvSpPr>
          <p:cNvPr id="8" name="椭圆 7"/>
          <p:cNvSpPr/>
          <p:nvPr/>
        </p:nvSpPr>
        <p:spPr>
          <a:xfrm>
            <a:off x="3810000" y="2499742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sender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323528" y="1059582"/>
            <a:ext cx="4968552" cy="392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7864" y="110760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</a:t>
            </a:r>
            <a:r>
              <a:rPr lang="zh-CN" altLang="en-US" smtClean="0"/>
              <a:t>发布</a:t>
            </a:r>
            <a:r>
              <a:rPr lang="en-US" altLang="zh-CN" smtClean="0"/>
              <a:t>some tables)</a:t>
            </a:r>
          </a:p>
          <a:p>
            <a:r>
              <a:rPr lang="en-US" altLang="zh-CN" smtClean="0"/>
              <a:t>publisher A</a:t>
            </a:r>
          </a:p>
        </p:txBody>
      </p:sp>
      <p:sp>
        <p:nvSpPr>
          <p:cNvPr id="11" name="加号 10"/>
          <p:cNvSpPr/>
          <p:nvPr/>
        </p:nvSpPr>
        <p:spPr>
          <a:xfrm>
            <a:off x="1115616" y="2067694"/>
            <a:ext cx="432048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加号 11"/>
          <p:cNvSpPr/>
          <p:nvPr/>
        </p:nvSpPr>
        <p:spPr>
          <a:xfrm>
            <a:off x="1107557" y="3219822"/>
            <a:ext cx="432048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5" idx="3"/>
            <a:endCxn id="4" idx="2"/>
          </p:cNvCxnSpPr>
          <p:nvPr/>
        </p:nvCxnSpPr>
        <p:spPr>
          <a:xfrm>
            <a:off x="2051720" y="285978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6"/>
            <a:endCxn id="8" idx="2"/>
          </p:cNvCxnSpPr>
          <p:nvPr/>
        </p:nvCxnSpPr>
        <p:spPr>
          <a:xfrm>
            <a:off x="3563888" y="2859782"/>
            <a:ext cx="24611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192180" y="2499742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receiver</a:t>
            </a:r>
            <a:endParaRPr lang="zh-CN" altLang="en-US" sz="1200"/>
          </a:p>
        </p:txBody>
      </p:sp>
      <p:sp>
        <p:nvSpPr>
          <p:cNvPr id="18" name="椭圆 17"/>
          <p:cNvSpPr/>
          <p:nvPr/>
        </p:nvSpPr>
        <p:spPr>
          <a:xfrm>
            <a:off x="7524328" y="2499742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applyer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5940152" y="1067597"/>
            <a:ext cx="2808312" cy="2332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88045" y="1131590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订阅端 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slot A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6"/>
            <a:endCxn id="17" idx="2"/>
          </p:cNvCxnSpPr>
          <p:nvPr/>
        </p:nvCxnSpPr>
        <p:spPr>
          <a:xfrm>
            <a:off x="4962128" y="2859782"/>
            <a:ext cx="1230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18" idx="2"/>
          </p:cNvCxnSpPr>
          <p:nvPr/>
        </p:nvCxnSpPr>
        <p:spPr>
          <a:xfrm>
            <a:off x="7344308" y="2859782"/>
            <a:ext cx="1800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6096" y="2246550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流</a:t>
            </a:r>
            <a:endParaRPr lang="en-US" altLang="zh-CN" smtClean="0"/>
          </a:p>
          <a:p>
            <a:r>
              <a:rPr lang="zh-CN" altLang="en-US" smtClean="0"/>
              <a:t>复</a:t>
            </a:r>
            <a:endParaRPr lang="en-US" altLang="zh-CN" smtClean="0"/>
          </a:p>
          <a:p>
            <a:r>
              <a:rPr lang="zh-CN" altLang="en-US" smtClean="0"/>
              <a:t>制</a:t>
            </a:r>
            <a:endParaRPr lang="en-US" altLang="zh-CN" smtClean="0"/>
          </a:p>
          <a:p>
            <a:r>
              <a:rPr lang="zh-CN" altLang="en-US" smtClean="0"/>
              <a:t>协</a:t>
            </a:r>
            <a:endParaRPr lang="en-US" altLang="zh-CN" smtClean="0"/>
          </a:p>
          <a:p>
            <a:r>
              <a:rPr lang="zh-CN" altLang="en-US" smtClean="0"/>
              <a:t>议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16861" y="4006002"/>
            <a:ext cx="26548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发布</a:t>
            </a:r>
            <a:r>
              <a:rPr lang="en-US" altLang="zh-CN" smtClean="0"/>
              <a:t>-&gt;</a:t>
            </a:r>
            <a:r>
              <a:rPr lang="zh-CN" altLang="en-US" smtClean="0"/>
              <a:t>订阅</a:t>
            </a:r>
            <a:r>
              <a:rPr lang="en-US" altLang="zh-CN" smtClean="0"/>
              <a:t>(</a:t>
            </a:r>
            <a:r>
              <a:rPr lang="zh-CN" altLang="en-US" smtClean="0"/>
              <a:t>一对多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slot_name-&gt;</a:t>
            </a:r>
            <a:r>
              <a:rPr lang="zh-CN" altLang="en-US" smtClean="0"/>
              <a:t>订阅</a:t>
            </a:r>
            <a:r>
              <a:rPr lang="en-US" altLang="zh-CN" smtClean="0"/>
              <a:t>(</a:t>
            </a:r>
            <a:r>
              <a:rPr lang="zh-CN" altLang="en-US" smtClean="0"/>
              <a:t>一对一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表</a:t>
            </a:r>
            <a:r>
              <a:rPr lang="en-US" altLang="zh-CN" smtClean="0"/>
              <a:t>-&gt;</a:t>
            </a:r>
            <a:r>
              <a:rPr lang="zh-CN" altLang="en-US" smtClean="0"/>
              <a:t>发布</a:t>
            </a:r>
            <a:r>
              <a:rPr lang="en-US" altLang="zh-CN" smtClean="0"/>
              <a:t>(</a:t>
            </a:r>
            <a:r>
              <a:rPr lang="zh-CN" altLang="en-US" smtClean="0"/>
              <a:t>多对多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32" name="曲线连接符 31"/>
          <p:cNvCxnSpPr>
            <a:stCxn id="17" idx="4"/>
            <a:endCxn id="8" idx="4"/>
          </p:cNvCxnSpPr>
          <p:nvPr/>
        </p:nvCxnSpPr>
        <p:spPr>
          <a:xfrm rot="5400000">
            <a:off x="5577154" y="2028732"/>
            <a:ext cx="12700" cy="2382180"/>
          </a:xfrm>
          <a:prstGeom prst="curvedConnector3">
            <a:avLst>
              <a:gd name="adj1" fmla="val 5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3633" y="3585378"/>
            <a:ext cx="7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feedback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1569</Words>
  <Application>Microsoft Office PowerPoint</Application>
  <PresentationFormat>全屏显示(16:9)</PresentationFormat>
  <Paragraphs>491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PostgreSQL Scale 高并发和大数据下的PG实践</vt:lpstr>
      <vt:lpstr>目录</vt:lpstr>
      <vt:lpstr>架构</vt:lpstr>
      <vt:lpstr>数据库物理架构</vt:lpstr>
      <vt:lpstr>数据库进程结构</vt:lpstr>
      <vt:lpstr>异步流复制</vt:lpstr>
      <vt:lpstr>同步流复制</vt:lpstr>
      <vt:lpstr>逻辑订阅流程</vt:lpstr>
      <vt:lpstr>逻辑订阅(增量复制)</vt:lpstr>
      <vt:lpstr>多副本介绍</vt:lpstr>
      <vt:lpstr>多副本介绍</vt:lpstr>
      <vt:lpstr>读写分离(pgpool-II)</vt:lpstr>
      <vt:lpstr>sharding (citus)</vt:lpstr>
      <vt:lpstr>高并发下的问题与实践</vt:lpstr>
      <vt:lpstr>高并发下的问题与实践</vt:lpstr>
      <vt:lpstr>大数据下的问题与实践</vt:lpstr>
      <vt:lpstr>大数据下的问题与实践</vt:lpstr>
      <vt:lpstr>TPC-B (ECS 32C, 512G, SSD)</vt:lpstr>
      <vt:lpstr>TPC-B (ECS 32C, 512G, ESSD)</vt:lpstr>
      <vt:lpstr>TPC-C (ECS 32C, 512G, SSD)</vt:lpstr>
      <vt:lpstr>TPC-H (ECS 32C, 512G, SSD)</vt:lpstr>
      <vt:lpstr>OLAP Benchmark(56 Core ECS, PG 10)</vt:lpstr>
      <vt:lpstr>OLAP Benchmark(56 Core ECS, PG 10)</vt:lpstr>
      <vt:lpstr>OLAP Benchmark(56 Core ECS, PG 10)</vt:lpstr>
      <vt:lpstr>未来的发展方向展望</vt:lpstr>
      <vt:lpstr>传统架构痛点</vt:lpstr>
      <vt:lpstr>PostgreSQL 优势</vt:lpstr>
      <vt:lpstr>PowerPoint 演示文稿</vt:lpstr>
      <vt:lpstr>PowerPoint 演示文稿</vt:lpstr>
      <vt:lpstr>传统分库分表架构缺陷</vt:lpstr>
      <vt:lpstr>阿里云PolarDB for PostgreSQL</vt:lpstr>
      <vt:lpstr>谢谢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Scale 高并发和大数据下的PG实践</dc:title>
  <dc:creator>德歌</dc:creator>
  <cp:lastModifiedBy>digoal</cp:lastModifiedBy>
  <cp:revision>30</cp:revision>
  <dcterms:created xsi:type="dcterms:W3CDTF">2018-10-06T04:41:27Z</dcterms:created>
  <dcterms:modified xsi:type="dcterms:W3CDTF">2018-10-13T15:20:22Z</dcterms:modified>
</cp:coreProperties>
</file>